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0" r:id="rId1"/>
  </p:sldMasterIdLst>
  <p:notesMasterIdLst>
    <p:notesMasterId r:id="rId16"/>
  </p:notesMasterIdLst>
  <p:sldIdLst>
    <p:sldId id="292" r:id="rId2"/>
    <p:sldId id="261" r:id="rId3"/>
    <p:sldId id="262" r:id="rId4"/>
    <p:sldId id="263" r:id="rId5"/>
    <p:sldId id="268" r:id="rId6"/>
    <p:sldId id="277" r:id="rId7"/>
    <p:sldId id="278" r:id="rId8"/>
    <p:sldId id="280" r:id="rId9"/>
    <p:sldId id="281" r:id="rId10"/>
    <p:sldId id="285" r:id="rId11"/>
    <p:sldId id="286" r:id="rId12"/>
    <p:sldId id="298" r:id="rId13"/>
    <p:sldId id="288" r:id="rId14"/>
    <p:sldId id="290" r:id="rId1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6295"/>
    <a:srgbClr val="498FCC"/>
    <a:srgbClr val="FEFEFE"/>
    <a:srgbClr val="75B6E5"/>
    <a:srgbClr val="E2E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81947" autoAdjust="0"/>
    <p:restoredTop sz="96149" autoAdjust="0"/>
  </p:normalViewPr>
  <p:slideViewPr>
    <p:cSldViewPr snapToGrid="0">
      <p:cViewPr varScale="1">
        <p:scale>
          <a:sx n="78" d="100"/>
          <a:sy n="78" d="100"/>
        </p:scale>
        <p:origin x="120" y="4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1632" y="-10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7.wmf"/><Relationship Id="rId5" Type="http://schemas.openxmlformats.org/officeDocument/2006/relationships/image" Target="../media/image10.wmf"/><Relationship Id="rId10" Type="http://schemas.openxmlformats.org/officeDocument/2006/relationships/image" Target="../media/image16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B4A98DC-AD4C-4661-A16C-FE6AC7AC1D7E}" type="datetimeFigureOut">
              <a:rPr lang="he-IL" smtClean="0"/>
              <a:t>כ"ז/אדר/תשפ"א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12F8595-D212-4FB1-A188-FFD54CA720A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3944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slide" Target="../slides/slide11.xml"/><Relationship Id="rId7" Type="http://schemas.openxmlformats.org/officeDocument/2006/relationships/image" Target="../media/image7.wmf"/><Relationship Id="rId2" Type="http://schemas.openxmlformats.org/officeDocument/2006/relationships/notesMaster" Target="../notesMasters/notesMaster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8.wmf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5.png"/></Relationships>
</file>

<file path=ppt/notesSlides/_rels/notes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7.bin"/><Relationship Id="rId26" Type="http://schemas.openxmlformats.org/officeDocument/2006/relationships/image" Target="../media/image17.wmf"/><Relationship Id="rId3" Type="http://schemas.openxmlformats.org/officeDocument/2006/relationships/slide" Target="../slides/slide7.xml"/><Relationship Id="rId21" Type="http://schemas.openxmlformats.org/officeDocument/2006/relationships/image" Target="../media/image14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2.wmf"/><Relationship Id="rId25" Type="http://schemas.openxmlformats.org/officeDocument/2006/relationships/oleObject" Target="../embeddings/oleObject20.bin"/><Relationship Id="rId2" Type="http://schemas.openxmlformats.org/officeDocument/2006/relationships/notesMaster" Target="../notesMasters/notesMaster1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9.wmf"/><Relationship Id="rId24" Type="http://schemas.openxmlformats.org/officeDocument/2006/relationships/image" Target="../media/image16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oleObject" Target="../embeddings/oleObject19.bin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5.bin"/><Relationship Id="rId22" Type="http://schemas.openxmlformats.org/officeDocument/2006/relationships/image" Target="../media/image15.png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719138" y="98425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</a:t>
            </a:fld>
            <a:endParaRPr lang="he-IL"/>
          </a:p>
        </p:txBody>
      </p:sp>
      <p:graphicFrame>
        <p:nvGraphicFramePr>
          <p:cNvPr id="9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577718"/>
              </p:ext>
            </p:extLst>
          </p:nvPr>
        </p:nvGraphicFramePr>
        <p:xfrm>
          <a:off x="669015" y="3282896"/>
          <a:ext cx="5589588" cy="5763134"/>
        </p:xfrm>
        <a:graphic>
          <a:graphicData uri="http://schemas.openxmlformats.org/drawingml/2006/table">
            <a:tbl>
              <a:tblPr rtl="1"/>
              <a:tblGrid>
                <a:gridCol w="4516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26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293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פירוט הנושא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8" marR="91438"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פעילות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8" marR="91438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0200">
                <a:tc>
                  <a:txBody>
                    <a:bodyPr/>
                    <a:lstStyle/>
                    <a:p>
                      <a:pPr algn="r" eaLnBrk="1" hangingPunct="1"/>
                      <a:r>
                        <a:rPr lang="he-IL" sz="1400" b="1" u="sng" dirty="0" smtClean="0">
                          <a:latin typeface="AdumaFOT Regular" pitchFamily="50" charset="-79"/>
                          <a:cs typeface="AdumaFOT Regular" pitchFamily="50" charset="-79"/>
                        </a:rPr>
                        <a:t>פתיחה:</a:t>
                      </a:r>
                    </a:p>
                    <a:p>
                      <a:pPr algn="r" eaLnBrk="1" hangingPunct="1"/>
                      <a:r>
                        <a:rPr lang="he-IL" sz="14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בשיעור הקודם למדנו על </a:t>
                      </a:r>
                      <a:r>
                        <a:rPr lang="he-IL" sz="1400" dirty="0" err="1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דלגלגים</a:t>
                      </a:r>
                      <a:r>
                        <a:rPr lang="he-IL" sz="14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:</a:t>
                      </a:r>
                    </a:p>
                    <a:p>
                      <a:pPr algn="r" eaLnBrk="1" hangingPunct="1"/>
                      <a:r>
                        <a:rPr lang="he-IL" sz="14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-</a:t>
                      </a:r>
                      <a:r>
                        <a:rPr lang="he-IL" sz="1400" baseline="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 </a:t>
                      </a:r>
                      <a:r>
                        <a:rPr lang="he-IL" sz="14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רכיב אלקטרוני מהווה יחידת זיכרון לסיבית אחת</a:t>
                      </a:r>
                    </a:p>
                    <a:p>
                      <a:pPr marL="285750" indent="-285750" algn="r" eaLnBrk="1" hangingPunct="1">
                        <a:buFontTx/>
                        <a:buChar char="-"/>
                      </a:pPr>
                      <a:r>
                        <a:rPr lang="he-IL" sz="14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כל עוד אין שינוי </a:t>
                      </a:r>
                      <a:r>
                        <a:rPr lang="he-IL" sz="1400" dirty="0" err="1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הדלגלג</a:t>
                      </a:r>
                      <a:r>
                        <a:rPr lang="he-IL" sz="14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 שומר על הרמה הלוגית ביציאתו</a:t>
                      </a:r>
                    </a:p>
                    <a:p>
                      <a:pPr marL="0" indent="0" algn="r" eaLnBrk="1" hangingPunct="1">
                        <a:buFontTx/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indent="0" algn="r" eaLnBrk="1" hangingPunct="1">
                        <a:buFontTx/>
                        <a:buNone/>
                      </a:pPr>
                      <a:r>
                        <a:rPr lang="he-IL" sz="14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ניקח</a:t>
                      </a:r>
                      <a:r>
                        <a:rPr lang="he-IL" sz="1400" baseline="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 מתנדב אחד ונבקש ממנו לזכור מספרים שניתן לו ונבקש שיעביר אותם לכלל הכיתה</a:t>
                      </a:r>
                    </a:p>
                    <a:p>
                      <a:pPr marL="0" indent="0" algn="r" eaLnBrk="1" hangingPunct="1">
                        <a:buFontTx/>
                        <a:buNone/>
                      </a:pPr>
                      <a:endParaRPr lang="he-IL" sz="1400" baseline="0" dirty="0" smtClean="0">
                        <a:solidFill>
                          <a:schemeClr val="tx1"/>
                        </a:solidFill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indent="0" algn="r" eaLnBrk="1" hangingPunct="1">
                        <a:buFontTx/>
                        <a:buNone/>
                      </a:pPr>
                      <a:endParaRPr lang="he-IL" sz="1400" baseline="0" dirty="0" smtClean="0">
                        <a:solidFill>
                          <a:schemeClr val="tx1"/>
                        </a:solidFill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indent="0" algn="r" eaLnBrk="1" hangingPunct="1">
                        <a:buFontTx/>
                        <a:buNone/>
                      </a:pPr>
                      <a:r>
                        <a:rPr lang="he-IL" sz="1400" baseline="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החניך שמר את המספר בזיכרון שלו ופלט אותו החוצה אל כולם, בדיוק כמו הרכיב </a:t>
                      </a:r>
                      <a:r>
                        <a:rPr lang="he-IL" sz="1400" u="sng" baseline="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אוגר</a:t>
                      </a:r>
                      <a:r>
                        <a:rPr lang="he-IL" sz="1400" baseline="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 שמורכב </a:t>
                      </a:r>
                      <a:r>
                        <a:rPr lang="he-IL" sz="1400" baseline="0" dirty="0" err="1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מדלגלגים</a:t>
                      </a:r>
                      <a:r>
                        <a:rPr lang="he-IL" sz="1400" baseline="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. נושא השיעור היום הוא </a:t>
                      </a:r>
                      <a:r>
                        <a:rPr lang="he-IL" sz="1400" u="sng" baseline="0" dirty="0" smtClean="0">
                          <a:solidFill>
                            <a:srgbClr val="FF0000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אוגרים</a:t>
                      </a:r>
                      <a:r>
                        <a:rPr lang="he-IL" sz="1400" u="sng" baseline="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.</a:t>
                      </a:r>
                    </a:p>
                    <a:p>
                      <a:pPr marL="0" indent="0" algn="r" eaLnBrk="1" hangingPunct="1">
                        <a:buFontTx/>
                        <a:buNone/>
                      </a:pPr>
                      <a:endParaRPr lang="he-IL" sz="1400" baseline="0" dirty="0" smtClean="0">
                        <a:solidFill>
                          <a:schemeClr val="tx1"/>
                        </a:solidFill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indent="0" algn="r" eaLnBrk="1" hangingPunct="1">
                        <a:buFontTx/>
                        <a:buNone/>
                      </a:pPr>
                      <a:endParaRPr lang="he-IL" sz="1400" baseline="0" dirty="0" smtClean="0">
                        <a:solidFill>
                          <a:schemeClr val="tx1"/>
                        </a:solidFill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indent="0" algn="r" eaLnBrk="1" hangingPunct="1">
                        <a:buFontTx/>
                        <a:buNone/>
                      </a:pPr>
                      <a:endParaRPr lang="he-IL" sz="1400" baseline="0" dirty="0" smtClean="0">
                        <a:solidFill>
                          <a:schemeClr val="tx1"/>
                        </a:solidFill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indent="0" algn="r" eaLnBrk="1" hangingPunct="1">
                        <a:buFontTx/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indent="0" algn="r" eaLnBrk="1" hangingPunct="1">
                        <a:buFontTx/>
                        <a:buNone/>
                      </a:pPr>
                      <a:endParaRPr lang="he-IL" sz="1400" dirty="0" smtClean="0">
                        <a:solidFill>
                          <a:schemeClr val="tx1"/>
                        </a:solidFill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8" marR="91438"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/>
                      </a:r>
                      <a:b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</a:b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קישור לשיעור הקודם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יצירת עניין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קישור לנושא+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הצגת הנושא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8" marR="91438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50402" y="3701138"/>
            <a:ext cx="674915" cy="27699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200" dirty="0" smtClean="0">
                <a:latin typeface="AdumaFOT Regular" pitchFamily="50" charset="-79"/>
                <a:cs typeface="AdumaFOT Regular" pitchFamily="50" charset="-79"/>
              </a:rPr>
              <a:t>180 דקות</a:t>
            </a:r>
            <a:endParaRPr lang="he-IL" sz="1200" dirty="0">
              <a:latin typeface="AdumaFOT Regular" pitchFamily="50" charset="-79"/>
              <a:cs typeface="AdumaFOT Regular" pitchFamily="50" charset="-79"/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4887278" y="5158740"/>
            <a:ext cx="1318260" cy="2971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4884420" y="5148143"/>
            <a:ext cx="125730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 smtClean="0">
                <a:solidFill>
                  <a:schemeClr val="accent1">
                    <a:lumMod val="75000"/>
                  </a:schemeClr>
                </a:solidFill>
                <a:latin typeface="Aduma" panose="00000500000000000000" pitchFamily="50" charset="-79"/>
                <a:cs typeface="Aduma" panose="00000500000000000000" pitchFamily="50" charset="-79"/>
              </a:rPr>
              <a:t>מה ראינו כאן בעצם?</a:t>
            </a:r>
            <a:endParaRPr lang="he-IL" sz="1400" dirty="0">
              <a:solidFill>
                <a:schemeClr val="accent1">
                  <a:lumMod val="75000"/>
                </a:schemeClr>
              </a:solidFill>
              <a:latin typeface="Aduma" panose="00000500000000000000" pitchFamily="50" charset="-79"/>
              <a:cs typeface="Aduma" panose="00000500000000000000" pitchFamily="50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254411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1569550" y="460603"/>
            <a:ext cx="3949322" cy="2221494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10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152109"/>
              </p:ext>
            </p:extLst>
          </p:nvPr>
        </p:nvGraphicFramePr>
        <p:xfrm>
          <a:off x="646112" y="3138488"/>
          <a:ext cx="5786437" cy="5805487"/>
        </p:xfrm>
        <a:graphic>
          <a:graphicData uri="http://schemas.openxmlformats.org/drawingml/2006/table">
            <a:tbl>
              <a:tblPr rtl="1"/>
              <a:tblGrid>
                <a:gridCol w="4507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8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פירוט הנושא</a:t>
                      </a: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פעילות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0683">
                <a:tc>
                  <a:txBody>
                    <a:bodyPr/>
                    <a:lstStyle/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סיכום ביניים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עד כה למדנו את תפקידו של האוגר כרכיב זיכרון ואת שני סוגי האוגרים- אוגר מקבילי ואוגר טורי.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ת. לרגיסטר הטורי יש כניסת מידע אחת בלבד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והדלגלגים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מחוברים ביניהם בטור אחד אחרי השני 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ת. אוגר מקבילי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בהמשך השיעור נלמד על שימושי האוגרים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מהלך השיעור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שאלות ו.ק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קישור להמשך השיעור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65"/>
          <p:cNvSpPr txBox="1">
            <a:spLocks noChangeArrowheads="1"/>
          </p:cNvSpPr>
          <p:nvPr/>
        </p:nvSpPr>
        <p:spPr bwMode="auto">
          <a:xfrm>
            <a:off x="952500" y="3524250"/>
            <a:ext cx="787400" cy="338554"/>
          </a:xfrm>
          <a:prstGeom prst="rect">
            <a:avLst/>
          </a:prstGeom>
          <a:solidFill>
            <a:schemeClr val="bg2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1600"/>
              <a:t>60 דק'</a:t>
            </a:r>
            <a:endParaRPr lang="en-US" altLang="he-IL" sz="1600"/>
          </a:p>
        </p:txBody>
      </p:sp>
      <p:sp>
        <p:nvSpPr>
          <p:cNvPr id="7" name="TextBox 6"/>
          <p:cNvSpPr txBox="1"/>
          <p:nvPr/>
        </p:nvSpPr>
        <p:spPr>
          <a:xfrm>
            <a:off x="3733800" y="4100929"/>
            <a:ext cx="2578099" cy="27699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he-IL" sz="1200" dirty="0">
                <a:solidFill>
                  <a:srgbClr val="0066FF"/>
                </a:solidFill>
              </a:rPr>
              <a:t>מה ההבדל בין אוגר מקבילי לאוגר טורי?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22574" y="4767888"/>
            <a:ext cx="3489325" cy="27699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he-IL" sz="1200" dirty="0">
                <a:solidFill>
                  <a:srgbClr val="0066FF"/>
                </a:solidFill>
              </a:rPr>
              <a:t>באיזה אוגר נטען מילה בת 4 סיביות בצורה מהירה יותר?</a:t>
            </a:r>
          </a:p>
        </p:txBody>
      </p:sp>
    </p:spTree>
    <p:extLst>
      <p:ext uri="{BB962C8B-B14F-4D97-AF65-F5344CB8AC3E}">
        <p14:creationId xmlns:p14="http://schemas.microsoft.com/office/powerpoint/2010/main" val="26624332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1701800" y="366713"/>
            <a:ext cx="3465513" cy="194945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11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234112"/>
              </p:ext>
            </p:extLst>
          </p:nvPr>
        </p:nvGraphicFramePr>
        <p:xfrm>
          <a:off x="653441" y="2631281"/>
          <a:ext cx="5786437" cy="6583688"/>
        </p:xfrm>
        <a:graphic>
          <a:graphicData uri="http://schemas.openxmlformats.org/drawingml/2006/table">
            <a:tbl>
              <a:tblPr rtl="1"/>
              <a:tblGrid>
                <a:gridCol w="4507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8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פירוט הנושא</a:t>
                      </a: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פעילות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5990">
                <a:tc>
                  <a:txBody>
                    <a:bodyPr/>
                    <a:lstStyle/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גוף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מבנה פנימי של אוגר טורי של 4 סיביות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בשרטוט ניתן לראות הכניסה הראשית לאוגר הטורי, היא כניסתו של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הראשון, וכניסתו של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השני מחוברת ליציאה של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הקודם. וכניסת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השלישי מחוברת ליציאת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השני וכן הלאה.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על מנת להכניס מילה בינארית אל האוגר הטורי, יש להכניס את המילה הזו סיבית אחר סיבית לכניסת המידע ולספק בכניסה עירור על ידי פולסי שעון.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פולס השעון מחובר בין כל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, וכל פולס שעון (עירור) יאפשר את פעולת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הדלדלגים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, ויביא לכניסת סיבית אחת בכניסה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לדלגלג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שמלפנים, כלומר, יגרום להזזת הסיביות בין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בתוך האוגר.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נתחיל להכניס את הסיבית ה </a:t>
                      </a:r>
                      <a:r>
                        <a:rPr lang="en-US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LSB 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ראשונה משום שהאוגר שלנו הוא אוגר טורי ימיני- לכן כל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מחוברים ליציאה של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שנמצא משמאלם- המידע עובר ימינה.</a:t>
                      </a: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אם אני נכניס את המספר 1011 הסיבית "1" תיטען קודם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לדלגלג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</a:t>
                      </a:r>
                      <a:r>
                        <a:rPr lang="en-US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Q3, 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סיבית זו תעבור עם פולס שעון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לדלגלג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</a:t>
                      </a:r>
                      <a:r>
                        <a:rPr lang="en-US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Q2 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ואז </a:t>
                      </a:r>
                      <a:r>
                        <a:rPr lang="en-US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Q1 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וכן הלאה.</a:t>
                      </a: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לאחר מכן נכניס את סיבית "1" ולאחריה "0" ואחריו "1". בסוף 4 פולסי שעון יטען המילה "1011" לרגיסטר.</a:t>
                      </a:r>
                    </a:p>
                    <a:p>
                      <a:pPr algn="r" eaLnBrk="1" hangingPunct="1"/>
                      <a:r>
                        <a:rPr lang="he-IL" sz="1200" dirty="0" smtClean="0">
                          <a:solidFill>
                            <a:srgbClr val="00B050"/>
                          </a:solidFill>
                          <a:latin typeface="Guttman Yad" panose="02010401010101010101" pitchFamily="2" charset="-79"/>
                          <a:cs typeface="Guttman Yad" panose="02010401010101010101" pitchFamily="2" charset="-79"/>
                        </a:rPr>
                        <a:t>לדוגמא, כדורים במחסנית של נשק, המחסנית תיטען מהכדור הראשון, שייצא אחרון, ובטור אחד לשני.</a:t>
                      </a: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מטרה אופרטיבית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מטרה אופרטיבית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מטרה אופרטיבית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שאלה פיתוח תכנים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65"/>
          <p:cNvSpPr txBox="1">
            <a:spLocks noChangeArrowheads="1"/>
          </p:cNvSpPr>
          <p:nvPr/>
        </p:nvSpPr>
        <p:spPr bwMode="auto">
          <a:xfrm>
            <a:off x="857861" y="2968804"/>
            <a:ext cx="935037" cy="336550"/>
          </a:xfrm>
          <a:prstGeom prst="rect">
            <a:avLst/>
          </a:prstGeom>
          <a:solidFill>
            <a:schemeClr val="bg2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1600" dirty="0"/>
              <a:t>55 דק'</a:t>
            </a:r>
            <a:endParaRPr lang="en-US" altLang="he-IL" sz="1600" dirty="0"/>
          </a:p>
        </p:txBody>
      </p:sp>
      <p:sp>
        <p:nvSpPr>
          <p:cNvPr id="7" name="מלבן 6"/>
          <p:cNvSpPr/>
          <p:nvPr/>
        </p:nvSpPr>
        <p:spPr>
          <a:xfrm>
            <a:off x="3465592" y="3195231"/>
            <a:ext cx="2881311" cy="2778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r" rtl="1" eaLnBrk="1" hangingPunct="1">
              <a:defRPr/>
            </a:pPr>
            <a:r>
              <a:rPr lang="he-IL" sz="1200" dirty="0">
                <a:latin typeface="Times New Roman" pitchFamily="18" charset="0"/>
                <a:cs typeface="+mn-cs"/>
              </a:rPr>
              <a:t>החניך ישרטט את מבנה </a:t>
            </a:r>
            <a:r>
              <a:rPr lang="he-IL" sz="1200" dirty="0" err="1">
                <a:latin typeface="Times New Roman" pitchFamily="18" charset="0"/>
                <a:cs typeface="+mn-cs"/>
              </a:rPr>
              <a:t>הדלגלגים</a:t>
            </a:r>
            <a:r>
              <a:rPr lang="he-IL" sz="1200" dirty="0">
                <a:latin typeface="Times New Roman" pitchFamily="18" charset="0"/>
                <a:cs typeface="+mn-cs"/>
              </a:rPr>
              <a:t> באוגר טורי</a:t>
            </a:r>
            <a:endParaRPr lang="en-US" sz="1200" dirty="0">
              <a:latin typeface="Times New Roman" pitchFamily="18" charset="0"/>
              <a:cs typeface="+mn-cs"/>
            </a:endParaRPr>
          </a:p>
        </p:txBody>
      </p:sp>
      <p:grpSp>
        <p:nvGrpSpPr>
          <p:cNvPr id="8" name="קבוצה 1"/>
          <p:cNvGrpSpPr>
            <a:grpSpLocks/>
          </p:cNvGrpSpPr>
          <p:nvPr/>
        </p:nvGrpSpPr>
        <p:grpSpPr bwMode="auto">
          <a:xfrm>
            <a:off x="2876638" y="3846513"/>
            <a:ext cx="3446463" cy="1277937"/>
            <a:chOff x="1613949" y="2562589"/>
            <a:chExt cx="6271165" cy="2364500"/>
          </a:xfrm>
        </p:grpSpPr>
        <p:sp>
          <p:nvSpPr>
            <p:cNvPr id="9" name="Text Box 19"/>
            <p:cNvSpPr txBox="1">
              <a:spLocks noChangeArrowheads="1"/>
            </p:cNvSpPr>
            <p:nvPr/>
          </p:nvSpPr>
          <p:spPr bwMode="auto">
            <a:xfrm>
              <a:off x="5301016" y="4544185"/>
              <a:ext cx="2089149" cy="3829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he-IL" sz="1100" b="1"/>
                <a:t>data out </a:t>
              </a:r>
            </a:p>
          </p:txBody>
        </p:sp>
        <p:graphicFrame>
          <p:nvGraphicFramePr>
            <p:cNvPr id="10" name="Object 15"/>
            <p:cNvGraphicFramePr>
              <a:graphicFrameLocks noChangeAspect="1"/>
            </p:cNvGraphicFramePr>
            <p:nvPr/>
          </p:nvGraphicFramePr>
          <p:xfrm>
            <a:off x="6157914" y="4169599"/>
            <a:ext cx="319086" cy="382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0" name="Equation" r:id="rId4" imgW="190500" imgH="228600" progId="Equation.3">
                    <p:embed/>
                  </p:oleObj>
                </mc:Choice>
                <mc:Fallback>
                  <p:oleObj name="Equation" r:id="rId4" imgW="190500" imgH="228600" progId="Equation.3">
                    <p:embed/>
                    <p:pic>
                      <p:nvPicPr>
                        <p:cNvPr id="28694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57914" y="4169599"/>
                          <a:ext cx="319086" cy="3825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6"/>
            <p:cNvGraphicFramePr>
              <a:graphicFrameLocks noChangeAspect="1"/>
            </p:cNvGraphicFramePr>
            <p:nvPr/>
          </p:nvGraphicFramePr>
          <p:xfrm>
            <a:off x="5005387" y="4180713"/>
            <a:ext cx="339725" cy="3603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1" name="Equation" r:id="rId6" imgW="203024" imgH="215713" progId="Equation.3">
                    <p:embed/>
                  </p:oleObj>
                </mc:Choice>
                <mc:Fallback>
                  <p:oleObj name="Equation" r:id="rId6" imgW="203024" imgH="215713" progId="Equation.3">
                    <p:embed/>
                    <p:pic>
                      <p:nvPicPr>
                        <p:cNvPr id="28695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5387" y="4180713"/>
                          <a:ext cx="339725" cy="3603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0C0C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7"/>
            <p:cNvGraphicFramePr>
              <a:graphicFrameLocks noChangeAspect="1"/>
            </p:cNvGraphicFramePr>
            <p:nvPr/>
          </p:nvGraphicFramePr>
          <p:xfrm>
            <a:off x="3925887" y="4180713"/>
            <a:ext cx="311150" cy="373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2" name="Equation" r:id="rId8" imgW="190500" imgH="228600" progId="Equation.3">
                    <p:embed/>
                  </p:oleObj>
                </mc:Choice>
                <mc:Fallback>
                  <p:oleObj name="Equation" r:id="rId8" imgW="190500" imgH="228600" progId="Equation.3">
                    <p:embed/>
                    <p:pic>
                      <p:nvPicPr>
                        <p:cNvPr id="28696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25887" y="4180713"/>
                          <a:ext cx="311150" cy="3730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0C0C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8"/>
            <p:cNvGraphicFramePr>
              <a:graphicFrameLocks noChangeAspect="1"/>
            </p:cNvGraphicFramePr>
            <p:nvPr/>
          </p:nvGraphicFramePr>
          <p:xfrm>
            <a:off x="7308850" y="4180713"/>
            <a:ext cx="300038" cy="3603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3" name="Equation" r:id="rId10" imgW="190500" imgH="228600" progId="Equation.3">
                    <p:embed/>
                  </p:oleObj>
                </mc:Choice>
                <mc:Fallback>
                  <p:oleObj name="Equation" r:id="rId10" imgW="190500" imgH="228600" progId="Equation.3">
                    <p:embed/>
                    <p:pic>
                      <p:nvPicPr>
                        <p:cNvPr id="28697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08850" y="4180713"/>
                          <a:ext cx="300038" cy="3603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Freeform 20"/>
            <p:cNvSpPr>
              <a:spLocks/>
            </p:cNvSpPr>
            <p:nvPr/>
          </p:nvSpPr>
          <p:spPr bwMode="auto">
            <a:xfrm>
              <a:off x="4329939" y="4171596"/>
              <a:ext cx="4782" cy="334712"/>
            </a:xfrm>
            <a:custGeom>
              <a:avLst/>
              <a:gdLst>
                <a:gd name="T0" fmla="*/ 0 w 3"/>
                <a:gd name="T1" fmla="*/ 0 h 477"/>
                <a:gd name="T2" fmla="*/ 2147483647 w 3"/>
                <a:gd name="T3" fmla="*/ 2147483647 h 47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477">
                  <a:moveTo>
                    <a:pt x="0" y="0"/>
                  </a:moveTo>
                  <a:lnTo>
                    <a:pt x="3" y="477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r" rtl="1" eaLnBrk="1" hangingPunct="1">
                <a:defRPr/>
              </a:pPr>
              <a:endParaRPr lang="he-IL" sz="1050"/>
            </a:p>
          </p:txBody>
        </p:sp>
        <p:sp>
          <p:nvSpPr>
            <p:cNvPr id="15" name="Freeform 21"/>
            <p:cNvSpPr>
              <a:spLocks/>
            </p:cNvSpPr>
            <p:nvPr/>
          </p:nvSpPr>
          <p:spPr bwMode="auto">
            <a:xfrm>
              <a:off x="5429724" y="4171596"/>
              <a:ext cx="4782" cy="334712"/>
            </a:xfrm>
            <a:custGeom>
              <a:avLst/>
              <a:gdLst>
                <a:gd name="T0" fmla="*/ 0 w 3"/>
                <a:gd name="T1" fmla="*/ 0 h 477"/>
                <a:gd name="T2" fmla="*/ 2147483647 w 3"/>
                <a:gd name="T3" fmla="*/ 2147483647 h 47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477">
                  <a:moveTo>
                    <a:pt x="0" y="0"/>
                  </a:moveTo>
                  <a:lnTo>
                    <a:pt x="3" y="477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r" rtl="1" eaLnBrk="1" hangingPunct="1">
                <a:defRPr/>
              </a:pPr>
              <a:endParaRPr lang="he-IL" sz="1050"/>
            </a:p>
          </p:txBody>
        </p:sp>
        <p:sp>
          <p:nvSpPr>
            <p:cNvPr id="16" name="Freeform 22"/>
            <p:cNvSpPr>
              <a:spLocks/>
            </p:cNvSpPr>
            <p:nvPr/>
          </p:nvSpPr>
          <p:spPr bwMode="auto">
            <a:xfrm>
              <a:off x="6572544" y="4171596"/>
              <a:ext cx="4782" cy="334712"/>
            </a:xfrm>
            <a:custGeom>
              <a:avLst/>
              <a:gdLst>
                <a:gd name="T0" fmla="*/ 0 w 3"/>
                <a:gd name="T1" fmla="*/ 0 h 477"/>
                <a:gd name="T2" fmla="*/ 2147483647 w 3"/>
                <a:gd name="T3" fmla="*/ 2147483647 h 47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477">
                  <a:moveTo>
                    <a:pt x="0" y="0"/>
                  </a:moveTo>
                  <a:lnTo>
                    <a:pt x="3" y="477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r" rtl="1" eaLnBrk="1" hangingPunct="1">
                <a:defRPr/>
              </a:pPr>
              <a:endParaRPr lang="he-IL" sz="1050"/>
            </a:p>
          </p:txBody>
        </p:sp>
        <p:sp>
          <p:nvSpPr>
            <p:cNvPr id="17" name="Freeform 23"/>
            <p:cNvSpPr>
              <a:spLocks/>
            </p:cNvSpPr>
            <p:nvPr/>
          </p:nvSpPr>
          <p:spPr bwMode="auto">
            <a:xfrm>
              <a:off x="7669939" y="4171596"/>
              <a:ext cx="4782" cy="334712"/>
            </a:xfrm>
            <a:custGeom>
              <a:avLst/>
              <a:gdLst>
                <a:gd name="T0" fmla="*/ 0 w 3"/>
                <a:gd name="T1" fmla="*/ 0 h 477"/>
                <a:gd name="T2" fmla="*/ 2147483647 w 3"/>
                <a:gd name="T3" fmla="*/ 2147483647 h 47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477">
                  <a:moveTo>
                    <a:pt x="0" y="0"/>
                  </a:moveTo>
                  <a:lnTo>
                    <a:pt x="3" y="477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r" rtl="1" eaLnBrk="1" hangingPunct="1">
                <a:defRPr/>
              </a:pPr>
              <a:endParaRPr lang="he-IL" sz="1050"/>
            </a:p>
          </p:txBody>
        </p:sp>
        <p:sp>
          <p:nvSpPr>
            <p:cNvPr id="18" name="AutoShape 24"/>
            <p:cNvSpPr>
              <a:spLocks/>
            </p:cNvSpPr>
            <p:nvPr/>
          </p:nvSpPr>
          <p:spPr bwMode="auto">
            <a:xfrm rot="5400000">
              <a:off x="5653271" y="2515935"/>
              <a:ext cx="289287" cy="4174401"/>
            </a:xfrm>
            <a:prstGeom prst="rightBrace">
              <a:avLst>
                <a:gd name="adj1" fmla="val 121087"/>
                <a:gd name="adj2" fmla="val 5165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 rtl="1" eaLnBrk="1" hangingPunct="1">
                <a:defRPr/>
              </a:pPr>
              <a:endParaRPr lang="he-IL" sz="1050"/>
            </a:p>
          </p:txBody>
        </p:sp>
        <p:sp>
          <p:nvSpPr>
            <p:cNvPr id="19" name="Rectangle 9"/>
            <p:cNvSpPr>
              <a:spLocks noChangeArrowheads="1"/>
            </p:cNvSpPr>
            <p:nvPr/>
          </p:nvSpPr>
          <p:spPr bwMode="auto">
            <a:xfrm>
              <a:off x="3060406" y="2562589"/>
              <a:ext cx="4824708" cy="161857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 rtl="1" eaLnBrk="1" hangingPunct="1">
                <a:defRPr/>
              </a:pPr>
              <a:endParaRPr lang="he-IL" sz="1050"/>
            </a:p>
          </p:txBody>
        </p:sp>
        <p:sp>
          <p:nvSpPr>
            <p:cNvPr id="20" name="Text Box 28"/>
            <p:cNvSpPr txBox="1">
              <a:spLocks noChangeArrowheads="1"/>
            </p:cNvSpPr>
            <p:nvPr/>
          </p:nvSpPr>
          <p:spPr bwMode="auto">
            <a:xfrm>
              <a:off x="2052637" y="3430586"/>
              <a:ext cx="1152525" cy="4171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he-IL" b="1"/>
                <a:t>data in</a:t>
              </a:r>
            </a:p>
          </p:txBody>
        </p:sp>
        <p:grpSp>
          <p:nvGrpSpPr>
            <p:cNvPr id="21" name="Group 83"/>
            <p:cNvGrpSpPr>
              <a:grpSpLocks/>
            </p:cNvGrpSpPr>
            <p:nvPr/>
          </p:nvGrpSpPr>
          <p:grpSpPr bwMode="auto">
            <a:xfrm>
              <a:off x="3060700" y="2782885"/>
              <a:ext cx="4824413" cy="1420541"/>
              <a:chOff x="1519" y="2115"/>
              <a:chExt cx="3720" cy="982"/>
            </a:xfrm>
          </p:grpSpPr>
          <p:sp>
            <p:nvSpPr>
              <p:cNvPr id="28" name="Rectangle 31"/>
              <p:cNvSpPr>
                <a:spLocks noChangeArrowheads="1"/>
              </p:cNvSpPr>
              <p:nvPr/>
            </p:nvSpPr>
            <p:spPr bwMode="auto">
              <a:xfrm>
                <a:off x="1792" y="2252"/>
                <a:ext cx="590" cy="45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29" name="Line 32"/>
              <p:cNvSpPr>
                <a:spLocks noChangeShapeType="1"/>
              </p:cNvSpPr>
              <p:nvPr/>
            </p:nvSpPr>
            <p:spPr bwMode="auto">
              <a:xfrm>
                <a:off x="1521" y="2612"/>
                <a:ext cx="27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30" name="Line 33"/>
              <p:cNvSpPr>
                <a:spLocks noChangeShapeType="1"/>
              </p:cNvSpPr>
              <p:nvPr/>
            </p:nvSpPr>
            <p:spPr bwMode="auto">
              <a:xfrm>
                <a:off x="1521" y="2387"/>
                <a:ext cx="27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31" name="Line 34"/>
              <p:cNvSpPr>
                <a:spLocks noChangeShapeType="1"/>
              </p:cNvSpPr>
              <p:nvPr/>
            </p:nvSpPr>
            <p:spPr bwMode="auto">
              <a:xfrm>
                <a:off x="2382" y="2612"/>
                <a:ext cx="27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32" name="Line 41"/>
              <p:cNvSpPr>
                <a:spLocks noChangeShapeType="1"/>
              </p:cNvSpPr>
              <p:nvPr/>
            </p:nvSpPr>
            <p:spPr bwMode="auto">
              <a:xfrm flipV="1">
                <a:off x="1611" y="2115"/>
                <a:ext cx="0" cy="2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33" name="Line 42"/>
              <p:cNvSpPr>
                <a:spLocks noChangeShapeType="1"/>
              </p:cNvSpPr>
              <p:nvPr/>
            </p:nvSpPr>
            <p:spPr bwMode="auto">
              <a:xfrm>
                <a:off x="1611" y="2115"/>
                <a:ext cx="263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34" name="Rectangle 49"/>
              <p:cNvSpPr>
                <a:spLocks noChangeArrowheads="1"/>
              </p:cNvSpPr>
              <p:nvPr/>
            </p:nvSpPr>
            <p:spPr bwMode="auto">
              <a:xfrm>
                <a:off x="2654" y="2252"/>
                <a:ext cx="588" cy="45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35" name="Line 50"/>
              <p:cNvSpPr>
                <a:spLocks noChangeShapeType="1"/>
              </p:cNvSpPr>
              <p:nvPr/>
            </p:nvSpPr>
            <p:spPr bwMode="auto">
              <a:xfrm>
                <a:off x="2382" y="2612"/>
                <a:ext cx="27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36" name="Line 52"/>
              <p:cNvSpPr>
                <a:spLocks noChangeShapeType="1"/>
              </p:cNvSpPr>
              <p:nvPr/>
            </p:nvSpPr>
            <p:spPr bwMode="auto">
              <a:xfrm>
                <a:off x="3242" y="2612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37" name="Line 53"/>
              <p:cNvSpPr>
                <a:spLocks noChangeShapeType="1"/>
              </p:cNvSpPr>
              <p:nvPr/>
            </p:nvSpPr>
            <p:spPr bwMode="auto">
              <a:xfrm flipH="1">
                <a:off x="2518" y="2341"/>
                <a:ext cx="1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38" name="Line 54"/>
              <p:cNvSpPr>
                <a:spLocks noChangeShapeType="1"/>
              </p:cNvSpPr>
              <p:nvPr/>
            </p:nvSpPr>
            <p:spPr bwMode="auto">
              <a:xfrm flipV="1">
                <a:off x="2518" y="2115"/>
                <a:ext cx="0" cy="2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39" name="Rectangle 55"/>
              <p:cNvSpPr>
                <a:spLocks noChangeArrowheads="1"/>
              </p:cNvSpPr>
              <p:nvPr/>
            </p:nvSpPr>
            <p:spPr bwMode="auto">
              <a:xfrm>
                <a:off x="3515" y="2252"/>
                <a:ext cx="588" cy="45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40" name="Line 56"/>
              <p:cNvSpPr>
                <a:spLocks noChangeShapeType="1"/>
              </p:cNvSpPr>
              <p:nvPr/>
            </p:nvSpPr>
            <p:spPr bwMode="auto">
              <a:xfrm>
                <a:off x="4105" y="2612"/>
                <a:ext cx="27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41" name="Line 57"/>
              <p:cNvSpPr>
                <a:spLocks noChangeShapeType="1"/>
              </p:cNvSpPr>
              <p:nvPr/>
            </p:nvSpPr>
            <p:spPr bwMode="auto">
              <a:xfrm flipH="1">
                <a:off x="3379" y="2341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42" name="Line 58"/>
              <p:cNvSpPr>
                <a:spLocks noChangeShapeType="1"/>
              </p:cNvSpPr>
              <p:nvPr/>
            </p:nvSpPr>
            <p:spPr bwMode="auto">
              <a:xfrm flipV="1">
                <a:off x="3379" y="2115"/>
                <a:ext cx="0" cy="2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43" name="Rectangle 59"/>
              <p:cNvSpPr>
                <a:spLocks noChangeArrowheads="1"/>
              </p:cNvSpPr>
              <p:nvPr/>
            </p:nvSpPr>
            <p:spPr bwMode="auto">
              <a:xfrm>
                <a:off x="4376" y="2252"/>
                <a:ext cx="590" cy="45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44" name="Line 61"/>
              <p:cNvSpPr>
                <a:spLocks noChangeShapeType="1"/>
              </p:cNvSpPr>
              <p:nvPr/>
            </p:nvSpPr>
            <p:spPr bwMode="auto">
              <a:xfrm flipH="1">
                <a:off x="4242" y="2341"/>
                <a:ext cx="13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45" name="Line 62"/>
              <p:cNvSpPr>
                <a:spLocks noChangeShapeType="1"/>
              </p:cNvSpPr>
              <p:nvPr/>
            </p:nvSpPr>
            <p:spPr bwMode="auto">
              <a:xfrm flipV="1">
                <a:off x="4242" y="2115"/>
                <a:ext cx="0" cy="2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46" name="Text Box 63"/>
              <p:cNvSpPr txBox="1">
                <a:spLocks noChangeArrowheads="1"/>
              </p:cNvSpPr>
              <p:nvPr/>
            </p:nvSpPr>
            <p:spPr bwMode="auto">
              <a:xfrm>
                <a:off x="1806" y="2512"/>
                <a:ext cx="182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he-IL" sz="900"/>
                  <a:t>D</a:t>
                </a:r>
              </a:p>
            </p:txBody>
          </p:sp>
          <p:sp>
            <p:nvSpPr>
              <p:cNvPr id="47" name="Text Box 64"/>
              <p:cNvSpPr txBox="1">
                <a:spLocks noChangeArrowheads="1"/>
              </p:cNvSpPr>
              <p:nvPr/>
            </p:nvSpPr>
            <p:spPr bwMode="auto">
              <a:xfrm>
                <a:off x="4409" y="2523"/>
                <a:ext cx="180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he-IL" sz="900"/>
                  <a:t>D</a:t>
                </a:r>
              </a:p>
            </p:txBody>
          </p:sp>
          <p:sp>
            <p:nvSpPr>
              <p:cNvPr id="48" name="Text Box 65"/>
              <p:cNvSpPr txBox="1">
                <a:spLocks noChangeArrowheads="1"/>
              </p:cNvSpPr>
              <p:nvPr/>
            </p:nvSpPr>
            <p:spPr bwMode="auto">
              <a:xfrm>
                <a:off x="3595" y="2523"/>
                <a:ext cx="181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he-IL" sz="900"/>
                  <a:t>D</a:t>
                </a:r>
              </a:p>
            </p:txBody>
          </p:sp>
          <p:sp>
            <p:nvSpPr>
              <p:cNvPr id="49" name="Text Box 66"/>
              <p:cNvSpPr txBox="1">
                <a:spLocks noChangeArrowheads="1"/>
              </p:cNvSpPr>
              <p:nvPr/>
            </p:nvSpPr>
            <p:spPr bwMode="auto">
              <a:xfrm>
                <a:off x="2700" y="2523"/>
                <a:ext cx="182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he-IL" sz="900"/>
                  <a:t>D</a:t>
                </a:r>
              </a:p>
            </p:txBody>
          </p:sp>
          <p:sp>
            <p:nvSpPr>
              <p:cNvPr id="50" name="Text Box 67"/>
              <p:cNvSpPr txBox="1">
                <a:spLocks noChangeArrowheads="1"/>
              </p:cNvSpPr>
              <p:nvPr/>
            </p:nvSpPr>
            <p:spPr bwMode="auto">
              <a:xfrm>
                <a:off x="2201" y="2512"/>
                <a:ext cx="180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he-IL" sz="900"/>
                  <a:t>Q</a:t>
                </a:r>
              </a:p>
            </p:txBody>
          </p:sp>
          <p:sp>
            <p:nvSpPr>
              <p:cNvPr id="51" name="Text Box 68"/>
              <p:cNvSpPr txBox="1">
                <a:spLocks noChangeArrowheads="1"/>
              </p:cNvSpPr>
              <p:nvPr/>
            </p:nvSpPr>
            <p:spPr bwMode="auto">
              <a:xfrm>
                <a:off x="4785" y="2523"/>
                <a:ext cx="182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he-IL" sz="900"/>
                  <a:t>Q</a:t>
                </a:r>
              </a:p>
            </p:txBody>
          </p:sp>
          <p:sp>
            <p:nvSpPr>
              <p:cNvPr id="52" name="Text Box 69"/>
              <p:cNvSpPr txBox="1">
                <a:spLocks noChangeArrowheads="1"/>
              </p:cNvSpPr>
              <p:nvPr/>
            </p:nvSpPr>
            <p:spPr bwMode="auto">
              <a:xfrm>
                <a:off x="3923" y="2523"/>
                <a:ext cx="182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he-IL" sz="900"/>
                  <a:t>Q</a:t>
                </a:r>
              </a:p>
            </p:txBody>
          </p:sp>
          <p:sp>
            <p:nvSpPr>
              <p:cNvPr id="53" name="Text Box 70"/>
              <p:cNvSpPr txBox="1">
                <a:spLocks noChangeArrowheads="1"/>
              </p:cNvSpPr>
              <p:nvPr/>
            </p:nvSpPr>
            <p:spPr bwMode="auto">
              <a:xfrm>
                <a:off x="3063" y="2523"/>
                <a:ext cx="180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30000"/>
                  </a:spcBef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3000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he-IL" sz="900"/>
                  <a:t>Q</a:t>
                </a:r>
              </a:p>
            </p:txBody>
          </p:sp>
          <p:sp>
            <p:nvSpPr>
              <p:cNvPr id="54" name="Line 74"/>
              <p:cNvSpPr>
                <a:spLocks noChangeShapeType="1"/>
              </p:cNvSpPr>
              <p:nvPr/>
            </p:nvSpPr>
            <p:spPr bwMode="auto">
              <a:xfrm>
                <a:off x="2474" y="2612"/>
                <a:ext cx="0" cy="2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55" name="Line 75"/>
              <p:cNvSpPr>
                <a:spLocks noChangeShapeType="1"/>
              </p:cNvSpPr>
              <p:nvPr/>
            </p:nvSpPr>
            <p:spPr bwMode="auto">
              <a:xfrm>
                <a:off x="5103" y="2612"/>
                <a:ext cx="0" cy="2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56" name="Line 76"/>
              <p:cNvSpPr>
                <a:spLocks noChangeShapeType="1"/>
              </p:cNvSpPr>
              <p:nvPr/>
            </p:nvSpPr>
            <p:spPr bwMode="auto">
              <a:xfrm>
                <a:off x="4194" y="2612"/>
                <a:ext cx="0" cy="2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57" name="Line 77"/>
              <p:cNvSpPr>
                <a:spLocks noChangeShapeType="1"/>
              </p:cNvSpPr>
              <p:nvPr/>
            </p:nvSpPr>
            <p:spPr bwMode="auto">
              <a:xfrm>
                <a:off x="3335" y="2612"/>
                <a:ext cx="0" cy="2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58" name="Line 78"/>
              <p:cNvSpPr>
                <a:spLocks noChangeShapeType="1"/>
              </p:cNvSpPr>
              <p:nvPr/>
            </p:nvSpPr>
            <p:spPr bwMode="auto">
              <a:xfrm>
                <a:off x="4966" y="2612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he-IL" sz="1050"/>
              </a:p>
            </p:txBody>
          </p:sp>
          <p:sp>
            <p:nvSpPr>
              <p:cNvPr id="59" name="Text Box 79"/>
              <p:cNvSpPr txBox="1">
                <a:spLocks noChangeArrowheads="1"/>
              </p:cNvSpPr>
              <p:nvPr/>
            </p:nvSpPr>
            <p:spPr bwMode="auto">
              <a:xfrm>
                <a:off x="2208" y="2837"/>
                <a:ext cx="726" cy="2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r" rtl="1" eaLnBrk="1" hangingPunct="1">
                  <a:spcBef>
                    <a:spcPct val="50000"/>
                  </a:spcBef>
                  <a:defRPr/>
                </a:pPr>
                <a:r>
                  <a:rPr lang="en-US" sz="1050" dirty="0" smtClean="0"/>
                  <a:t>Q</a:t>
                </a:r>
                <a:r>
                  <a:rPr lang="en-US" sz="500" dirty="0" smtClean="0"/>
                  <a:t>3   </a:t>
                </a:r>
                <a:r>
                  <a:rPr lang="en-US" sz="800" dirty="0" smtClean="0"/>
                  <a:t>MSB</a:t>
                </a:r>
              </a:p>
            </p:txBody>
          </p:sp>
          <p:sp>
            <p:nvSpPr>
              <p:cNvPr id="60" name="Text Box 80"/>
              <p:cNvSpPr txBox="1">
                <a:spLocks noChangeArrowheads="1"/>
              </p:cNvSpPr>
              <p:nvPr/>
            </p:nvSpPr>
            <p:spPr bwMode="auto">
              <a:xfrm>
                <a:off x="4832" y="2837"/>
                <a:ext cx="407" cy="2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r" rtl="1" eaLnBrk="1" hangingPunct="1">
                  <a:spcBef>
                    <a:spcPct val="50000"/>
                  </a:spcBef>
                  <a:defRPr/>
                </a:pPr>
                <a:r>
                  <a:rPr lang="en-US" sz="1050" smtClean="0"/>
                  <a:t>Q</a:t>
                </a:r>
                <a:r>
                  <a:rPr lang="en-US" sz="500" smtClean="0"/>
                  <a:t>0</a:t>
                </a:r>
                <a:endParaRPr lang="en-US" sz="1050" smtClean="0"/>
              </a:p>
            </p:txBody>
          </p:sp>
          <p:sp>
            <p:nvSpPr>
              <p:cNvPr id="61" name="Text Box 81"/>
              <p:cNvSpPr txBox="1">
                <a:spLocks noChangeArrowheads="1"/>
              </p:cNvSpPr>
              <p:nvPr/>
            </p:nvSpPr>
            <p:spPr bwMode="auto">
              <a:xfrm>
                <a:off x="3925" y="2840"/>
                <a:ext cx="407" cy="2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r" rtl="1" eaLnBrk="1" hangingPunct="1">
                  <a:spcBef>
                    <a:spcPct val="50000"/>
                  </a:spcBef>
                  <a:defRPr/>
                </a:pPr>
                <a:r>
                  <a:rPr lang="en-US" sz="1050" smtClean="0"/>
                  <a:t>Q</a:t>
                </a:r>
                <a:r>
                  <a:rPr lang="en-US" sz="500" smtClean="0"/>
                  <a:t>1</a:t>
                </a:r>
                <a:endParaRPr lang="en-US" sz="1050" smtClean="0"/>
              </a:p>
            </p:txBody>
          </p:sp>
          <p:sp>
            <p:nvSpPr>
              <p:cNvPr id="62" name="Text Box 82"/>
              <p:cNvSpPr txBox="1">
                <a:spLocks noChangeArrowheads="1"/>
              </p:cNvSpPr>
              <p:nvPr/>
            </p:nvSpPr>
            <p:spPr bwMode="auto">
              <a:xfrm>
                <a:off x="3064" y="2840"/>
                <a:ext cx="407" cy="2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r" rtl="1" eaLnBrk="1" hangingPunct="1">
                  <a:spcBef>
                    <a:spcPct val="50000"/>
                  </a:spcBef>
                  <a:defRPr/>
                </a:pPr>
                <a:r>
                  <a:rPr lang="en-US" sz="1050" smtClean="0"/>
                  <a:t>Q</a:t>
                </a:r>
                <a:r>
                  <a:rPr lang="en-US" sz="500" smtClean="0"/>
                  <a:t>2</a:t>
                </a:r>
                <a:endParaRPr lang="en-US" sz="1050" smtClean="0"/>
              </a:p>
            </p:txBody>
          </p:sp>
        </p:grpSp>
        <p:sp>
          <p:nvSpPr>
            <p:cNvPr id="22" name="Text Box 71"/>
            <p:cNvSpPr txBox="1">
              <a:spLocks noChangeArrowheads="1"/>
            </p:cNvSpPr>
            <p:nvPr/>
          </p:nvSpPr>
          <p:spPr bwMode="auto">
            <a:xfrm>
              <a:off x="2268538" y="3022600"/>
              <a:ext cx="720725" cy="360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000" b="1"/>
                <a:t>CLK</a:t>
              </a:r>
            </a:p>
          </p:txBody>
        </p:sp>
        <p:sp>
          <p:nvSpPr>
            <p:cNvPr id="23" name="Line 84"/>
            <p:cNvSpPr>
              <a:spLocks noChangeShapeType="1"/>
            </p:cNvSpPr>
            <p:nvPr/>
          </p:nvSpPr>
          <p:spPr bwMode="auto">
            <a:xfrm flipH="1">
              <a:off x="2484214" y="3502172"/>
              <a:ext cx="576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r" rtl="1" eaLnBrk="1" hangingPunct="1">
                <a:defRPr/>
              </a:pPr>
              <a:endParaRPr lang="he-IL" sz="1050"/>
            </a:p>
          </p:txBody>
        </p:sp>
        <p:sp>
          <p:nvSpPr>
            <p:cNvPr id="24" name="Text Box 88"/>
            <p:cNvSpPr txBox="1">
              <a:spLocks noChangeArrowheads="1"/>
            </p:cNvSpPr>
            <p:nvPr/>
          </p:nvSpPr>
          <p:spPr bwMode="auto">
            <a:xfrm>
              <a:off x="2261866" y="3215277"/>
              <a:ext cx="217565" cy="234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  <a:defRPr/>
              </a:pPr>
              <a:r>
                <a:rPr lang="en-US" sz="1050" b="1" dirty="0" smtClean="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25" name="Text Box 89"/>
            <p:cNvSpPr txBox="1">
              <a:spLocks noChangeArrowheads="1"/>
            </p:cNvSpPr>
            <p:nvPr/>
          </p:nvSpPr>
          <p:spPr bwMode="auto">
            <a:xfrm>
              <a:off x="1613949" y="3215277"/>
              <a:ext cx="215175" cy="234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  <a:defRPr/>
              </a:pPr>
              <a:r>
                <a:rPr lang="en-US" sz="1050" b="1" dirty="0" smtClean="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26" name="Text Box 90"/>
            <p:cNvSpPr txBox="1">
              <a:spLocks noChangeArrowheads="1"/>
            </p:cNvSpPr>
            <p:nvPr/>
          </p:nvSpPr>
          <p:spPr bwMode="auto">
            <a:xfrm>
              <a:off x="1829124" y="3215277"/>
              <a:ext cx="217567" cy="234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  <a:defRPr/>
              </a:pPr>
              <a:r>
                <a:rPr lang="en-US" sz="1050" b="1" smtClean="0">
                  <a:solidFill>
                    <a:srgbClr val="FF3300"/>
                  </a:solidFill>
                </a:rPr>
                <a:t>0</a:t>
              </a:r>
            </a:p>
          </p:txBody>
        </p:sp>
        <p:sp>
          <p:nvSpPr>
            <p:cNvPr id="27" name="Text Box 91"/>
            <p:cNvSpPr txBox="1">
              <a:spLocks noChangeArrowheads="1"/>
            </p:cNvSpPr>
            <p:nvPr/>
          </p:nvSpPr>
          <p:spPr bwMode="auto">
            <a:xfrm>
              <a:off x="2046691" y="3203323"/>
              <a:ext cx="215175" cy="236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  <a:defRPr/>
              </a:pPr>
              <a:r>
                <a:rPr lang="en-US" sz="1050" b="1" dirty="0" smtClean="0">
                  <a:solidFill>
                    <a:srgbClr val="FF3300"/>
                  </a:solidFill>
                </a:rPr>
                <a:t>1</a:t>
              </a:r>
            </a:p>
          </p:txBody>
        </p:sp>
      </p:grpSp>
      <p:sp>
        <p:nvSpPr>
          <p:cNvPr id="63" name="מלבן 62"/>
          <p:cNvSpPr/>
          <p:nvPr/>
        </p:nvSpPr>
        <p:spPr>
          <a:xfrm>
            <a:off x="3005605" y="5764380"/>
            <a:ext cx="3369245" cy="2762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r" rtl="1" eaLnBrk="1" hangingPunct="1">
              <a:defRPr/>
            </a:pPr>
            <a:r>
              <a:rPr lang="he-IL" sz="1200" dirty="0">
                <a:latin typeface="Times New Roman" pitchFamily="18" charset="0"/>
                <a:cs typeface="+mn-cs"/>
              </a:rPr>
              <a:t>החניך יסביר במילותיו את פעולת ההזזה באוגר טורי.</a:t>
            </a:r>
            <a:endParaRPr lang="en-US" sz="1200" dirty="0">
              <a:latin typeface="Times New Roman" pitchFamily="18" charset="0"/>
              <a:cs typeface="+mn-cs"/>
            </a:endParaRPr>
          </a:p>
        </p:txBody>
      </p:sp>
      <p:sp>
        <p:nvSpPr>
          <p:cNvPr id="64" name="מלבן 63"/>
          <p:cNvSpPr/>
          <p:nvPr/>
        </p:nvSpPr>
        <p:spPr>
          <a:xfrm>
            <a:off x="3585671" y="6437680"/>
            <a:ext cx="2756874" cy="2778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r" rtl="1" eaLnBrk="1" hangingPunct="1">
              <a:defRPr/>
            </a:pPr>
            <a:r>
              <a:rPr lang="he-IL" sz="1200" dirty="0">
                <a:solidFill>
                  <a:srgbClr val="000000"/>
                </a:solidFill>
                <a:latin typeface="Calibri"/>
                <a:cs typeface="Arial"/>
              </a:rPr>
              <a:t>החניך יציין את תפקיד העירור באוגר טורי.</a:t>
            </a:r>
            <a:endParaRPr lang="en-US" sz="1200" dirty="0">
              <a:solidFill>
                <a:srgbClr val="000000"/>
              </a:solidFill>
              <a:latin typeface="Calibri"/>
              <a:cs typeface="+mn-cs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928523" y="7437156"/>
            <a:ext cx="3414022" cy="261610"/>
          </a:xfrm>
          <a:prstGeom prst="rect">
            <a:avLst/>
          </a:prstGeom>
          <a:solidFill>
            <a:srgbClr val="FFFFFF">
              <a:lumMod val="65000"/>
            </a:srgbClr>
          </a:solidFill>
          <a:ln>
            <a:solidFill>
              <a:srgbClr val="000000"/>
            </a:solidFill>
          </a:ln>
        </p:spPr>
        <p:txBody>
          <a:bodyPr wrap="square" rtlCol="1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0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</a:rPr>
              <a:t>מאיזו סיבית נתחיל להכניס את המילה הבינארית לאוגר הטורי?</a:t>
            </a:r>
          </a:p>
        </p:txBody>
      </p:sp>
    </p:spTree>
    <p:extLst>
      <p:ext uri="{BB962C8B-B14F-4D97-AF65-F5344CB8AC3E}">
        <p14:creationId xmlns:p14="http://schemas.microsoft.com/office/powerpoint/2010/main" val="33539474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1924050" y="0"/>
            <a:ext cx="3149600" cy="177165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12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455544"/>
              </p:ext>
            </p:extLst>
          </p:nvPr>
        </p:nvGraphicFramePr>
        <p:xfrm>
          <a:off x="605631" y="2014538"/>
          <a:ext cx="5786437" cy="6472237"/>
        </p:xfrm>
        <a:graphic>
          <a:graphicData uri="http://schemas.openxmlformats.org/drawingml/2006/table">
            <a:tbl>
              <a:tblPr rtl="1"/>
              <a:tblGrid>
                <a:gridCol w="4507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8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981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פירוט הנושא</a:t>
                      </a: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פעילות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32427">
                <a:tc>
                  <a:txBody>
                    <a:bodyPr/>
                    <a:lstStyle/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סיכום ביניים</a:t>
                      </a: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עד כה למדנו את תפקידו של האוגר כרכיב זיכרון ואת שני סוגי האוגרים- אוגר מקבילי ואוגר טורי.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ת. חמישה דפקי שעון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ת. 0 -&gt; 1 -&gt; 0 -&gt; 1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בהמשך השיעור נלמד על שימושי האוגרים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מהלך השיעור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שאלות ו.ק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קישור להמשך השיעור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65"/>
          <p:cNvSpPr txBox="1">
            <a:spLocks noChangeArrowheads="1"/>
          </p:cNvSpPr>
          <p:nvPr/>
        </p:nvSpPr>
        <p:spPr bwMode="auto">
          <a:xfrm>
            <a:off x="812800" y="2495550"/>
            <a:ext cx="935038" cy="338138"/>
          </a:xfrm>
          <a:prstGeom prst="rect">
            <a:avLst/>
          </a:prstGeom>
          <a:solidFill>
            <a:schemeClr val="bg2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1600" dirty="0"/>
              <a:t>30 דק'</a:t>
            </a:r>
            <a:endParaRPr lang="en-US" altLang="he-IL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638425" y="2878138"/>
            <a:ext cx="3651250" cy="26161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he-IL" sz="1100" dirty="0">
                <a:solidFill>
                  <a:srgbClr val="0066FF"/>
                </a:solidFill>
              </a:rPr>
              <a:t>כמה דפקי שעון יעברו עד אשר נטען מילה בינארית בת 5 סיביות?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14600" y="3481060"/>
            <a:ext cx="3805238" cy="26161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he-IL" sz="1100" dirty="0">
                <a:solidFill>
                  <a:srgbClr val="0066FF"/>
                </a:solidFill>
              </a:rPr>
              <a:t>אם נרצה לטעון את המילה </a:t>
            </a:r>
            <a:r>
              <a:rPr lang="he-IL" sz="800" dirty="0">
                <a:solidFill>
                  <a:srgbClr val="0066FF"/>
                </a:solidFill>
              </a:rPr>
              <a:t>2</a:t>
            </a:r>
            <a:r>
              <a:rPr lang="he-IL" sz="1100" dirty="0">
                <a:solidFill>
                  <a:srgbClr val="0066FF"/>
                </a:solidFill>
              </a:rPr>
              <a:t>(1010) באיזה סדר נכניס את הסיביות?</a:t>
            </a:r>
          </a:p>
        </p:txBody>
      </p:sp>
    </p:spTree>
    <p:extLst>
      <p:ext uri="{BB962C8B-B14F-4D97-AF65-F5344CB8AC3E}">
        <p14:creationId xmlns:p14="http://schemas.microsoft.com/office/powerpoint/2010/main" val="31521398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13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718786"/>
              </p:ext>
            </p:extLst>
          </p:nvPr>
        </p:nvGraphicFramePr>
        <p:xfrm>
          <a:off x="596900" y="4400549"/>
          <a:ext cx="5756275" cy="4230770"/>
        </p:xfrm>
        <a:graphic>
          <a:graphicData uri="http://schemas.openxmlformats.org/drawingml/2006/table">
            <a:tbl>
              <a:tblPr rtl="1"/>
              <a:tblGrid>
                <a:gridCol w="4507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9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6439">
                <a:tc>
                  <a:txBody>
                    <a:bodyPr/>
                    <a:lstStyle>
                      <a:lvl1pPr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1pPr>
                      <a:lvl2pPr marL="4572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2pPr>
                      <a:lvl3pPr marL="9144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3pPr>
                      <a:lvl4pPr marL="13716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4pPr>
                      <a:lvl5pPr marL="18288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5pPr>
                      <a:lvl6pPr marL="22860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6pPr>
                      <a:lvl7pPr marL="27432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7pPr>
                      <a:lvl8pPr marL="32004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8pPr>
                      <a:lvl9pPr marL="36576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פירוט נושא</a:t>
                      </a: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09" marB="45709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1pPr>
                      <a:lvl2pPr marL="4572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2pPr>
                      <a:lvl3pPr marL="9144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3pPr>
                      <a:lvl4pPr marL="13716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4pPr>
                      <a:lvl5pPr marL="18288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5pPr>
                      <a:lvl6pPr marL="22860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6pPr>
                      <a:lvl7pPr marL="27432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7pPr>
                      <a:lvl8pPr marL="32004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8pPr>
                      <a:lvl9pPr marL="36576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</a:p>
                  </a:txBody>
                  <a:tcPr marL="91436" marR="91436" marT="45709" marB="4570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51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גוף</a:t>
                      </a:r>
                    </a:p>
                    <a:p>
                      <a:pPr eaLnBrk="1" hangingPunct="1"/>
                      <a:endParaRPr lang="he-I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endParaRPr lang="he-I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endParaRPr lang="he-I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endParaRPr lang="he-I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endParaRPr lang="he-I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r>
                        <a:rPr lang="he-IL" sz="1600" dirty="0" smtClean="0">
                          <a:latin typeface="Arial" pitchFamily="34" charset="0"/>
                          <a:cs typeface="Arial" pitchFamily="34" charset="0"/>
                        </a:rPr>
                        <a:t>ת. לזכור מספרים בתצוגה של מחשבון, זיכרון של מספרים בפלאפון.</a:t>
                      </a:r>
                    </a:p>
                    <a:p>
                      <a:pPr eaLnBrk="1" hangingPunct="1"/>
                      <a:endParaRPr lang="he-I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eaLnBrk="1" hangingPunct="1">
                        <a:spcBef>
                          <a:spcPts val="0"/>
                        </a:spcBef>
                        <a:buFontTx/>
                        <a:buNone/>
                        <a:defRPr/>
                      </a:pPr>
                      <a:r>
                        <a:rPr lang="he-IL" sz="1600" b="0" u="none" kern="0" dirty="0" smtClean="0">
                          <a:effectLst/>
                        </a:rPr>
                        <a:t>דוגמאות</a:t>
                      </a:r>
                      <a:r>
                        <a:rPr lang="he-IL" sz="1600" b="0" u="none" kern="0" baseline="0" dirty="0" smtClean="0">
                          <a:effectLst/>
                        </a:rPr>
                        <a:t> נוספות:</a:t>
                      </a:r>
                      <a:endParaRPr lang="he-IL" sz="1600" b="1" u="sng" kern="0" dirty="0" smtClean="0"/>
                    </a:p>
                    <a:p>
                      <a:pPr marL="114300" indent="-457200" eaLnBrk="1" hangingPunct="1">
                        <a:spcBef>
                          <a:spcPts val="0"/>
                        </a:spcBef>
                        <a:defRPr/>
                      </a:pPr>
                      <a:r>
                        <a:rPr lang="he-IL" sz="1600" kern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בשפת </a:t>
                      </a:r>
                      <a:r>
                        <a:rPr lang="he-IL" sz="1600" kern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תכנות </a:t>
                      </a:r>
                      <a:r>
                        <a:rPr lang="he-IL" sz="1600" kern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אסמבלר משתמשים לרוב באוגרים לצורך</a:t>
                      </a:r>
                      <a:r>
                        <a:rPr lang="he-IL" sz="1600" kern="0" baseline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 </a:t>
                      </a:r>
                      <a:r>
                        <a:rPr lang="he-IL" sz="1600" kern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חישובים.</a:t>
                      </a:r>
                    </a:p>
                    <a:p>
                      <a:pPr marL="114300" indent="-457200" eaLnBrk="1" hangingPunct="1">
                        <a:spcBef>
                          <a:spcPts val="0"/>
                        </a:spcBef>
                        <a:defRPr/>
                      </a:pPr>
                      <a:r>
                        <a:rPr lang="he-IL" sz="1600" kern="0" dirty="0" smtClean="0">
                          <a:solidFill>
                            <a:srgbClr val="00B050"/>
                          </a:solidFill>
                          <a:latin typeface="Guttman Yad-Brush" pitchFamily="2" charset="-79"/>
                          <a:cs typeface="Guttman Yad-Brush" pitchFamily="2" charset="-79"/>
                        </a:rPr>
                        <a:t>זיכרון מאגר של תחנות (ערכי תדרים) ברדיו. </a:t>
                      </a:r>
                      <a:endParaRPr lang="he-IL" sz="1600" b="1" u="sng" kern="0" dirty="0" smtClean="0">
                        <a:solidFill>
                          <a:srgbClr val="00B050"/>
                        </a:solidFill>
                        <a:latin typeface="Guttman Yad-Brush" pitchFamily="2" charset="-79"/>
                        <a:cs typeface="Guttman Yad-Brush" pitchFamily="2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09" marB="45709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dirty="0" smtClean="0"/>
                        <a:t>מטרה </a:t>
                      </a:r>
                      <a:r>
                        <a:rPr lang="he-IL" sz="1600" dirty="0" smtClean="0"/>
                        <a:t>אופרטיבית</a:t>
                      </a: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dirty="0" smtClean="0"/>
                        <a:t>שאלות לפיתוח תכנים</a:t>
                      </a:r>
                      <a:endParaRPr lang="en-US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09" marB="45709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65"/>
          <p:cNvSpPr txBox="1">
            <a:spLocks noChangeArrowheads="1"/>
          </p:cNvSpPr>
          <p:nvPr/>
        </p:nvSpPr>
        <p:spPr bwMode="auto">
          <a:xfrm>
            <a:off x="685800" y="4757738"/>
            <a:ext cx="935038" cy="338137"/>
          </a:xfrm>
          <a:prstGeom prst="rect">
            <a:avLst/>
          </a:prstGeom>
          <a:solidFill>
            <a:schemeClr val="bg2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1600" dirty="0"/>
              <a:t>25 דק'</a:t>
            </a:r>
            <a:endParaRPr lang="en-US" altLang="he-IL" sz="1600" dirty="0"/>
          </a:p>
        </p:txBody>
      </p:sp>
      <p:sp>
        <p:nvSpPr>
          <p:cNvPr id="7" name="מלבן 8"/>
          <p:cNvSpPr>
            <a:spLocks noChangeArrowheads="1"/>
          </p:cNvSpPr>
          <p:nvPr/>
        </p:nvSpPr>
        <p:spPr bwMode="auto">
          <a:xfrm>
            <a:off x="3457575" y="5026024"/>
            <a:ext cx="2814638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he-IL" altLang="he-IL" sz="1400"/>
              <a:t>החניך יתן דוגמאות לשימוש האוגר.</a:t>
            </a:r>
            <a:endParaRPr lang="en-US" altLang="he-IL" sz="1400"/>
          </a:p>
        </p:txBody>
      </p:sp>
      <p:sp>
        <p:nvSpPr>
          <p:cNvPr id="8" name="TextBox 7"/>
          <p:cNvSpPr txBox="1"/>
          <p:nvPr/>
        </p:nvSpPr>
        <p:spPr>
          <a:xfrm>
            <a:off x="3267075" y="5794415"/>
            <a:ext cx="3005138" cy="33813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he-IL" sz="1600" dirty="0">
                <a:solidFill>
                  <a:srgbClr val="002060"/>
                </a:solidFill>
              </a:rPr>
              <a:t>אילו שימושים לדעתכם יש לאוגר?</a:t>
            </a:r>
          </a:p>
        </p:txBody>
      </p:sp>
    </p:spTree>
    <p:extLst>
      <p:ext uri="{BB962C8B-B14F-4D97-AF65-F5344CB8AC3E}">
        <p14:creationId xmlns:p14="http://schemas.microsoft.com/office/powerpoint/2010/main" val="34748949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1323975" y="238125"/>
            <a:ext cx="4067175" cy="1609725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14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659401"/>
              </p:ext>
            </p:extLst>
          </p:nvPr>
        </p:nvGraphicFramePr>
        <p:xfrm>
          <a:off x="123825" y="2520950"/>
          <a:ext cx="6586538" cy="6248406"/>
        </p:xfrm>
        <a:graphic>
          <a:graphicData uri="http://schemas.openxmlformats.org/drawingml/2006/table">
            <a:tbl>
              <a:tblPr rtl="1"/>
              <a:tblGrid>
                <a:gridCol w="5157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6">
                <a:tc>
                  <a:txBody>
                    <a:bodyPr/>
                    <a:lstStyle>
                      <a:lvl1pPr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1pPr>
                      <a:lvl2pPr marL="4572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2pPr>
                      <a:lvl3pPr marL="9144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3pPr>
                      <a:lvl4pPr marL="13716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4pPr>
                      <a:lvl5pPr marL="18288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5pPr>
                      <a:lvl6pPr marL="22860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6pPr>
                      <a:lvl7pPr marL="27432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7pPr>
                      <a:lvl8pPr marL="32004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8pPr>
                      <a:lvl9pPr marL="36576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פירוט נושא</a:t>
                      </a:r>
                    </a:p>
                  </a:txBody>
                  <a:tcPr marL="91436" marR="91436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1pPr>
                      <a:lvl2pPr marL="4572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2pPr>
                      <a:lvl3pPr marL="9144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3pPr>
                      <a:lvl4pPr marL="13716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4pPr>
                      <a:lvl5pPr marL="1828800" algn="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tx1"/>
                          </a:solidFill>
                        </a:defRPr>
                      </a:lvl5pPr>
                      <a:lvl6pPr marL="22860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6pPr>
                      <a:lvl7pPr marL="27432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7pPr>
                      <a:lvl8pPr marL="32004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8pPr>
                      <a:lvl9pPr marL="3657600" algn="r" defTabSz="914400" rtl="1" eaLnBrk="1" latinLnBrk="0" hangingPunct="1">
                        <a:defRPr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פעילות</a:t>
                      </a:r>
                    </a:p>
                  </a:txBody>
                  <a:tcPr marL="91436" marR="91436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359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b="1" dirty="0" smtClean="0">
                          <a:latin typeface="Arial" pitchFamily="34" charset="0"/>
                          <a:cs typeface="Arial" pitchFamily="34" charset="0"/>
                        </a:rPr>
                        <a:t>סיכום</a:t>
                      </a:r>
                      <a:endParaRPr lang="he-IL" sz="1600" dirty="0" smtClean="0"/>
                    </a:p>
                    <a:p>
                      <a:pPr marL="0" indent="0" eaLnBrk="1" hangingPunct="1">
                        <a:buNone/>
                        <a:defRPr/>
                      </a:pPr>
                      <a:r>
                        <a:rPr lang="he-IL" sz="1600" dirty="0" smtClean="0"/>
                        <a:t>בשיעור זה הבנו את אופן הפעולה של האוגר המקבילי והטורי. למדנו על זיהוי, מבנה, עקרון פעולה, שימוש.</a:t>
                      </a:r>
                    </a:p>
                    <a:p>
                      <a:pPr eaLnBrk="1" hangingPunct="1"/>
                      <a:endParaRPr lang="he-I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endParaRPr lang="he-I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endParaRPr lang="he-I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r>
                        <a:rPr lang="he-IL" sz="1600" dirty="0" smtClean="0">
                          <a:latin typeface="Arial" pitchFamily="34" charset="0"/>
                          <a:cs typeface="Arial" pitchFamily="34" charset="0"/>
                        </a:rPr>
                        <a:t>ת. המילה תכנס לרגיסטר טורי לאחר ארבעה דפקי שעון: כל דופק שעון מכניס סיבית אחת לרגיסטר כלומר, אם נרצה להכניס מילה בת ארבע סיביות נצטרך ארבעה דפקים.</a:t>
                      </a:r>
                    </a:p>
                    <a:p>
                      <a:pPr eaLnBrk="1" hangingPunct="1"/>
                      <a:r>
                        <a:rPr lang="he-IL" sz="1600" dirty="0" smtClean="0">
                          <a:latin typeface="Arial" pitchFamily="34" charset="0"/>
                          <a:cs typeface="Arial" pitchFamily="34" charset="0"/>
                        </a:rPr>
                        <a:t>המילה תכנס לרגיסטר מקבילי לאחר דופק שעון אחד. ברגיסטר                      מקבילי ישנם </a:t>
                      </a:r>
                      <a:r>
                        <a:rPr lang="he-IL" sz="1600" dirty="0" err="1" smtClean="0">
                          <a:latin typeface="Arial" pitchFamily="34" charset="0"/>
                          <a:cs typeface="Arial" pitchFamily="34" charset="0"/>
                        </a:rPr>
                        <a:t>דלגלגים</a:t>
                      </a:r>
                      <a:r>
                        <a:rPr lang="he-IL" sz="1600" dirty="0" smtClean="0">
                          <a:latin typeface="Arial" pitchFamily="34" charset="0"/>
                          <a:cs typeface="Arial" pitchFamily="34" charset="0"/>
                        </a:rPr>
                        <a:t> המחוברים בכל כניסה לסיבית אחת של המילה.</a:t>
                      </a:r>
                    </a:p>
                    <a:p>
                      <a:pPr eaLnBrk="1" hangingPunct="1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</a:br>
                      <a:endParaRPr lang="he-I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endParaRPr lang="he-I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r>
                        <a:rPr lang="he-IL" sz="1600" dirty="0" smtClean="0">
                          <a:latin typeface="Arial" pitchFamily="34" charset="0"/>
                          <a:cs typeface="Arial" pitchFamily="34" charset="0"/>
                        </a:rPr>
                        <a:t>ת. לאחר שתי דפקי שעון המילה ברגיסטר תהיה: 0111.</a:t>
                      </a:r>
                    </a:p>
                    <a:p>
                      <a:pPr eaLnBrk="1" hangingPunct="1"/>
                      <a:r>
                        <a:rPr lang="he-IL" sz="1600" dirty="0" smtClean="0">
                          <a:latin typeface="Arial" pitchFamily="34" charset="0"/>
                          <a:cs typeface="Arial" pitchFamily="34" charset="0"/>
                        </a:rPr>
                        <a:t>כאשר שתי סיביות יטענו  ע"י שני</a:t>
                      </a:r>
                      <a:r>
                        <a:rPr lang="he-IL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e-IL" sz="1600" dirty="0" smtClean="0">
                          <a:latin typeface="Arial" pitchFamily="34" charset="0"/>
                          <a:cs typeface="Arial" pitchFamily="34" charset="0"/>
                        </a:rPr>
                        <a:t>דפקי שעון נוריד</a:t>
                      </a:r>
                      <a:r>
                        <a:rPr lang="he-IL" sz="1600" baseline="0" dirty="0" smtClean="0">
                          <a:latin typeface="Arial" pitchFamily="34" charset="0"/>
                          <a:cs typeface="Arial" pitchFamily="34" charset="0"/>
                        </a:rPr>
                        <a:t> את שתי</a:t>
                      </a:r>
                      <a:r>
                        <a:rPr lang="he-IL" sz="1600" dirty="0" smtClean="0">
                          <a:latin typeface="Arial" pitchFamily="34" charset="0"/>
                          <a:cs typeface="Arial" pitchFamily="34" charset="0"/>
                        </a:rPr>
                        <a:t> הסיביות האחרונות הטעונות ברגיסטר וייטענו שתי סיביות חדשות החל מה- 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LSB</a:t>
                      </a:r>
                      <a:r>
                        <a:rPr lang="he-IL" sz="1600" dirty="0" smtClean="0">
                          <a:latin typeface="Arial" pitchFamily="34" charset="0"/>
                          <a:cs typeface="Arial" pitchFamily="34" charset="0"/>
                        </a:rPr>
                        <a:t> של המילה החדשה לכן נוציא את</a:t>
                      </a:r>
                      <a:r>
                        <a:rPr lang="he-IL" sz="1600" baseline="0" dirty="0" smtClean="0">
                          <a:latin typeface="Arial" pitchFamily="34" charset="0"/>
                          <a:cs typeface="Arial" pitchFamily="34" charset="0"/>
                        </a:rPr>
                        <a:t> ה</a:t>
                      </a:r>
                      <a:r>
                        <a:rPr lang="he-IL" sz="1600" dirty="0" smtClean="0">
                          <a:latin typeface="Arial" pitchFamily="34" charset="0"/>
                          <a:cs typeface="Arial" pitchFamily="34" charset="0"/>
                        </a:rPr>
                        <a:t>סיביות 01 מהמילה הטעונה ונכניס 01.</a:t>
                      </a:r>
                    </a:p>
                    <a:p>
                      <a:pPr eaLnBrk="1" hangingPunct="1"/>
                      <a:endParaRPr lang="he-I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eaLnBrk="1" hangingPunct="1"/>
                      <a:endParaRPr lang="en-US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dirty="0" smtClean="0"/>
                        <a:t>בשיעור הבא נעסוק במונים, רכיבים שמשמשים ביומיום ומתקשרים באופן ישיר לאוגרים</a:t>
                      </a:r>
                    </a:p>
                  </a:txBody>
                  <a:tcPr marL="91436" marR="91436" horzOverflow="overflow">
                    <a:lnL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dirty="0" smtClean="0"/>
                        <a:t>מטרת על </a:t>
                      </a:r>
                      <a:r>
                        <a:rPr lang="he-IL" sz="1600" dirty="0" err="1" smtClean="0"/>
                        <a:t>ונ</a:t>
                      </a:r>
                      <a:r>
                        <a:rPr lang="he-IL" sz="1600" dirty="0" smtClean="0"/>
                        <a:t>. עיקריות</a:t>
                      </a: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dirty="0" smtClean="0"/>
                        <a:t>שאלות ו.ק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600" dirty="0" smtClean="0"/>
                        <a:t>קישור לשיעור הבא</a:t>
                      </a:r>
                      <a:endParaRPr lang="en-US" sz="1600" dirty="0" smtClean="0"/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04975" y="3708400"/>
            <a:ext cx="4935538" cy="5842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/>
          <a:p>
            <a:pPr algn="r" rtl="1" eaLnBrk="1" hangingPunct="1">
              <a:defRPr/>
            </a:pPr>
            <a:r>
              <a:rPr lang="he-IL" sz="1600" dirty="0" smtClean="0">
                <a:solidFill>
                  <a:srgbClr val="002060"/>
                </a:solidFill>
              </a:rPr>
              <a:t>לאחר כמה דפקי שעון תכנס המילה 1110 לרגיסטר טורי ולרגיסטר מקבילי?</a:t>
            </a:r>
            <a:endParaRPr lang="he-IL" sz="16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04975" y="5867400"/>
            <a:ext cx="4935538" cy="5842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rtlCol="1">
            <a:spAutoFit/>
          </a:bodyPr>
          <a:lstStyle/>
          <a:p>
            <a:pPr algn="r" rtl="1" eaLnBrk="1" hangingPunct="1">
              <a:defRPr/>
            </a:pPr>
            <a:r>
              <a:rPr lang="he-IL" sz="1600" dirty="0">
                <a:solidFill>
                  <a:srgbClr val="002060"/>
                </a:solidFill>
              </a:rPr>
              <a:t>נתון רגיסטר טורי שטעונה בו המילה 1101. מה תהיה המילה ברגיסטר אם נכניס את המילה 1001 לאחר 2 דפקי שעון?</a:t>
            </a:r>
          </a:p>
        </p:txBody>
      </p:sp>
    </p:spTree>
    <p:extLst>
      <p:ext uri="{BB962C8B-B14F-4D97-AF65-F5344CB8AC3E}">
        <p14:creationId xmlns:p14="http://schemas.microsoft.com/office/powerpoint/2010/main" val="1049909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304800"/>
            <a:ext cx="5486400" cy="3086100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sz="18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פתיחה</a:t>
            </a:r>
            <a:r>
              <a:rPr lang="en-US" sz="18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/>
            </a:r>
            <a:br>
              <a:rPr lang="en-US" sz="18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</a:br>
            <a:endParaRPr lang="en-US" sz="1800" dirty="0" smtClean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  <a:p>
            <a:r>
              <a:rPr lang="he-IL" sz="1400" dirty="0">
                <a:latin typeface="AdumaFOT Regular" pitchFamily="50" charset="-79"/>
                <a:cs typeface="AdumaFOT Regular" pitchFamily="50" charset="-79"/>
              </a:rPr>
              <a:t>בשיעור זה נבין את אופן הפעולה של האוגר המקבילי והטורי.</a:t>
            </a:r>
          </a:p>
          <a:p>
            <a:r>
              <a:rPr lang="he-IL" sz="1400" dirty="0">
                <a:latin typeface="AdumaFOT Regular" pitchFamily="50" charset="-79"/>
                <a:cs typeface="AdumaFOT Regular" pitchFamily="50" charset="-79"/>
              </a:rPr>
              <a:t>נלמד על זיהוי, מבנה, עקרון פעולה ושימוש באוגרים.</a:t>
            </a:r>
          </a:p>
          <a:p>
            <a:endParaRPr lang="he-IL" sz="1400" dirty="0">
              <a:latin typeface="AdumaFOT Regular" pitchFamily="50" charset="-79"/>
              <a:cs typeface="AdumaFOT Regular" pitchFamily="50" charset="-79"/>
            </a:endParaRPr>
          </a:p>
          <a:p>
            <a:r>
              <a:rPr lang="en-US" sz="14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/>
            </a:r>
            <a:br>
              <a:rPr lang="en-US" sz="14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</a:br>
            <a:r>
              <a:rPr lang="he-IL" sz="1400" dirty="0">
                <a:latin typeface="AdumaFOT Regular" pitchFamily="50" charset="-79"/>
                <a:cs typeface="AdumaFOT Regular" pitchFamily="50" charset="-79"/>
              </a:rPr>
              <a:t>חשוב להקשיב בשיעור, האוגר מהווה את אבן היסוד של המערכות הספרתיות </a:t>
            </a:r>
            <a:endParaRPr lang="he-IL" sz="1400" dirty="0" smtClean="0">
              <a:latin typeface="AdumaFOT Regular" pitchFamily="50" charset="-79"/>
              <a:cs typeface="AdumaFOT Regular" pitchFamily="50" charset="-79"/>
            </a:endParaRPr>
          </a:p>
          <a:p>
            <a:r>
              <a:rPr lang="he-IL" sz="1400" dirty="0" smtClean="0">
                <a:latin typeface="AdumaFOT Regular" pitchFamily="50" charset="-79"/>
                <a:cs typeface="AdumaFOT Regular" pitchFamily="50" charset="-79"/>
              </a:rPr>
              <a:t>והזיכרון</a:t>
            </a:r>
            <a:r>
              <a:rPr lang="he-IL" sz="1400" dirty="0">
                <a:latin typeface="AdumaFOT Regular" pitchFamily="50" charset="-79"/>
                <a:cs typeface="AdumaFOT Regular" pitchFamily="50" charset="-79"/>
              </a:rPr>
              <a:t>, מהפשוטות ועד החדישות</a:t>
            </a:r>
            <a:r>
              <a:rPr lang="he-IL" sz="1400" dirty="0" smtClean="0">
                <a:latin typeface="AdumaFOT Regular" pitchFamily="50" charset="-79"/>
                <a:cs typeface="AdumaFOT Regular" pitchFamily="50" charset="-79"/>
              </a:rPr>
              <a:t>. ובנוסף אתם כטכנאי דרג ד תעבדו עם שלל </a:t>
            </a:r>
          </a:p>
          <a:p>
            <a:r>
              <a:rPr lang="he-IL" sz="1400" dirty="0" smtClean="0">
                <a:latin typeface="AdumaFOT Regular" pitchFamily="50" charset="-79"/>
                <a:cs typeface="AdumaFOT Regular" pitchFamily="50" charset="-79"/>
              </a:rPr>
              <a:t>מערכות הכוללות אוגרים.</a:t>
            </a:r>
            <a:endParaRPr lang="he-IL" sz="1400" dirty="0">
              <a:latin typeface="AdumaFOT Regular" pitchFamily="50" charset="-79"/>
              <a:cs typeface="AdumaFOT Regular" pitchFamily="50" charset="-79"/>
            </a:endParaRPr>
          </a:p>
          <a:p>
            <a:endParaRPr lang="he-IL" sz="1400" dirty="0">
              <a:latin typeface="AdumaFOT Regular" pitchFamily="50" charset="-79"/>
              <a:cs typeface="AdumaFOT Regular" pitchFamily="50" charset="-79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2</a:t>
            </a:fld>
            <a:endParaRPr lang="he-IL"/>
          </a:p>
        </p:txBody>
      </p:sp>
      <p:sp>
        <p:nvSpPr>
          <p:cNvPr id="8" name="מציין מיקום של הערות 2"/>
          <p:cNvSpPr txBox="1">
            <a:spLocks/>
          </p:cNvSpPr>
          <p:nvPr/>
        </p:nvSpPr>
        <p:spPr>
          <a:xfrm>
            <a:off x="685800" y="4400550"/>
            <a:ext cx="5486400" cy="360045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1"/>
          <a:lstStyle>
            <a:lvl1pPr marL="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1800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cxnSp>
        <p:nvCxnSpPr>
          <p:cNvPr id="9" name="מחבר ישר 8"/>
          <p:cNvCxnSpPr/>
          <p:nvPr/>
        </p:nvCxnSpPr>
        <p:spPr>
          <a:xfrm>
            <a:off x="685800" y="4745620"/>
            <a:ext cx="5486400" cy="115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מחבר ישר 9"/>
          <p:cNvCxnSpPr/>
          <p:nvPr/>
        </p:nvCxnSpPr>
        <p:spPr>
          <a:xfrm>
            <a:off x="1828800" y="4400550"/>
            <a:ext cx="0" cy="36207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מלבן 4"/>
          <p:cNvSpPr/>
          <p:nvPr/>
        </p:nvSpPr>
        <p:spPr>
          <a:xfrm>
            <a:off x="624840" y="4930061"/>
            <a:ext cx="11353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e-IL" sz="1400" dirty="0">
                <a:latin typeface="AdumaFOT Regular" pitchFamily="50" charset="-79"/>
                <a:cs typeface="AdumaFOT Regular" pitchFamily="50" charset="-79"/>
              </a:rPr>
              <a:t>הצגת מטרות על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e-IL" sz="1400" dirty="0">
                <a:latin typeface="AdumaFOT Regular" pitchFamily="50" charset="-79"/>
                <a:cs typeface="AdumaFOT Regular" pitchFamily="50" charset="-79"/>
              </a:rPr>
              <a:t>הצגת נקודות עיקריות</a:t>
            </a:r>
            <a:r>
              <a:rPr lang="he-IL" sz="1400" dirty="0" smtClean="0">
                <a:latin typeface="AdumaFOT Regular" pitchFamily="50" charset="-79"/>
                <a:cs typeface="AdumaFOT Regular" pitchFamily="50" charset="-79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he-IL" sz="1400" dirty="0">
              <a:latin typeface="AdumaFOT Regular" pitchFamily="50" charset="-79"/>
              <a:cs typeface="AdumaFOT Regular" pitchFamily="50" charset="-79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e-IL" sz="1400" dirty="0" smtClean="0">
                <a:latin typeface="AdumaFOT Regular" pitchFamily="50" charset="-79"/>
                <a:cs typeface="AdumaFOT Regular" pitchFamily="50" charset="-79"/>
              </a:rPr>
              <a:t>הנמקה</a:t>
            </a:r>
          </a:p>
        </p:txBody>
      </p:sp>
    </p:spTree>
    <p:extLst>
      <p:ext uri="{BB962C8B-B14F-4D97-AF65-F5344CB8AC3E}">
        <p14:creationId xmlns:p14="http://schemas.microsoft.com/office/powerpoint/2010/main" val="1255226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95263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3</a:t>
            </a:fld>
            <a:endParaRPr lang="he-IL"/>
          </a:p>
        </p:txBody>
      </p:sp>
      <p:graphicFrame>
        <p:nvGraphicFramePr>
          <p:cNvPr id="11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380146"/>
              </p:ext>
            </p:extLst>
          </p:nvPr>
        </p:nvGraphicFramePr>
        <p:xfrm>
          <a:off x="742156" y="3517673"/>
          <a:ext cx="5373687" cy="4931229"/>
        </p:xfrm>
        <a:graphic>
          <a:graphicData uri="http://schemas.openxmlformats.org/drawingml/2006/table">
            <a:tbl>
              <a:tblPr rtl="1"/>
              <a:tblGrid>
                <a:gridCol w="4186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7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60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פירוט הנושא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פעילות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4627">
                <a:tc>
                  <a:txBody>
                    <a:bodyPr/>
                    <a:lstStyle/>
                    <a:p>
                      <a:pPr marL="0" marR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200" b="1" u="sng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גוף:</a:t>
                      </a:r>
                    </a:p>
                    <a:p>
                      <a:pPr algn="r"/>
                      <a:endParaRPr lang="en-US" sz="1200" dirty="0" smtClean="0">
                        <a:solidFill>
                          <a:schemeClr val="tx1"/>
                        </a:solidFill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/>
                      <a:endParaRPr lang="en-US" sz="1200" dirty="0" smtClean="0">
                        <a:solidFill>
                          <a:schemeClr val="tx1"/>
                        </a:solidFill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/>
                      <a:endParaRPr lang="he-IL" sz="1200" dirty="0" smtClean="0">
                        <a:solidFill>
                          <a:schemeClr val="tx1"/>
                        </a:solidFill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 n </a:t>
                      </a:r>
                      <a:r>
                        <a:rPr lang="he-IL" sz="1200" dirty="0" err="1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דלגלגים</a:t>
                      </a:r>
                      <a:r>
                        <a:rPr lang="he-IL" sz="12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 יחד מקבלים מעגל הזוכר מילה בינארית בת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n </a:t>
                      </a:r>
                      <a:r>
                        <a:rPr lang="he-IL" sz="12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סיביות</a:t>
                      </a:r>
                    </a:p>
                    <a:p>
                      <a:pPr algn="r"/>
                      <a:r>
                        <a:rPr lang="he-IL" sz="12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cs typeface="AdumaFOT Regular" pitchFamily="50" charset="-79"/>
                        </a:rPr>
                        <a:t>הרגיסטר אוגר מילה זו עד אשר נרשום בוא מילה אחרת.</a:t>
                      </a:r>
                    </a:p>
                    <a:p>
                      <a:pPr algn="r"/>
                      <a:endParaRPr lang="he-IL" sz="1200" dirty="0" smtClean="0">
                        <a:solidFill>
                          <a:schemeClr val="tx1"/>
                        </a:solidFill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/>
                      <a:r>
                        <a:rPr lang="he-IL" sz="1200" dirty="0" smtClean="0">
                          <a:solidFill>
                            <a:srgbClr val="00B050"/>
                          </a:solidFill>
                          <a:latin typeface="Guttman Yad" panose="02010401010101010101" pitchFamily="2" charset="-79"/>
                          <a:cs typeface="Guttman Yad" panose="02010401010101010101" pitchFamily="2" charset="-79"/>
                        </a:rPr>
                        <a:t>לדוגמא, במקרים רבים נדרש לבצע במחשב פעולה בין 2 מספרים- חיבור, חיסור, כפל או חילוק. </a:t>
                      </a:r>
                      <a:r>
                        <a:rPr lang="he-IL" sz="1200" dirty="0" smtClean="0">
                          <a:solidFill>
                            <a:srgbClr val="00B050"/>
                          </a:solidFill>
                          <a:latin typeface="Guttman Yad" panose="02010401010101010101" pitchFamily="2" charset="-79"/>
                          <a:cs typeface="Guttman Yad" panose="02010401010101010101" pitchFamily="2" charset="-79"/>
                        </a:rPr>
                        <a:t>במקרים </a:t>
                      </a:r>
                      <a:r>
                        <a:rPr lang="he-IL" sz="1200" dirty="0" smtClean="0">
                          <a:solidFill>
                            <a:srgbClr val="00B050"/>
                          </a:solidFill>
                          <a:latin typeface="Guttman Yad" panose="02010401010101010101" pitchFamily="2" charset="-79"/>
                          <a:cs typeface="Guttman Yad" panose="02010401010101010101" pitchFamily="2" charset="-79"/>
                        </a:rPr>
                        <a:t>אלו שני המספרים הנ"ל חייבים להיות אגורים בתוך לרגיסטרים.</a:t>
                      </a:r>
                    </a:p>
                    <a:p>
                      <a:pPr algn="r"/>
                      <a:r>
                        <a:rPr lang="he-IL" sz="1200" dirty="0" smtClean="0">
                          <a:solidFill>
                            <a:srgbClr val="00B050"/>
                          </a:solidFill>
                          <a:latin typeface="Guttman Yad" panose="02010401010101010101" pitchFamily="2" charset="-79"/>
                          <a:cs typeface="Guttman Yad" panose="02010401010101010101" pitchFamily="2" charset="-79"/>
                        </a:rPr>
                        <a:t>מערכת לוגית מתחברת לשני הרגיסטרים ומבצעת </a:t>
                      </a:r>
                      <a:r>
                        <a:rPr lang="he-IL" sz="1200" dirty="0" smtClean="0">
                          <a:solidFill>
                            <a:srgbClr val="00B050"/>
                          </a:solidFill>
                          <a:latin typeface="Guttman Yad" panose="02010401010101010101" pitchFamily="2" charset="-79"/>
                          <a:cs typeface="Guttman Yad" panose="02010401010101010101" pitchFamily="2" charset="-79"/>
                        </a:rPr>
                        <a:t>ביניהם </a:t>
                      </a:r>
                      <a:r>
                        <a:rPr lang="he-IL" sz="1200" dirty="0" smtClean="0">
                          <a:solidFill>
                            <a:srgbClr val="00B050"/>
                          </a:solidFill>
                          <a:latin typeface="Guttman Yad" panose="02010401010101010101" pitchFamily="2" charset="-79"/>
                          <a:cs typeface="Guttman Yad" panose="02010401010101010101" pitchFamily="2" charset="-79"/>
                        </a:rPr>
                        <a:t>את הפעולה הדרושה.</a:t>
                      </a:r>
                    </a:p>
                    <a:p>
                      <a:pPr algn="r"/>
                      <a:endParaRPr lang="he-IL" sz="1200" dirty="0" smtClean="0">
                        <a:solidFill>
                          <a:schemeClr val="tx1"/>
                        </a:solidFill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" panose="00000500000000000000" pitchFamily="50" charset="-79"/>
                        <a:cs typeface="Aduma" panose="00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מטרה אופרטיבית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מלבן 11"/>
          <p:cNvSpPr/>
          <p:nvPr/>
        </p:nvSpPr>
        <p:spPr>
          <a:xfrm>
            <a:off x="904478" y="3879680"/>
            <a:ext cx="863600" cy="3302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1200" dirty="0" smtClean="0">
                <a:solidFill>
                  <a:schemeClr val="tx1"/>
                </a:solidFill>
                <a:latin typeface="AdumaFOT Regular" pitchFamily="50" charset="-79"/>
                <a:cs typeface="AdumaFOT Regular" pitchFamily="50" charset="-79"/>
              </a:rPr>
              <a:t>170 </a:t>
            </a:r>
            <a:r>
              <a:rPr lang="he-IL" sz="1200" dirty="0">
                <a:solidFill>
                  <a:schemeClr val="tx1"/>
                </a:solidFill>
                <a:latin typeface="AdumaFOT Regular" pitchFamily="50" charset="-79"/>
                <a:cs typeface="AdumaFOT Regular" pitchFamily="50" charset="-79"/>
              </a:rPr>
              <a:t>דקות</a:t>
            </a:r>
          </a:p>
        </p:txBody>
      </p:sp>
      <p:sp>
        <p:nvSpPr>
          <p:cNvPr id="3" name="מלבן 2"/>
          <p:cNvSpPr/>
          <p:nvPr/>
        </p:nvSpPr>
        <p:spPr>
          <a:xfrm>
            <a:off x="3657600" y="4209880"/>
            <a:ext cx="2377440" cy="3011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spcBef>
                <a:spcPct val="0"/>
              </a:spcBef>
            </a:pPr>
            <a:r>
              <a:rPr lang="he-IL" altLang="he-IL" sz="1200" dirty="0">
                <a:solidFill>
                  <a:schemeClr val="tx1"/>
                </a:solidFill>
                <a:latin typeface="AdumaFOT Regular" pitchFamily="50" charset="-79"/>
                <a:cs typeface="AdumaFOT Regular" pitchFamily="50" charset="-79"/>
              </a:rPr>
              <a:t>החניך יחזור על הגדרת המושג "אוגר"</a:t>
            </a:r>
            <a:endParaRPr lang="en-US" altLang="he-IL" sz="1200" dirty="0">
              <a:solidFill>
                <a:schemeClr val="tx1"/>
              </a:solidFill>
              <a:latin typeface="AdumaFOT Regular" pitchFamily="50" charset="-79"/>
              <a:cs typeface="AdumaFOT Regular" pitchFamily="50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55226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315913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4</a:t>
            </a:fld>
            <a:endParaRPr lang="he-IL"/>
          </a:p>
        </p:txBody>
      </p:sp>
      <p:graphicFrame>
        <p:nvGraphicFramePr>
          <p:cNvPr id="6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983648"/>
              </p:ext>
            </p:extLst>
          </p:nvPr>
        </p:nvGraphicFramePr>
        <p:xfrm>
          <a:off x="170656" y="3536211"/>
          <a:ext cx="6516687" cy="3764419"/>
        </p:xfrm>
        <a:graphic>
          <a:graphicData uri="http://schemas.openxmlformats.org/drawingml/2006/table">
            <a:tbl>
              <a:tblPr rtl="1"/>
              <a:tblGrid>
                <a:gridCol w="5005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385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he-IL" sz="1400" kern="1200" baseline="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ea typeface="+mn-ea"/>
                          <a:cs typeface="AdumaFOT Regular" pitchFamily="50" charset="-79"/>
                        </a:rPr>
                        <a:t>פירוט הנושא</a:t>
                      </a:r>
                      <a:endParaRPr lang="en-US" sz="1400" kern="1200" baseline="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he-IL" sz="1400" kern="1200" baseline="0" smtClean="0">
                          <a:solidFill>
                            <a:schemeClr val="tx1"/>
                          </a:solidFill>
                          <a:latin typeface="AdumaFOT Regular" pitchFamily="50" charset="-79"/>
                          <a:ea typeface="+mn-ea"/>
                          <a:cs typeface="AdumaFOT Regular" pitchFamily="50" charset="-79"/>
                        </a:rPr>
                        <a:t>פעילות</a:t>
                      </a:r>
                      <a:endParaRPr lang="en-US" sz="1400" kern="1200" baseline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962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he-IL" sz="1400" kern="1200" baseline="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he-IL" sz="1400" kern="1200" baseline="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he-IL" sz="1400" kern="1200" baseline="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he-IL" sz="1400" kern="1200" baseline="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ea typeface="+mn-ea"/>
                          <a:cs typeface="AdumaFOT Regular" pitchFamily="50" charset="-79"/>
                        </a:rPr>
                        <a:t>ת. סוגי </a:t>
                      </a:r>
                      <a:r>
                        <a:rPr lang="he-IL" sz="1400" kern="1200" baseline="0" dirty="0" err="1" smtClean="0">
                          <a:solidFill>
                            <a:schemeClr val="tx1"/>
                          </a:solidFill>
                          <a:latin typeface="AdumaFOT Regular" pitchFamily="50" charset="-79"/>
                          <a:ea typeface="+mn-ea"/>
                          <a:cs typeface="AdumaFOT Regular" pitchFamily="50" charset="-79"/>
                        </a:rPr>
                        <a:t>הדלגלגים</a:t>
                      </a:r>
                      <a:r>
                        <a:rPr lang="he-IL" sz="1400" kern="1200" baseline="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ea typeface="+mn-ea"/>
                          <a:cs typeface="AdumaFOT Regular" pitchFamily="50" charset="-79"/>
                        </a:rPr>
                        <a:t> ואופן חיבורם קובע את סוג הרגיסטר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he-IL" sz="1400" kern="1200" baseline="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he-IL" sz="1400" kern="1200" baseline="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ea typeface="+mn-ea"/>
                          <a:cs typeface="AdumaFOT Regular" pitchFamily="50" charset="-79"/>
                        </a:rPr>
                        <a:t>נלמד על שני סוגים גל אוגרים/ רגיסטרים: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he-IL" sz="1400" kern="1200" baseline="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ea typeface="+mn-ea"/>
                          <a:cs typeface="AdumaFOT Regular" pitchFamily="50" charset="-79"/>
                        </a:rPr>
                        <a:t>אוגר מקבילי ואוגר טורי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1400" kern="1200" baseline="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he-IL" sz="1400" kern="1200" baseline="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he-IL" sz="1400" kern="1200" baseline="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ea typeface="+mn-ea"/>
                          <a:cs typeface="AdumaFOT Regular" pitchFamily="50" charset="-79"/>
                        </a:rPr>
                        <a:t>שאלה לפיתוח תכנים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מלבן 7"/>
          <p:cNvSpPr/>
          <p:nvPr/>
        </p:nvSpPr>
        <p:spPr>
          <a:xfrm>
            <a:off x="3871241" y="4090900"/>
            <a:ext cx="2808287" cy="366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spcBef>
                <a:spcPct val="0"/>
              </a:spcBef>
            </a:pPr>
            <a:r>
              <a:rPr lang="he-IL" altLang="he-IL" dirty="0">
                <a:solidFill>
                  <a:srgbClr val="002060"/>
                </a:solidFill>
                <a:latin typeface="Aduma" panose="00000500000000000000" pitchFamily="50" charset="-79"/>
                <a:cs typeface="Aduma" panose="00000500000000000000" pitchFamily="50" charset="-79"/>
              </a:rPr>
              <a:t>מה לדעתכם קובע את סוג האוגר/ רגיסטר?</a:t>
            </a:r>
          </a:p>
        </p:txBody>
      </p:sp>
    </p:spTree>
    <p:extLst>
      <p:ext uri="{BB962C8B-B14F-4D97-AF65-F5344CB8AC3E}">
        <p14:creationId xmlns:p14="http://schemas.microsoft.com/office/powerpoint/2010/main" val="1255226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5800" y="174625"/>
            <a:ext cx="5486400" cy="3086100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5</a:t>
            </a:fld>
            <a:endParaRPr lang="he-IL"/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524470"/>
              </p:ext>
            </p:extLst>
          </p:nvPr>
        </p:nvGraphicFramePr>
        <p:xfrm>
          <a:off x="676274" y="3446236"/>
          <a:ext cx="5786437" cy="4582358"/>
        </p:xfrm>
        <a:graphic>
          <a:graphicData uri="http://schemas.openxmlformats.org/drawingml/2006/table">
            <a:tbl>
              <a:tblPr rtl="1"/>
              <a:tblGrid>
                <a:gridCol w="4507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8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3064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פירוט הנושא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פעילות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7554">
                <a:tc>
                  <a:txBody>
                    <a:bodyPr/>
                    <a:lstStyle/>
                    <a:p>
                      <a:pPr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eaLnBrk="1" hangingPunct="1"/>
                      <a:r>
                        <a:rPr lang="he-IL" sz="1200" kern="12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ea typeface="+mn-ea"/>
                          <a:cs typeface="AdumaFOT Regular" pitchFamily="50" charset="-79"/>
                        </a:rPr>
                        <a:t>סיכום ביניים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he-IL" sz="1200" kern="120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  <a:p>
                      <a:pPr eaLnBrk="1" hangingPunct="1"/>
                      <a:r>
                        <a:rPr lang="he-IL" sz="1400" dirty="0" smtClean="0">
                          <a:latin typeface="Aduma" panose="00000500000000000000" pitchFamily="50" charset="-79"/>
                          <a:cs typeface="Aduma" panose="00000500000000000000" pitchFamily="50" charset="-79"/>
                        </a:rPr>
                        <a:t>עד כה למדנו</a:t>
                      </a:r>
                      <a:r>
                        <a:rPr lang="he-IL" sz="1400" baseline="0" dirty="0" smtClean="0">
                          <a:latin typeface="Aduma" panose="00000500000000000000" pitchFamily="50" charset="-79"/>
                          <a:cs typeface="Aduma" panose="00000500000000000000" pitchFamily="50" charset="-79"/>
                        </a:rPr>
                        <a:t> על הגדרת האוגר.</a:t>
                      </a:r>
                      <a:endParaRPr lang="he-IL" sz="1400" dirty="0" smtClean="0">
                        <a:latin typeface="Aduma" panose="00000500000000000000" pitchFamily="50" charset="-79"/>
                        <a:cs typeface="Aduma" panose="00000500000000000000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he-IL" sz="1200" kern="120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he-IL" sz="1200" kern="120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he-IL" sz="1400" kern="1200" dirty="0" err="1" smtClean="0">
                          <a:solidFill>
                            <a:schemeClr val="tx1"/>
                          </a:solidFill>
                          <a:latin typeface="AdumaFOT Regular" pitchFamily="50" charset="-79"/>
                          <a:ea typeface="+mn-ea"/>
                          <a:cs typeface="AdumaFOT Regular" pitchFamily="50" charset="-79"/>
                        </a:rPr>
                        <a:t>דלגלגים</a:t>
                      </a:r>
                      <a:endParaRPr lang="he-IL" sz="1200" kern="120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he-IL" sz="1200" kern="120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he-IL" sz="1200" kern="120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kern="1200" dirty="0" err="1" smtClean="0">
                          <a:solidFill>
                            <a:schemeClr val="tx1"/>
                          </a:solidFill>
                          <a:latin typeface="AdumaFOT Regular" pitchFamily="50" charset="-79"/>
                          <a:ea typeface="+mn-ea"/>
                          <a:cs typeface="AdumaFOT Regular" pitchFamily="50" charset="-79"/>
                        </a:rPr>
                        <a:t>הדלגלגים</a:t>
                      </a: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ea typeface="+mn-ea"/>
                          <a:cs typeface="AdumaFOT Regular" pitchFamily="50" charset="-79"/>
                        </a:rPr>
                        <a:t> המרכיבים אותו ואופן חיבורם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he-IL" sz="1200" kern="1200" dirty="0" smtClean="0">
                        <a:solidFill>
                          <a:schemeClr val="tx1"/>
                        </a:solidFill>
                        <a:latin typeface="AdumaFOT Regular" pitchFamily="50" charset="-79"/>
                        <a:ea typeface="+mn-ea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he-IL" sz="1400" kern="1200" dirty="0" smtClean="0">
                          <a:solidFill>
                            <a:schemeClr val="tx1"/>
                          </a:solidFill>
                          <a:latin typeface="AdumaFOT Regular" pitchFamily="50" charset="-79"/>
                          <a:ea typeface="+mn-ea"/>
                          <a:cs typeface="AdumaFOT Regular" pitchFamily="50" charset="-79"/>
                        </a:rPr>
                        <a:t>בהמשך השיעור נעסוק במבנה, עקרון פעולה ושימוש באוגר מקבילי וטורי.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חזרה על מהלך השיעור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שאלות לווידוא קליטה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קישור להמשך השיעור</a:t>
                      </a: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66307" y="5118307"/>
            <a:ext cx="3777343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>
                <a:solidFill>
                  <a:srgbClr val="0070C0"/>
                </a:solidFill>
                <a:latin typeface="AdumaFOT Regular" pitchFamily="50" charset="-79"/>
                <a:cs typeface="AdumaFOT Regular" pitchFamily="50" charset="-79"/>
              </a:rPr>
              <a:t>מה קובע את סוג האוגר?</a:t>
            </a:r>
            <a:endParaRPr lang="he-IL" sz="1400" dirty="0">
              <a:solidFill>
                <a:srgbClr val="0070C0"/>
              </a:solidFill>
              <a:latin typeface="AdumaFOT Regular" pitchFamily="50" charset="-79"/>
              <a:cs typeface="AdumaFOT Regular" pitchFamily="50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75832" y="4614875"/>
            <a:ext cx="3777343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>
                <a:solidFill>
                  <a:srgbClr val="0070C0"/>
                </a:solidFill>
                <a:latin typeface="AdumaFOT Regular" pitchFamily="50" charset="-79"/>
                <a:cs typeface="AdumaFOT Regular" pitchFamily="50" charset="-79"/>
              </a:rPr>
              <a:t>מאילו רכיבים בנוי האוגר?</a:t>
            </a:r>
            <a:endParaRPr lang="he-IL" sz="1400" dirty="0">
              <a:solidFill>
                <a:srgbClr val="0070C0"/>
              </a:solidFill>
              <a:latin typeface="AdumaFOT Regular" pitchFamily="50" charset="-79"/>
              <a:cs typeface="AdumaFOT Regular" pitchFamily="50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0858" y="3956371"/>
            <a:ext cx="653142" cy="27699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200" dirty="0" smtClean="0">
                <a:latin typeface="AdumaFOT Regular" pitchFamily="50" charset="-79"/>
                <a:cs typeface="AdumaFOT Regular" pitchFamily="50" charset="-79"/>
              </a:rPr>
              <a:t>130 דקות</a:t>
            </a:r>
            <a:endParaRPr lang="he-IL" sz="1200" dirty="0">
              <a:latin typeface="AdumaFOT Regular" pitchFamily="50" charset="-79"/>
              <a:cs typeface="AdumaFOT Regular" pitchFamily="50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55226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684212" y="1133475"/>
            <a:ext cx="5486400" cy="2652619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>
          <a:xfrm>
            <a:off x="0" y="8675688"/>
            <a:ext cx="2971800" cy="394345"/>
          </a:xfrm>
        </p:spPr>
        <p:txBody>
          <a:bodyPr/>
          <a:lstStyle/>
          <a:p>
            <a:fld id="{F12F8595-D212-4FB1-A188-FFD54CA720AC}" type="slidenum">
              <a:rPr lang="he-IL" smtClean="0"/>
              <a:t>6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259013"/>
              </p:ext>
            </p:extLst>
          </p:nvPr>
        </p:nvGraphicFramePr>
        <p:xfrm>
          <a:off x="684212" y="4556545"/>
          <a:ext cx="5786437" cy="4115702"/>
        </p:xfrm>
        <a:graphic>
          <a:graphicData uri="http://schemas.openxmlformats.org/drawingml/2006/table">
            <a:tbl>
              <a:tblPr rtl="1"/>
              <a:tblGrid>
                <a:gridCol w="4507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8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898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פירוט הנושא</a:t>
                      </a: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פעילות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6719">
                <a:tc>
                  <a:txBody>
                    <a:bodyPr/>
                    <a:lstStyle/>
                    <a:p>
                      <a:pPr algn="r" eaLnBrk="1" hangingPunct="1"/>
                      <a:r>
                        <a:rPr lang="he-IL" sz="1200" b="1" dirty="0" smtClean="0">
                          <a:latin typeface="AdumaFOT Regular" pitchFamily="50" charset="-79"/>
                          <a:cs typeface="AdumaFOT Regular" pitchFamily="50" charset="-79"/>
                        </a:rPr>
                        <a:t>גוף: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הגדרה:</a:t>
                      </a: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אוגר שכל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דלגלגיו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מקבלים סיביות בנפרד, הסיבית תתקבל מכניסה חיצונית ישירות אל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.</a:t>
                      </a: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האוגר נטען בבת אחת במילה בינארית, כל הסיביות נכנסות אליו במקביל. הטעינה לאוגר תתבצע בעת עירור של דופק שעון (אות פולס) שמחובר במקביל לכל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באוגר.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כל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טוען אליו סיבית באופן נפרד, לאוגר מקבילי כמה מבואות, כל מבוא האוגר מחובר לכניסה של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.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ת. פולס שעון אחד, משום שבעת קבלת פולס שעון לאוגר, כל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טוענים את הסיביות שבכניסתם.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שאלה לפיתוח תכנים</a:t>
                      </a: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28008" y="5053560"/>
            <a:ext cx="653142" cy="27699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200" dirty="0" smtClean="0">
                <a:latin typeface="AdumaFOT Regular" pitchFamily="50" charset="-79"/>
                <a:cs typeface="AdumaFOT Regular" pitchFamily="50" charset="-79"/>
              </a:rPr>
              <a:t>125 דקות</a:t>
            </a:r>
            <a:endParaRPr lang="he-IL" sz="1200" dirty="0">
              <a:latin typeface="AdumaFOT Regular" pitchFamily="50" charset="-79"/>
              <a:cs typeface="AdumaFOT Regular" pitchFamily="50" charset="-79"/>
            </a:endParaRPr>
          </a:p>
        </p:txBody>
      </p:sp>
      <p:pic>
        <p:nvPicPr>
          <p:cNvPr id="9" name="תמונה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312" y="7149708"/>
            <a:ext cx="3010878" cy="581662"/>
          </a:xfrm>
          <a:prstGeom prst="rect">
            <a:avLst/>
          </a:prstGeom>
        </p:spPr>
      </p:pic>
      <p:pic>
        <p:nvPicPr>
          <p:cNvPr id="11" name="תמונה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6192" y="5322819"/>
            <a:ext cx="3433998" cy="38408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57250" y="5486400"/>
            <a:ext cx="97155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 smtClean="0"/>
              <a:t>מטרה אופרטיבית</a:t>
            </a:r>
            <a:endParaRPr lang="he-IL" sz="1100" dirty="0"/>
          </a:p>
        </p:txBody>
      </p:sp>
    </p:spTree>
    <p:extLst>
      <p:ext uri="{BB962C8B-B14F-4D97-AF65-F5344CB8AC3E}">
        <p14:creationId xmlns:p14="http://schemas.microsoft.com/office/powerpoint/2010/main" val="365757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1895475" y="1143000"/>
            <a:ext cx="4276725" cy="2405063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7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436086"/>
              </p:ext>
            </p:extLst>
          </p:nvPr>
        </p:nvGraphicFramePr>
        <p:xfrm>
          <a:off x="684212" y="3857625"/>
          <a:ext cx="5786437" cy="5213607"/>
        </p:xfrm>
        <a:graphic>
          <a:graphicData uri="http://schemas.openxmlformats.org/drawingml/2006/table">
            <a:tbl>
              <a:tblPr rtl="1"/>
              <a:tblGrid>
                <a:gridCol w="4507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8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22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פירוט הנושא</a:t>
                      </a: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פעילות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8803">
                <a:tc>
                  <a:txBody>
                    <a:bodyPr/>
                    <a:lstStyle/>
                    <a:p>
                      <a:pPr algn="r" eaLnBrk="1" hangingPunct="1"/>
                      <a:r>
                        <a:rPr lang="he-IL" sz="1200" b="1" dirty="0" smtClean="0">
                          <a:latin typeface="AdumaFOT Regular" pitchFamily="50" charset="-79"/>
                          <a:cs typeface="AdumaFOT Regular" pitchFamily="50" charset="-79"/>
                        </a:rPr>
                        <a:t>גוף: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בשרטוט מתוארת פעולת רגיסטר מקבילי בן 4 סיביות שמורכב מארבעה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מסוג </a:t>
                      </a:r>
                      <a:r>
                        <a:rPr lang="en-US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D. </a:t>
                      </a: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לרגיסטר בדוגמא יש 4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. לכל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יש כניסת מידע, כניסת פולס ויציאת מידע. </a:t>
                      </a: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כניסת הפולס משותפת לכל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.</a:t>
                      </a: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אנו רוצים שהאוגר ישמור בתוכו את המילה הבינארית                 על כן, נספק לכל כניסה מתאימה:                         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תפקיד העירור בכניסות ה </a:t>
                      </a:r>
                      <a:r>
                        <a:rPr lang="en-US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CLOCK 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יגרום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לאיפשור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פעולת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הדלדגלגים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ולטעינת המילה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בטוגר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גיסטר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.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ת. הספרה ה</a:t>
                      </a:r>
                      <a:r>
                        <a:rPr lang="en-US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MSB 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תהיה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בדלגלג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השמאלי ביותר וה- </a:t>
                      </a:r>
                      <a:r>
                        <a:rPr lang="en-US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LSB 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תהיה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בדלגלג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השמאלי ביותר.</a:t>
                      </a: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ברגיסטר המקבילי מספר כניסות המידע שלו שווה למספר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שבו. </a:t>
                      </a:r>
                    </a:p>
                    <a:p>
                      <a:pPr algn="r" eaLnBrk="1" hangingPunct="1"/>
                      <a:r>
                        <a:rPr lang="he-IL" sz="1200" dirty="0" smtClean="0">
                          <a:solidFill>
                            <a:srgbClr val="00B050"/>
                          </a:solidFill>
                          <a:latin typeface="Guttman Yad" panose="02010401010101010101" pitchFamily="2" charset="-79"/>
                          <a:cs typeface="Guttman Yad" panose="02010401010101010101" pitchFamily="2" charset="-79"/>
                        </a:rPr>
                        <a:t>לדוגמא דרך רגיסטר של 4 כניסות מקבל הרגיסטר מילה בינארית בת 4 סיביות בבת אחת.</a:t>
                      </a: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מטרה אופרטיבית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מטרה אופרטיבית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מטרה אופרטיבית</a:t>
                      </a: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62211" y="4239913"/>
            <a:ext cx="653142" cy="27699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200" dirty="0" smtClean="0">
                <a:latin typeface="AdumaFOT Regular" pitchFamily="50" charset="-79"/>
                <a:cs typeface="AdumaFOT Regular" pitchFamily="50" charset="-79"/>
              </a:rPr>
              <a:t>125 דקות</a:t>
            </a:r>
            <a:endParaRPr lang="he-IL" sz="1200" dirty="0">
              <a:latin typeface="AdumaFOT Regular" pitchFamily="50" charset="-79"/>
              <a:cs typeface="AdumaFOT Regular" pitchFamily="50" charset="-79"/>
            </a:endParaRPr>
          </a:p>
        </p:txBody>
      </p:sp>
      <p:sp>
        <p:nvSpPr>
          <p:cNvPr id="9" name="מלבן 1"/>
          <p:cNvSpPr>
            <a:spLocks noChangeArrowheads="1"/>
          </p:cNvSpPr>
          <p:nvPr/>
        </p:nvSpPr>
        <p:spPr bwMode="auto">
          <a:xfrm>
            <a:off x="3199635" y="4516912"/>
            <a:ext cx="3185434" cy="277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he-IL" altLang="he-IL"/>
              <a:t>החניך ישרטט את מבנה הדלגלגים באוגר המקבילי.</a:t>
            </a:r>
            <a:endParaRPr lang="en-US" altLang="he-IL"/>
          </a:p>
        </p:txBody>
      </p:sp>
      <p:grpSp>
        <p:nvGrpSpPr>
          <p:cNvPr id="10" name="קבוצה 1"/>
          <p:cNvGrpSpPr>
            <a:grpSpLocks/>
          </p:cNvGrpSpPr>
          <p:nvPr/>
        </p:nvGrpSpPr>
        <p:grpSpPr bwMode="auto">
          <a:xfrm>
            <a:off x="2763838" y="4988477"/>
            <a:ext cx="2913062" cy="931068"/>
            <a:chOff x="2627313" y="1305089"/>
            <a:chExt cx="5634463" cy="4243344"/>
          </a:xfrm>
        </p:grpSpPr>
        <p:graphicFrame>
          <p:nvGraphicFramePr>
            <p:cNvPr id="11" name="Object 98"/>
            <p:cNvGraphicFramePr>
              <a:graphicFrameLocks noChangeAspect="1"/>
            </p:cNvGraphicFramePr>
            <p:nvPr/>
          </p:nvGraphicFramePr>
          <p:xfrm>
            <a:off x="4729163" y="4621291"/>
            <a:ext cx="319087" cy="382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86" name="Equation" r:id="rId4" imgW="190500" imgH="228600" progId="Equation.3">
                    <p:embed/>
                  </p:oleObj>
                </mc:Choice>
                <mc:Fallback>
                  <p:oleObj name="Equation" r:id="rId4" imgW="190500" imgH="228600" progId="Equation.3">
                    <p:embed/>
                    <p:pic>
                      <p:nvPicPr>
                        <p:cNvPr id="20506" name="Object 9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9163" y="4621291"/>
                          <a:ext cx="319087" cy="382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99"/>
            <p:cNvGraphicFramePr>
              <a:graphicFrameLocks noChangeAspect="1"/>
            </p:cNvGraphicFramePr>
            <p:nvPr/>
          </p:nvGraphicFramePr>
          <p:xfrm>
            <a:off x="3787775" y="4632404"/>
            <a:ext cx="339725" cy="360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87" name="Equation" r:id="rId6" imgW="203024" imgH="215713" progId="Equation.3">
                    <p:embed/>
                  </p:oleObj>
                </mc:Choice>
                <mc:Fallback>
                  <p:oleObj name="Equation" r:id="rId6" imgW="203024" imgH="215713" progId="Equation.3">
                    <p:embed/>
                    <p:pic>
                      <p:nvPicPr>
                        <p:cNvPr id="20507" name="Object 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87775" y="4632404"/>
                          <a:ext cx="339725" cy="360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0C0C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00"/>
            <p:cNvGraphicFramePr>
              <a:graphicFrameLocks noChangeAspect="1"/>
            </p:cNvGraphicFramePr>
            <p:nvPr/>
          </p:nvGraphicFramePr>
          <p:xfrm>
            <a:off x="2867026" y="4632404"/>
            <a:ext cx="311150" cy="373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88" name="Equation" r:id="rId8" imgW="190500" imgH="228600" progId="Equation.3">
                    <p:embed/>
                  </p:oleObj>
                </mc:Choice>
                <mc:Fallback>
                  <p:oleObj name="Equation" r:id="rId8" imgW="190500" imgH="228600" progId="Equation.3">
                    <p:embed/>
                    <p:pic>
                      <p:nvPicPr>
                        <p:cNvPr id="20508" name="Object 10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67026" y="4632404"/>
                          <a:ext cx="311150" cy="3730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0C0C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96"/>
            <p:cNvGraphicFramePr>
              <a:graphicFrameLocks noChangeAspect="1"/>
            </p:cNvGraphicFramePr>
            <p:nvPr/>
          </p:nvGraphicFramePr>
          <p:xfrm>
            <a:off x="5724525" y="4632404"/>
            <a:ext cx="300038" cy="360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89" name="Equation" r:id="rId10" imgW="190500" imgH="228600" progId="Equation.3">
                    <p:embed/>
                  </p:oleObj>
                </mc:Choice>
                <mc:Fallback>
                  <p:oleObj name="Equation" r:id="rId10" imgW="190500" imgH="228600" progId="Equation.3">
                    <p:embed/>
                    <p:pic>
                      <p:nvPicPr>
                        <p:cNvPr id="20509" name="Object 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24525" y="4632404"/>
                          <a:ext cx="300038" cy="360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93"/>
            <p:cNvGraphicFramePr>
              <a:graphicFrameLocks noChangeAspect="1"/>
            </p:cNvGraphicFramePr>
            <p:nvPr/>
          </p:nvGraphicFramePr>
          <p:xfrm>
            <a:off x="5795963" y="1773238"/>
            <a:ext cx="304800" cy="422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0" name="Equation" r:id="rId12" imgW="165028" imgH="228501" progId="Equation.3">
                    <p:embed/>
                  </p:oleObj>
                </mc:Choice>
                <mc:Fallback>
                  <p:oleObj name="Equation" r:id="rId12" imgW="165028" imgH="228501" progId="Equation.3">
                    <p:embed/>
                    <p:pic>
                      <p:nvPicPr>
                        <p:cNvPr id="20510" name="Object 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95963" y="1773238"/>
                          <a:ext cx="304800" cy="422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95"/>
            <p:cNvGraphicFramePr>
              <a:graphicFrameLocks noChangeAspect="1"/>
            </p:cNvGraphicFramePr>
            <p:nvPr/>
          </p:nvGraphicFramePr>
          <p:xfrm>
            <a:off x="2828925" y="1844675"/>
            <a:ext cx="239713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1" name="Equation" r:id="rId14" imgW="152334" imgH="228501" progId="Equation.3">
                    <p:embed/>
                  </p:oleObj>
                </mc:Choice>
                <mc:Fallback>
                  <p:oleObj name="Equation" r:id="rId14" imgW="152334" imgH="228501" progId="Equation.3">
                    <p:embed/>
                    <p:pic>
                      <p:nvPicPr>
                        <p:cNvPr id="20511" name="Object 9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28925" y="1844675"/>
                          <a:ext cx="239713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91"/>
            <p:cNvGraphicFramePr>
              <a:graphicFrameLocks noChangeAspect="1"/>
            </p:cNvGraphicFramePr>
            <p:nvPr/>
          </p:nvGraphicFramePr>
          <p:xfrm>
            <a:off x="4859338" y="1844675"/>
            <a:ext cx="233362" cy="360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2" name="Equation" r:id="rId16" imgW="139579" imgH="215713" progId="Equation.3">
                    <p:embed/>
                  </p:oleObj>
                </mc:Choice>
                <mc:Fallback>
                  <p:oleObj name="Equation" r:id="rId16" imgW="139579" imgH="215713" progId="Equation.3">
                    <p:embed/>
                    <p:pic>
                      <p:nvPicPr>
                        <p:cNvPr id="20512" name="Object 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59338" y="1844675"/>
                          <a:ext cx="233362" cy="360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84"/>
            <p:cNvGraphicFramePr>
              <a:graphicFrameLocks noChangeAspect="1"/>
            </p:cNvGraphicFramePr>
            <p:nvPr/>
          </p:nvGraphicFramePr>
          <p:xfrm>
            <a:off x="6584950" y="2578100"/>
            <a:ext cx="165100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3" name="Equation" r:id="rId18" imgW="165028" imgH="228501" progId="Equation.3">
                    <p:embed/>
                  </p:oleObj>
                </mc:Choice>
                <mc:Fallback>
                  <p:oleObj name="Equation" r:id="rId18" imgW="165028" imgH="228501" progId="Equation.3">
                    <p:embed/>
                    <p:pic>
                      <p:nvPicPr>
                        <p:cNvPr id="20513" name="Object 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84950" y="2578100"/>
                          <a:ext cx="165100" cy="228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88"/>
            <p:cNvGraphicFramePr>
              <a:graphicFrameLocks noChangeAspect="1"/>
            </p:cNvGraphicFramePr>
            <p:nvPr/>
          </p:nvGraphicFramePr>
          <p:xfrm>
            <a:off x="3740150" y="1844675"/>
            <a:ext cx="250825" cy="327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4" name="Equation" r:id="rId20" imgW="164885" imgH="215619" progId="Equation.3">
                    <p:embed/>
                  </p:oleObj>
                </mc:Choice>
                <mc:Fallback>
                  <p:oleObj name="Equation" r:id="rId20" imgW="164885" imgH="215619" progId="Equation.3">
                    <p:embed/>
                    <p:pic>
                      <p:nvPicPr>
                        <p:cNvPr id="20514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0150" y="1844675"/>
                          <a:ext cx="250825" cy="327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 Box 62"/>
            <p:cNvSpPr txBox="1">
              <a:spLocks noChangeArrowheads="1"/>
            </p:cNvSpPr>
            <p:nvPr/>
          </p:nvSpPr>
          <p:spPr bwMode="auto">
            <a:xfrm>
              <a:off x="7353726" y="2831833"/>
              <a:ext cx="908050" cy="3766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100" b="1"/>
                <a:t>CLK</a:t>
              </a:r>
            </a:p>
          </p:txBody>
        </p:sp>
        <p:sp>
          <p:nvSpPr>
            <p:cNvPr id="21" name="Text Box 64"/>
            <p:cNvSpPr txBox="1">
              <a:spLocks noChangeArrowheads="1"/>
            </p:cNvSpPr>
            <p:nvPr/>
          </p:nvSpPr>
          <p:spPr bwMode="auto">
            <a:xfrm>
              <a:off x="2956947" y="1305089"/>
              <a:ext cx="2376487" cy="3988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he-IL" b="1"/>
                <a:t>data in</a:t>
              </a:r>
            </a:p>
          </p:txBody>
        </p:sp>
        <p:sp>
          <p:nvSpPr>
            <p:cNvPr id="22" name="Text Box 65"/>
            <p:cNvSpPr txBox="1">
              <a:spLocks noChangeArrowheads="1"/>
            </p:cNvSpPr>
            <p:nvPr/>
          </p:nvSpPr>
          <p:spPr bwMode="auto">
            <a:xfrm>
              <a:off x="3562350" y="5149618"/>
              <a:ext cx="2089150" cy="3988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he-IL" b="1"/>
                <a:t>data out </a:t>
              </a:r>
            </a:p>
          </p:txBody>
        </p:sp>
        <p:sp>
          <p:nvSpPr>
            <p:cNvPr id="23" name="Rectangle 71"/>
            <p:cNvSpPr>
              <a:spLocks noChangeArrowheads="1"/>
            </p:cNvSpPr>
            <p:nvPr/>
          </p:nvSpPr>
          <p:spPr bwMode="auto">
            <a:xfrm>
              <a:off x="2627313" y="2636838"/>
              <a:ext cx="4897438" cy="1970087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endParaRPr lang="he-IL" altLang="he-IL" sz="1100"/>
            </a:p>
          </p:txBody>
        </p:sp>
        <p:sp>
          <p:nvSpPr>
            <p:cNvPr id="24" name="Freeform 72"/>
            <p:cNvSpPr>
              <a:spLocks/>
            </p:cNvSpPr>
            <p:nvPr/>
          </p:nvSpPr>
          <p:spPr bwMode="auto">
            <a:xfrm>
              <a:off x="3203575" y="1879600"/>
              <a:ext cx="4763" cy="757238"/>
            </a:xfrm>
            <a:custGeom>
              <a:avLst/>
              <a:gdLst>
                <a:gd name="T0" fmla="*/ 0 w 3"/>
                <a:gd name="T1" fmla="*/ 0 h 477"/>
                <a:gd name="T2" fmla="*/ 2147483646 w 3"/>
                <a:gd name="T3" fmla="*/ 2147483646 h 47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477">
                  <a:moveTo>
                    <a:pt x="0" y="0"/>
                  </a:moveTo>
                  <a:lnTo>
                    <a:pt x="3" y="477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5" name="Freeform 73"/>
            <p:cNvSpPr>
              <a:spLocks/>
            </p:cNvSpPr>
            <p:nvPr/>
          </p:nvSpPr>
          <p:spPr bwMode="auto">
            <a:xfrm>
              <a:off x="4140200" y="1879600"/>
              <a:ext cx="4763" cy="757238"/>
            </a:xfrm>
            <a:custGeom>
              <a:avLst/>
              <a:gdLst>
                <a:gd name="T0" fmla="*/ 0 w 3"/>
                <a:gd name="T1" fmla="*/ 0 h 477"/>
                <a:gd name="T2" fmla="*/ 2147483646 w 3"/>
                <a:gd name="T3" fmla="*/ 2147483646 h 47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477">
                  <a:moveTo>
                    <a:pt x="0" y="0"/>
                  </a:moveTo>
                  <a:lnTo>
                    <a:pt x="3" y="477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6" name="Freeform 74"/>
            <p:cNvSpPr>
              <a:spLocks/>
            </p:cNvSpPr>
            <p:nvPr/>
          </p:nvSpPr>
          <p:spPr bwMode="auto">
            <a:xfrm>
              <a:off x="5143500" y="1879600"/>
              <a:ext cx="4763" cy="757238"/>
            </a:xfrm>
            <a:custGeom>
              <a:avLst/>
              <a:gdLst>
                <a:gd name="T0" fmla="*/ 0 w 3"/>
                <a:gd name="T1" fmla="*/ 0 h 477"/>
                <a:gd name="T2" fmla="*/ 2147483646 w 3"/>
                <a:gd name="T3" fmla="*/ 2147483646 h 47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477">
                  <a:moveTo>
                    <a:pt x="0" y="0"/>
                  </a:moveTo>
                  <a:lnTo>
                    <a:pt x="3" y="477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7" name="Freeform 75"/>
            <p:cNvSpPr>
              <a:spLocks/>
            </p:cNvSpPr>
            <p:nvPr/>
          </p:nvSpPr>
          <p:spPr bwMode="auto">
            <a:xfrm>
              <a:off x="6080125" y="1879600"/>
              <a:ext cx="4763" cy="757238"/>
            </a:xfrm>
            <a:custGeom>
              <a:avLst/>
              <a:gdLst>
                <a:gd name="T0" fmla="*/ 0 w 3"/>
                <a:gd name="T1" fmla="*/ 0 h 477"/>
                <a:gd name="T2" fmla="*/ 2147483646 w 3"/>
                <a:gd name="T3" fmla="*/ 2147483646 h 477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477">
                  <a:moveTo>
                    <a:pt x="0" y="0"/>
                  </a:moveTo>
                  <a:lnTo>
                    <a:pt x="3" y="477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8" name="AutoShape 80"/>
            <p:cNvSpPr>
              <a:spLocks/>
            </p:cNvSpPr>
            <p:nvPr/>
          </p:nvSpPr>
          <p:spPr bwMode="auto">
            <a:xfrm rot="-5400000">
              <a:off x="4518025" y="101325"/>
              <a:ext cx="287336" cy="3205162"/>
            </a:xfrm>
            <a:prstGeom prst="rightBrace">
              <a:avLst>
                <a:gd name="adj1" fmla="val 92956"/>
                <a:gd name="adj2" fmla="val 5165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endParaRPr lang="he-IL" altLang="he-IL" sz="1100"/>
            </a:p>
          </p:txBody>
        </p:sp>
        <p:sp>
          <p:nvSpPr>
            <p:cNvPr id="29" name="AutoShape 81"/>
            <p:cNvSpPr>
              <a:spLocks/>
            </p:cNvSpPr>
            <p:nvPr/>
          </p:nvSpPr>
          <p:spPr bwMode="auto">
            <a:xfrm rot="5400000">
              <a:off x="4554538" y="3556054"/>
              <a:ext cx="287338" cy="3205163"/>
            </a:xfrm>
            <a:prstGeom prst="rightBrace">
              <a:avLst>
                <a:gd name="adj1" fmla="val 92956"/>
                <a:gd name="adj2" fmla="val 5165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endParaRPr lang="he-IL" altLang="he-IL" sz="1100"/>
            </a:p>
          </p:txBody>
        </p:sp>
        <p:pic>
          <p:nvPicPr>
            <p:cNvPr id="30" name="Picture 19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313" y="2708275"/>
              <a:ext cx="4608512" cy="1898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Line 28"/>
            <p:cNvSpPr>
              <a:spLocks noChangeShapeType="1"/>
            </p:cNvSpPr>
            <p:nvPr/>
          </p:nvSpPr>
          <p:spPr bwMode="auto">
            <a:xfrm flipH="1">
              <a:off x="7283450" y="2986088"/>
              <a:ext cx="168275" cy="1587"/>
            </a:xfrm>
            <a:prstGeom prst="line">
              <a:avLst/>
            </a:prstGeom>
            <a:noFill/>
            <a:ln w="76200">
              <a:solidFill>
                <a:srgbClr val="FF5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2" name="Line 40"/>
            <p:cNvSpPr>
              <a:spLocks noChangeShapeType="1"/>
            </p:cNvSpPr>
            <p:nvPr/>
          </p:nvSpPr>
          <p:spPr bwMode="auto">
            <a:xfrm flipH="1">
              <a:off x="6707188" y="3059113"/>
              <a:ext cx="1587" cy="166687"/>
            </a:xfrm>
            <a:prstGeom prst="line">
              <a:avLst/>
            </a:prstGeom>
            <a:noFill/>
            <a:ln w="76200">
              <a:solidFill>
                <a:srgbClr val="FF5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3" name="Line 41"/>
            <p:cNvSpPr>
              <a:spLocks noChangeShapeType="1"/>
            </p:cNvSpPr>
            <p:nvPr/>
          </p:nvSpPr>
          <p:spPr bwMode="auto">
            <a:xfrm flipH="1">
              <a:off x="5843588" y="3059113"/>
              <a:ext cx="1587" cy="166687"/>
            </a:xfrm>
            <a:prstGeom prst="line">
              <a:avLst/>
            </a:prstGeom>
            <a:noFill/>
            <a:ln w="76200">
              <a:solidFill>
                <a:srgbClr val="FF5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4" name="Line 42"/>
            <p:cNvSpPr>
              <a:spLocks noChangeShapeType="1"/>
            </p:cNvSpPr>
            <p:nvPr/>
          </p:nvSpPr>
          <p:spPr bwMode="auto">
            <a:xfrm flipH="1">
              <a:off x="4833938" y="3059113"/>
              <a:ext cx="1587" cy="166687"/>
            </a:xfrm>
            <a:prstGeom prst="line">
              <a:avLst/>
            </a:prstGeom>
            <a:noFill/>
            <a:ln w="76200">
              <a:solidFill>
                <a:srgbClr val="FF5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5" name="Line 43"/>
            <p:cNvSpPr>
              <a:spLocks noChangeShapeType="1"/>
            </p:cNvSpPr>
            <p:nvPr/>
          </p:nvSpPr>
          <p:spPr bwMode="auto">
            <a:xfrm flipH="1">
              <a:off x="3898900" y="3059113"/>
              <a:ext cx="1588" cy="166687"/>
            </a:xfrm>
            <a:prstGeom prst="line">
              <a:avLst/>
            </a:prstGeom>
            <a:noFill/>
            <a:ln w="76200">
              <a:solidFill>
                <a:srgbClr val="FF505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6" name="Line 60"/>
            <p:cNvSpPr>
              <a:spLocks noChangeShapeType="1"/>
            </p:cNvSpPr>
            <p:nvPr/>
          </p:nvSpPr>
          <p:spPr bwMode="auto">
            <a:xfrm flipV="1">
              <a:off x="3898900" y="2986088"/>
              <a:ext cx="3544888" cy="1587"/>
            </a:xfrm>
            <a:prstGeom prst="line">
              <a:avLst/>
            </a:prstGeom>
            <a:noFill/>
            <a:ln w="28575" cap="rnd">
              <a:solidFill>
                <a:srgbClr val="FF505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7" name="Text Box 22"/>
            <p:cNvSpPr txBox="1">
              <a:spLocks noChangeArrowheads="1"/>
            </p:cNvSpPr>
            <p:nvPr/>
          </p:nvSpPr>
          <p:spPr bwMode="auto">
            <a:xfrm>
              <a:off x="3133403" y="1771070"/>
              <a:ext cx="337393" cy="398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 rtl="1" eaLnBrk="1" hangingPunct="1">
                <a:spcBef>
                  <a:spcPct val="50000"/>
                </a:spcBef>
                <a:defRPr/>
              </a:pPr>
              <a:r>
                <a:rPr lang="he-IL" sz="1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1</a:t>
              </a:r>
              <a:endParaRPr lang="en-US" sz="12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8" name="Text Box 24"/>
            <p:cNvSpPr txBox="1">
              <a:spLocks noChangeArrowheads="1"/>
            </p:cNvSpPr>
            <p:nvPr/>
          </p:nvSpPr>
          <p:spPr bwMode="auto">
            <a:xfrm>
              <a:off x="4088026" y="1771070"/>
              <a:ext cx="339378" cy="398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 rtl="1" eaLnBrk="1" hangingPunct="1">
                <a:spcBef>
                  <a:spcPct val="50000"/>
                </a:spcBef>
                <a:defRPr/>
              </a:pPr>
              <a:r>
                <a:rPr lang="he-IL" sz="1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0</a:t>
              </a:r>
              <a:endParaRPr lang="en-US" sz="12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9" name="Text Box 23"/>
            <p:cNvSpPr txBox="1">
              <a:spLocks noChangeArrowheads="1"/>
            </p:cNvSpPr>
            <p:nvPr/>
          </p:nvSpPr>
          <p:spPr bwMode="auto">
            <a:xfrm>
              <a:off x="5169669" y="1771070"/>
              <a:ext cx="339377" cy="398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 rtl="1" eaLnBrk="1" hangingPunct="1">
                <a:spcBef>
                  <a:spcPct val="50000"/>
                </a:spcBef>
                <a:defRPr/>
              </a:pPr>
              <a:r>
                <a:rPr lang="he-IL" sz="1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1</a:t>
              </a:r>
              <a:endParaRPr lang="en-US" sz="12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40" name="Text Box 25"/>
            <p:cNvSpPr txBox="1">
              <a:spLocks noChangeArrowheads="1"/>
            </p:cNvSpPr>
            <p:nvPr/>
          </p:nvSpPr>
          <p:spPr bwMode="auto">
            <a:xfrm>
              <a:off x="6034982" y="1771070"/>
              <a:ext cx="337393" cy="398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 rtl="1" eaLnBrk="1" hangingPunct="1">
                <a:spcBef>
                  <a:spcPct val="50000"/>
                </a:spcBef>
                <a:defRPr/>
              </a:pPr>
              <a:r>
                <a:rPr lang="he-IL" sz="1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rPr>
                <a:t>1</a:t>
              </a:r>
              <a:endParaRPr lang="en-US" sz="12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41" name="מלבן 2"/>
          <p:cNvSpPr>
            <a:spLocks noChangeArrowheads="1"/>
          </p:cNvSpPr>
          <p:nvPr/>
        </p:nvSpPr>
        <p:spPr bwMode="auto">
          <a:xfrm>
            <a:off x="2004646" y="6104806"/>
            <a:ext cx="4350878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he-IL" altLang="he-IL" dirty="0"/>
              <a:t>החניך יסביר במילותיו את פעולת הכנסת המילה הבינארית לאוגר מקבילי.</a:t>
            </a:r>
            <a:endParaRPr lang="en-US" altLang="he-IL" dirty="0"/>
          </a:p>
        </p:txBody>
      </p:sp>
      <p:graphicFrame>
        <p:nvGraphicFramePr>
          <p:cNvPr id="4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563782"/>
              </p:ext>
            </p:extLst>
          </p:nvPr>
        </p:nvGraphicFramePr>
        <p:xfrm>
          <a:off x="3532843" y="7123061"/>
          <a:ext cx="62663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5" name="Equation" r:id="rId23" imgW="482391" imgH="203112" progId="Equation.3">
                  <p:embed/>
                </p:oleObj>
              </mc:Choice>
              <mc:Fallback>
                <p:oleObj name="Equation" r:id="rId23" imgW="482391" imgH="203112" progId="Equation.3">
                  <p:embed/>
                  <p:pic>
                    <p:nvPicPr>
                      <p:cNvPr id="2049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843" y="7123061"/>
                        <a:ext cx="626630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155078"/>
              </p:ext>
            </p:extLst>
          </p:nvPr>
        </p:nvGraphicFramePr>
        <p:xfrm>
          <a:off x="4265001" y="7388927"/>
          <a:ext cx="2055813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6" name="משוואה" r:id="rId25" imgW="1625400" imgH="241200" progId="Equation.3">
                  <p:embed/>
                </p:oleObj>
              </mc:Choice>
              <mc:Fallback>
                <p:oleObj name="משוואה" r:id="rId25" imgW="1625400" imgH="241200" progId="Equation.3">
                  <p:embed/>
                  <p:pic>
                    <p:nvPicPr>
                      <p:cNvPr id="204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5001" y="7388927"/>
                        <a:ext cx="2055813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מלבן 1"/>
          <p:cNvSpPr>
            <a:spLocks noChangeArrowheads="1"/>
          </p:cNvSpPr>
          <p:nvPr/>
        </p:nvSpPr>
        <p:spPr bwMode="auto">
          <a:xfrm>
            <a:off x="3421259" y="7937412"/>
            <a:ext cx="2853991" cy="279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he-IL" altLang="he-IL"/>
              <a:t>החניך יציין את תפקיד העירור באוגר מקבילי.</a:t>
            </a:r>
          </a:p>
        </p:txBody>
      </p:sp>
    </p:spTree>
    <p:extLst>
      <p:ext uri="{BB962C8B-B14F-4D97-AF65-F5344CB8AC3E}">
        <p14:creationId xmlns:p14="http://schemas.microsoft.com/office/powerpoint/2010/main" val="573315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2012950" y="593725"/>
            <a:ext cx="3198813" cy="1798638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8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248489"/>
              </p:ext>
            </p:extLst>
          </p:nvPr>
        </p:nvGraphicFramePr>
        <p:xfrm>
          <a:off x="693737" y="3206969"/>
          <a:ext cx="5786437" cy="5775106"/>
        </p:xfrm>
        <a:graphic>
          <a:graphicData uri="http://schemas.openxmlformats.org/drawingml/2006/table">
            <a:tbl>
              <a:tblPr rtl="1"/>
              <a:tblGrid>
                <a:gridCol w="4507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8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7631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פירוט הנושא</a:t>
                      </a: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פעילות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7475">
                <a:tc>
                  <a:txBody>
                    <a:bodyPr/>
                    <a:lstStyle/>
                    <a:p>
                      <a:pPr algn="r" eaLnBrk="1" hangingPunct="1"/>
                      <a:r>
                        <a:rPr lang="he-IL" sz="1200" b="1" dirty="0" smtClean="0">
                          <a:latin typeface="AdumaFOT Regular" pitchFamily="50" charset="-79"/>
                          <a:cs typeface="AdumaFOT Regular" pitchFamily="50" charset="-79"/>
                        </a:rPr>
                        <a:t>סיכום ביניים:</a:t>
                      </a:r>
                    </a:p>
                    <a:p>
                      <a:pPr algn="r" eaLnBrk="1" hangingPunct="1"/>
                      <a:r>
                        <a:rPr lang="he-IL" sz="1200" b="1" dirty="0" smtClean="0">
                          <a:latin typeface="AdumaFOT Regular" pitchFamily="50" charset="-79"/>
                          <a:cs typeface="AdumaFOT Regular" pitchFamily="50" charset="-79"/>
                        </a:rPr>
                        <a:t>עד כה למדנו על זיהוי, מבנה, ועקרון פעולה של אוגר מקבילי.</a:t>
                      </a:r>
                    </a:p>
                    <a:p>
                      <a:pPr algn="r" eaLnBrk="1" hangingPunct="1"/>
                      <a:endParaRPr lang="he-IL" sz="1200" b="1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b="1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6</a:t>
                      </a:r>
                      <a:r>
                        <a:rPr lang="he-IL" sz="1200" baseline="0" dirty="0" smtClean="0">
                          <a:latin typeface="AdumaFOT Regular" pitchFamily="50" charset="-79"/>
                          <a:cs typeface="AdumaFOT Regular" pitchFamily="50" charset="-79"/>
                        </a:rPr>
                        <a:t> </a:t>
                      </a:r>
                      <a:r>
                        <a:rPr lang="he-IL" sz="1200" baseline="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דלגלגים</a:t>
                      </a:r>
                      <a:endParaRPr lang="he-IL" sz="1200" baseline="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בהמשך השיעור נלמד על זיהוי, מבנה, עקרון פעולה ושימוש של אוגר טורי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חזרה על נק' </a:t>
                      </a:r>
                      <a:r>
                        <a:rPr kumimoji="0" lang="he-IL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עקריות</a:t>
                      </a: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שאלות ו.ק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קישור להמשך השיעור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86000" y="3994150"/>
            <a:ext cx="4121150" cy="27699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he-IL" sz="1200" dirty="0">
                <a:solidFill>
                  <a:srgbClr val="0066FF"/>
                </a:solidFill>
              </a:rPr>
              <a:t>כמה </a:t>
            </a:r>
            <a:r>
              <a:rPr lang="he-IL" sz="1200" dirty="0" err="1">
                <a:solidFill>
                  <a:srgbClr val="0066FF"/>
                </a:solidFill>
              </a:rPr>
              <a:t>דלגלגים</a:t>
            </a:r>
            <a:r>
              <a:rPr lang="he-IL" sz="1200" dirty="0">
                <a:solidFill>
                  <a:srgbClr val="0066FF"/>
                </a:solidFill>
              </a:rPr>
              <a:t>  נצטרך על מנת לאגור מילה בת 6 סיביות?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0" y="4611201"/>
            <a:ext cx="4121150" cy="27699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he-IL" sz="1200" dirty="0">
                <a:solidFill>
                  <a:srgbClr val="0066FF"/>
                </a:solidFill>
              </a:rPr>
              <a:t>שרטט אוגר בן 4 סיביות הבנוי </a:t>
            </a:r>
            <a:r>
              <a:rPr lang="he-IL" sz="1200" dirty="0" err="1">
                <a:solidFill>
                  <a:srgbClr val="0066FF"/>
                </a:solidFill>
              </a:rPr>
              <a:t>מדלגלגי</a:t>
            </a:r>
            <a:r>
              <a:rPr lang="he-IL" sz="1200" dirty="0">
                <a:solidFill>
                  <a:srgbClr val="0066FF"/>
                </a:solidFill>
              </a:rPr>
              <a:t> </a:t>
            </a:r>
            <a:r>
              <a:rPr lang="en-US" sz="1200" dirty="0">
                <a:solidFill>
                  <a:srgbClr val="0066FF"/>
                </a:solidFill>
              </a:rPr>
              <a:t>SR</a:t>
            </a:r>
            <a:r>
              <a:rPr lang="he-IL" sz="1200" dirty="0">
                <a:solidFill>
                  <a:srgbClr val="0066FF"/>
                </a:solidFill>
              </a:rPr>
              <a:t> ואגור בו את המילה </a:t>
            </a:r>
            <a:endParaRPr lang="he-IL" sz="1200" dirty="0"/>
          </a:p>
        </p:txBody>
      </p:sp>
      <p:grpSp>
        <p:nvGrpSpPr>
          <p:cNvPr id="9" name="קבוצה 1"/>
          <p:cNvGrpSpPr>
            <a:grpSpLocks/>
          </p:cNvGrpSpPr>
          <p:nvPr/>
        </p:nvGrpSpPr>
        <p:grpSpPr bwMode="auto">
          <a:xfrm>
            <a:off x="2701925" y="4970056"/>
            <a:ext cx="3470275" cy="1508125"/>
            <a:chOff x="2097088" y="6246838"/>
            <a:chExt cx="4394200" cy="1944687"/>
          </a:xfrm>
        </p:grpSpPr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097088" y="6967563"/>
              <a:ext cx="865187" cy="6477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endParaRPr lang="he-IL" altLang="he-IL" sz="1800"/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2097088" y="7039000"/>
              <a:ext cx="287337" cy="182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/>
                <a:t>S3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2530475" y="7039000"/>
              <a:ext cx="287338" cy="182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/>
                <a:t>R3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097088" y="7359675"/>
              <a:ext cx="287337" cy="182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/>
                <a:t>Q3</a:t>
              </a:r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2314575" y="65341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2746375" y="65341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2314575" y="7615263"/>
              <a:ext cx="0" cy="287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2170113" y="6259538"/>
              <a:ext cx="2159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800"/>
                <a:t>1</a:t>
              </a: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2601913" y="6259538"/>
              <a:ext cx="2159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800"/>
                <a:t>0</a:t>
              </a:r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2170113" y="7916888"/>
              <a:ext cx="2159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800"/>
                <a:t>1</a:t>
              </a: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3176588" y="6954863"/>
              <a:ext cx="865187" cy="6477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endParaRPr lang="he-IL" altLang="he-IL" sz="1800"/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3176588" y="7026300"/>
              <a:ext cx="287337" cy="182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/>
                <a:t>S2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3609975" y="7026300"/>
              <a:ext cx="287338" cy="182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/>
                <a:t>R2</a:t>
              </a:r>
            </a:p>
          </p:txBody>
        </p:sp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3176588" y="7346975"/>
              <a:ext cx="287337" cy="182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/>
                <a:t>Q2</a:t>
              </a:r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3394075" y="65214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3825875" y="65214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3394075" y="7602563"/>
              <a:ext cx="0" cy="287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3249613" y="6246838"/>
              <a:ext cx="2159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800"/>
                <a:t>0</a:t>
              </a:r>
            </a:p>
          </p:txBody>
        </p:sp>
        <p:sp>
          <p:nvSpPr>
            <p:cNvPr id="28" name="Text Box 27"/>
            <p:cNvSpPr txBox="1">
              <a:spLocks noChangeArrowheads="1"/>
            </p:cNvSpPr>
            <p:nvPr/>
          </p:nvSpPr>
          <p:spPr bwMode="auto">
            <a:xfrm>
              <a:off x="3681413" y="6246838"/>
              <a:ext cx="2159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800"/>
                <a:t>1</a:t>
              </a:r>
            </a:p>
          </p:txBody>
        </p: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3249613" y="7904188"/>
              <a:ext cx="2159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800"/>
                <a:t>0</a:t>
              </a: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257675" y="6954863"/>
              <a:ext cx="865188" cy="6477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endParaRPr lang="he-IL" altLang="he-IL" sz="1800"/>
            </a:p>
          </p:txBody>
        </p:sp>
        <p:sp>
          <p:nvSpPr>
            <p:cNvPr id="31" name="Text Box 30"/>
            <p:cNvSpPr txBox="1">
              <a:spLocks noChangeArrowheads="1"/>
            </p:cNvSpPr>
            <p:nvPr/>
          </p:nvSpPr>
          <p:spPr bwMode="auto">
            <a:xfrm>
              <a:off x="4257675" y="7026300"/>
              <a:ext cx="287338" cy="182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/>
                <a:t>S1</a:t>
              </a:r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4691063" y="7026300"/>
              <a:ext cx="287337" cy="182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/>
                <a:t>R1</a:t>
              </a:r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4257675" y="7346975"/>
              <a:ext cx="287338" cy="182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/>
                <a:t>Q1</a:t>
              </a:r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4475163" y="65214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5" name="Line 34"/>
            <p:cNvSpPr>
              <a:spLocks noChangeShapeType="1"/>
            </p:cNvSpPr>
            <p:nvPr/>
          </p:nvSpPr>
          <p:spPr bwMode="auto">
            <a:xfrm>
              <a:off x="4906963" y="65214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4475163" y="7602563"/>
              <a:ext cx="0" cy="287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7" name="Text Box 36"/>
            <p:cNvSpPr txBox="1">
              <a:spLocks noChangeArrowheads="1"/>
            </p:cNvSpPr>
            <p:nvPr/>
          </p:nvSpPr>
          <p:spPr bwMode="auto">
            <a:xfrm>
              <a:off x="4330700" y="6246838"/>
              <a:ext cx="2159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800"/>
                <a:t>1</a:t>
              </a:r>
            </a:p>
          </p:txBody>
        </p:sp>
        <p:sp>
          <p:nvSpPr>
            <p:cNvPr id="38" name="Text Box 37"/>
            <p:cNvSpPr txBox="1">
              <a:spLocks noChangeArrowheads="1"/>
            </p:cNvSpPr>
            <p:nvPr/>
          </p:nvSpPr>
          <p:spPr bwMode="auto">
            <a:xfrm>
              <a:off x="4762500" y="6246838"/>
              <a:ext cx="2159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800"/>
                <a:t>0</a:t>
              </a:r>
            </a:p>
          </p:txBody>
        </p:sp>
        <p:sp>
          <p:nvSpPr>
            <p:cNvPr id="39" name="Text Box 38"/>
            <p:cNvSpPr txBox="1">
              <a:spLocks noChangeArrowheads="1"/>
            </p:cNvSpPr>
            <p:nvPr/>
          </p:nvSpPr>
          <p:spPr bwMode="auto">
            <a:xfrm>
              <a:off x="4330700" y="7904188"/>
              <a:ext cx="2159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800"/>
                <a:t>1</a:t>
              </a: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5338763" y="6967563"/>
              <a:ext cx="865187" cy="6477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endParaRPr lang="he-IL" altLang="he-IL" sz="1800"/>
            </a:p>
          </p:txBody>
        </p:sp>
        <p:sp>
          <p:nvSpPr>
            <p:cNvPr id="41" name="Text Box 40"/>
            <p:cNvSpPr txBox="1">
              <a:spLocks noChangeArrowheads="1"/>
            </p:cNvSpPr>
            <p:nvPr/>
          </p:nvSpPr>
          <p:spPr bwMode="auto">
            <a:xfrm>
              <a:off x="5338763" y="7039000"/>
              <a:ext cx="287337" cy="182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/>
                <a:t>S0</a:t>
              </a:r>
            </a:p>
          </p:txBody>
        </p:sp>
        <p:sp>
          <p:nvSpPr>
            <p:cNvPr id="42" name="Text Box 41"/>
            <p:cNvSpPr txBox="1">
              <a:spLocks noChangeArrowheads="1"/>
            </p:cNvSpPr>
            <p:nvPr/>
          </p:nvSpPr>
          <p:spPr bwMode="auto">
            <a:xfrm>
              <a:off x="5772150" y="7039000"/>
              <a:ext cx="287338" cy="182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/>
                <a:t>R0</a:t>
              </a:r>
            </a:p>
          </p:txBody>
        </p:sp>
        <p:sp>
          <p:nvSpPr>
            <p:cNvPr id="43" name="Text Box 42"/>
            <p:cNvSpPr txBox="1">
              <a:spLocks noChangeArrowheads="1"/>
            </p:cNvSpPr>
            <p:nvPr/>
          </p:nvSpPr>
          <p:spPr bwMode="auto">
            <a:xfrm>
              <a:off x="5338763" y="7359675"/>
              <a:ext cx="287337" cy="182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/>
                <a:t>Q0</a:t>
              </a:r>
            </a:p>
          </p:txBody>
        </p:sp>
        <p:sp>
          <p:nvSpPr>
            <p:cNvPr id="44" name="Line 43"/>
            <p:cNvSpPr>
              <a:spLocks noChangeShapeType="1"/>
            </p:cNvSpPr>
            <p:nvPr/>
          </p:nvSpPr>
          <p:spPr bwMode="auto">
            <a:xfrm>
              <a:off x="5556250" y="65341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5988050" y="65341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6" name="Line 45"/>
            <p:cNvSpPr>
              <a:spLocks noChangeShapeType="1"/>
            </p:cNvSpPr>
            <p:nvPr/>
          </p:nvSpPr>
          <p:spPr bwMode="auto">
            <a:xfrm>
              <a:off x="5556250" y="7615263"/>
              <a:ext cx="0" cy="287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7" name="Text Box 46"/>
            <p:cNvSpPr txBox="1">
              <a:spLocks noChangeArrowheads="1"/>
            </p:cNvSpPr>
            <p:nvPr/>
          </p:nvSpPr>
          <p:spPr bwMode="auto">
            <a:xfrm>
              <a:off x="5411788" y="6259538"/>
              <a:ext cx="2159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800"/>
                <a:t>1</a:t>
              </a:r>
            </a:p>
          </p:txBody>
        </p:sp>
        <p:sp>
          <p:nvSpPr>
            <p:cNvPr id="48" name="Text Box 47"/>
            <p:cNvSpPr txBox="1">
              <a:spLocks noChangeArrowheads="1"/>
            </p:cNvSpPr>
            <p:nvPr/>
          </p:nvSpPr>
          <p:spPr bwMode="auto">
            <a:xfrm>
              <a:off x="5843588" y="6259538"/>
              <a:ext cx="2159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800"/>
                <a:t>0</a:t>
              </a:r>
            </a:p>
          </p:txBody>
        </p:sp>
        <p:sp>
          <p:nvSpPr>
            <p:cNvPr id="49" name="Text Box 48"/>
            <p:cNvSpPr txBox="1">
              <a:spLocks noChangeArrowheads="1"/>
            </p:cNvSpPr>
            <p:nvPr/>
          </p:nvSpPr>
          <p:spPr bwMode="auto">
            <a:xfrm>
              <a:off x="5411788" y="7916888"/>
              <a:ext cx="21590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30000"/>
                </a:spcBef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3000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he-IL" sz="1800"/>
                <a:t>1</a:t>
              </a:r>
            </a:p>
          </p:txBody>
        </p:sp>
        <p:sp>
          <p:nvSpPr>
            <p:cNvPr id="50" name="Line 49"/>
            <p:cNvSpPr>
              <a:spLocks noChangeShapeType="1"/>
            </p:cNvSpPr>
            <p:nvPr/>
          </p:nvSpPr>
          <p:spPr bwMode="auto">
            <a:xfrm>
              <a:off x="2530475" y="67500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1" name="Line 60"/>
            <p:cNvSpPr>
              <a:spLocks noChangeShapeType="1"/>
            </p:cNvSpPr>
            <p:nvPr/>
          </p:nvSpPr>
          <p:spPr bwMode="auto">
            <a:xfrm>
              <a:off x="3609975" y="6751663"/>
              <a:ext cx="0" cy="217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2" name="Line 61"/>
            <p:cNvSpPr>
              <a:spLocks noChangeShapeType="1"/>
            </p:cNvSpPr>
            <p:nvPr/>
          </p:nvSpPr>
          <p:spPr bwMode="auto">
            <a:xfrm>
              <a:off x="5770563" y="6751663"/>
              <a:ext cx="0" cy="217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3" name="Line 62"/>
            <p:cNvSpPr>
              <a:spLocks noChangeShapeType="1"/>
            </p:cNvSpPr>
            <p:nvPr/>
          </p:nvSpPr>
          <p:spPr bwMode="auto">
            <a:xfrm>
              <a:off x="4691063" y="6751663"/>
              <a:ext cx="0" cy="217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4" name="Line 63"/>
            <p:cNvSpPr>
              <a:spLocks noChangeShapeType="1"/>
            </p:cNvSpPr>
            <p:nvPr/>
          </p:nvSpPr>
          <p:spPr bwMode="auto">
            <a:xfrm>
              <a:off x="2530475" y="6751663"/>
              <a:ext cx="39608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55" name="Text Box 65"/>
          <p:cNvSpPr txBox="1">
            <a:spLocks noChangeArrowheads="1"/>
          </p:cNvSpPr>
          <p:nvPr/>
        </p:nvSpPr>
        <p:spPr bwMode="auto">
          <a:xfrm>
            <a:off x="981074" y="3551238"/>
            <a:ext cx="620713" cy="276999"/>
          </a:xfrm>
          <a:prstGeom prst="rect">
            <a:avLst/>
          </a:prstGeom>
          <a:solidFill>
            <a:schemeClr val="bg2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dirty="0"/>
              <a:t>80 דק'</a:t>
            </a:r>
            <a:endParaRPr lang="en-US" altLang="he-IL" dirty="0"/>
          </a:p>
        </p:txBody>
      </p:sp>
    </p:spTree>
    <p:extLst>
      <p:ext uri="{BB962C8B-B14F-4D97-AF65-F5344CB8AC3E}">
        <p14:creationId xmlns:p14="http://schemas.microsoft.com/office/powerpoint/2010/main" val="4167705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2105025" y="485775"/>
            <a:ext cx="3429000" cy="1928813"/>
          </a:xfrm>
        </p:spPr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F8595-D212-4FB1-A188-FFD54CA720AC}" type="slidenum">
              <a:rPr lang="he-IL" smtClean="0"/>
              <a:t>9</a:t>
            </a:fld>
            <a:endParaRPr lang="he-IL"/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552906"/>
              </p:ext>
            </p:extLst>
          </p:nvPr>
        </p:nvGraphicFramePr>
        <p:xfrm>
          <a:off x="703262" y="2662347"/>
          <a:ext cx="5786437" cy="6186378"/>
        </p:xfrm>
        <a:graphic>
          <a:graphicData uri="http://schemas.openxmlformats.org/drawingml/2006/table">
            <a:tbl>
              <a:tblPr rtl="1"/>
              <a:tblGrid>
                <a:gridCol w="4507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8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16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פירוט הנושא</a:t>
                      </a: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פעילות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4703">
                <a:tc>
                  <a:txBody>
                    <a:bodyPr/>
                    <a:lstStyle/>
                    <a:p>
                      <a:pPr algn="r" eaLnBrk="1" hangingPunct="1"/>
                      <a:r>
                        <a:rPr lang="he-IL" sz="1200" b="1" dirty="0" smtClean="0">
                          <a:latin typeface="AdumaFOT Regular" pitchFamily="50" charset="-79"/>
                          <a:cs typeface="AdumaFOT Regular" pitchFamily="50" charset="-79"/>
                        </a:rPr>
                        <a:t>גוף:</a:t>
                      </a:r>
                    </a:p>
                    <a:p>
                      <a:pPr algn="r" eaLnBrk="1" hangingPunct="1"/>
                      <a:endParaRPr lang="he-IL" sz="1200" b="1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b="1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הרגיסטר הטורי, כמו המקבילי בנוי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מדלגלגים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ואוגר סיביות.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ת. לרגיסטר הטורי יש כניסת מידע אחת בלבד (למקבילי יש כניסות כמספר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),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והדלגלגים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מחוברים ביניהם בטור אחד אחרי השני (במקבילי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הדלגלגים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מחוברים במקביל). 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הגדרה:</a:t>
                      </a: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אוגר שכל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דלגלגיו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 מחוברים בניהם בטור.</a:t>
                      </a: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לאוגר כניסת מידע אחת, והסיביות נטענות באוגר אחת אחרי </a:t>
                      </a:r>
                      <a:r>
                        <a:rPr lang="he-IL" sz="1200" dirty="0" err="1" smtClean="0">
                          <a:latin typeface="AdumaFOT Regular" pitchFamily="50" charset="-79"/>
                          <a:cs typeface="AdumaFOT Regular" pitchFamily="50" charset="-79"/>
                        </a:rPr>
                        <a:t>השניה</a:t>
                      </a:r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.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solidFill>
                            <a:srgbClr val="00B050"/>
                          </a:solidFill>
                          <a:latin typeface="Guttman Yad" panose="02010401010101010101" pitchFamily="2" charset="-79"/>
                          <a:cs typeface="Guttman Yad" panose="02010401010101010101" pitchFamily="2" charset="-79"/>
                        </a:rPr>
                        <a:t>האוגר פועל בטור, כמו מעבר אנשים דרך דלת צרה, האנשים לא יכולים לעבור דרכה בבת אחת, או כמה אנשים ביחד, אלא אחד אחד בכל פעם. כלומר, בטור.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r>
                        <a:rPr lang="he-IL" sz="1200" dirty="0" smtClean="0">
                          <a:latin typeface="AdumaFOT Regular" pitchFamily="50" charset="-79"/>
                          <a:cs typeface="AdumaFOT Regular" pitchFamily="50" charset="-79"/>
                        </a:rPr>
                        <a:t>לעומת אוגר מקבילי בו כל הסיביות נטענות בבת אחת</a:t>
                      </a: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algn="r" eaLnBrk="1" hangingPunct="1"/>
                      <a:endParaRPr lang="he-IL" sz="1200" dirty="0" smtClean="0"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e-I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dumaFOT Regular" pitchFamily="50" charset="-79"/>
                          <a:cs typeface="AdumaFOT Regular" pitchFamily="50" charset="-79"/>
                        </a:rPr>
                        <a:t>שאלה לפיתוח תכנים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e-I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dumaFOT Regular" pitchFamily="50" charset="-79"/>
                        <a:cs typeface="AdumaFOT Regular" pitchFamily="50" charset="-79"/>
                      </a:endParaRPr>
                    </a:p>
                  </a:txBody>
                  <a:tcPr marL="91439" marR="91439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65"/>
          <p:cNvSpPr txBox="1">
            <a:spLocks noChangeArrowheads="1"/>
          </p:cNvSpPr>
          <p:nvPr/>
        </p:nvSpPr>
        <p:spPr bwMode="auto">
          <a:xfrm>
            <a:off x="876301" y="3033712"/>
            <a:ext cx="935038" cy="338138"/>
          </a:xfrm>
          <a:prstGeom prst="rect">
            <a:avLst/>
          </a:prstGeom>
          <a:solidFill>
            <a:schemeClr val="bg2">
              <a:alpha val="59999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1600" dirty="0"/>
              <a:t>75 דק'</a:t>
            </a:r>
            <a:endParaRPr lang="en-US" altLang="he-IL" sz="1600" dirty="0"/>
          </a:p>
        </p:txBody>
      </p:sp>
      <p:sp>
        <p:nvSpPr>
          <p:cNvPr id="7" name="מלבן 8"/>
          <p:cNvSpPr>
            <a:spLocks noChangeArrowheads="1"/>
          </p:cNvSpPr>
          <p:nvPr/>
        </p:nvSpPr>
        <p:spPr bwMode="auto">
          <a:xfrm>
            <a:off x="3596480" y="3289300"/>
            <a:ext cx="2811463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he-IL" altLang="he-IL" sz="1400" dirty="0"/>
              <a:t>החניך ירשום את הגדרת האוגר הטורי</a:t>
            </a:r>
            <a:endParaRPr lang="en-US" altLang="he-IL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2643980" y="3845034"/>
            <a:ext cx="3763963" cy="26161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he-IL" sz="1100" dirty="0">
                <a:solidFill>
                  <a:srgbClr val="002060"/>
                </a:solidFill>
              </a:rPr>
              <a:t>לפי שם האוגר, אז במה לדעתכם שונה הרגיסטר הטורי מהמקבילי?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6301" y="3235538"/>
            <a:ext cx="935038" cy="4154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מטרה אופרטיבית</a:t>
            </a:r>
            <a:endParaRPr lang="he-IL" sz="1050" dirty="0"/>
          </a:p>
        </p:txBody>
      </p:sp>
    </p:spTree>
    <p:extLst>
      <p:ext uri="{BB962C8B-B14F-4D97-AF65-F5344CB8AC3E}">
        <p14:creationId xmlns:p14="http://schemas.microsoft.com/office/powerpoint/2010/main" val="3664196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מעוגל 8"/>
          <p:cNvSpPr/>
          <p:nvPr userDrawn="1"/>
        </p:nvSpPr>
        <p:spPr>
          <a:xfrm>
            <a:off x="10551245" y="1459779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זיהוי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0551245" y="1926203"/>
            <a:ext cx="1440000" cy="544281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10551245" y="2603534"/>
            <a:ext cx="1440000" cy="535452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עקרון 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51245" y="3293008"/>
            <a:ext cx="1440000" cy="544281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שימוש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57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DBD09FD-3D96-4D0F-9081-9BEA66D16622}" type="datetimeFigureOut">
              <a:rPr lang="he-IL" smtClean="0"/>
              <a:t>כ"ז/אדר/תשפ"א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AB13DA8D-250F-4CFF-AB12-903A48B4B0AD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מלבן 6"/>
          <p:cNvSpPr/>
          <p:nvPr userDrawn="1"/>
        </p:nvSpPr>
        <p:spPr>
          <a:xfrm>
            <a:off x="0" y="6498000"/>
            <a:ext cx="12192000" cy="360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שולש ישר-זווית 7"/>
          <p:cNvSpPr/>
          <p:nvPr userDrawn="1"/>
        </p:nvSpPr>
        <p:spPr>
          <a:xfrm>
            <a:off x="1968" y="5791039"/>
            <a:ext cx="1080000" cy="1080000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שולש ישר-זווית 8"/>
          <p:cNvSpPr/>
          <p:nvPr userDrawn="1"/>
        </p:nvSpPr>
        <p:spPr>
          <a:xfrm>
            <a:off x="0" y="6147332"/>
            <a:ext cx="720000" cy="720000"/>
          </a:xfrm>
          <a:prstGeom prst="rtTriangle">
            <a:avLst/>
          </a:pr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שולש ישר-זווית 9"/>
          <p:cNvSpPr/>
          <p:nvPr userDrawn="1"/>
        </p:nvSpPr>
        <p:spPr>
          <a:xfrm>
            <a:off x="0" y="6507332"/>
            <a:ext cx="360000" cy="360000"/>
          </a:xfrm>
          <a:prstGeom prst="rtTriangle">
            <a:avLst/>
          </a:prstGeom>
          <a:solidFill>
            <a:srgbClr val="1D6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02625" y="6498000"/>
            <a:ext cx="33379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he-IL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השיעור - </a:t>
            </a:r>
            <a:r>
              <a:rPr lang="he-IL" sz="1800" dirty="0" smtClean="0">
                <a:solidFill>
                  <a:schemeClr val="bg1"/>
                </a:solidFill>
                <a:latin typeface="AdumaFOT Regular" pitchFamily="50" charset="-79"/>
                <a:cs typeface="AdumaFOT Regular" pitchFamily="50" charset="-79"/>
              </a:rPr>
              <a:t>אוגרים</a:t>
            </a:r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5334000" y="6498000"/>
            <a:ext cx="15240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- שמור -</a:t>
            </a:r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1443199" y="6502519"/>
            <a:ext cx="7488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fld id="{224A21E7-E295-4FC2-B959-E5C84115D218}" type="slidenum">
              <a:rPr lang="he-IL" smtClean="0">
                <a:solidFill>
                  <a:schemeClr val="bg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‹#›</a:t>
            </a:fld>
            <a:endParaRPr lang="he-IL" dirty="0">
              <a:solidFill>
                <a:schemeClr val="bg1"/>
              </a:solidFill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14" name="אליפסה 13"/>
          <p:cNvSpPr/>
          <p:nvPr userDrawn="1"/>
        </p:nvSpPr>
        <p:spPr>
          <a:xfrm>
            <a:off x="180000" y="179224"/>
            <a:ext cx="720000" cy="7200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5" name="מחבר ישר 14"/>
          <p:cNvCxnSpPr/>
          <p:nvPr userDrawn="1"/>
        </p:nvCxnSpPr>
        <p:spPr>
          <a:xfrm>
            <a:off x="10344150" y="1458000"/>
            <a:ext cx="0" cy="4860000"/>
          </a:xfrm>
          <a:prstGeom prst="line">
            <a:avLst/>
          </a:prstGeom>
          <a:ln w="19050">
            <a:solidFill>
              <a:srgbClr val="1D62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/>
          <p:cNvCxnSpPr/>
          <p:nvPr userDrawn="1"/>
        </p:nvCxnSpPr>
        <p:spPr>
          <a:xfrm flipH="1">
            <a:off x="3144150" y="899242"/>
            <a:ext cx="7200000" cy="0"/>
          </a:xfrm>
          <a:prstGeom prst="line">
            <a:avLst/>
          </a:prstGeom>
          <a:ln w="50800" cap="rnd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602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4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6.bin"/><Relationship Id="rId22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מלבן מעוגל 18"/>
          <p:cNvSpPr/>
          <p:nvPr/>
        </p:nvSpPr>
        <p:spPr>
          <a:xfrm>
            <a:off x="10551245" y="1459779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1</a:t>
            </a:r>
          </a:p>
        </p:txBody>
      </p:sp>
      <p:sp>
        <p:nvSpPr>
          <p:cNvPr id="20" name="מלבן מעוגל 19"/>
          <p:cNvSpPr/>
          <p:nvPr/>
        </p:nvSpPr>
        <p:spPr>
          <a:xfrm>
            <a:off x="10551245" y="1926203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2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10551245" y="2392627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chemeClr val="tx1"/>
                </a:solidFill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נוכחי</a:t>
            </a:r>
          </a:p>
        </p:txBody>
      </p:sp>
      <p:sp>
        <p:nvSpPr>
          <p:cNvPr id="22" name="מלבן מעוגל 21"/>
          <p:cNvSpPr/>
          <p:nvPr/>
        </p:nvSpPr>
        <p:spPr>
          <a:xfrm>
            <a:off x="10551245" y="2855336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4</a:t>
            </a:r>
          </a:p>
        </p:txBody>
      </p:sp>
      <p:sp>
        <p:nvSpPr>
          <p:cNvPr id="23" name="מלבן מעוגל 22"/>
          <p:cNvSpPr/>
          <p:nvPr/>
        </p:nvSpPr>
        <p:spPr>
          <a:xfrm>
            <a:off x="10551245" y="3318045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5</a:t>
            </a:r>
          </a:p>
        </p:txBody>
      </p:sp>
      <p:sp>
        <p:nvSpPr>
          <p:cNvPr id="24" name="מלבן מעוגל 23"/>
          <p:cNvSpPr/>
          <p:nvPr/>
        </p:nvSpPr>
        <p:spPr>
          <a:xfrm>
            <a:off x="10551245" y="3780754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נושא 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כותרת</a:t>
            </a:r>
            <a:endParaRPr lang="he-IL" sz="4000" b="1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04967" y="1354925"/>
            <a:ext cx="630606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כתב גודל 20, פונט </a:t>
            </a:r>
            <a:r>
              <a:rPr lang="en-US" sz="2000" dirty="0" err="1">
                <a:latin typeface="AdumaFOT Regular" panose="02000500000000000000" pitchFamily="50" charset="-79"/>
                <a:cs typeface="AdumaFOT Regular" panose="02000500000000000000" pitchFamily="50" charset="-79"/>
              </a:rPr>
              <a:t>AdumaFOT</a:t>
            </a:r>
            <a:r>
              <a:rPr lang="en-US" sz="2000" dirty="0">
                <a:latin typeface="AdumaFOT Regular" panose="02000500000000000000" pitchFamily="50" charset="-79"/>
                <a:cs typeface="AdumaFOT Regular" panose="02000500000000000000" pitchFamily="50" charset="-79"/>
              </a:rPr>
              <a:t> </a:t>
            </a:r>
            <a:r>
              <a:rPr lang="en-US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Regular</a:t>
            </a: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 , לא מודגש</a:t>
            </a:r>
          </a:p>
          <a:p>
            <a:pPr>
              <a:lnSpc>
                <a:spcPct val="150000"/>
              </a:lnSpc>
            </a:pPr>
            <a:r>
              <a:rPr lang="he-IL" sz="2000" dirty="0" smtClean="0">
                <a:latin typeface="AdumaFOT Regular" panose="02000500000000000000" pitchFamily="50" charset="-79"/>
                <a:cs typeface="AdumaFOT Regular" panose="02000500000000000000" pitchFamily="50" charset="-79"/>
              </a:rPr>
              <a:t>רווח של שורה וחצי בין שורות</a:t>
            </a:r>
            <a:endParaRPr lang="he-IL" sz="2000" dirty="0">
              <a:latin typeface="AdumaFOT Regular" panose="02000500000000000000" pitchFamily="50" charset="-79"/>
              <a:cs typeface="AdumaFOT Regular" panose="02000500000000000000" pitchFamily="50" charset="-79"/>
            </a:endParaRPr>
          </a:p>
        </p:txBody>
      </p:sp>
      <p:sp>
        <p:nvSpPr>
          <p:cNvPr id="26" name="מלבן 25"/>
          <p:cNvSpPr/>
          <p:nvPr/>
        </p:nvSpPr>
        <p:spPr>
          <a:xfrm>
            <a:off x="0" y="346"/>
            <a:ext cx="12189830" cy="6857653"/>
          </a:xfrm>
          <a:prstGeom prst="rect">
            <a:avLst/>
          </a:prstGeom>
          <a:solidFill>
            <a:srgbClr val="0A0A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/>
          </a:p>
        </p:txBody>
      </p:sp>
      <p:sp>
        <p:nvSpPr>
          <p:cNvPr id="27" name="object 3"/>
          <p:cNvSpPr/>
          <p:nvPr/>
        </p:nvSpPr>
        <p:spPr>
          <a:xfrm>
            <a:off x="0" y="-5248"/>
            <a:ext cx="7834184" cy="68442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9" name="קבוצה 28"/>
          <p:cNvGrpSpPr/>
          <p:nvPr/>
        </p:nvGrpSpPr>
        <p:grpSpPr>
          <a:xfrm>
            <a:off x="286511" y="225551"/>
            <a:ext cx="12411710" cy="6959979"/>
            <a:chOff x="286511" y="225551"/>
            <a:chExt cx="12411710" cy="6959979"/>
          </a:xfrm>
        </p:grpSpPr>
        <p:grpSp>
          <p:nvGrpSpPr>
            <p:cNvPr id="30" name="קבוצה 29"/>
            <p:cNvGrpSpPr/>
            <p:nvPr/>
          </p:nvGrpSpPr>
          <p:grpSpPr>
            <a:xfrm>
              <a:off x="286511" y="225551"/>
              <a:ext cx="12411710" cy="6942582"/>
              <a:chOff x="286511" y="225551"/>
              <a:chExt cx="12411710" cy="6942582"/>
            </a:xfrm>
          </p:grpSpPr>
          <p:sp>
            <p:nvSpPr>
              <p:cNvPr id="32" name="object 10"/>
              <p:cNvSpPr/>
              <p:nvPr/>
            </p:nvSpPr>
            <p:spPr>
              <a:xfrm>
                <a:off x="286511" y="225551"/>
                <a:ext cx="12411710" cy="6937375"/>
              </a:xfrm>
              <a:custGeom>
                <a:avLst/>
                <a:gdLst/>
                <a:ahLst/>
                <a:cxnLst/>
                <a:rect l="l" t="t" r="r" b="b"/>
                <a:pathLst>
                  <a:path w="12411710" h="6937375">
                    <a:moveTo>
                      <a:pt x="0" y="6937248"/>
                    </a:moveTo>
                    <a:lnTo>
                      <a:pt x="12411456" y="6937248"/>
                    </a:lnTo>
                    <a:lnTo>
                      <a:pt x="12411456" y="0"/>
                    </a:lnTo>
                    <a:lnTo>
                      <a:pt x="0" y="0"/>
                    </a:lnTo>
                    <a:lnTo>
                      <a:pt x="0" y="6937248"/>
                    </a:lnTo>
                    <a:close/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3" name="object 11"/>
              <p:cNvSpPr/>
              <p:nvPr/>
            </p:nvSpPr>
            <p:spPr>
              <a:xfrm>
                <a:off x="286511" y="5175503"/>
                <a:ext cx="124072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2407265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4" name="object 12"/>
              <p:cNvSpPr/>
              <p:nvPr/>
            </p:nvSpPr>
            <p:spPr>
              <a:xfrm>
                <a:off x="11490959" y="237743"/>
                <a:ext cx="0" cy="6930390"/>
              </a:xfrm>
              <a:custGeom>
                <a:avLst/>
                <a:gdLst/>
                <a:ahLst/>
                <a:cxnLst/>
                <a:rect l="l" t="t" r="r" b="b"/>
                <a:pathLst>
                  <a:path h="6930390">
                    <a:moveTo>
                      <a:pt x="0" y="0"/>
                    </a:moveTo>
                    <a:lnTo>
                      <a:pt x="0" y="6930326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14"/>
              <p:cNvSpPr/>
              <p:nvPr/>
            </p:nvSpPr>
            <p:spPr>
              <a:xfrm>
                <a:off x="286511" y="3700271"/>
                <a:ext cx="12407265" cy="0"/>
              </a:xfrm>
              <a:custGeom>
                <a:avLst/>
                <a:gdLst/>
                <a:ahLst/>
                <a:cxnLst/>
                <a:rect l="l" t="t" r="r" b="b"/>
                <a:pathLst>
                  <a:path w="12407265">
                    <a:moveTo>
                      <a:pt x="0" y="0"/>
                    </a:moveTo>
                    <a:lnTo>
                      <a:pt x="12407138" y="0"/>
                    </a:lnTo>
                  </a:path>
                </a:pathLst>
              </a:custGeom>
              <a:ln w="12204">
                <a:noFill/>
                <a:prstDash val="lgDash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1" name="object 12"/>
            <p:cNvSpPr/>
            <p:nvPr/>
          </p:nvSpPr>
          <p:spPr>
            <a:xfrm flipH="1">
              <a:off x="6426926" y="253510"/>
              <a:ext cx="45719" cy="6932020"/>
            </a:xfrm>
            <a:custGeom>
              <a:avLst/>
              <a:gdLst/>
              <a:ahLst/>
              <a:cxnLst/>
              <a:rect l="l" t="t" r="r" b="b"/>
              <a:pathLst>
                <a:path h="6930390">
                  <a:moveTo>
                    <a:pt x="0" y="0"/>
                  </a:moveTo>
                  <a:lnTo>
                    <a:pt x="0" y="6930326"/>
                  </a:lnTo>
                </a:path>
              </a:pathLst>
            </a:custGeom>
            <a:ln w="12204">
              <a:noFill/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"/>
          <p:cNvSpPr/>
          <p:nvPr/>
        </p:nvSpPr>
        <p:spPr>
          <a:xfrm>
            <a:off x="280415" y="7071359"/>
            <a:ext cx="914400" cy="73660"/>
          </a:xfrm>
          <a:custGeom>
            <a:avLst/>
            <a:gdLst/>
            <a:ahLst/>
            <a:cxnLst/>
            <a:rect l="l" t="t" r="r" b="b"/>
            <a:pathLst>
              <a:path w="914400" h="73659">
                <a:moveTo>
                  <a:pt x="0" y="73152"/>
                </a:moveTo>
                <a:lnTo>
                  <a:pt x="914400" y="73152"/>
                </a:lnTo>
                <a:lnTo>
                  <a:pt x="914400" y="0"/>
                </a:lnTo>
                <a:lnTo>
                  <a:pt x="0" y="0"/>
                </a:lnTo>
                <a:lnTo>
                  <a:pt x="0" y="73152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תמונה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1114" y="136482"/>
            <a:ext cx="1795475" cy="1774545"/>
          </a:xfrm>
          <a:prstGeom prst="rect">
            <a:avLst/>
          </a:prstGeom>
        </p:spPr>
      </p:pic>
      <p:sp>
        <p:nvSpPr>
          <p:cNvPr id="39" name="אליפסה 38"/>
          <p:cNvSpPr/>
          <p:nvPr/>
        </p:nvSpPr>
        <p:spPr>
          <a:xfrm>
            <a:off x="180000" y="179224"/>
            <a:ext cx="720000" cy="720000"/>
          </a:xfrm>
          <a:prstGeom prst="ellipse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ctrTitle" idx="4294967295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he-IL" sz="9600" dirty="0" smtClean="0">
                <a:solidFill>
                  <a:schemeClr val="bg1"/>
                </a:solidFill>
                <a:latin typeface="AdumaFOT Bold" pitchFamily="50" charset="-79"/>
                <a:cs typeface="AdumaFOT Bold" pitchFamily="50" charset="-79"/>
              </a:rPr>
              <a:t>אוגרים</a:t>
            </a:r>
            <a:endParaRPr lang="he-IL" sz="9600" dirty="0">
              <a:solidFill>
                <a:schemeClr val="bg1"/>
              </a:solidFill>
              <a:latin typeface="AdumaFOT Bold" pitchFamily="50" charset="-79"/>
              <a:cs typeface="AdumaFOT Bold" pitchFamily="50" charset="-79"/>
            </a:endParaRPr>
          </a:p>
        </p:txBody>
      </p:sp>
      <p:sp>
        <p:nvSpPr>
          <p:cNvPr id="38" name="כותרת 1"/>
          <p:cNvSpPr txBox="1">
            <a:spLocks/>
          </p:cNvSpPr>
          <p:nvPr/>
        </p:nvSpPr>
        <p:spPr bwMode="auto">
          <a:xfrm>
            <a:off x="7948987" y="5501954"/>
            <a:ext cx="4124090" cy="133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1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2pPr>
            <a:lvl3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3pPr>
            <a:lvl4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4pPr>
            <a:lvl5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5pPr>
            <a:lvl6pPr marL="4572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6pPr>
            <a:lvl7pPr marL="9144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7pPr>
            <a:lvl8pPr marL="13716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8pPr>
            <a:lvl9pPr marL="18288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9pPr>
          </a:lstStyle>
          <a:p>
            <a:pPr algn="r"/>
            <a:r>
              <a:rPr lang="he-IL" sz="4800" spc="-150" smtClean="0">
                <a:solidFill>
                  <a:srgbClr val="498FCC"/>
                </a:solidFill>
                <a:latin typeface="AdumaFOT Bold" panose="02000500000000000000" pitchFamily="50" charset="-79"/>
                <a:cs typeface="AdumaFOT Bold" panose="02000500000000000000" pitchFamily="50" charset="-79"/>
              </a:rPr>
              <a:t>שם הקורס : דרג ד'</a:t>
            </a:r>
            <a:endParaRPr lang="he-IL" sz="4800" b="1" spc="-150" dirty="0">
              <a:solidFill>
                <a:schemeClr val="bg1"/>
              </a:solidFill>
              <a:latin typeface="AdumaFOT Bold" panose="02000500000000000000" pitchFamily="50" charset="-79"/>
              <a:cs typeface="AdumaFOT Bold" panose="02000500000000000000" pitchFamily="50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7234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41209" y="266401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סיכום ביניים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214637" y="1288734"/>
            <a:ext cx="7132637" cy="95410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>
              <a:spcBef>
                <a:spcPct val="0"/>
              </a:spcBef>
              <a:buNone/>
              <a:defRPr/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עד כה למדנו את תפקידו של האוגר כרכיב זיכרון, אוגר מקבילי ואת הגדרת האוגר טורי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95536" y="2200086"/>
            <a:ext cx="7551738" cy="461665"/>
          </a:xfrm>
          <a:prstGeom prst="rect">
            <a:avLst/>
          </a:prstGeom>
          <a:noFill/>
          <a:effectLst/>
        </p:spPr>
        <p:txBody>
          <a:bodyPr rtlCol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 ההבדל בין אוגר מקבילי לאוגר טורי?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423718" y="2661751"/>
            <a:ext cx="5923555" cy="70788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19100" indent="-382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13" indent="-2730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4888" indent="-255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Arial" pitchFamily="34" charset="0"/>
              <a:buChar char="○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79525" indent="-23653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9075" indent="-182563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r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 eaLnBrk="1" hangingPunct="1">
              <a:spcBef>
                <a:spcPct val="0"/>
              </a:spcBef>
              <a:buNone/>
              <a:defRPr/>
            </a:pPr>
            <a:r>
              <a:rPr lang="he-I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לרגיסטר </a:t>
            </a: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הטורי יש כניסת מידע אחת בלבד </a:t>
            </a:r>
            <a:r>
              <a:rPr lang="he-I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והדלגלגים</a:t>
            </a: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 מחוברים ביניהם בטור אחד אחרי </a:t>
            </a:r>
            <a:r>
              <a:rPr lang="he-I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השני.</a:t>
            </a:r>
            <a:endParaRPr lang="he-I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05378" y="3363682"/>
            <a:ext cx="7551738" cy="461665"/>
          </a:xfrm>
          <a:prstGeom prst="rect">
            <a:avLst/>
          </a:prstGeom>
          <a:noFill/>
          <a:effectLst/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באיזה אוגר נטען מילה בת 4 סיביות בצורה מהירה יותר?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8896350" y="3744101"/>
            <a:ext cx="1460766" cy="40011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19100" indent="-382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13" indent="-2730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4888" indent="-255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Arial" pitchFamily="34" charset="0"/>
              <a:buChar char="○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79525" indent="-23653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9075" indent="-182563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r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 eaLnBrk="1" hangingPunct="1">
              <a:spcBef>
                <a:spcPct val="0"/>
              </a:spcBef>
              <a:buNone/>
              <a:defRPr/>
            </a:pPr>
            <a:r>
              <a:rPr lang="he-I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אוגר </a:t>
            </a: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מקבילי.</a:t>
            </a: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3308573" y="4880721"/>
            <a:ext cx="69738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6576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defRPr/>
            </a:pPr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בהמשך </a:t>
            </a: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השיעור נלמד על מבנה האוגר הטורי</a:t>
            </a:r>
          </a:p>
        </p:txBody>
      </p:sp>
    </p:spTree>
    <p:extLst>
      <p:ext uri="{BB962C8B-B14F-4D97-AF65-F5344CB8AC3E}">
        <p14:creationId xmlns:p14="http://schemas.microsoft.com/office/powerpoint/2010/main" val="307978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מלבן 51"/>
          <p:cNvSpPr/>
          <p:nvPr/>
        </p:nvSpPr>
        <p:spPr>
          <a:xfrm>
            <a:off x="4304001" y="287826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alt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מבנה פנימי: אוגר טורי</a:t>
            </a: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6138863" y="5553075"/>
            <a:ext cx="2089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en-US" altLang="he-IL" sz="2000" b="1"/>
              <a:t>data out </a:t>
            </a:r>
          </a:p>
        </p:txBody>
      </p:sp>
      <p:graphicFrame>
        <p:nvGraphicFramePr>
          <p:cNvPr id="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910901"/>
              </p:ext>
            </p:extLst>
          </p:nvPr>
        </p:nvGraphicFramePr>
        <p:xfrm>
          <a:off x="7580313" y="4784725"/>
          <a:ext cx="31908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name="Equation" r:id="rId4" imgW="190500" imgH="228600" progId="Equation.3">
                  <p:embed/>
                </p:oleObj>
              </mc:Choice>
              <mc:Fallback>
                <p:oleObj name="Equation" r:id="rId4" imgW="190500" imgH="228600" progId="Equation.3">
                  <p:embed/>
                  <p:pic>
                    <p:nvPicPr>
                      <p:cNvPr id="2765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0313" y="4784725"/>
                        <a:ext cx="31908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237531"/>
              </p:ext>
            </p:extLst>
          </p:nvPr>
        </p:nvGraphicFramePr>
        <p:xfrm>
          <a:off x="6427788" y="4795838"/>
          <a:ext cx="3397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" name="Equation" r:id="rId6" imgW="203024" imgH="215713" progId="Equation.3">
                  <p:embed/>
                </p:oleObj>
              </mc:Choice>
              <mc:Fallback>
                <p:oleObj name="Equation" r:id="rId6" imgW="203024" imgH="215713" progId="Equation.3">
                  <p:embed/>
                  <p:pic>
                    <p:nvPicPr>
                      <p:cNvPr id="2765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7788" y="4795838"/>
                        <a:ext cx="339725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0C0C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049228"/>
              </p:ext>
            </p:extLst>
          </p:nvPr>
        </p:nvGraphicFramePr>
        <p:xfrm>
          <a:off x="5348288" y="4795838"/>
          <a:ext cx="31115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" name="Equation" r:id="rId8" imgW="190500" imgH="228600" progId="Equation.3">
                  <p:embed/>
                </p:oleObj>
              </mc:Choice>
              <mc:Fallback>
                <p:oleObj name="Equation" r:id="rId8" imgW="190500" imgH="228600" progId="Equation.3">
                  <p:embed/>
                  <p:pic>
                    <p:nvPicPr>
                      <p:cNvPr id="2765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288" y="4795838"/>
                        <a:ext cx="311150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0C0C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6857"/>
              </p:ext>
            </p:extLst>
          </p:nvPr>
        </p:nvGraphicFramePr>
        <p:xfrm>
          <a:off x="8731250" y="4795838"/>
          <a:ext cx="30003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" name="Equation" r:id="rId10" imgW="190500" imgH="228600" progId="Equation.3">
                  <p:embed/>
                </p:oleObj>
              </mc:Choice>
              <mc:Fallback>
                <p:oleObj name="Equation" r:id="rId10" imgW="190500" imgH="228600" progId="Equation.3">
                  <p:embed/>
                  <p:pic>
                    <p:nvPicPr>
                      <p:cNvPr id="2765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250" y="4795838"/>
                        <a:ext cx="30003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Freeform 20"/>
          <p:cNvSpPr>
            <a:spLocks/>
          </p:cNvSpPr>
          <p:nvPr/>
        </p:nvSpPr>
        <p:spPr bwMode="auto">
          <a:xfrm>
            <a:off x="5753100" y="4543425"/>
            <a:ext cx="4763" cy="757238"/>
          </a:xfrm>
          <a:custGeom>
            <a:avLst/>
            <a:gdLst>
              <a:gd name="T0" fmla="*/ 0 w 3"/>
              <a:gd name="T1" fmla="*/ 0 h 477"/>
              <a:gd name="T2" fmla="*/ 2147483646 w 3"/>
              <a:gd name="T3" fmla="*/ 2147483646 h 47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" h="477">
                <a:moveTo>
                  <a:pt x="0" y="0"/>
                </a:moveTo>
                <a:lnTo>
                  <a:pt x="3" y="477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1" name="Freeform 21"/>
          <p:cNvSpPr>
            <a:spLocks/>
          </p:cNvSpPr>
          <p:nvPr/>
        </p:nvSpPr>
        <p:spPr bwMode="auto">
          <a:xfrm>
            <a:off x="6851650" y="4543425"/>
            <a:ext cx="4763" cy="757238"/>
          </a:xfrm>
          <a:custGeom>
            <a:avLst/>
            <a:gdLst>
              <a:gd name="T0" fmla="*/ 0 w 3"/>
              <a:gd name="T1" fmla="*/ 0 h 477"/>
              <a:gd name="T2" fmla="*/ 2147483646 w 3"/>
              <a:gd name="T3" fmla="*/ 2147483646 h 47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" h="477">
                <a:moveTo>
                  <a:pt x="0" y="0"/>
                </a:moveTo>
                <a:lnTo>
                  <a:pt x="3" y="477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2" name="Freeform 22"/>
          <p:cNvSpPr>
            <a:spLocks/>
          </p:cNvSpPr>
          <p:nvPr/>
        </p:nvSpPr>
        <p:spPr bwMode="auto">
          <a:xfrm>
            <a:off x="7994650" y="4543425"/>
            <a:ext cx="4763" cy="757238"/>
          </a:xfrm>
          <a:custGeom>
            <a:avLst/>
            <a:gdLst>
              <a:gd name="T0" fmla="*/ 0 w 3"/>
              <a:gd name="T1" fmla="*/ 0 h 477"/>
              <a:gd name="T2" fmla="*/ 2147483646 w 3"/>
              <a:gd name="T3" fmla="*/ 2147483646 h 47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" h="477">
                <a:moveTo>
                  <a:pt x="0" y="0"/>
                </a:moveTo>
                <a:lnTo>
                  <a:pt x="3" y="477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3" name="Freeform 23"/>
          <p:cNvSpPr>
            <a:spLocks/>
          </p:cNvSpPr>
          <p:nvPr/>
        </p:nvSpPr>
        <p:spPr bwMode="auto">
          <a:xfrm>
            <a:off x="9091613" y="4543425"/>
            <a:ext cx="4762" cy="757238"/>
          </a:xfrm>
          <a:custGeom>
            <a:avLst/>
            <a:gdLst>
              <a:gd name="T0" fmla="*/ 0 w 3"/>
              <a:gd name="T1" fmla="*/ 0 h 477"/>
              <a:gd name="T2" fmla="*/ 2147483646 w 3"/>
              <a:gd name="T3" fmla="*/ 2147483646 h 47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" h="477">
                <a:moveTo>
                  <a:pt x="0" y="0"/>
                </a:moveTo>
                <a:lnTo>
                  <a:pt x="3" y="477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4" name="AutoShape 24"/>
          <p:cNvSpPr>
            <a:spLocks/>
          </p:cNvSpPr>
          <p:nvPr/>
        </p:nvSpPr>
        <p:spPr bwMode="auto">
          <a:xfrm rot="5400000">
            <a:off x="7076282" y="3283744"/>
            <a:ext cx="287337" cy="4175125"/>
          </a:xfrm>
          <a:prstGeom prst="rightBrace">
            <a:avLst>
              <a:gd name="adj1" fmla="val 121087"/>
              <a:gd name="adj2" fmla="val 5165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endParaRPr lang="he-IL" altLang="he-IL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4483100" y="2382838"/>
            <a:ext cx="4824413" cy="21605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endParaRPr lang="he-IL" altLang="he-IL"/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475038" y="3608388"/>
            <a:ext cx="1152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en-US" altLang="he-IL" sz="2000" b="1"/>
              <a:t>data in</a:t>
            </a:r>
          </a:p>
        </p:txBody>
      </p:sp>
      <p:grpSp>
        <p:nvGrpSpPr>
          <p:cNvPr id="17" name="Group 83"/>
          <p:cNvGrpSpPr>
            <a:grpSpLocks/>
          </p:cNvGrpSpPr>
          <p:nvPr/>
        </p:nvGrpSpPr>
        <p:grpSpPr bwMode="auto">
          <a:xfrm>
            <a:off x="4483100" y="2960688"/>
            <a:ext cx="4824413" cy="1597025"/>
            <a:chOff x="1519" y="2115"/>
            <a:chExt cx="3720" cy="1104"/>
          </a:xfrm>
        </p:grpSpPr>
        <p:sp>
          <p:nvSpPr>
            <p:cNvPr id="18" name="Rectangle 31"/>
            <p:cNvSpPr>
              <a:spLocks noChangeArrowheads="1"/>
            </p:cNvSpPr>
            <p:nvPr/>
          </p:nvSpPr>
          <p:spPr bwMode="auto">
            <a:xfrm>
              <a:off x="1791" y="2251"/>
              <a:ext cx="590" cy="4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he-IL" altLang="he-IL"/>
            </a:p>
          </p:txBody>
        </p:sp>
        <p:sp>
          <p:nvSpPr>
            <p:cNvPr id="19" name="Line 32"/>
            <p:cNvSpPr>
              <a:spLocks noChangeShapeType="1"/>
            </p:cNvSpPr>
            <p:nvPr/>
          </p:nvSpPr>
          <p:spPr bwMode="auto">
            <a:xfrm>
              <a:off x="1519" y="2614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0" name="Line 33"/>
            <p:cNvSpPr>
              <a:spLocks noChangeShapeType="1"/>
            </p:cNvSpPr>
            <p:nvPr/>
          </p:nvSpPr>
          <p:spPr bwMode="auto">
            <a:xfrm>
              <a:off x="1519" y="238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1" name="Line 34"/>
            <p:cNvSpPr>
              <a:spLocks noChangeShapeType="1"/>
            </p:cNvSpPr>
            <p:nvPr/>
          </p:nvSpPr>
          <p:spPr bwMode="auto">
            <a:xfrm>
              <a:off x="2381" y="2614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2" name="Line 41"/>
            <p:cNvSpPr>
              <a:spLocks noChangeShapeType="1"/>
            </p:cNvSpPr>
            <p:nvPr/>
          </p:nvSpPr>
          <p:spPr bwMode="auto">
            <a:xfrm flipV="1">
              <a:off x="1610" y="2115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3" name="Line 42"/>
            <p:cNvSpPr>
              <a:spLocks noChangeShapeType="1"/>
            </p:cNvSpPr>
            <p:nvPr/>
          </p:nvSpPr>
          <p:spPr bwMode="auto">
            <a:xfrm>
              <a:off x="1610" y="2115"/>
              <a:ext cx="26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4" name="Rectangle 49"/>
            <p:cNvSpPr>
              <a:spLocks noChangeArrowheads="1"/>
            </p:cNvSpPr>
            <p:nvPr/>
          </p:nvSpPr>
          <p:spPr bwMode="auto">
            <a:xfrm>
              <a:off x="2653" y="2251"/>
              <a:ext cx="590" cy="4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he-IL" altLang="he-IL"/>
            </a:p>
          </p:txBody>
        </p:sp>
        <p:sp>
          <p:nvSpPr>
            <p:cNvPr id="25" name="Line 50"/>
            <p:cNvSpPr>
              <a:spLocks noChangeShapeType="1"/>
            </p:cNvSpPr>
            <p:nvPr/>
          </p:nvSpPr>
          <p:spPr bwMode="auto">
            <a:xfrm>
              <a:off x="2381" y="2614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6" name="Line 52"/>
            <p:cNvSpPr>
              <a:spLocks noChangeShapeType="1"/>
            </p:cNvSpPr>
            <p:nvPr/>
          </p:nvSpPr>
          <p:spPr bwMode="auto">
            <a:xfrm>
              <a:off x="3243" y="2614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7" name="Line 53"/>
            <p:cNvSpPr>
              <a:spLocks noChangeShapeType="1"/>
            </p:cNvSpPr>
            <p:nvPr/>
          </p:nvSpPr>
          <p:spPr bwMode="auto">
            <a:xfrm flipH="1">
              <a:off x="2517" y="234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8" name="Line 54"/>
            <p:cNvSpPr>
              <a:spLocks noChangeShapeType="1"/>
            </p:cNvSpPr>
            <p:nvPr/>
          </p:nvSpPr>
          <p:spPr bwMode="auto">
            <a:xfrm flipV="1">
              <a:off x="2517" y="2115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9" name="Rectangle 55"/>
            <p:cNvSpPr>
              <a:spLocks noChangeArrowheads="1"/>
            </p:cNvSpPr>
            <p:nvPr/>
          </p:nvSpPr>
          <p:spPr bwMode="auto">
            <a:xfrm>
              <a:off x="3515" y="2251"/>
              <a:ext cx="590" cy="4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he-IL" altLang="he-IL"/>
            </a:p>
          </p:txBody>
        </p:sp>
        <p:sp>
          <p:nvSpPr>
            <p:cNvPr id="30" name="Line 56"/>
            <p:cNvSpPr>
              <a:spLocks noChangeShapeType="1"/>
            </p:cNvSpPr>
            <p:nvPr/>
          </p:nvSpPr>
          <p:spPr bwMode="auto">
            <a:xfrm>
              <a:off x="4105" y="2614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1" name="Line 57"/>
            <p:cNvSpPr>
              <a:spLocks noChangeShapeType="1"/>
            </p:cNvSpPr>
            <p:nvPr/>
          </p:nvSpPr>
          <p:spPr bwMode="auto">
            <a:xfrm flipH="1">
              <a:off x="3379" y="234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2" name="Line 58"/>
            <p:cNvSpPr>
              <a:spLocks noChangeShapeType="1"/>
            </p:cNvSpPr>
            <p:nvPr/>
          </p:nvSpPr>
          <p:spPr bwMode="auto">
            <a:xfrm flipV="1">
              <a:off x="3379" y="2115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3" name="Rectangle 59"/>
            <p:cNvSpPr>
              <a:spLocks noChangeArrowheads="1"/>
            </p:cNvSpPr>
            <p:nvPr/>
          </p:nvSpPr>
          <p:spPr bwMode="auto">
            <a:xfrm>
              <a:off x="4377" y="2251"/>
              <a:ext cx="590" cy="4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he-IL" altLang="he-IL"/>
            </a:p>
          </p:txBody>
        </p:sp>
        <p:sp>
          <p:nvSpPr>
            <p:cNvPr id="34" name="Line 61"/>
            <p:cNvSpPr>
              <a:spLocks noChangeShapeType="1"/>
            </p:cNvSpPr>
            <p:nvPr/>
          </p:nvSpPr>
          <p:spPr bwMode="auto">
            <a:xfrm flipH="1">
              <a:off x="4241" y="2341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5" name="Line 62"/>
            <p:cNvSpPr>
              <a:spLocks noChangeShapeType="1"/>
            </p:cNvSpPr>
            <p:nvPr/>
          </p:nvSpPr>
          <p:spPr bwMode="auto">
            <a:xfrm flipV="1">
              <a:off x="4241" y="2115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6" name="Text Box 63"/>
            <p:cNvSpPr txBox="1">
              <a:spLocks noChangeArrowheads="1"/>
            </p:cNvSpPr>
            <p:nvPr/>
          </p:nvSpPr>
          <p:spPr bwMode="auto">
            <a:xfrm>
              <a:off x="1791" y="2512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400"/>
                <a:t>D</a:t>
              </a:r>
            </a:p>
          </p:txBody>
        </p:sp>
        <p:sp>
          <p:nvSpPr>
            <p:cNvPr id="37" name="Text Box 64"/>
            <p:cNvSpPr txBox="1">
              <a:spLocks noChangeArrowheads="1"/>
            </p:cNvSpPr>
            <p:nvPr/>
          </p:nvSpPr>
          <p:spPr bwMode="auto">
            <a:xfrm>
              <a:off x="4377" y="2523"/>
              <a:ext cx="180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400"/>
                <a:t>D</a:t>
              </a:r>
            </a:p>
          </p:txBody>
        </p:sp>
        <p:sp>
          <p:nvSpPr>
            <p:cNvPr id="38" name="Text Box 65"/>
            <p:cNvSpPr txBox="1">
              <a:spLocks noChangeArrowheads="1"/>
            </p:cNvSpPr>
            <p:nvPr/>
          </p:nvSpPr>
          <p:spPr bwMode="auto">
            <a:xfrm>
              <a:off x="3514" y="2523"/>
              <a:ext cx="181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400"/>
                <a:t>D</a:t>
              </a:r>
            </a:p>
          </p:txBody>
        </p:sp>
        <p:sp>
          <p:nvSpPr>
            <p:cNvPr id="39" name="Text Box 66"/>
            <p:cNvSpPr txBox="1">
              <a:spLocks noChangeArrowheads="1"/>
            </p:cNvSpPr>
            <p:nvPr/>
          </p:nvSpPr>
          <p:spPr bwMode="auto">
            <a:xfrm>
              <a:off x="2653" y="252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400"/>
                <a:t>D</a:t>
              </a:r>
            </a:p>
          </p:txBody>
        </p:sp>
        <p:sp>
          <p:nvSpPr>
            <p:cNvPr id="40" name="Text Box 67"/>
            <p:cNvSpPr txBox="1">
              <a:spLocks noChangeArrowheads="1"/>
            </p:cNvSpPr>
            <p:nvPr/>
          </p:nvSpPr>
          <p:spPr bwMode="auto">
            <a:xfrm>
              <a:off x="2201" y="2512"/>
              <a:ext cx="180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400"/>
                <a:t>Q</a:t>
              </a:r>
            </a:p>
          </p:txBody>
        </p:sp>
        <p:sp>
          <p:nvSpPr>
            <p:cNvPr id="41" name="Text Box 68"/>
            <p:cNvSpPr txBox="1">
              <a:spLocks noChangeArrowheads="1"/>
            </p:cNvSpPr>
            <p:nvPr/>
          </p:nvSpPr>
          <p:spPr bwMode="auto">
            <a:xfrm>
              <a:off x="4785" y="252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400"/>
                <a:t>Q</a:t>
              </a:r>
            </a:p>
          </p:txBody>
        </p:sp>
        <p:sp>
          <p:nvSpPr>
            <p:cNvPr id="42" name="Text Box 69"/>
            <p:cNvSpPr txBox="1">
              <a:spLocks noChangeArrowheads="1"/>
            </p:cNvSpPr>
            <p:nvPr/>
          </p:nvSpPr>
          <p:spPr bwMode="auto">
            <a:xfrm>
              <a:off x="3923" y="2523"/>
              <a:ext cx="18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400"/>
                <a:t>Q</a:t>
              </a:r>
            </a:p>
          </p:txBody>
        </p:sp>
        <p:sp>
          <p:nvSpPr>
            <p:cNvPr id="43" name="Text Box 70"/>
            <p:cNvSpPr txBox="1">
              <a:spLocks noChangeArrowheads="1"/>
            </p:cNvSpPr>
            <p:nvPr/>
          </p:nvSpPr>
          <p:spPr bwMode="auto">
            <a:xfrm>
              <a:off x="3063" y="2523"/>
              <a:ext cx="180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400"/>
                <a:t>Q</a:t>
              </a:r>
            </a:p>
          </p:txBody>
        </p:sp>
        <p:sp>
          <p:nvSpPr>
            <p:cNvPr id="44" name="Line 74"/>
            <p:cNvSpPr>
              <a:spLocks noChangeShapeType="1"/>
            </p:cNvSpPr>
            <p:nvPr/>
          </p:nvSpPr>
          <p:spPr bwMode="auto">
            <a:xfrm>
              <a:off x="2472" y="2614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5" name="Line 75"/>
            <p:cNvSpPr>
              <a:spLocks noChangeShapeType="1"/>
            </p:cNvSpPr>
            <p:nvPr/>
          </p:nvSpPr>
          <p:spPr bwMode="auto">
            <a:xfrm>
              <a:off x="5103" y="2614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6" name="Line 76"/>
            <p:cNvSpPr>
              <a:spLocks noChangeShapeType="1"/>
            </p:cNvSpPr>
            <p:nvPr/>
          </p:nvSpPr>
          <p:spPr bwMode="auto">
            <a:xfrm>
              <a:off x="4195" y="2614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7" name="Line 77"/>
            <p:cNvSpPr>
              <a:spLocks noChangeShapeType="1"/>
            </p:cNvSpPr>
            <p:nvPr/>
          </p:nvSpPr>
          <p:spPr bwMode="auto">
            <a:xfrm>
              <a:off x="3334" y="2614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8" name="Line 78"/>
            <p:cNvSpPr>
              <a:spLocks noChangeShapeType="1"/>
            </p:cNvSpPr>
            <p:nvPr/>
          </p:nvSpPr>
          <p:spPr bwMode="auto">
            <a:xfrm>
              <a:off x="4967" y="2614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9" name="Text Box 79"/>
            <p:cNvSpPr txBox="1">
              <a:spLocks noChangeArrowheads="1"/>
            </p:cNvSpPr>
            <p:nvPr/>
          </p:nvSpPr>
          <p:spPr bwMode="auto">
            <a:xfrm>
              <a:off x="2201" y="2840"/>
              <a:ext cx="407" cy="3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Q</a:t>
              </a:r>
              <a:r>
                <a:rPr lang="en-US" altLang="he-IL" sz="1000"/>
                <a:t>3 </a:t>
              </a:r>
              <a:r>
                <a:rPr lang="en-US" altLang="he-IL" sz="1200"/>
                <a:t>MSB</a:t>
              </a:r>
            </a:p>
          </p:txBody>
        </p:sp>
        <p:sp>
          <p:nvSpPr>
            <p:cNvPr id="50" name="Text Box 80"/>
            <p:cNvSpPr txBox="1">
              <a:spLocks noChangeArrowheads="1"/>
            </p:cNvSpPr>
            <p:nvPr/>
          </p:nvSpPr>
          <p:spPr bwMode="auto">
            <a:xfrm>
              <a:off x="4830" y="2836"/>
              <a:ext cx="409" cy="2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Q</a:t>
              </a:r>
              <a:r>
                <a:rPr lang="en-US" altLang="he-IL" sz="1000"/>
                <a:t>0</a:t>
              </a:r>
              <a:endParaRPr lang="en-US" altLang="he-IL"/>
            </a:p>
          </p:txBody>
        </p:sp>
        <p:sp>
          <p:nvSpPr>
            <p:cNvPr id="54" name="Text Box 81"/>
            <p:cNvSpPr txBox="1">
              <a:spLocks noChangeArrowheads="1"/>
            </p:cNvSpPr>
            <p:nvPr/>
          </p:nvSpPr>
          <p:spPr bwMode="auto">
            <a:xfrm>
              <a:off x="3923" y="2840"/>
              <a:ext cx="410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Q</a:t>
              </a:r>
              <a:r>
                <a:rPr lang="en-US" altLang="he-IL" sz="1000"/>
                <a:t>1</a:t>
              </a:r>
              <a:endParaRPr lang="en-US" altLang="he-IL"/>
            </a:p>
          </p:txBody>
        </p:sp>
        <p:sp>
          <p:nvSpPr>
            <p:cNvPr id="55" name="Text Box 82"/>
            <p:cNvSpPr txBox="1">
              <a:spLocks noChangeArrowheads="1"/>
            </p:cNvSpPr>
            <p:nvPr/>
          </p:nvSpPr>
          <p:spPr bwMode="auto">
            <a:xfrm>
              <a:off x="3063" y="2840"/>
              <a:ext cx="407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Q</a:t>
              </a:r>
              <a:r>
                <a:rPr lang="en-US" altLang="he-IL" sz="1000"/>
                <a:t>2</a:t>
              </a:r>
              <a:endParaRPr lang="en-US" altLang="he-IL"/>
            </a:p>
          </p:txBody>
        </p:sp>
      </p:grpSp>
      <p:sp>
        <p:nvSpPr>
          <p:cNvPr id="56" name="Text Box 71"/>
          <p:cNvSpPr txBox="1">
            <a:spLocks noChangeArrowheads="1"/>
          </p:cNvSpPr>
          <p:nvPr/>
        </p:nvSpPr>
        <p:spPr bwMode="auto">
          <a:xfrm>
            <a:off x="3690938" y="3200400"/>
            <a:ext cx="720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en-US" altLang="he-IL" sz="1600" b="1"/>
              <a:t>CLK</a:t>
            </a:r>
          </a:p>
        </p:txBody>
      </p:sp>
      <p:sp>
        <p:nvSpPr>
          <p:cNvPr id="57" name="Line 84"/>
          <p:cNvSpPr>
            <a:spLocks noChangeShapeType="1"/>
          </p:cNvSpPr>
          <p:nvPr/>
        </p:nvSpPr>
        <p:spPr bwMode="auto">
          <a:xfrm flipH="1">
            <a:off x="3908425" y="3686175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8" name="Text Box 88"/>
          <p:cNvSpPr txBox="1">
            <a:spLocks noChangeArrowheads="1"/>
          </p:cNvSpPr>
          <p:nvPr/>
        </p:nvSpPr>
        <p:spPr bwMode="auto">
          <a:xfrm>
            <a:off x="3317529" y="3553127"/>
            <a:ext cx="2159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en-US" altLang="he-IL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59" name="Text Box 89"/>
          <p:cNvSpPr txBox="1">
            <a:spLocks noChangeArrowheads="1"/>
          </p:cNvSpPr>
          <p:nvPr/>
        </p:nvSpPr>
        <p:spPr bwMode="auto">
          <a:xfrm>
            <a:off x="2669829" y="3553127"/>
            <a:ext cx="2159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en-US" altLang="he-IL" b="1" dirty="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60" name="Text Box 90"/>
          <p:cNvSpPr txBox="1">
            <a:spLocks noChangeArrowheads="1"/>
          </p:cNvSpPr>
          <p:nvPr/>
        </p:nvSpPr>
        <p:spPr bwMode="auto">
          <a:xfrm>
            <a:off x="2885729" y="3553127"/>
            <a:ext cx="2159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en-US" altLang="he-IL" b="1" dirty="0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61" name="Text Box 91"/>
          <p:cNvSpPr txBox="1">
            <a:spLocks noChangeArrowheads="1"/>
          </p:cNvSpPr>
          <p:nvPr/>
        </p:nvSpPr>
        <p:spPr bwMode="auto">
          <a:xfrm>
            <a:off x="3101629" y="3553127"/>
            <a:ext cx="2159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en-US" altLang="he-IL" b="1" dirty="0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047411" y="1211612"/>
            <a:ext cx="5975350" cy="83185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r" rtl="1" eaLnBrk="1" hangingPunct="1">
              <a:defRPr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הסיביות נכנסות לאוגר אחת אחרי </a:t>
            </a: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השנייה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, כל טעינה מתבצעת עם פולס שעון.</a:t>
            </a:r>
          </a:p>
        </p:txBody>
      </p:sp>
      <p:sp>
        <p:nvSpPr>
          <p:cNvPr id="63" name="מלבן מעוגל 62"/>
          <p:cNvSpPr/>
          <p:nvPr/>
        </p:nvSpPr>
        <p:spPr>
          <a:xfrm>
            <a:off x="10551245" y="1926203"/>
            <a:ext cx="1440000" cy="54428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88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0.14566 0.0011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4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566 0.00115 L 0.25399 0.0011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2 2.59259E-6 L 0.16928 0.0011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73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927 0.00115 L 0.27951 0.0011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3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399 0.00115 L 0.38976 0.0011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88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81481E-6 L 0.19288 0.0011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35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288 0.00115 L 0.30121 0.0011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951 0.00115 L 0.40555 0.0011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975 0.00115 L 0.51579 0.0011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2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2165 0.0011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16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8" grpId="1"/>
      <p:bldP spid="58" grpId="2"/>
      <p:bldP spid="58" grpId="3"/>
      <p:bldP spid="59" grpId="0"/>
      <p:bldP spid="60" grpId="0"/>
      <p:bldP spid="60" grpId="1"/>
      <p:bldP spid="61" grpId="0"/>
      <p:bldP spid="61" grpId="1"/>
      <p:bldP spid="61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3837574" y="1286941"/>
            <a:ext cx="6405002" cy="95410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>
              <a:spcBef>
                <a:spcPct val="0"/>
              </a:spcBef>
              <a:buNone/>
              <a:defRPr/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עד כה למדנו את תפקידו של האוגר כרכיב זיכרון ואת שני סוגי האוגרים- אוגר מקבילי ואוגר טורי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32796" y="2294095"/>
            <a:ext cx="5809780" cy="830997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כמה דפקי שעון יעברו עד אשר נטען מילה בינארית בת 5 סיביות באוגר טורי?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084599" y="3006737"/>
            <a:ext cx="2157977" cy="40011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19100" indent="-382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13" indent="-2730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4888" indent="-255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Arial" pitchFamily="34" charset="0"/>
              <a:buChar char="○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79525" indent="-23653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9075" indent="-182563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r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 eaLnBrk="1" hangingPunct="1">
              <a:spcBef>
                <a:spcPct val="0"/>
              </a:spcBef>
              <a:buNone/>
              <a:defRPr/>
            </a:pPr>
            <a:r>
              <a:rPr lang="he-I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חמישה </a:t>
            </a: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דפקי שעון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76970" y="3512940"/>
            <a:ext cx="4965606" cy="830997"/>
          </a:xfrm>
          <a:prstGeom prst="rect">
            <a:avLst/>
          </a:prstGeom>
          <a:noFill/>
          <a:effectLst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אם נרצה לטעון את המילה 2(1010) באיזה סדר נכניס את </a:t>
            </a:r>
            <a:r>
              <a:rPr lang="he-IL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הסיביות באוגר טורי?</a:t>
            </a:r>
            <a:endParaRPr lang="he-IL" sz="24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719314" y="4396002"/>
            <a:ext cx="4523262" cy="10156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19100" indent="-382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13" indent="-2730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4888" indent="-255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Arial" pitchFamily="34" charset="0"/>
              <a:buChar char="○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79525" indent="-23653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9075" indent="-182563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r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 eaLnBrk="1" hangingPunct="1">
              <a:spcBef>
                <a:spcPct val="0"/>
              </a:spcBef>
              <a:buNone/>
              <a:defRPr/>
            </a:pPr>
            <a:r>
              <a:rPr lang="he-IL" sz="20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0     1    0    1 </a:t>
            </a:r>
            <a:endParaRPr lang="he-IL" sz="20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576" indent="0" eaLnBrk="1" hangingPunct="1">
              <a:spcBef>
                <a:spcPct val="0"/>
              </a:spcBef>
              <a:buNone/>
              <a:defRPr/>
            </a:pPr>
            <a:r>
              <a:rPr lang="he-IL" sz="20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הסיבית הכי ימנית (</a:t>
            </a:r>
            <a:r>
              <a:rPr lang="en-US" sz="20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LSB</a:t>
            </a:r>
            <a:r>
              <a:rPr lang="he-IL" sz="20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) ראשונה ולבסוף (</a:t>
            </a:r>
            <a:r>
              <a:rPr lang="en-US" sz="20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MSB</a:t>
            </a:r>
            <a:r>
              <a:rPr lang="he-IL" sz="2000" kern="0" dirty="0" smtClean="0">
                <a:latin typeface="Calibri" panose="020F0502020204030204" pitchFamily="34" charset="0"/>
                <a:cs typeface="Calibri" panose="020F0502020204030204" pitchFamily="34" charset="0"/>
              </a:rPr>
              <a:t>) הסיבית הכי שמאלית.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268688" y="5463730"/>
            <a:ext cx="69738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6576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defRPr/>
            </a:pPr>
            <a:r>
              <a:rPr lang="he-IL" alt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בהמשך </a:t>
            </a: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השיעור נלמד על שימושי האוגרים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41209" y="280856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סיכום ביניים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51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8437" y="241687"/>
            <a:ext cx="705062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he-IL" sz="4000" dirty="0">
                <a:latin typeface="Calibri" panose="020F0502020204030204" pitchFamily="34" charset="0"/>
                <a:cs typeface="Calibri" panose="020F0502020204030204" pitchFamily="34" charset="0"/>
              </a:rPr>
              <a:t>אוגרים שימוש</a:t>
            </a: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1948936" y="1309313"/>
            <a:ext cx="8373478" cy="1532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eaLnBrk="1" hangingPunct="1">
              <a:spcBef>
                <a:spcPts val="0"/>
              </a:spcBef>
              <a:buFontTx/>
              <a:buNone/>
              <a:defRPr/>
            </a:pPr>
            <a:r>
              <a:rPr lang="he-IL" sz="2800" b="1" dirty="0">
                <a:latin typeface="Calibri" panose="020F0502020204030204" pitchFamily="34" charset="0"/>
                <a:cs typeface="Calibri" panose="020F0502020204030204" pitchFamily="34" charset="0"/>
              </a:rPr>
              <a:t>דוגמאות</a:t>
            </a:r>
            <a:r>
              <a:rPr lang="he-IL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he-I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-457200" eaLnBrk="1" hangingPunct="1">
              <a:spcBef>
                <a:spcPts val="0"/>
              </a:spcBef>
              <a:defRPr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בשפת </a:t>
            </a: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תכנות 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אסמבלר משתמשים לרוב באוגרים לצורך חישובים.</a:t>
            </a:r>
          </a:p>
          <a:p>
            <a:pPr marL="114300" indent="-457200" eaLnBrk="1" hangingPunct="1">
              <a:spcBef>
                <a:spcPts val="0"/>
              </a:spcBef>
              <a:defRPr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זיכרון מאגר של תחנות (ערכי תדרים) ברדיו. </a:t>
            </a:r>
          </a:p>
        </p:txBody>
      </p:sp>
      <p:sp>
        <p:nvSpPr>
          <p:cNvPr id="34" name="מלבן מעוגל 33"/>
          <p:cNvSpPr/>
          <p:nvPr/>
        </p:nvSpPr>
        <p:spPr>
          <a:xfrm>
            <a:off x="10551245" y="3293008"/>
            <a:ext cx="1440000" cy="54428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שימוש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16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223630" y="2264067"/>
            <a:ext cx="50913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לאחר כמה דפקי שעון תכנס המילה 1110 לרגיסטר טורי ולרגיסטר מקבילי?</a:t>
            </a:r>
          </a:p>
        </p:txBody>
      </p:sp>
      <p:sp>
        <p:nvSpPr>
          <p:cNvPr id="3" name="מלבן 2"/>
          <p:cNvSpPr/>
          <p:nvPr/>
        </p:nvSpPr>
        <p:spPr>
          <a:xfrm>
            <a:off x="3463841" y="3563211"/>
            <a:ext cx="68511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נתון רגיסטר טורי שטעונה בו המילה 1101. מה תהיה המילה ברגיסטר אם נכניס את המילה 1001 לאחר שתי דפקי שעון?</a:t>
            </a:r>
          </a:p>
        </p:txBody>
      </p:sp>
      <p:sp>
        <p:nvSpPr>
          <p:cNvPr id="5" name="מלבן 4"/>
          <p:cNvSpPr/>
          <p:nvPr/>
        </p:nvSpPr>
        <p:spPr>
          <a:xfrm>
            <a:off x="3209025" y="5083807"/>
            <a:ext cx="70714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בשיעור הבא נעסוק במונים, רכיבים שמשמשים ביומיום ומתקשרים באופן ישיר לאוגרים</a:t>
            </a:r>
          </a:p>
        </p:txBody>
      </p:sp>
      <p:sp>
        <p:nvSpPr>
          <p:cNvPr id="6" name="מלבן 2"/>
          <p:cNvSpPr>
            <a:spLocks noChangeArrowheads="1"/>
          </p:cNvSpPr>
          <p:nvPr/>
        </p:nvSpPr>
        <p:spPr bwMode="auto">
          <a:xfrm>
            <a:off x="2190061" y="1266129"/>
            <a:ext cx="81375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בשיעור זה הבנו את אופן הפעולה של האוגר המקבילי והטורי. למדנו על זיהוי, מבנה, עקרון פעולה, שימוש.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סיכום סופי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מלבן 2"/>
          <p:cNvSpPr>
            <a:spLocks noChangeArrowheads="1"/>
          </p:cNvSpPr>
          <p:nvPr/>
        </p:nvSpPr>
        <p:spPr bwMode="auto">
          <a:xfrm>
            <a:off x="7070386" y="3095629"/>
            <a:ext cx="32100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he-IL" altLang="he-I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טורי</a:t>
            </a:r>
            <a:r>
              <a:rPr lang="he-IL" alt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: 4 </a:t>
            </a:r>
            <a:r>
              <a:rPr lang="he-IL" altLang="he-I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דפקים</a:t>
            </a:r>
            <a:r>
              <a:rPr lang="he-IL" alt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.  מקבילי: דופק </a:t>
            </a:r>
            <a:r>
              <a:rPr lang="he-IL" altLang="he-I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he-IL" altLang="he-I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מלבן 2"/>
          <p:cNvSpPr>
            <a:spLocks noChangeArrowheads="1"/>
          </p:cNvSpPr>
          <p:nvPr/>
        </p:nvSpPr>
        <p:spPr bwMode="auto">
          <a:xfrm>
            <a:off x="9402792" y="4395338"/>
            <a:ext cx="87768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he-IL" alt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0111</a:t>
            </a:r>
            <a:endParaRPr lang="he-IL" alt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08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5000">
              <a:schemeClr val="bg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מלבן מעוגל 18"/>
          <p:cNvSpPr/>
          <p:nvPr/>
        </p:nvSpPr>
        <p:spPr>
          <a:xfrm>
            <a:off x="10551245" y="1459779"/>
            <a:ext cx="1440000" cy="33337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זיהוי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מלבן מעוגל 19"/>
          <p:cNvSpPr/>
          <p:nvPr/>
        </p:nvSpPr>
        <p:spPr>
          <a:xfrm>
            <a:off x="10551245" y="1926203"/>
            <a:ext cx="1440000" cy="544281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מלבן מעוגל 21"/>
          <p:cNvSpPr/>
          <p:nvPr/>
        </p:nvSpPr>
        <p:spPr>
          <a:xfrm>
            <a:off x="10551245" y="2603534"/>
            <a:ext cx="1440000" cy="535452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עקרון פעולה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תוכן עניינים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53093" y="1172373"/>
            <a:ext cx="6306065" cy="39035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1 – זיהוי.</a:t>
            </a:r>
          </a:p>
          <a:p>
            <a:pPr>
              <a:lnSpc>
                <a:spcPct val="150000"/>
              </a:lnSpc>
            </a:pPr>
            <a:r>
              <a:rPr 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2 –מבנה.</a:t>
            </a:r>
          </a:p>
          <a:p>
            <a:pPr>
              <a:lnSpc>
                <a:spcPct val="150000"/>
              </a:lnSpc>
            </a:pPr>
            <a:r>
              <a:rPr 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3 – עקרון פעולה.</a:t>
            </a:r>
          </a:p>
          <a:p>
            <a:pPr>
              <a:lnSpc>
                <a:spcPct val="150000"/>
              </a:lnSpc>
            </a:pPr>
            <a:r>
              <a:rPr 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נושא 4 – שימוש.</a:t>
            </a:r>
          </a:p>
          <a:p>
            <a:pPr>
              <a:lnSpc>
                <a:spcPct val="150000"/>
              </a:lnSpc>
            </a:pPr>
            <a:endParaRPr lang="he-I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he-IL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10551245" y="3293008"/>
            <a:ext cx="1440000" cy="544281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שימוש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66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זיהוי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6030" y="6457890"/>
            <a:ext cx="7680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>
                <a:solidFill>
                  <a:schemeClr val="bg1"/>
                </a:solidFill>
                <a:latin typeface="AdumaFOT Regular" pitchFamily="50" charset="-79"/>
                <a:cs typeface="AdumaFOT Regular" pitchFamily="50" charset="-79"/>
              </a:rPr>
              <a:t>סליל</a:t>
            </a:r>
            <a:endParaRPr lang="he-IL" sz="1600" dirty="0">
              <a:solidFill>
                <a:schemeClr val="bg1"/>
              </a:solidFill>
              <a:latin typeface="AdumaFOT Regular" pitchFamily="50" charset="-79"/>
              <a:cs typeface="AdumaFOT Regular" pitchFamily="50" charset="-79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274541" y="1294182"/>
            <a:ext cx="7054464" cy="261055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he-IL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אוגר (רגיסטר) - הגדרה</a:t>
            </a:r>
            <a:r>
              <a:rPr lang="he-IL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>
              <a:spcBef>
                <a:spcPts val="0"/>
              </a:spcBef>
              <a:buFontTx/>
              <a:buNone/>
              <a:defRPr/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מספר </a:t>
            </a:r>
            <a:r>
              <a:rPr lang="he-IL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דלגלגים</a:t>
            </a: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המופעלים יחדיו כיחידה אחת ותפקידה לאגור נתון בינארי (בן מספר סיביות).</a:t>
            </a:r>
          </a:p>
          <a:p>
            <a:pPr>
              <a:defRPr/>
            </a:pPr>
            <a:endParaRPr 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>
              <a:spcBef>
                <a:spcPts val="0"/>
              </a:spcBef>
              <a:buFontTx/>
              <a:buNone/>
              <a:defRPr/>
            </a:pP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מספר סיביות האוגר, או מספר </a:t>
            </a:r>
            <a:r>
              <a:rPr lang="he-IL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הדלגלגים</a:t>
            </a: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באוגר, הוא כמספר הסיביות שיכול האוגר לשמור.</a:t>
            </a:r>
          </a:p>
          <a:p>
            <a:pPr>
              <a:defRPr/>
            </a:pPr>
            <a:endParaRPr lang="en-US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10551245" y="1459779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זיהוי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91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09256" y="25729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זיהוי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6081" y="6488668"/>
            <a:ext cx="7680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>
                <a:solidFill>
                  <a:schemeClr val="bg1"/>
                </a:solidFill>
                <a:latin typeface="AdumaFOT Regular" pitchFamily="50" charset="-79"/>
                <a:cs typeface="AdumaFOT Regular" pitchFamily="50" charset="-79"/>
              </a:rPr>
              <a:t>סליל</a:t>
            </a:r>
            <a:endParaRPr lang="he-IL" sz="1600" dirty="0">
              <a:solidFill>
                <a:schemeClr val="bg1"/>
              </a:solidFill>
              <a:latin typeface="AdumaFOT Regular" pitchFamily="50" charset="-79"/>
              <a:cs typeface="AdumaFOT Regular" pitchFamily="50" charset="-79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504880" y="1349161"/>
            <a:ext cx="8769350" cy="2221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he-IL" alt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סוג הרגיסטר (אוגר) נקבע ע"י </a:t>
            </a:r>
            <a:r>
              <a:rPr lang="he-IL" altLang="he-IL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הדלגלגים</a:t>
            </a:r>
            <a:r>
              <a:rPr lang="he-IL" alt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המרכיבים אותו ואופן חיבורם.</a:t>
            </a:r>
          </a:p>
          <a:p>
            <a:pPr>
              <a:buFontTx/>
              <a:buNone/>
            </a:pPr>
            <a:endParaRPr lang="he-IL" alt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None/>
            </a:pPr>
            <a:r>
              <a:rPr lang="he-IL" alt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נלמד על שני סוגי אוגרים:</a:t>
            </a:r>
          </a:p>
          <a:p>
            <a:r>
              <a:rPr lang="he-IL" alt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אוגר מקבילי</a:t>
            </a:r>
          </a:p>
          <a:p>
            <a:r>
              <a:rPr lang="he-IL" alt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אוגר טורי</a:t>
            </a:r>
          </a:p>
          <a:p>
            <a:pPr>
              <a:buFontTx/>
              <a:buNone/>
            </a:pPr>
            <a:endParaRPr lang="he-IL" altLang="he-IL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10551245" y="1459779"/>
            <a:ext cx="1440000" cy="333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זיהוי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73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סיכום ביניים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66081" y="6488668"/>
            <a:ext cx="7680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>
                <a:solidFill>
                  <a:schemeClr val="bg1"/>
                </a:solidFill>
                <a:latin typeface="AdumaFOT Regular" pitchFamily="50" charset="-79"/>
                <a:cs typeface="AdumaFOT Regular" pitchFamily="50" charset="-79"/>
              </a:rPr>
              <a:t>סליל</a:t>
            </a:r>
            <a:endParaRPr lang="he-IL" sz="1600" dirty="0">
              <a:solidFill>
                <a:schemeClr val="bg1"/>
              </a:solidFill>
              <a:latin typeface="AdumaFOT Regular" pitchFamily="50" charset="-79"/>
              <a:cs typeface="AdumaFOT Regular" pitchFamily="50" charset="-79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668283" y="1308203"/>
            <a:ext cx="5762366" cy="52322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>
              <a:spcBef>
                <a:spcPct val="0"/>
              </a:spcBef>
              <a:buFont typeface="Wingdings 2"/>
              <a:buNone/>
              <a:defRPr/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עד כה למדנו על הגדרת האוגר.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92579" y="2036462"/>
            <a:ext cx="7551738" cy="461665"/>
          </a:xfrm>
          <a:prstGeom prst="rect">
            <a:avLst/>
          </a:prstGeom>
          <a:noFill/>
          <a:effectLst/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מאילו </a:t>
            </a: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רכיבים בנוי האוגר?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9130614" y="2433047"/>
            <a:ext cx="1213703" cy="40011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19100" indent="-382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13" indent="-2730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4888" indent="-255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Arial" pitchFamily="34" charset="0"/>
              <a:buChar char="○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79525" indent="-23653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9075" indent="-182563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r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he-IL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דלגלגים</a:t>
            </a:r>
            <a:r>
              <a:rPr lang="he-I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he-I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92579" y="2901318"/>
            <a:ext cx="7551738" cy="461665"/>
          </a:xfrm>
          <a:prstGeom prst="rect">
            <a:avLst/>
          </a:prstGeom>
          <a:noFill/>
          <a:effectLst/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מה </a:t>
            </a: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קובע את סוג האוגר? 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6361920" y="3366064"/>
            <a:ext cx="3969259" cy="40011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19100" indent="-382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13" indent="-2730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4888" indent="-255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Arial" pitchFamily="34" charset="0"/>
              <a:buChar char="○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79525" indent="-23653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9075" indent="-182563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r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  <a:defRPr/>
            </a:pPr>
            <a:r>
              <a:rPr lang="he-IL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הדלגלגים</a:t>
            </a:r>
            <a:r>
              <a:rPr lang="he-I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e-IL" sz="2000" dirty="0">
                <a:latin typeface="Calibri" panose="020F0502020204030204" pitchFamily="34" charset="0"/>
                <a:cs typeface="Calibri" panose="020F0502020204030204" pitchFamily="34" charset="0"/>
              </a:rPr>
              <a:t>המרכיבים אותו ואופן חיבורם</a:t>
            </a: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1641639" y="4434722"/>
            <a:ext cx="8689540" cy="1471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בהמשך השיעור נלמד על שני סוגי האוגרים: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r>
              <a:rPr 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אוגר מקבילי ואוגר טורי</a:t>
            </a:r>
          </a:p>
          <a:p>
            <a:pPr marL="36576" algn="ctr"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he-IL" altLang="he-IL" sz="2800" dirty="0">
              <a:solidFill>
                <a:schemeClr val="tx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46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build="p"/>
      <p:bldP spid="13" grpId="0"/>
      <p:bldP spid="14" grpId="0" build="p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24114" y="277378"/>
            <a:ext cx="680653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אוגר מקבילי- </a:t>
            </a: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Parallel Register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3772138" y="1299141"/>
            <a:ext cx="6510486" cy="302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he-IL" altLang="he-IL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הגדרה:</a:t>
            </a:r>
          </a:p>
          <a:p>
            <a:r>
              <a:rPr lang="he-IL" alt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אוגר שכל </a:t>
            </a:r>
            <a:r>
              <a:rPr lang="he-IL" altLang="he-IL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דלגלגיו</a:t>
            </a:r>
            <a:r>
              <a:rPr lang="he-IL" alt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מקבלים סיביות בנפרד.</a:t>
            </a:r>
          </a:p>
          <a:p>
            <a:r>
              <a:rPr lang="he-IL" alt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האוגר נטען בבת אחת במילה בינארית, כל הסיביות נכנסות אליו במקביל.</a:t>
            </a:r>
            <a:endParaRPr lang="he-IL" alt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מלבן מעוגל 25"/>
          <p:cNvSpPr/>
          <p:nvPr/>
        </p:nvSpPr>
        <p:spPr>
          <a:xfrm>
            <a:off x="10551245" y="1926203"/>
            <a:ext cx="1440000" cy="54428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47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מבנה : אוגר מקבילי</a:t>
            </a:r>
          </a:p>
        </p:txBody>
      </p:sp>
      <p:graphicFrame>
        <p:nvGraphicFramePr>
          <p:cNvPr id="8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870389"/>
              </p:ext>
            </p:extLst>
          </p:nvPr>
        </p:nvGraphicFramePr>
        <p:xfrm>
          <a:off x="5922963" y="5192713"/>
          <a:ext cx="31908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" name="Equation" r:id="rId4" imgW="190500" imgH="228600" progId="Equation.3">
                  <p:embed/>
                </p:oleObj>
              </mc:Choice>
              <mc:Fallback>
                <p:oleObj name="Equation" r:id="rId4" imgW="190500" imgH="228600" progId="Equation.3">
                  <p:embed/>
                  <p:pic>
                    <p:nvPicPr>
                      <p:cNvPr id="19458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2963" y="5192713"/>
                        <a:ext cx="319087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511080"/>
              </p:ext>
            </p:extLst>
          </p:nvPr>
        </p:nvGraphicFramePr>
        <p:xfrm>
          <a:off x="4981575" y="5203825"/>
          <a:ext cx="3397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" name="Equation" r:id="rId6" imgW="203024" imgH="215713" progId="Equation.3">
                  <p:embed/>
                </p:oleObj>
              </mc:Choice>
              <mc:Fallback>
                <p:oleObj name="Equation" r:id="rId6" imgW="203024" imgH="215713" progId="Equation.3">
                  <p:embed/>
                  <p:pic>
                    <p:nvPicPr>
                      <p:cNvPr id="19459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1575" y="5203825"/>
                        <a:ext cx="33972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0C0C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773078"/>
              </p:ext>
            </p:extLst>
          </p:nvPr>
        </p:nvGraphicFramePr>
        <p:xfrm>
          <a:off x="4060825" y="5203825"/>
          <a:ext cx="31115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1" name="Equation" r:id="rId8" imgW="190500" imgH="228600" progId="Equation.3">
                  <p:embed/>
                </p:oleObj>
              </mc:Choice>
              <mc:Fallback>
                <p:oleObj name="Equation" r:id="rId8" imgW="190500" imgH="228600" progId="Equation.3">
                  <p:embed/>
                  <p:pic>
                    <p:nvPicPr>
                      <p:cNvPr id="19460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0825" y="5203825"/>
                        <a:ext cx="311150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0C0C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846678"/>
              </p:ext>
            </p:extLst>
          </p:nvPr>
        </p:nvGraphicFramePr>
        <p:xfrm>
          <a:off x="6918325" y="5203825"/>
          <a:ext cx="3000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2" name="Equation" r:id="rId10" imgW="190500" imgH="228600" progId="Equation.3">
                  <p:embed/>
                </p:oleObj>
              </mc:Choice>
              <mc:Fallback>
                <p:oleObj name="Equation" r:id="rId10" imgW="190500" imgH="228600" progId="Equation.3">
                  <p:embed/>
                  <p:pic>
                    <p:nvPicPr>
                      <p:cNvPr id="19461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8325" y="5203825"/>
                        <a:ext cx="30003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355725"/>
              </p:ext>
            </p:extLst>
          </p:nvPr>
        </p:nvGraphicFramePr>
        <p:xfrm>
          <a:off x="7061200" y="2563813"/>
          <a:ext cx="3048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3" name="Equation" r:id="rId12" imgW="165028" imgH="228501" progId="Equation.3">
                  <p:embed/>
                </p:oleObj>
              </mc:Choice>
              <mc:Fallback>
                <p:oleObj name="Equation" r:id="rId12" imgW="165028" imgH="228501" progId="Equation.3">
                  <p:embed/>
                  <p:pic>
                    <p:nvPicPr>
                      <p:cNvPr id="19462" name="Object 9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2563813"/>
                        <a:ext cx="3048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395923"/>
              </p:ext>
            </p:extLst>
          </p:nvPr>
        </p:nvGraphicFramePr>
        <p:xfrm>
          <a:off x="4094163" y="2635250"/>
          <a:ext cx="23971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4" name="Equation" r:id="rId14" imgW="152334" imgH="228501" progId="Equation.3">
                  <p:embed/>
                </p:oleObj>
              </mc:Choice>
              <mc:Fallback>
                <p:oleObj name="Equation" r:id="rId14" imgW="152334" imgH="228501" progId="Equation.3">
                  <p:embed/>
                  <p:pic>
                    <p:nvPicPr>
                      <p:cNvPr id="19463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163" y="2635250"/>
                        <a:ext cx="239712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190864"/>
              </p:ext>
            </p:extLst>
          </p:nvPr>
        </p:nvGraphicFramePr>
        <p:xfrm>
          <a:off x="6124575" y="2635250"/>
          <a:ext cx="2333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5" name="Equation" r:id="rId16" imgW="139579" imgH="215713" progId="Equation.3">
                  <p:embed/>
                </p:oleObj>
              </mc:Choice>
              <mc:Fallback>
                <p:oleObj name="Equation" r:id="rId16" imgW="139579" imgH="215713" progId="Equation.3">
                  <p:embed/>
                  <p:pic>
                    <p:nvPicPr>
                      <p:cNvPr id="19465" name="Object 9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4575" y="2635250"/>
                        <a:ext cx="233363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510213"/>
              </p:ext>
            </p:extLst>
          </p:nvPr>
        </p:nvGraphicFramePr>
        <p:xfrm>
          <a:off x="7778750" y="318928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6" name="Equation" r:id="rId18" imgW="165028" imgH="228501" progId="Equation.3">
                  <p:embed/>
                </p:oleObj>
              </mc:Choice>
              <mc:Fallback>
                <p:oleObj name="Equation" r:id="rId18" imgW="165028" imgH="228501" progId="Equation.3">
                  <p:embed/>
                  <p:pic>
                    <p:nvPicPr>
                      <p:cNvPr id="19466" name="Object 8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0" y="3189288"/>
                        <a:ext cx="165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4610633"/>
              </p:ext>
            </p:extLst>
          </p:nvPr>
        </p:nvGraphicFramePr>
        <p:xfrm>
          <a:off x="5005388" y="2635250"/>
          <a:ext cx="2508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7" name="Equation" r:id="rId20" imgW="164885" imgH="215619" progId="Equation.3">
                  <p:embed/>
                </p:oleObj>
              </mc:Choice>
              <mc:Fallback>
                <p:oleObj name="Equation" r:id="rId20" imgW="164885" imgH="215619" progId="Equation.3">
                  <p:embed/>
                  <p:pic>
                    <p:nvPicPr>
                      <p:cNvPr id="19467" name="Object 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2635250"/>
                        <a:ext cx="2508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62"/>
          <p:cNvSpPr txBox="1">
            <a:spLocks noChangeArrowheads="1"/>
          </p:cNvSpPr>
          <p:nvPr/>
        </p:nvSpPr>
        <p:spPr bwMode="auto">
          <a:xfrm>
            <a:off x="8429625" y="3457575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en-US" altLang="he-IL" b="1"/>
              <a:t>CLK</a:t>
            </a:r>
          </a:p>
        </p:txBody>
      </p:sp>
      <p:sp>
        <p:nvSpPr>
          <p:cNvPr id="23" name="Text Box 64"/>
          <p:cNvSpPr txBox="1">
            <a:spLocks noChangeArrowheads="1"/>
          </p:cNvSpPr>
          <p:nvPr/>
        </p:nvSpPr>
        <p:spPr bwMode="auto">
          <a:xfrm>
            <a:off x="4613275" y="2022475"/>
            <a:ext cx="23764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en-US" altLang="he-IL" sz="2000" b="1"/>
              <a:t>data in</a:t>
            </a:r>
          </a:p>
        </p:txBody>
      </p:sp>
      <p:sp>
        <p:nvSpPr>
          <p:cNvPr id="24" name="Text Box 65"/>
          <p:cNvSpPr txBox="1">
            <a:spLocks noChangeArrowheads="1"/>
          </p:cNvSpPr>
          <p:nvPr/>
        </p:nvSpPr>
        <p:spPr bwMode="auto">
          <a:xfrm>
            <a:off x="4756150" y="5768975"/>
            <a:ext cx="2089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en-US" altLang="he-IL" sz="2000" b="1"/>
              <a:t>data out </a:t>
            </a:r>
          </a:p>
        </p:txBody>
      </p:sp>
      <p:sp>
        <p:nvSpPr>
          <p:cNvPr id="25" name="Rectangle 71"/>
          <p:cNvSpPr>
            <a:spLocks noChangeArrowheads="1"/>
          </p:cNvSpPr>
          <p:nvPr/>
        </p:nvSpPr>
        <p:spPr bwMode="auto">
          <a:xfrm>
            <a:off x="3821113" y="3248025"/>
            <a:ext cx="4897437" cy="183515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endParaRPr lang="he-IL" altLang="he-IL"/>
          </a:p>
        </p:txBody>
      </p:sp>
      <p:sp>
        <p:nvSpPr>
          <p:cNvPr id="26" name="AutoShape 80"/>
          <p:cNvSpPr>
            <a:spLocks/>
          </p:cNvSpPr>
          <p:nvPr/>
        </p:nvSpPr>
        <p:spPr bwMode="auto">
          <a:xfrm rot="16200000">
            <a:off x="5783263" y="889000"/>
            <a:ext cx="287337" cy="3205163"/>
          </a:xfrm>
          <a:prstGeom prst="rightBrace">
            <a:avLst>
              <a:gd name="adj1" fmla="val 92956"/>
              <a:gd name="adj2" fmla="val 5165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endParaRPr lang="he-IL" altLang="he-IL"/>
          </a:p>
        </p:txBody>
      </p:sp>
      <p:sp>
        <p:nvSpPr>
          <p:cNvPr id="27" name="AutoShape 81"/>
          <p:cNvSpPr>
            <a:spLocks/>
          </p:cNvSpPr>
          <p:nvPr/>
        </p:nvSpPr>
        <p:spPr bwMode="auto">
          <a:xfrm rot="5400000">
            <a:off x="5711825" y="4094163"/>
            <a:ext cx="287338" cy="3205162"/>
          </a:xfrm>
          <a:prstGeom prst="rightBrace">
            <a:avLst>
              <a:gd name="adj1" fmla="val 92956"/>
              <a:gd name="adj2" fmla="val 5165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endParaRPr lang="he-IL" altLang="he-IL"/>
          </a:p>
        </p:txBody>
      </p:sp>
      <p:pic>
        <p:nvPicPr>
          <p:cNvPr id="28" name="Picture 19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79"/>
          <a:stretch>
            <a:fillRect/>
          </a:stretch>
        </p:blipFill>
        <p:spPr bwMode="auto">
          <a:xfrm>
            <a:off x="3821113" y="3284538"/>
            <a:ext cx="4608512" cy="176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Line 28"/>
          <p:cNvSpPr>
            <a:spLocks noChangeShapeType="1"/>
          </p:cNvSpPr>
          <p:nvPr/>
        </p:nvSpPr>
        <p:spPr bwMode="auto">
          <a:xfrm flipH="1">
            <a:off x="8477250" y="3597275"/>
            <a:ext cx="168275" cy="1588"/>
          </a:xfrm>
          <a:prstGeom prst="line">
            <a:avLst/>
          </a:prstGeom>
          <a:noFill/>
          <a:ln w="762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 flipH="1">
            <a:off x="7900988" y="3670300"/>
            <a:ext cx="1587" cy="166688"/>
          </a:xfrm>
          <a:prstGeom prst="line">
            <a:avLst/>
          </a:prstGeom>
          <a:noFill/>
          <a:ln w="762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 flipH="1">
            <a:off x="7037388" y="3670300"/>
            <a:ext cx="1587" cy="166688"/>
          </a:xfrm>
          <a:prstGeom prst="line">
            <a:avLst/>
          </a:prstGeom>
          <a:noFill/>
          <a:ln w="762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2" name="Line 42"/>
          <p:cNvSpPr>
            <a:spLocks noChangeShapeType="1"/>
          </p:cNvSpPr>
          <p:nvPr/>
        </p:nvSpPr>
        <p:spPr bwMode="auto">
          <a:xfrm flipH="1">
            <a:off x="6027738" y="3670300"/>
            <a:ext cx="1587" cy="166688"/>
          </a:xfrm>
          <a:prstGeom prst="line">
            <a:avLst/>
          </a:prstGeom>
          <a:noFill/>
          <a:ln w="762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3" name="Line 43"/>
          <p:cNvSpPr>
            <a:spLocks noChangeShapeType="1"/>
          </p:cNvSpPr>
          <p:nvPr/>
        </p:nvSpPr>
        <p:spPr bwMode="auto">
          <a:xfrm flipH="1">
            <a:off x="5092700" y="3670300"/>
            <a:ext cx="1588" cy="166688"/>
          </a:xfrm>
          <a:prstGeom prst="line">
            <a:avLst/>
          </a:prstGeom>
          <a:noFill/>
          <a:ln w="762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4" name="Line 60"/>
          <p:cNvSpPr>
            <a:spLocks noChangeShapeType="1"/>
          </p:cNvSpPr>
          <p:nvPr/>
        </p:nvSpPr>
        <p:spPr bwMode="auto">
          <a:xfrm flipV="1">
            <a:off x="5092700" y="3597275"/>
            <a:ext cx="3544888" cy="1588"/>
          </a:xfrm>
          <a:prstGeom prst="line">
            <a:avLst/>
          </a:prstGeom>
          <a:noFill/>
          <a:ln w="28575" cap="rnd">
            <a:solidFill>
              <a:srgbClr val="FF505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5" name="Text Box 22"/>
          <p:cNvSpPr txBox="1">
            <a:spLocks noChangeArrowheads="1"/>
          </p:cNvSpPr>
          <p:nvPr/>
        </p:nvSpPr>
        <p:spPr bwMode="auto">
          <a:xfrm>
            <a:off x="4397375" y="2563813"/>
            <a:ext cx="338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 eaLnBrk="1" hangingPunct="1">
              <a:spcBef>
                <a:spcPct val="50000"/>
              </a:spcBef>
              <a:defRPr/>
            </a:pPr>
            <a:r>
              <a:rPr lang="he-IL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</a:t>
            </a:r>
            <a:endParaRPr lang="en-US" sz="20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6" name="Text Box 24"/>
          <p:cNvSpPr txBox="1">
            <a:spLocks noChangeArrowheads="1"/>
          </p:cNvSpPr>
          <p:nvPr/>
        </p:nvSpPr>
        <p:spPr bwMode="auto">
          <a:xfrm>
            <a:off x="5354638" y="2563813"/>
            <a:ext cx="338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 eaLnBrk="1" hangingPunct="1">
              <a:spcBef>
                <a:spcPct val="50000"/>
              </a:spcBef>
              <a:defRPr/>
            </a:pPr>
            <a:r>
              <a:rPr lang="he-IL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0</a:t>
            </a:r>
            <a:endParaRPr lang="en-US" sz="20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7" name="Text Box 23"/>
          <p:cNvSpPr txBox="1">
            <a:spLocks noChangeArrowheads="1"/>
          </p:cNvSpPr>
          <p:nvPr/>
        </p:nvSpPr>
        <p:spPr bwMode="auto">
          <a:xfrm>
            <a:off x="6435725" y="2563813"/>
            <a:ext cx="338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 eaLnBrk="1" hangingPunct="1">
              <a:spcBef>
                <a:spcPct val="50000"/>
              </a:spcBef>
              <a:defRPr/>
            </a:pPr>
            <a:r>
              <a:rPr lang="he-IL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</a:t>
            </a:r>
            <a:endParaRPr lang="en-US" sz="20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7299325" y="2563813"/>
            <a:ext cx="338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 eaLnBrk="1" hangingPunct="1">
              <a:spcBef>
                <a:spcPct val="50000"/>
              </a:spcBef>
              <a:defRPr/>
            </a:pPr>
            <a:r>
              <a:rPr lang="he-IL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</a:t>
            </a:r>
            <a:endParaRPr lang="en-US" sz="20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39" name="מחבר חץ ישר 2"/>
          <p:cNvCxnSpPr>
            <a:cxnSpLocks noChangeShapeType="1"/>
          </p:cNvCxnSpPr>
          <p:nvPr/>
        </p:nvCxnSpPr>
        <p:spPr bwMode="auto">
          <a:xfrm>
            <a:off x="7396163" y="2814638"/>
            <a:ext cx="0" cy="4333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מחבר חץ ישר 45"/>
          <p:cNvCxnSpPr>
            <a:cxnSpLocks noChangeShapeType="1"/>
          </p:cNvCxnSpPr>
          <p:nvPr/>
        </p:nvCxnSpPr>
        <p:spPr bwMode="auto">
          <a:xfrm>
            <a:off x="6486525" y="2814638"/>
            <a:ext cx="0" cy="4333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מחבר חץ ישר 46"/>
          <p:cNvCxnSpPr>
            <a:cxnSpLocks noChangeShapeType="1"/>
          </p:cNvCxnSpPr>
          <p:nvPr/>
        </p:nvCxnSpPr>
        <p:spPr bwMode="auto">
          <a:xfrm>
            <a:off x="5453063" y="2813050"/>
            <a:ext cx="0" cy="4333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מחבר חץ ישר 47"/>
          <p:cNvCxnSpPr>
            <a:cxnSpLocks noChangeShapeType="1"/>
          </p:cNvCxnSpPr>
          <p:nvPr/>
        </p:nvCxnSpPr>
        <p:spPr bwMode="auto">
          <a:xfrm>
            <a:off x="4541838" y="2813050"/>
            <a:ext cx="0" cy="4333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מחבר חץ ישר 4"/>
          <p:cNvCxnSpPr>
            <a:cxnSpLocks noChangeShapeType="1"/>
          </p:cNvCxnSpPr>
          <p:nvPr/>
        </p:nvCxnSpPr>
        <p:spPr bwMode="auto">
          <a:xfrm>
            <a:off x="4541838" y="5084763"/>
            <a:ext cx="0" cy="3952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מחבר חץ ישר 50"/>
          <p:cNvCxnSpPr>
            <a:cxnSpLocks noChangeShapeType="1"/>
          </p:cNvCxnSpPr>
          <p:nvPr/>
        </p:nvCxnSpPr>
        <p:spPr bwMode="auto">
          <a:xfrm>
            <a:off x="5443538" y="5084763"/>
            <a:ext cx="0" cy="3952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מחבר חץ ישר 51"/>
          <p:cNvCxnSpPr>
            <a:cxnSpLocks noChangeShapeType="1"/>
          </p:cNvCxnSpPr>
          <p:nvPr/>
        </p:nvCxnSpPr>
        <p:spPr bwMode="auto">
          <a:xfrm>
            <a:off x="6342063" y="5084763"/>
            <a:ext cx="0" cy="3952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מחבר חץ ישר 52"/>
          <p:cNvCxnSpPr>
            <a:cxnSpLocks noChangeShapeType="1"/>
          </p:cNvCxnSpPr>
          <p:nvPr/>
        </p:nvCxnSpPr>
        <p:spPr bwMode="auto">
          <a:xfrm>
            <a:off x="7396163" y="5084763"/>
            <a:ext cx="0" cy="3952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TextBox 46"/>
          <p:cNvSpPr txBox="1"/>
          <p:nvPr/>
        </p:nvSpPr>
        <p:spPr>
          <a:xfrm>
            <a:off x="5855494" y="1335573"/>
            <a:ext cx="440848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 eaLnBrk="1" hangingPunct="1">
              <a:defRPr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כל הסיביות נכנסות לאוגר בבת אחת, לאחר פולס שעון.</a:t>
            </a:r>
          </a:p>
        </p:txBody>
      </p:sp>
      <p:sp>
        <p:nvSpPr>
          <p:cNvPr id="49" name="מלבן מעוגל 48"/>
          <p:cNvSpPr/>
          <p:nvPr/>
        </p:nvSpPr>
        <p:spPr>
          <a:xfrm>
            <a:off x="10551245" y="1926203"/>
            <a:ext cx="1440000" cy="54428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165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7 L -0.37934 -0.00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76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0 L 0.00278 0.2229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11134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-0.00503 0.2229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113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 L 0.00296 0.2229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1113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 L 0.00521 0.2229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1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סיכום ביניים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236118" y="1325103"/>
            <a:ext cx="7132637" cy="95410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rtl="1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>
              <a:spcBef>
                <a:spcPct val="0"/>
              </a:spcBef>
              <a:buNone/>
              <a:defRPr/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עד כה למדנו מהו תפקידו של האוגר כרכיב זיכרון ומהו אוגר מקבילי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74156" y="2273956"/>
            <a:ext cx="7551738" cy="461665"/>
          </a:xfrm>
          <a:prstGeom prst="rect">
            <a:avLst/>
          </a:prstGeom>
          <a:noFill/>
          <a:effectLst/>
        </p:spPr>
        <p:txBody>
          <a:bodyPr rtlCol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כמה </a:t>
            </a:r>
            <a:r>
              <a:rPr lang="he-IL" sz="24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דלגלגים</a:t>
            </a: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נצטרך על מנת לאגור מילה בת 6 סיביות?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289033" y="2774831"/>
            <a:ext cx="2036861" cy="40011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19100" indent="-382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13" indent="-2730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4888" indent="-255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Arial" pitchFamily="34" charset="0"/>
              <a:buChar char="○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79525" indent="-23653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9075" indent="-182563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r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 eaLnBrk="1" hangingPunct="1">
              <a:spcBef>
                <a:spcPct val="0"/>
              </a:spcBef>
              <a:buNone/>
              <a:defRPr/>
            </a:pPr>
            <a:r>
              <a:rPr lang="he-IL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שישה </a:t>
            </a:r>
            <a:r>
              <a:rPr lang="he-IL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דלגלגים</a:t>
            </a:r>
            <a:endParaRPr lang="he-I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7017" y="3212012"/>
            <a:ext cx="7551738" cy="461665"/>
          </a:xfrm>
          <a:prstGeom prst="rect">
            <a:avLst/>
          </a:prstGeom>
          <a:noFill/>
          <a:effectLst/>
        </p:spPr>
        <p:txBody>
          <a:bodyPr rtlCol="1">
            <a:spAutoFit/>
          </a:bodyPr>
          <a:lstStyle/>
          <a:p>
            <a:pPr>
              <a:defRPr/>
            </a:pP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שרטטו אוגר בן 4 סיביות הבנוי </a:t>
            </a:r>
            <a:r>
              <a:rPr lang="he-IL" sz="24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מדלגלגי</a:t>
            </a: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 </a:t>
            </a:r>
            <a:r>
              <a:rPr lang="he-IL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ואגור </a:t>
            </a:r>
            <a:r>
              <a:rPr lang="he-IL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בו את </a:t>
            </a:r>
            <a:r>
              <a:rPr lang="he-IL" sz="24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המילה </a:t>
            </a:r>
            <a:endParaRPr lang="he-IL" sz="24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252118" y="5770159"/>
            <a:ext cx="69738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6576">
              <a:buClr>
                <a:schemeClr val="accent1"/>
              </a:buClr>
              <a:buSzPct val="80000"/>
              <a:buFont typeface="Wingdings 2"/>
              <a:buNone/>
              <a:defRPr/>
            </a:pPr>
            <a:r>
              <a:rPr lang="he-IL" alt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	בהמשך השיעור נלמד על אוגר טורי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831275" y="3750131"/>
            <a:ext cx="7132637" cy="8309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19100" indent="-382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13" indent="-2730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4888" indent="-25558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Arial" pitchFamily="34" charset="0"/>
              <a:buChar char="○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79525" indent="-236538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D89A4"/>
              </a:buClr>
              <a:buSzPct val="9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9075" indent="-182563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itchFamily="34" charset="0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r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r" rtl="1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 eaLnBrk="1" hangingPunct="1">
              <a:spcBef>
                <a:spcPct val="0"/>
              </a:spcBef>
              <a:buNone/>
              <a:defRPr/>
            </a:pPr>
            <a:endParaRPr lang="he-IL" sz="2400" dirty="0">
              <a:latin typeface="AdumaFOT Regular" pitchFamily="50" charset="-79"/>
              <a:cs typeface="AdumaFOT Regular" pitchFamily="50" charset="-79"/>
            </a:endParaRPr>
          </a:p>
          <a:p>
            <a:pPr marL="36576" indent="0" eaLnBrk="1" hangingPunct="1">
              <a:spcBef>
                <a:spcPct val="0"/>
              </a:spcBef>
              <a:buNone/>
              <a:defRPr/>
            </a:pPr>
            <a:endParaRPr lang="he-IL" sz="2400" dirty="0">
              <a:latin typeface="AdumaFOT Regular" pitchFamily="50" charset="-79"/>
              <a:cs typeface="AdumaFOT Regular" pitchFamily="50" charset="-79"/>
            </a:endParaRP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113782"/>
              </p:ext>
            </p:extLst>
          </p:nvPr>
        </p:nvGraphicFramePr>
        <p:xfrm>
          <a:off x="3512603" y="3895530"/>
          <a:ext cx="1223962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משוואה" r:id="rId4" imgW="482391" imgH="203112" progId="Equation.3">
                  <p:embed/>
                </p:oleObj>
              </mc:Choice>
              <mc:Fallback>
                <p:oleObj name="משוואה" r:id="rId4" imgW="482391" imgH="203112" progId="Equation.3">
                  <p:embed/>
                  <p:pic>
                    <p:nvPicPr>
                      <p:cNvPr id="72711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2603" y="3895530"/>
                        <a:ext cx="1223962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קבוצה 1"/>
          <p:cNvGrpSpPr>
            <a:grpSpLocks/>
          </p:cNvGrpSpPr>
          <p:nvPr/>
        </p:nvGrpSpPr>
        <p:grpSpPr bwMode="auto">
          <a:xfrm>
            <a:off x="4857750" y="3787202"/>
            <a:ext cx="4394200" cy="1727200"/>
            <a:chOff x="2097088" y="6246838"/>
            <a:chExt cx="4394200" cy="2036964"/>
          </a:xfrm>
        </p:grpSpPr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2097088" y="6967563"/>
              <a:ext cx="865187" cy="6477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he-IL" altLang="he-IL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2097088" y="7039000"/>
              <a:ext cx="287337" cy="244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200"/>
                <a:t>S3</a:t>
              </a: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2530475" y="7039000"/>
              <a:ext cx="287338" cy="244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200"/>
                <a:t>R3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2097088" y="7359675"/>
              <a:ext cx="287337" cy="244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200" dirty="0"/>
                <a:t>Q3</a:t>
              </a: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2314575" y="65341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2746375" y="65341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2314575" y="7615263"/>
              <a:ext cx="0" cy="287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2170113" y="6259538"/>
              <a:ext cx="215900" cy="366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1</a:t>
              </a:r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2601913" y="6259538"/>
              <a:ext cx="215900" cy="366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0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2170113" y="7916888"/>
              <a:ext cx="215900" cy="366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1</a:t>
              </a: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176588" y="6954863"/>
              <a:ext cx="865187" cy="6477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he-IL" altLang="he-IL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3176588" y="7026300"/>
              <a:ext cx="287337" cy="244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200"/>
                <a:t>S2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3609975" y="7026300"/>
              <a:ext cx="287338" cy="244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200"/>
                <a:t>R2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3176588" y="7346975"/>
              <a:ext cx="287337" cy="244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200"/>
                <a:t>Q2</a:t>
              </a: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3394075" y="65214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3825875" y="65214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3394075" y="7602563"/>
              <a:ext cx="0" cy="287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3249613" y="6246838"/>
              <a:ext cx="215900" cy="366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0</a:t>
              </a:r>
            </a:p>
          </p:txBody>
        </p:sp>
        <p:sp>
          <p:nvSpPr>
            <p:cNvPr id="29" name="Text Box 27"/>
            <p:cNvSpPr txBox="1">
              <a:spLocks noChangeArrowheads="1"/>
            </p:cNvSpPr>
            <p:nvPr/>
          </p:nvSpPr>
          <p:spPr bwMode="auto">
            <a:xfrm>
              <a:off x="3681413" y="6246838"/>
              <a:ext cx="215900" cy="366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1</a:t>
              </a:r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3249613" y="7904187"/>
              <a:ext cx="215900" cy="366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0</a:t>
              </a: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4257675" y="6954863"/>
              <a:ext cx="865188" cy="6477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he-IL" altLang="he-IL"/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4257675" y="7026300"/>
              <a:ext cx="287338" cy="244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200"/>
                <a:t>S1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4691063" y="7026300"/>
              <a:ext cx="287337" cy="244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200"/>
                <a:t>R1</a:t>
              </a:r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4257675" y="7346975"/>
              <a:ext cx="287338" cy="244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200"/>
                <a:t>Q1</a:t>
              </a:r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4475163" y="65214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4906963" y="65214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4475163" y="7602563"/>
              <a:ext cx="0" cy="287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8" name="Text Box 36"/>
            <p:cNvSpPr txBox="1">
              <a:spLocks noChangeArrowheads="1"/>
            </p:cNvSpPr>
            <p:nvPr/>
          </p:nvSpPr>
          <p:spPr bwMode="auto">
            <a:xfrm>
              <a:off x="4330700" y="6246838"/>
              <a:ext cx="215900" cy="366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1</a:t>
              </a:r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4762500" y="6246838"/>
              <a:ext cx="215900" cy="366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0</a:t>
              </a:r>
            </a:p>
          </p:txBody>
        </p:sp>
        <p:sp>
          <p:nvSpPr>
            <p:cNvPr id="40" name="Text Box 38"/>
            <p:cNvSpPr txBox="1">
              <a:spLocks noChangeArrowheads="1"/>
            </p:cNvSpPr>
            <p:nvPr/>
          </p:nvSpPr>
          <p:spPr bwMode="auto">
            <a:xfrm>
              <a:off x="4330700" y="7904187"/>
              <a:ext cx="215900" cy="366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1</a:t>
              </a: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5338763" y="6967563"/>
              <a:ext cx="865187" cy="6477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/>
              <a:endParaRPr lang="he-IL" altLang="he-IL"/>
            </a:p>
          </p:txBody>
        </p:sp>
        <p:sp>
          <p:nvSpPr>
            <p:cNvPr id="42" name="Text Box 40"/>
            <p:cNvSpPr txBox="1">
              <a:spLocks noChangeArrowheads="1"/>
            </p:cNvSpPr>
            <p:nvPr/>
          </p:nvSpPr>
          <p:spPr bwMode="auto">
            <a:xfrm>
              <a:off x="5338763" y="7039000"/>
              <a:ext cx="287337" cy="244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200"/>
                <a:t>S0</a:t>
              </a:r>
            </a:p>
          </p:txBody>
        </p:sp>
        <p:sp>
          <p:nvSpPr>
            <p:cNvPr id="43" name="Text Box 41"/>
            <p:cNvSpPr txBox="1">
              <a:spLocks noChangeArrowheads="1"/>
            </p:cNvSpPr>
            <p:nvPr/>
          </p:nvSpPr>
          <p:spPr bwMode="auto">
            <a:xfrm>
              <a:off x="5772150" y="7039000"/>
              <a:ext cx="287338" cy="244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200"/>
                <a:t>R0</a:t>
              </a:r>
            </a:p>
          </p:txBody>
        </p:sp>
        <p:sp>
          <p:nvSpPr>
            <p:cNvPr id="44" name="Text Box 42"/>
            <p:cNvSpPr txBox="1">
              <a:spLocks noChangeArrowheads="1"/>
            </p:cNvSpPr>
            <p:nvPr/>
          </p:nvSpPr>
          <p:spPr bwMode="auto">
            <a:xfrm>
              <a:off x="5338763" y="7359675"/>
              <a:ext cx="287337" cy="244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 sz="1200"/>
                <a:t>Q0</a:t>
              </a:r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5556250" y="65341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auto">
            <a:xfrm>
              <a:off x="5988050" y="6534175"/>
              <a:ext cx="0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5556250" y="7615263"/>
              <a:ext cx="0" cy="287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48" name="Text Box 46"/>
            <p:cNvSpPr txBox="1">
              <a:spLocks noChangeArrowheads="1"/>
            </p:cNvSpPr>
            <p:nvPr/>
          </p:nvSpPr>
          <p:spPr bwMode="auto">
            <a:xfrm>
              <a:off x="5411788" y="6259538"/>
              <a:ext cx="215900" cy="366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1</a:t>
              </a:r>
            </a:p>
          </p:txBody>
        </p:sp>
        <p:sp>
          <p:nvSpPr>
            <p:cNvPr id="49" name="Text Box 47"/>
            <p:cNvSpPr txBox="1">
              <a:spLocks noChangeArrowheads="1"/>
            </p:cNvSpPr>
            <p:nvPr/>
          </p:nvSpPr>
          <p:spPr bwMode="auto">
            <a:xfrm>
              <a:off x="5843588" y="6259538"/>
              <a:ext cx="215900" cy="366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0</a:t>
              </a:r>
            </a:p>
          </p:txBody>
        </p:sp>
        <p:sp>
          <p:nvSpPr>
            <p:cNvPr id="50" name="Text Box 48"/>
            <p:cNvSpPr txBox="1">
              <a:spLocks noChangeArrowheads="1"/>
            </p:cNvSpPr>
            <p:nvPr/>
          </p:nvSpPr>
          <p:spPr bwMode="auto">
            <a:xfrm>
              <a:off x="5411788" y="7916888"/>
              <a:ext cx="215900" cy="366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0C0C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rtl="1" eaLnBrk="1" hangingPunct="1">
                <a:spcBef>
                  <a:spcPct val="50000"/>
                </a:spcBef>
              </a:pPr>
              <a:r>
                <a:rPr lang="en-US" altLang="he-IL"/>
                <a:t>1</a:t>
              </a:r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2530475" y="6750075"/>
              <a:ext cx="0" cy="217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2" name="Line 60"/>
            <p:cNvSpPr>
              <a:spLocks noChangeShapeType="1"/>
            </p:cNvSpPr>
            <p:nvPr/>
          </p:nvSpPr>
          <p:spPr bwMode="auto">
            <a:xfrm>
              <a:off x="3609975" y="6751663"/>
              <a:ext cx="0" cy="217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3" name="Line 61"/>
            <p:cNvSpPr>
              <a:spLocks noChangeShapeType="1"/>
            </p:cNvSpPr>
            <p:nvPr/>
          </p:nvSpPr>
          <p:spPr bwMode="auto">
            <a:xfrm>
              <a:off x="5770563" y="6751663"/>
              <a:ext cx="0" cy="217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4" name="Line 62"/>
            <p:cNvSpPr>
              <a:spLocks noChangeShapeType="1"/>
            </p:cNvSpPr>
            <p:nvPr/>
          </p:nvSpPr>
          <p:spPr bwMode="auto">
            <a:xfrm>
              <a:off x="4691063" y="6751663"/>
              <a:ext cx="0" cy="217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55" name="Line 63"/>
            <p:cNvSpPr>
              <a:spLocks noChangeShapeType="1"/>
            </p:cNvSpPr>
            <p:nvPr/>
          </p:nvSpPr>
          <p:spPr bwMode="auto">
            <a:xfrm>
              <a:off x="2530475" y="6751663"/>
              <a:ext cx="39608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308355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24584" y="277378"/>
            <a:ext cx="6306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alt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אוגר </a:t>
            </a:r>
            <a:r>
              <a:rPr lang="he-IL" altLang="he-IL" sz="4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טורי -</a:t>
            </a:r>
            <a:r>
              <a:rPr lang="en-US" alt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Shift Register </a:t>
            </a:r>
            <a:endParaRPr lang="he-IL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433501" y="1299141"/>
            <a:ext cx="5883017" cy="302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he-IL" sz="2800" b="1" dirty="0">
                <a:latin typeface="Calibri" panose="020F0502020204030204" pitchFamily="34" charset="0"/>
                <a:cs typeface="Calibri" panose="020F0502020204030204" pitchFamily="34" charset="0"/>
              </a:rPr>
              <a:t>הגדרה</a:t>
            </a:r>
            <a:r>
              <a:rPr lang="he-IL" sz="2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eaLnBrk="1" hangingPunct="1">
              <a:defRPr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אוגר שכל </a:t>
            </a:r>
            <a:r>
              <a:rPr lang="he-IL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דלגלגיו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 מחוברים בניהם בטור.</a:t>
            </a:r>
          </a:p>
          <a:p>
            <a:pPr eaLnBrk="1" hangingPunct="1">
              <a:defRPr/>
            </a:pP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לאוגר כניסת מידע אחת, והסיביות נטענות באוגר אחת אחרי </a:t>
            </a:r>
            <a:r>
              <a:rPr lang="he-IL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השנייה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4" name="מלבן מעוגל 13"/>
          <p:cNvSpPr/>
          <p:nvPr/>
        </p:nvSpPr>
        <p:spPr>
          <a:xfrm>
            <a:off x="10551245" y="1926203"/>
            <a:ext cx="1440000" cy="54428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מבנה</a:t>
            </a:r>
            <a:endParaRPr lang="he-I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63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zefa">
  <a:themeElements>
    <a:clrScheme name="כחול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tzefa</Template>
  <TotalTime>4966</TotalTime>
  <Words>1973</Words>
  <Application>Microsoft Office PowerPoint</Application>
  <PresentationFormat>מסך רחב</PresentationFormat>
  <Paragraphs>661</Paragraphs>
  <Slides>14</Slides>
  <Notes>14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9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2</vt:i4>
      </vt:variant>
      <vt:variant>
        <vt:lpstr>כותרות שקופיות</vt:lpstr>
      </vt:variant>
      <vt:variant>
        <vt:i4>14</vt:i4>
      </vt:variant>
    </vt:vector>
  </HeadingPairs>
  <TitlesOfParts>
    <vt:vector size="26" baseType="lpstr">
      <vt:lpstr>Aduma</vt:lpstr>
      <vt:lpstr>AdumaFOT Bold</vt:lpstr>
      <vt:lpstr>AdumaFOT Regular</vt:lpstr>
      <vt:lpstr>Arial</vt:lpstr>
      <vt:lpstr>Calibri</vt:lpstr>
      <vt:lpstr>Guttman Yad</vt:lpstr>
      <vt:lpstr>Guttman Yad-Brush</vt:lpstr>
      <vt:lpstr>Times New Roman</vt:lpstr>
      <vt:lpstr>Wingdings 2</vt:lpstr>
      <vt:lpstr>tzefa</vt:lpstr>
      <vt:lpstr>Equation</vt:lpstr>
      <vt:lpstr>משוואה</vt:lpstr>
      <vt:lpstr>אוגרים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IAF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מאור גלס</dc:creator>
  <cp:lastModifiedBy>אריאל גולפייגן</cp:lastModifiedBy>
  <cp:revision>130</cp:revision>
  <dcterms:created xsi:type="dcterms:W3CDTF">2019-01-01T14:54:30Z</dcterms:created>
  <dcterms:modified xsi:type="dcterms:W3CDTF">2021-03-11T08:54:44Z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-1194823957</vt:i4>
  </property>
  <property fmtid="{D5CDD505-2E9C-101B-9397-08002B2CF9AE}" pid="3" name="_NewReviewCycle">
    <vt:lpwstr/>
  </property>
  <property fmtid="{D5CDD505-2E9C-101B-9397-08002B2CF9AE}" pid="4" name="_EmailSubject">
    <vt:lpwstr>פורמט מצגת ביסל"ט</vt:lpwstr>
  </property>
  <property fmtid="{D5CDD505-2E9C-101B-9397-08002B2CF9AE}" pid="5" name="_AuthorEmail">
    <vt:lpwstr>S6874162@IAF.IDF.IL</vt:lpwstr>
  </property>
  <property fmtid="{D5CDD505-2E9C-101B-9397-08002B2CF9AE}" pid="6" name="_AuthorEmailDisplayName">
    <vt:lpwstr>שמואל סילברו</vt:lpwstr>
  </property>
  <property fmtid="{D5CDD505-2E9C-101B-9397-08002B2CF9AE}" pid="7" name="_PreviousAdHocReviewCycleID">
    <vt:i4>-1370922525</vt:i4>
  </property>
</Properties>
</file>