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22"/>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12193588"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294" y="8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4" name="מלבן 113"/>
          <p:cNvSpPr/>
          <p:nvPr/>
        </p:nvSpPr>
        <p:spPr>
          <a:xfrm>
            <a:off x="0" y="0"/>
            <a:ext cx="6858000" cy="9144000"/>
          </a:xfrm>
          <a:prstGeom prst="rect">
            <a:avLst/>
          </a:prstGeom>
          <a:solidFill>
            <a:srgbClr val="FFFFFF"/>
          </a:solidFill>
          <a:ln w="0">
            <a:noFill/>
          </a:ln>
        </p:spPr>
      </p:sp>
      <p:sp>
        <p:nvSpPr>
          <p:cNvPr id="115" name="PlaceHolder 1"/>
          <p:cNvSpPr>
            <a:spLocks noGrp="1"/>
          </p:cNvSpPr>
          <p:nvPr>
            <p:ph type="hdr"/>
          </p:nvPr>
        </p:nvSpPr>
        <p:spPr>
          <a:xfrm>
            <a:off x="3885840" y="0"/>
            <a:ext cx="2971800" cy="458640"/>
          </a:xfrm>
          <a:prstGeom prst="rect">
            <a:avLst/>
          </a:prstGeom>
          <a:noFill/>
          <a:ln w="0">
            <a:noFill/>
          </a:ln>
        </p:spPr>
        <p:txBody>
          <a:bodyPr lIns="90000" tIns="46800" rIns="90000" bIns="46800" anchor="t">
            <a:no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p:txBody>
      </p:sp>
      <p:sp>
        <p:nvSpPr>
          <p:cNvPr id="116" name="PlaceHolder 2"/>
          <p:cNvSpPr>
            <a:spLocks noGrp="1"/>
          </p:cNvSpPr>
          <p:nvPr>
            <p:ph type="dt"/>
          </p:nvPr>
        </p:nvSpPr>
        <p:spPr>
          <a:xfrm>
            <a:off x="1080" y="0"/>
            <a:ext cx="2971800" cy="458640"/>
          </a:xfrm>
          <a:prstGeom prst="rect">
            <a:avLst/>
          </a:prstGeom>
          <a:noFill/>
          <a:ln w="0">
            <a:noFill/>
          </a:ln>
        </p:spPr>
        <p:txBody>
          <a:bodyPr lIns="90000" tIns="46800" rIns="90000" bIns="46800" anchor="t">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&lt;date/time&gt;</a:t>
            </a:r>
            <a:endParaRPr lang="en-US" sz="1200" b="0" strike="noStrike" spc="-1">
              <a:solidFill>
                <a:srgbClr val="000000"/>
              </a:solidFill>
              <a:latin typeface="Calibri"/>
            </a:endParaRPr>
          </a:p>
        </p:txBody>
      </p:sp>
      <p:sp>
        <p:nvSpPr>
          <p:cNvPr id="117" name="PlaceHolder 3"/>
          <p:cNvSpPr>
            <a:spLocks noGrp="1" noRot="1" noChangeAspect="1"/>
          </p:cNvSpPr>
          <p:nvPr>
            <p:ph type="sldImg"/>
          </p:nvPr>
        </p:nvSpPr>
        <p:spPr>
          <a:xfrm>
            <a:off x="685800" y="1142640"/>
            <a:ext cx="5486400" cy="3086280"/>
          </a:xfrm>
          <a:prstGeom prst="rect">
            <a:avLst/>
          </a:prstGeom>
          <a:noFill/>
          <a:ln w="12600">
            <a:solidFill>
              <a:srgbClr val="000000"/>
            </a:solidFill>
            <a:miter/>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alibri"/>
              </a:rPr>
              <a:t>Click to move the slide</a:t>
            </a:r>
          </a:p>
        </p:txBody>
      </p:sp>
      <p:sp>
        <p:nvSpPr>
          <p:cNvPr id="118" name="PlaceHolder 4"/>
          <p:cNvSpPr>
            <a:spLocks noGrp="1"/>
          </p:cNvSpPr>
          <p:nvPr>
            <p:ph type="body"/>
          </p:nvPr>
        </p:nvSpPr>
        <p:spPr>
          <a:xfrm>
            <a:off x="685800" y="4400280"/>
            <a:ext cx="5486400" cy="3600360"/>
          </a:xfrm>
          <a:prstGeom prst="rect">
            <a:avLst/>
          </a:prstGeom>
          <a:noFill/>
          <a:ln w="0">
            <a:noFill/>
          </a:ln>
        </p:spPr>
        <p:txBody>
          <a:bodyPr lIns="90000" tIns="46800" rIns="90000" bIns="46800" anchor="t">
            <a:noAutofit/>
          </a:bodyPr>
          <a:lstStyle/>
          <a:p>
            <a:pPr algn="r" rtl="1">
              <a:spcBef>
                <a:spcPts val="45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solidFill>
                  <a:srgbClr val="000000"/>
                </a:solidFill>
                <a:latin typeface="Calibri"/>
              </a:rPr>
              <a:t>Click to edit the notes format</a:t>
            </a:r>
          </a:p>
        </p:txBody>
      </p:sp>
      <p:sp>
        <p:nvSpPr>
          <p:cNvPr id="119" name="PlaceHolder 5"/>
          <p:cNvSpPr>
            <a:spLocks noGrp="1"/>
          </p:cNvSpPr>
          <p:nvPr>
            <p:ph type="ftr"/>
          </p:nvPr>
        </p:nvSpPr>
        <p:spPr>
          <a:xfrm>
            <a:off x="3885840" y="8685360"/>
            <a:ext cx="2971800" cy="458640"/>
          </a:xfrm>
          <a:prstGeom prst="rect">
            <a:avLst/>
          </a:prstGeom>
          <a:noFill/>
          <a:ln w="0">
            <a:noFill/>
          </a:ln>
        </p:spPr>
        <p:txBody>
          <a:bodyPr lIns="90000" tIns="46800" rIns="90000" bIns="46800" anchor="b">
            <a:no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p:txBody>
      </p:sp>
      <p:sp>
        <p:nvSpPr>
          <p:cNvPr id="120" name="PlaceHolder 6"/>
          <p:cNvSpPr>
            <a:spLocks noGrp="1"/>
          </p:cNvSpPr>
          <p:nvPr>
            <p:ph type="sldNum"/>
          </p:nvPr>
        </p:nvSpPr>
        <p:spPr>
          <a:xfrm>
            <a:off x="1080" y="8685360"/>
            <a:ext cx="2971800" cy="458640"/>
          </a:xfrm>
          <a:prstGeom prst="rect">
            <a:avLst/>
          </a:prstGeom>
          <a:noFill/>
          <a:ln w="0">
            <a:noFill/>
          </a:ln>
        </p:spPr>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34AF3781-D090-4A96-8FED-E1A38AB0FA38}" type="slidenum">
              <a:rPr lang="he-IL" sz="1200" b="0" strike="noStrike" spc="-1">
                <a:solidFill>
                  <a:srgbClr val="000000"/>
                </a:solidFill>
                <a:latin typeface="Calibri"/>
              </a:rPr>
              <a:t>‹#›</a:t>
            </a:fld>
            <a:endParaRPr lang="en-US" sz="1200" b="0" strike="noStrike" spc="-1">
              <a:solidFill>
                <a:srgbClr val="000000"/>
              </a:solidFill>
              <a:latin typeface="Calibri"/>
            </a:endParaRPr>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s/slide3.xml"/><Relationship Id="rId1" Type="http://schemas.openxmlformats.org/officeDocument/2006/relationships/notesMaster" Target="../notesMasters/notesMaster1.xml"/><Relationship Id="rId4" Type="http://schemas.openxmlformats.org/officeDocument/2006/relationships/image" Target="../media/image5.png"/></Relationships>
</file>

<file path=ppt/notesSlides/_rels/note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0" name="PlaceHolder 1"/>
          <p:cNvSpPr>
            <a:spLocks noGrp="1" noRot="1" noChangeAspect="1"/>
          </p:cNvSpPr>
          <p:nvPr>
            <p:ph type="sldImg"/>
          </p:nvPr>
        </p:nvSpPr>
        <p:spPr>
          <a:xfrm>
            <a:off x="719280" y="98280"/>
            <a:ext cx="5486400" cy="3086280"/>
          </a:xfrm>
          <a:prstGeom prst="rect">
            <a:avLst/>
          </a:prstGeom>
          <a:ln w="0">
            <a:noFill/>
          </a:ln>
        </p:spPr>
      </p:sp>
      <p:sp>
        <p:nvSpPr>
          <p:cNvPr id="581"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8721B9BE-860E-4DC9-B68B-F62BF99DDB5C}" type="slidenum">
              <a:rPr lang="he-IL" sz="1200" b="0" strike="noStrike" spc="-1">
                <a:solidFill>
                  <a:srgbClr val="000000"/>
                </a:solidFill>
                <a:latin typeface="Calibri"/>
              </a:rPr>
              <a:t>1</a:t>
            </a:fld>
            <a:endParaRPr lang="en-US" sz="1200" b="0" strike="noStrike" spc="-1">
              <a:solidFill>
                <a:srgbClr val="000000"/>
              </a:solidFill>
              <a:latin typeface="Calibri"/>
            </a:endParaRPr>
          </a:p>
        </p:txBody>
      </p:sp>
      <p:graphicFrame>
        <p:nvGraphicFramePr>
          <p:cNvPr id="582" name="טבלה 581"/>
          <p:cNvGraphicFramePr/>
          <p:nvPr/>
        </p:nvGraphicFramePr>
        <p:xfrm>
          <a:off x="254160" y="3666960"/>
          <a:ext cx="6340320" cy="4789800"/>
        </p:xfrm>
        <a:graphic>
          <a:graphicData uri="http://schemas.openxmlformats.org/drawingml/2006/table">
            <a:tbl>
              <a:tblPr/>
              <a:tblGrid>
                <a:gridCol w="1182600">
                  <a:extLst>
                    <a:ext uri="{9D8B030D-6E8A-4147-A177-3AD203B41FA5}">
                      <a16:colId xmlns:a16="http://schemas.microsoft.com/office/drawing/2014/main" val="20000"/>
                    </a:ext>
                  </a:extLst>
                </a:gridCol>
                <a:gridCol w="5157720">
                  <a:extLst>
                    <a:ext uri="{9D8B030D-6E8A-4147-A177-3AD203B41FA5}">
                      <a16:colId xmlns:a16="http://schemas.microsoft.com/office/drawing/2014/main" val="20001"/>
                    </a:ext>
                  </a:extLst>
                </a:gridCol>
              </a:tblGrid>
              <a:tr h="30492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448488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קישור לשיעור הקודם</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יצירת עניין</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קישור לנושא השיעור</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הצגת הנושא</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פתיחה</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בשיעור הקודם למדנו על מנסרות</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גוף שקוף בעל שני משטחים מישוריים מלוטשים לפחות, ושיפועים נגדיים שמהם מוחזרת או נשברת קרן האור.</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ת. מכוונים את זכוכית המגדלת בין השמש לחומר דליק, כך שמפגש קרני אור השמש נמצאות על החומר הדליק, והחום מצית אש.</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Guttman Yad-Brush"/>
                        </a:rPr>
                        <a:t>ת. נעזרנו בתכונת העדשה של הזכוכית המגדלת למקד את קרני האור דרכה לנק' אחת, כלומר מהלך הקרניים דרך העדשה תלוי הרבה במרחק העדשה מהחומר הדליק (או מרקע/מסך).</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B050"/>
                          </a:solidFill>
                          <a:latin typeface="Guttman Yad-Brush"/>
                          <a:cs typeface="Guttman Yad-Brush"/>
                        </a:rPr>
                        <a:t>כמו שהצטרכנו לכוונן את מהלך קרני האור בצורה מסוימת דרך העדשה, כך גם במערכות אופטיות בהן נעסוק, הרבה פעמים נרצה להשתמש בעדשות ולדעת את מהלך קרני האור דרכן, כמו במשקפות וכדומה.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בשיעור זה נעסוק בנושא </a:t>
                      </a:r>
                      <a:r>
                        <a:rPr lang="he-IL" sz="1400" b="0" u="sng" strike="noStrike" spc="-1">
                          <a:solidFill>
                            <a:srgbClr val="FF0000"/>
                          </a:solidFill>
                          <a:uFillTx/>
                          <a:latin typeface="Arial"/>
                        </a:rPr>
                        <a:t>עדשות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sp>
        <p:nvSpPr>
          <p:cNvPr id="583" name="TextBox 6"/>
          <p:cNvSpPr/>
          <p:nvPr/>
        </p:nvSpPr>
        <p:spPr>
          <a:xfrm>
            <a:off x="453960" y="4083120"/>
            <a:ext cx="71928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7F7F7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45 דק'</a:t>
            </a:r>
            <a:endParaRPr lang="en-US" sz="1400" b="0" strike="noStrike" spc="-1">
              <a:solidFill>
                <a:srgbClr val="000000"/>
              </a:solidFill>
              <a:latin typeface="Calibri"/>
            </a:endParaRPr>
          </a:p>
        </p:txBody>
      </p:sp>
      <p:sp>
        <p:nvSpPr>
          <p:cNvPr id="584" name="TextBox 8"/>
          <p:cNvSpPr/>
          <p:nvPr/>
        </p:nvSpPr>
        <p:spPr>
          <a:xfrm>
            <a:off x="2900520" y="4935600"/>
            <a:ext cx="360036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7F7F7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כיצד ניתן להדליק אש עם זכוכית מגדלת?</a:t>
            </a:r>
            <a:endParaRPr lang="en-US" sz="1400" b="0" strike="noStrike" spc="-1">
              <a:solidFill>
                <a:srgbClr val="000000"/>
              </a:solidFill>
              <a:latin typeface="Calibri"/>
            </a:endParaRPr>
          </a:p>
        </p:txBody>
      </p:sp>
      <p:sp>
        <p:nvSpPr>
          <p:cNvPr id="585" name="TextBox 10"/>
          <p:cNvSpPr/>
          <p:nvPr/>
        </p:nvSpPr>
        <p:spPr>
          <a:xfrm>
            <a:off x="2900520" y="5754600"/>
            <a:ext cx="360036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7F7F7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מדוע היינו צרכים לכוון את מרחק העדשה?</a:t>
            </a:r>
            <a:endParaRPr lang="en-US" sz="1400" b="0" strike="noStrike" spc="-1">
              <a:solidFill>
                <a:srgbClr val="000000"/>
              </a:solidFill>
              <a:latin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1" name="PlaceHolder 1"/>
          <p:cNvSpPr>
            <a:spLocks noGrp="1" noRot="1" noChangeAspect="1"/>
          </p:cNvSpPr>
          <p:nvPr>
            <p:ph type="sldImg"/>
          </p:nvPr>
        </p:nvSpPr>
        <p:spPr>
          <a:xfrm>
            <a:off x="693720" y="1000080"/>
            <a:ext cx="5486400" cy="3086280"/>
          </a:xfrm>
          <a:prstGeom prst="rect">
            <a:avLst/>
          </a:prstGeom>
          <a:ln w="0">
            <a:noFill/>
          </a:ln>
        </p:spPr>
      </p:sp>
      <p:sp>
        <p:nvSpPr>
          <p:cNvPr id="722"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4DB13AA1-4B09-4AED-A891-CBFDD7C2E7D3}" type="slidenum">
              <a:rPr lang="he-IL" sz="1200" b="0" strike="noStrike" spc="-1">
                <a:solidFill>
                  <a:srgbClr val="000000"/>
                </a:solidFill>
                <a:latin typeface="Calibri"/>
              </a:rPr>
              <a:t>10</a:t>
            </a:fld>
            <a:endParaRPr lang="en-US" sz="1200" b="0" strike="noStrike" spc="-1">
              <a:solidFill>
                <a:srgbClr val="000000"/>
              </a:solidFill>
              <a:latin typeface="Calibri"/>
            </a:endParaRPr>
          </a:p>
        </p:txBody>
      </p:sp>
      <p:sp>
        <p:nvSpPr>
          <p:cNvPr id="723" name="מציין מיקום של מספר שקופית 3"/>
          <p:cNvSpPr/>
          <p:nvPr/>
        </p:nvSpPr>
        <p:spPr>
          <a:xfrm>
            <a:off x="-139680" y="9928080"/>
            <a:ext cx="2971800" cy="4572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 </a:t>
            </a:r>
            <a:fld id="{13042C3E-BE66-416E-B514-0C123DB95A77}" type="slidenum">
              <a:rPr lang="he-IL" sz="1200" b="0" strike="noStrike" spc="-1">
                <a:solidFill>
                  <a:srgbClr val="000000"/>
                </a:solidFill>
                <a:latin typeface="Calibri"/>
              </a:rPr>
              <a:t>10</a:t>
            </a:fld>
            <a:endParaRPr lang="en-US" sz="1200" b="0" strike="noStrike" spc="-1">
              <a:solidFill>
                <a:srgbClr val="000000"/>
              </a:solidFill>
              <a:latin typeface="Calibri"/>
            </a:endParaRPr>
          </a:p>
        </p:txBody>
      </p:sp>
      <p:graphicFrame>
        <p:nvGraphicFramePr>
          <p:cNvPr id="724" name="טבלה 723"/>
          <p:cNvGraphicFramePr/>
          <p:nvPr/>
        </p:nvGraphicFramePr>
        <p:xfrm>
          <a:off x="173160" y="4241880"/>
          <a:ext cx="6337080" cy="5589360"/>
        </p:xfrm>
        <a:graphic>
          <a:graphicData uri="http://schemas.openxmlformats.org/drawingml/2006/table">
            <a:tbl>
              <a:tblPr/>
              <a:tblGrid>
                <a:gridCol w="1179360">
                  <a:extLst>
                    <a:ext uri="{9D8B030D-6E8A-4147-A177-3AD203B41FA5}">
                      <a16:colId xmlns:a16="http://schemas.microsoft.com/office/drawing/2014/main" val="20000"/>
                    </a:ext>
                  </a:extLst>
                </a:gridCol>
                <a:gridCol w="5157720">
                  <a:extLst>
                    <a:ext uri="{9D8B030D-6E8A-4147-A177-3AD203B41FA5}">
                      <a16:colId xmlns:a16="http://schemas.microsoft.com/office/drawing/2014/main" val="20001"/>
                    </a:ext>
                  </a:extLst>
                </a:gridCol>
              </a:tblGrid>
              <a:tr h="30960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527976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מטרה אופרטיבית</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שאלה לפיתוח תכנים</a:t>
                      </a:r>
                      <a:endParaRPr lang="en-US" sz="1400" b="0" strike="noStrike" spc="-1">
                        <a:solidFill>
                          <a:srgbClr val="000000"/>
                        </a:solidFill>
                        <a:latin typeface="Calibri"/>
                      </a:endParaRPr>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מבין אינסוף הקרניים היוצאות מראש העצם ומתרכזות בראש הדמות, נוח לשרטט שלוש קרניים בלבד. מספיקות בעיקרון שתי קרניים כדי למצוא נק' חיתוך, אך לשם ההוכחה נשרטט  שלוש.</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ביציאה מהעדשה הקרניים ישברו לפי חוקי השבירה שלמדנו.</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ניתן להתייחס לעדשה כבנויה מהרבה מנסרות.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עצם במרחק גדול מ-</a:t>
                      </a:r>
                      <a:r>
                        <a:rPr lang="en-US" sz="1400" b="0" strike="noStrike" spc="-1">
                          <a:solidFill>
                            <a:srgbClr val="000000"/>
                          </a:solidFill>
                          <a:latin typeface="Arial"/>
                        </a:rPr>
                        <a:t>f</a:t>
                      </a:r>
                      <a:r>
                        <a:rPr lang="he-IL" sz="1400" b="0" strike="noStrike" spc="-1">
                          <a:solidFill>
                            <a:srgbClr val="000000"/>
                          </a:solidFill>
                          <a:latin typeface="Arial"/>
                        </a:rPr>
                        <a:t> וקטן מ-</a:t>
                      </a:r>
                      <a:r>
                        <a:rPr lang="en-US" sz="1400" b="0" strike="noStrike" spc="-1">
                          <a:solidFill>
                            <a:srgbClr val="000000"/>
                          </a:solidFill>
                          <a:latin typeface="Arial"/>
                        </a:rPr>
                        <a:t>2f</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קרן 1: קרן המקבילה לציר העדשה, ממשיכה דרך מוקד העדשה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קרן 2: קרן העוברת דרך מרכז העדשה, ממשיכה ללא סטייה.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קרן 3: קרן שכאילו יוצאת מהמוקד הסמוך של העדשה, יוצאת מהעדשה כשהיא מקבילה לציר העדשה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1" strike="noStrike" spc="-1">
                          <a:solidFill>
                            <a:srgbClr val="000000"/>
                          </a:solidFill>
                          <a:latin typeface="Arial"/>
                        </a:rPr>
                        <a:t>הדמות שמתקבלת: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מימין לעדשה- לכן הדמות ממשית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הדמות גדולה מגודל העצם- לכן מוגדלת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הדמות מתחת הצירים- הדמות הפוכה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הדמות המתקבלת היא ממשית, הפוכה ומוגדלת.</a:t>
                      </a: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sp>
        <p:nvSpPr>
          <p:cNvPr id="725" name="TextBox 11"/>
          <p:cNvSpPr/>
          <p:nvPr/>
        </p:nvSpPr>
        <p:spPr>
          <a:xfrm>
            <a:off x="2432160" y="5724360"/>
            <a:ext cx="397800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7F7F7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לפי חוקי השבירה, מה יקרה לקרניים הנכנסות לעדשה?</a:t>
            </a:r>
            <a:endParaRPr lang="en-US" sz="1400" b="0" strike="noStrike" spc="-1">
              <a:solidFill>
                <a:srgbClr val="000000"/>
              </a:solidFill>
              <a:latin typeface="Calibri"/>
            </a:endParaRPr>
          </a:p>
        </p:txBody>
      </p:sp>
      <p:sp>
        <p:nvSpPr>
          <p:cNvPr id="726" name="TextBox 12"/>
          <p:cNvSpPr/>
          <p:nvPr/>
        </p:nvSpPr>
        <p:spPr>
          <a:xfrm>
            <a:off x="1380960" y="4662360"/>
            <a:ext cx="5024520" cy="307080"/>
          </a:xfrm>
          <a:custGeom>
            <a:avLst/>
            <a:gdLst/>
            <a:ahLst/>
            <a:cxnLst/>
            <a:rect l="l" t="t" r="r" b="b"/>
            <a:pathLst>
              <a:path w="21600" h="21600">
                <a:moveTo>
                  <a:pt x="0" y="0"/>
                </a:moveTo>
                <a:lnTo>
                  <a:pt x="21600" y="0"/>
                </a:lnTo>
                <a:lnTo>
                  <a:pt x="21600" y="21600"/>
                </a:lnTo>
                <a:lnTo>
                  <a:pt x="0" y="21600"/>
                </a:lnTo>
                <a:lnTo>
                  <a:pt x="0" y="0"/>
                </a:lnTo>
                <a:close/>
              </a:path>
            </a:pathLst>
          </a:custGeom>
          <a:noFill/>
          <a:ln w="9360">
            <a:solidFill>
              <a:srgbClr val="000000"/>
            </a:solidFill>
            <a:miter/>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החניך יסביר במילותיו את אופן היווצרות הדמות בעדשה מרכזת</a:t>
            </a:r>
            <a:endParaRPr lang="en-US" sz="1400" b="0" strike="noStrike" spc="-1">
              <a:solidFill>
                <a:srgbClr val="000000"/>
              </a:solidFill>
              <a:latin typeface="Calibri"/>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 name="PlaceHolder 1"/>
          <p:cNvSpPr>
            <a:spLocks noGrp="1" noRot="1" noChangeAspect="1"/>
          </p:cNvSpPr>
          <p:nvPr>
            <p:ph type="sldImg"/>
          </p:nvPr>
        </p:nvSpPr>
        <p:spPr>
          <a:xfrm>
            <a:off x="693720" y="849240"/>
            <a:ext cx="5486400" cy="3086280"/>
          </a:xfrm>
          <a:prstGeom prst="rect">
            <a:avLst/>
          </a:prstGeom>
          <a:ln w="0">
            <a:noFill/>
          </a:ln>
        </p:spPr>
      </p:sp>
      <p:sp>
        <p:nvSpPr>
          <p:cNvPr id="728"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21A9F8BF-2D80-4E65-885C-20FCF841045E}" type="slidenum">
              <a:rPr lang="he-IL" sz="1200" b="0" strike="noStrike" spc="-1">
                <a:solidFill>
                  <a:srgbClr val="000000"/>
                </a:solidFill>
                <a:latin typeface="Calibri"/>
              </a:rPr>
              <a:t>11</a:t>
            </a:fld>
            <a:endParaRPr lang="en-US" sz="1200" b="0" strike="noStrike" spc="-1">
              <a:solidFill>
                <a:srgbClr val="000000"/>
              </a:solidFill>
              <a:latin typeface="Calibri"/>
            </a:endParaRPr>
          </a:p>
        </p:txBody>
      </p:sp>
      <p:sp>
        <p:nvSpPr>
          <p:cNvPr id="729" name="מציין מיקום של מספר שקופית 3"/>
          <p:cNvSpPr/>
          <p:nvPr/>
        </p:nvSpPr>
        <p:spPr>
          <a:xfrm>
            <a:off x="0" y="9416880"/>
            <a:ext cx="2971800" cy="4572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 </a:t>
            </a:r>
            <a:fld id="{0A98E419-817B-40E7-80A3-E9BC22C16121}" type="slidenum">
              <a:rPr lang="he-IL" sz="1200" b="0" strike="noStrike" spc="-1">
                <a:solidFill>
                  <a:srgbClr val="000000"/>
                </a:solidFill>
                <a:latin typeface="Calibri"/>
              </a:rPr>
              <a:t>11</a:t>
            </a:fld>
            <a:endParaRPr lang="en-US" sz="1200" b="0" strike="noStrike" spc="-1">
              <a:solidFill>
                <a:srgbClr val="000000"/>
              </a:solidFill>
              <a:latin typeface="Calibri"/>
            </a:endParaRPr>
          </a:p>
        </p:txBody>
      </p:sp>
      <p:graphicFrame>
        <p:nvGraphicFramePr>
          <p:cNvPr id="730" name="טבלה 729"/>
          <p:cNvGraphicFramePr/>
          <p:nvPr/>
        </p:nvGraphicFramePr>
        <p:xfrm>
          <a:off x="258840" y="3935520"/>
          <a:ext cx="6337080" cy="5589360"/>
        </p:xfrm>
        <a:graphic>
          <a:graphicData uri="http://schemas.openxmlformats.org/drawingml/2006/table">
            <a:tbl>
              <a:tblPr/>
              <a:tblGrid>
                <a:gridCol w="1179360">
                  <a:extLst>
                    <a:ext uri="{9D8B030D-6E8A-4147-A177-3AD203B41FA5}">
                      <a16:colId xmlns:a16="http://schemas.microsoft.com/office/drawing/2014/main" val="20000"/>
                    </a:ext>
                  </a:extLst>
                </a:gridCol>
                <a:gridCol w="5157720">
                  <a:extLst>
                    <a:ext uri="{9D8B030D-6E8A-4147-A177-3AD203B41FA5}">
                      <a16:colId xmlns:a16="http://schemas.microsoft.com/office/drawing/2014/main" val="20001"/>
                    </a:ext>
                  </a:extLst>
                </a:gridCol>
              </a:tblGrid>
              <a:tr h="30960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527976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שאלה לפיתוח תכנים</a:t>
                      </a:r>
                      <a:endParaRPr lang="en-US" sz="1400" b="0" strike="noStrike" spc="-1">
                        <a:solidFill>
                          <a:srgbClr val="000000"/>
                        </a:solidFill>
                        <a:latin typeface="Calibri"/>
                      </a:endParaRPr>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עצם במרחק</a:t>
                      </a:r>
                      <a:r>
                        <a:rPr lang="en-US" sz="1400" b="0" strike="noStrike" spc="-1">
                          <a:solidFill>
                            <a:srgbClr val="000000"/>
                          </a:solidFill>
                          <a:latin typeface="Arial"/>
                        </a:rPr>
                        <a:t> </a:t>
                      </a:r>
                      <a:r>
                        <a:rPr lang="he-IL" sz="1400" b="0" strike="noStrike" spc="-1">
                          <a:solidFill>
                            <a:srgbClr val="000000"/>
                          </a:solidFill>
                          <a:latin typeface="Arial"/>
                        </a:rPr>
                        <a:t> שווה ל-</a:t>
                      </a:r>
                      <a:r>
                        <a:rPr lang="en-US" sz="1400" b="0" strike="noStrike" spc="-1">
                          <a:solidFill>
                            <a:srgbClr val="000000"/>
                          </a:solidFill>
                          <a:latin typeface="Arial"/>
                        </a:rPr>
                        <a:t>2f</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קרן 1: קרן המקבילה לציר העדשה, ממשיכה דרך מוקד העדשה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קרן 2: קרן העוברת דרך מרכז העדשה, ממשיכה ללא סטייה (הקרן תמשיך ללא סטייה, על אף שבירת האור, משום שאנו עוסקים בעדשות דקות ונזניח את הסטייה) </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קרן 3: קרן העוברת דרך המוקד הסמוך לעדשה, ממשיכה כשהיא מקבילה לציר העדשה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1" strike="noStrike" spc="-1">
                          <a:solidFill>
                            <a:srgbClr val="000000"/>
                          </a:solidFill>
                          <a:latin typeface="Arial"/>
                        </a:rPr>
                        <a:t>הדמות שמתקבלת: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מתחת לצירים- לכן הפוכה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מימין לעדשה- לכן ממשית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הדמות שווה לגובה העצם- לכן באותו הגודל</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 </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במקרה ספציפי זה הדמות תהיה ממשית הפוכה ובאותו הגודל.</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sp>
        <p:nvSpPr>
          <p:cNvPr id="731" name="TextBox 9"/>
          <p:cNvSpPr/>
          <p:nvPr/>
        </p:nvSpPr>
        <p:spPr>
          <a:xfrm>
            <a:off x="1476360" y="6527880"/>
            <a:ext cx="5065560" cy="520200"/>
          </a:xfrm>
          <a:custGeom>
            <a:avLst/>
            <a:gdLst/>
            <a:ahLst/>
            <a:cxnLst/>
            <a:rect l="l" t="t" r="r" b="b"/>
            <a:pathLst>
              <a:path w="21600" h="21600">
                <a:moveTo>
                  <a:pt x="0" y="0"/>
                </a:moveTo>
                <a:lnTo>
                  <a:pt x="21600" y="0"/>
                </a:lnTo>
                <a:lnTo>
                  <a:pt x="21600" y="21600"/>
                </a:lnTo>
                <a:lnTo>
                  <a:pt x="0" y="21600"/>
                </a:lnTo>
                <a:lnTo>
                  <a:pt x="0" y="0"/>
                </a:lnTo>
                <a:close/>
              </a:path>
            </a:pathLst>
          </a:custGeom>
          <a:solidFill>
            <a:srgbClr val="7F7F7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האם לדעתכם הדמות שנראה דרך העדשה היא קטנה או גדולה מהעצם?</a:t>
            </a:r>
            <a:endParaRPr lang="en-US" sz="1400" b="0" strike="noStrike" spc="-1">
              <a:solidFill>
                <a:srgbClr val="000000"/>
              </a:solidFill>
              <a:latin typeface="Calibri"/>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2" name="PlaceHolder 1"/>
          <p:cNvSpPr>
            <a:spLocks noGrp="1" noRot="1" noChangeAspect="1"/>
          </p:cNvSpPr>
          <p:nvPr>
            <p:ph type="sldImg"/>
          </p:nvPr>
        </p:nvSpPr>
        <p:spPr>
          <a:xfrm>
            <a:off x="693720" y="849240"/>
            <a:ext cx="5486400" cy="3086280"/>
          </a:xfrm>
          <a:prstGeom prst="rect">
            <a:avLst/>
          </a:prstGeom>
          <a:ln w="0">
            <a:noFill/>
          </a:ln>
        </p:spPr>
      </p:sp>
      <p:sp>
        <p:nvSpPr>
          <p:cNvPr id="733"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D752F38C-4975-44F4-8414-3F177035EA5E}" type="slidenum">
              <a:rPr lang="he-IL" sz="1200" b="0" strike="noStrike" spc="-1">
                <a:solidFill>
                  <a:srgbClr val="000000"/>
                </a:solidFill>
                <a:latin typeface="Calibri"/>
              </a:rPr>
              <a:t>12</a:t>
            </a:fld>
            <a:endParaRPr lang="en-US" sz="1200" b="0" strike="noStrike" spc="-1">
              <a:solidFill>
                <a:srgbClr val="000000"/>
              </a:solidFill>
              <a:latin typeface="Calibri"/>
            </a:endParaRPr>
          </a:p>
        </p:txBody>
      </p:sp>
      <p:sp>
        <p:nvSpPr>
          <p:cNvPr id="734" name="PlaceHolder 2"/>
          <p:cNvSpPr>
            <a:spLocks noGrp="1"/>
          </p:cNvSpPr>
          <p:nvPr>
            <p:ph type="body"/>
          </p:nvPr>
        </p:nvSpPr>
        <p:spPr>
          <a:xfrm>
            <a:off x="1703160" y="4465800"/>
            <a:ext cx="4694040" cy="3706560"/>
          </a:xfrm>
          <a:prstGeom prst="rect">
            <a:avLst/>
          </a:prstGeom>
          <a:noFill/>
          <a:ln w="0">
            <a:noFill/>
          </a:ln>
        </p:spPr>
        <p:txBody>
          <a:bodyPr anchor="t">
            <a:no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p:txBody>
      </p:sp>
      <p:graphicFrame>
        <p:nvGraphicFramePr>
          <p:cNvPr id="735" name="טבלה 734"/>
          <p:cNvGraphicFramePr/>
          <p:nvPr/>
        </p:nvGraphicFramePr>
        <p:xfrm>
          <a:off x="225360" y="4141800"/>
          <a:ext cx="6337440" cy="5589720"/>
        </p:xfrm>
        <a:graphic>
          <a:graphicData uri="http://schemas.openxmlformats.org/drawingml/2006/table">
            <a:tbl>
              <a:tblPr/>
              <a:tblGrid>
                <a:gridCol w="1179720">
                  <a:extLst>
                    <a:ext uri="{9D8B030D-6E8A-4147-A177-3AD203B41FA5}">
                      <a16:colId xmlns:a16="http://schemas.microsoft.com/office/drawing/2014/main" val="20000"/>
                    </a:ext>
                  </a:extLst>
                </a:gridCol>
                <a:gridCol w="5157720">
                  <a:extLst>
                    <a:ext uri="{9D8B030D-6E8A-4147-A177-3AD203B41FA5}">
                      <a16:colId xmlns:a16="http://schemas.microsoft.com/office/drawing/2014/main" val="20001"/>
                    </a:ext>
                  </a:extLst>
                </a:gridCol>
              </a:tblGrid>
              <a:tr h="30780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528192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שאלה לפיתוח תכנים</a:t>
                      </a:r>
                      <a:endParaRPr lang="en-US" sz="1400" b="0" strike="noStrike" spc="-1">
                        <a:solidFill>
                          <a:srgbClr val="000000"/>
                        </a:solidFill>
                        <a:latin typeface="Calibri"/>
                      </a:endParaRPr>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עצם במרחק גדול מ-</a:t>
                      </a:r>
                      <a:r>
                        <a:rPr lang="en-US" sz="1400" b="0" strike="noStrike" spc="-1">
                          <a:solidFill>
                            <a:srgbClr val="000000"/>
                          </a:solidFill>
                          <a:latin typeface="Arial"/>
                        </a:rPr>
                        <a:t>2f</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קרן 1: קרן המקבילה לציר העדשה, ממשיכה דרך מוקד העדשה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קרן 2: קרן העוברת דרך מרכז העדשה, ממשיכה ללא סטייה (הקרן תמשיך ללא סטייה, על אף שבירת האור, משום שאנו עוסקים בעדשות דקות ונזניח את הסטייה) </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קרן 3: קרן העוברת דרך המוקד הסמוך לעדשה, ממשיכה כשהיא מקבילה לציר העדשה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במקרה הנ"ל, העצם נמצא, לפני העדשה, במרחק גדול ממרחק המוקד.</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1" strike="noStrike" spc="-1">
                          <a:solidFill>
                            <a:srgbClr val="000000"/>
                          </a:solidFill>
                          <a:latin typeface="Arial"/>
                        </a:rPr>
                        <a:t>הדמות שמתקבלת: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מתחת לצירים- לכן הפוכה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מימין לעדשה- לכן ממשית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הדמות קטנה מהגובה של העצם- לכן מוקטנת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 </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במקרה ספציפי זה הדמות תהיה ממשית, הפוכה ומוקטנת.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שימו לב: כאשר מרחק העצם מהעדשה גדול מ-</a:t>
                      </a:r>
                      <a:r>
                        <a:rPr lang="en-US" sz="1400" b="0" strike="noStrike" spc="-1">
                          <a:solidFill>
                            <a:srgbClr val="000000"/>
                          </a:solidFill>
                          <a:latin typeface="Arial"/>
                        </a:rPr>
                        <a:t>f</a:t>
                      </a:r>
                      <a:r>
                        <a:rPr lang="he-IL" sz="1400" b="0" strike="noStrike" spc="-1">
                          <a:solidFill>
                            <a:srgbClr val="000000"/>
                          </a:solidFill>
                          <a:latin typeface="Arial"/>
                        </a:rPr>
                        <a:t> הדמות תהיה ממשית והפוכה. גודל הדמות משתנה ככל שמרחק העצם גדל.</a:t>
                      </a: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sp>
        <p:nvSpPr>
          <p:cNvPr id="736" name="TextBox 7"/>
          <p:cNvSpPr/>
          <p:nvPr/>
        </p:nvSpPr>
        <p:spPr>
          <a:xfrm>
            <a:off x="1449360" y="7165800"/>
            <a:ext cx="5067360" cy="520200"/>
          </a:xfrm>
          <a:custGeom>
            <a:avLst/>
            <a:gdLst/>
            <a:ahLst/>
            <a:cxnLst/>
            <a:rect l="l" t="t" r="r" b="b"/>
            <a:pathLst>
              <a:path w="21600" h="21600">
                <a:moveTo>
                  <a:pt x="0" y="0"/>
                </a:moveTo>
                <a:lnTo>
                  <a:pt x="21600" y="0"/>
                </a:lnTo>
                <a:lnTo>
                  <a:pt x="21600" y="21600"/>
                </a:lnTo>
                <a:lnTo>
                  <a:pt x="0" y="21600"/>
                </a:lnTo>
                <a:lnTo>
                  <a:pt x="0" y="0"/>
                </a:lnTo>
                <a:close/>
              </a:path>
            </a:pathLst>
          </a:custGeom>
          <a:solidFill>
            <a:srgbClr val="7F7F7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האם לדעתכם הדמות שנראה דרך העדשה היא קטנה או גדולה מהעצם?</a:t>
            </a:r>
            <a:endParaRPr lang="en-US" sz="1400" b="0" strike="noStrike" spc="-1">
              <a:solidFill>
                <a:srgbClr val="000000"/>
              </a:solidFill>
              <a:latin typeface="Calibri"/>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 name="PlaceHolder 1"/>
          <p:cNvSpPr>
            <a:spLocks noGrp="1" noRot="1" noChangeAspect="1"/>
          </p:cNvSpPr>
          <p:nvPr>
            <p:ph type="sldImg"/>
          </p:nvPr>
        </p:nvSpPr>
        <p:spPr>
          <a:xfrm>
            <a:off x="693720" y="849240"/>
            <a:ext cx="5486400" cy="3086280"/>
          </a:xfrm>
          <a:prstGeom prst="rect">
            <a:avLst/>
          </a:prstGeom>
          <a:ln w="0">
            <a:noFill/>
          </a:ln>
        </p:spPr>
      </p:sp>
      <p:sp>
        <p:nvSpPr>
          <p:cNvPr id="738"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E207E926-F643-4D20-B675-5720634C7B5D}" type="slidenum">
              <a:rPr lang="he-IL" sz="1200" b="0" strike="noStrike" spc="-1">
                <a:solidFill>
                  <a:srgbClr val="000000"/>
                </a:solidFill>
                <a:latin typeface="Calibri"/>
              </a:rPr>
              <a:t>13</a:t>
            </a:fld>
            <a:endParaRPr lang="en-US" sz="1200" b="0" strike="noStrike" spc="-1">
              <a:solidFill>
                <a:srgbClr val="000000"/>
              </a:solidFill>
              <a:latin typeface="Calibri"/>
            </a:endParaRPr>
          </a:p>
        </p:txBody>
      </p:sp>
      <p:sp>
        <p:nvSpPr>
          <p:cNvPr id="739" name="PlaceHolder 2"/>
          <p:cNvSpPr>
            <a:spLocks noGrp="1"/>
          </p:cNvSpPr>
          <p:nvPr>
            <p:ph type="body"/>
          </p:nvPr>
        </p:nvSpPr>
        <p:spPr>
          <a:xfrm>
            <a:off x="1703160" y="4465800"/>
            <a:ext cx="4694040" cy="3706560"/>
          </a:xfrm>
          <a:prstGeom prst="rect">
            <a:avLst/>
          </a:prstGeom>
          <a:noFill/>
          <a:ln w="0">
            <a:noFill/>
          </a:ln>
        </p:spPr>
        <p:txBody>
          <a:bodyPr anchor="t">
            <a:no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p:txBody>
      </p:sp>
      <p:graphicFrame>
        <p:nvGraphicFramePr>
          <p:cNvPr id="740" name="טבלה 739"/>
          <p:cNvGraphicFramePr/>
          <p:nvPr/>
        </p:nvGraphicFramePr>
        <p:xfrm>
          <a:off x="249120" y="4024440"/>
          <a:ext cx="6337440" cy="5589360"/>
        </p:xfrm>
        <a:graphic>
          <a:graphicData uri="http://schemas.openxmlformats.org/drawingml/2006/table">
            <a:tbl>
              <a:tblPr/>
              <a:tblGrid>
                <a:gridCol w="1179720">
                  <a:extLst>
                    <a:ext uri="{9D8B030D-6E8A-4147-A177-3AD203B41FA5}">
                      <a16:colId xmlns:a16="http://schemas.microsoft.com/office/drawing/2014/main" val="20000"/>
                    </a:ext>
                  </a:extLst>
                </a:gridCol>
                <a:gridCol w="5157720">
                  <a:extLst>
                    <a:ext uri="{9D8B030D-6E8A-4147-A177-3AD203B41FA5}">
                      <a16:colId xmlns:a16="http://schemas.microsoft.com/office/drawing/2014/main" val="20001"/>
                    </a:ext>
                  </a:extLst>
                </a:gridCol>
              </a:tblGrid>
              <a:tr h="30960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527976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שאלה לפיתוח תכנים</a:t>
                      </a:r>
                      <a:endParaRPr lang="en-US" sz="1400" b="0" strike="noStrike" spc="-1">
                        <a:solidFill>
                          <a:srgbClr val="000000"/>
                        </a:solidFill>
                        <a:latin typeface="Calibri"/>
                      </a:endParaRPr>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קרן 1: קרן המקבילה לציר העדשה, ממשיכה דרך מוקד העדשה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קרן 2: קרן העוברת דרך מרכז העדשה, ממשיכה ללא סטייה (הקרן תמשיך ללא סטייה, על אף שבירת האור, משום שאנו עוסקים בעדשות דקות ונזניח את הסטייה) </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נסתפק בשתי קרניים כי את הקרן השלישית אי אפשר ליצור מכיוון שהדמות נמצאת על המוקד.</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במקרה הנ"ל, העצם נמצא, לפני העדשה, במרחק שווה למרחק המוקד.</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1" strike="noStrike" spc="-1">
                          <a:solidFill>
                            <a:srgbClr val="000000"/>
                          </a:solidFill>
                          <a:latin typeface="Arial"/>
                        </a:rPr>
                        <a:t>הדמות שמתקבלת: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לא מתקבלת דמות.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הקרניים מקבילות אחת לשנייה ולא נוצרת נקודת חיבור בניהן. </a:t>
                      </a: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sp>
        <p:nvSpPr>
          <p:cNvPr id="741" name="TextBox 7"/>
          <p:cNvSpPr/>
          <p:nvPr/>
        </p:nvSpPr>
        <p:spPr>
          <a:xfrm>
            <a:off x="1473120" y="6400800"/>
            <a:ext cx="506736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7F7F7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איזו דמות תתקבל?</a:t>
            </a:r>
            <a:endParaRPr lang="en-US" sz="1400" b="0" strike="noStrike" spc="-1">
              <a:solidFill>
                <a:srgbClr val="000000"/>
              </a:solidFill>
              <a:latin typeface="Calibri"/>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2" name="PlaceHolder 1"/>
          <p:cNvSpPr>
            <a:spLocks noGrp="1" noRot="1" noChangeAspect="1"/>
          </p:cNvSpPr>
          <p:nvPr>
            <p:ph type="sldImg"/>
          </p:nvPr>
        </p:nvSpPr>
        <p:spPr>
          <a:xfrm>
            <a:off x="693720" y="849240"/>
            <a:ext cx="5486400" cy="3086280"/>
          </a:xfrm>
          <a:prstGeom prst="rect">
            <a:avLst/>
          </a:prstGeom>
          <a:ln w="0">
            <a:noFill/>
          </a:ln>
        </p:spPr>
      </p:sp>
      <p:sp>
        <p:nvSpPr>
          <p:cNvPr id="743"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313203A2-885D-49A0-8C30-51635DFE422A}" type="slidenum">
              <a:rPr lang="he-IL" sz="1200" b="0" strike="noStrike" spc="-1">
                <a:solidFill>
                  <a:srgbClr val="000000"/>
                </a:solidFill>
                <a:latin typeface="Calibri"/>
              </a:rPr>
              <a:t>14</a:t>
            </a:fld>
            <a:endParaRPr lang="en-US" sz="1200" b="0" strike="noStrike" spc="-1">
              <a:solidFill>
                <a:srgbClr val="000000"/>
              </a:solidFill>
              <a:latin typeface="Calibri"/>
            </a:endParaRPr>
          </a:p>
        </p:txBody>
      </p:sp>
      <p:sp>
        <p:nvSpPr>
          <p:cNvPr id="744" name="PlaceHolder 2"/>
          <p:cNvSpPr>
            <a:spLocks noGrp="1"/>
          </p:cNvSpPr>
          <p:nvPr>
            <p:ph type="body"/>
          </p:nvPr>
        </p:nvSpPr>
        <p:spPr>
          <a:xfrm>
            <a:off x="1703160" y="4465800"/>
            <a:ext cx="4694040" cy="3706560"/>
          </a:xfrm>
          <a:prstGeom prst="rect">
            <a:avLst/>
          </a:prstGeom>
          <a:noFill/>
          <a:ln w="0">
            <a:noFill/>
          </a:ln>
        </p:spPr>
        <p:txBody>
          <a:bodyPr anchor="t">
            <a:no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p:txBody>
      </p:sp>
      <p:graphicFrame>
        <p:nvGraphicFramePr>
          <p:cNvPr id="745" name="טבלה 744"/>
          <p:cNvGraphicFramePr/>
          <p:nvPr/>
        </p:nvGraphicFramePr>
        <p:xfrm>
          <a:off x="236520" y="3935520"/>
          <a:ext cx="6337440" cy="5327640"/>
        </p:xfrm>
        <a:graphic>
          <a:graphicData uri="http://schemas.openxmlformats.org/drawingml/2006/table">
            <a:tbl>
              <a:tblPr/>
              <a:tblGrid>
                <a:gridCol w="1181160">
                  <a:extLst>
                    <a:ext uri="{9D8B030D-6E8A-4147-A177-3AD203B41FA5}">
                      <a16:colId xmlns:a16="http://schemas.microsoft.com/office/drawing/2014/main" val="20000"/>
                    </a:ext>
                  </a:extLst>
                </a:gridCol>
                <a:gridCol w="5156280">
                  <a:extLst>
                    <a:ext uri="{9D8B030D-6E8A-4147-A177-3AD203B41FA5}">
                      <a16:colId xmlns:a16="http://schemas.microsoft.com/office/drawing/2014/main" val="20001"/>
                    </a:ext>
                  </a:extLst>
                </a:gridCol>
              </a:tblGrid>
              <a:tr h="33480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499284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שאלה לפיתוח תכנים</a:t>
                      </a:r>
                      <a:endParaRPr lang="en-US" sz="1400" b="0" strike="noStrike" spc="-1">
                        <a:solidFill>
                          <a:srgbClr val="000000"/>
                        </a:solidFill>
                        <a:latin typeface="Calibri"/>
                      </a:endParaRPr>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עצם לפני העדשה במרחק קטן ממרחק המוקד (קטן מ-</a:t>
                      </a:r>
                      <a:r>
                        <a:rPr lang="en-US" sz="1400" b="0" strike="noStrike" spc="-1">
                          <a:solidFill>
                            <a:srgbClr val="000000"/>
                          </a:solidFill>
                          <a:latin typeface="Arial"/>
                        </a:rPr>
                        <a:t>f</a:t>
                      </a:r>
                      <a:r>
                        <a:rPr lang="he-IL" sz="1400" b="0" strike="noStrike" spc="-1">
                          <a:solidFill>
                            <a:srgbClr val="000000"/>
                          </a:solidFill>
                          <a:latin typeface="Arial"/>
                        </a:rPr>
                        <a:t>)</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קרן 1: קרן המקבילה לציר העדשה, ממשיכה דרך מוקד העדשה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קרן 2: קרן העוברת דרך מרכז העדשה, ממשיכה ללא סטייה.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קרן 3: קרן שכאילו יוצאת מהמוקד הסמוך של העדשה, יוצאת מהעדשה כשהיא מקבילה לציר העדשה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במקרה זה, הקרניים היוצאות מהעדשה אינן נפגשות, אך המשכיהן נפגשים בנקודה שהיא הדמות המדומה של ראש העצם.</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1" strike="noStrike" spc="-1">
                          <a:solidFill>
                            <a:srgbClr val="000000"/>
                          </a:solidFill>
                          <a:latin typeface="Arial"/>
                        </a:rPr>
                        <a:t>הדמות שמתקבלת: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משמאל לעדשה- לכן הדמות מדומה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הדמות גדולה מגודל העצם- לכן מוגדלת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הדמות מעל הצירים- הדמות ישרה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הדמות המתקבלת היא מדומה מוגדלת וישרה.</a:t>
                      </a: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sp>
        <p:nvSpPr>
          <p:cNvPr id="746" name="TextBox 7"/>
          <p:cNvSpPr/>
          <p:nvPr/>
        </p:nvSpPr>
        <p:spPr>
          <a:xfrm>
            <a:off x="2541600" y="6670800"/>
            <a:ext cx="397836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7F7F7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עפ"י השרטוט מה תכונות הדמות שקיבלנו?</a:t>
            </a:r>
            <a:endParaRPr lang="en-US" sz="1400" b="0" strike="noStrike" spc="-1">
              <a:solidFill>
                <a:srgbClr val="000000"/>
              </a:solidFill>
              <a:latin typeface="Calibri"/>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 name="PlaceHolder 1"/>
          <p:cNvSpPr>
            <a:spLocks noGrp="1" noRot="1" noChangeAspect="1"/>
          </p:cNvSpPr>
          <p:nvPr>
            <p:ph type="sldImg"/>
          </p:nvPr>
        </p:nvSpPr>
        <p:spPr>
          <a:xfrm>
            <a:off x="693720" y="849240"/>
            <a:ext cx="5486400" cy="3086280"/>
          </a:xfrm>
          <a:prstGeom prst="rect">
            <a:avLst/>
          </a:prstGeom>
          <a:ln w="0">
            <a:noFill/>
          </a:ln>
        </p:spPr>
      </p:sp>
      <p:sp>
        <p:nvSpPr>
          <p:cNvPr id="748"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13A2CF64-45E0-4802-A5CB-62245C4ACA80}" type="slidenum">
              <a:rPr lang="he-IL" sz="1200" b="0" strike="noStrike" spc="-1">
                <a:solidFill>
                  <a:srgbClr val="000000"/>
                </a:solidFill>
                <a:latin typeface="Calibri"/>
              </a:rPr>
              <a:t>15</a:t>
            </a:fld>
            <a:endParaRPr lang="en-US" sz="1200" b="0" strike="noStrike" spc="-1">
              <a:solidFill>
                <a:srgbClr val="000000"/>
              </a:solidFill>
              <a:latin typeface="Calibri"/>
            </a:endParaRPr>
          </a:p>
        </p:txBody>
      </p:sp>
      <p:sp>
        <p:nvSpPr>
          <p:cNvPr id="749" name="Rectangle 3"/>
          <p:cNvSpPr/>
          <p:nvPr/>
        </p:nvSpPr>
        <p:spPr>
          <a:xfrm>
            <a:off x="1522440" y="4500720"/>
            <a:ext cx="4908600" cy="9396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sp>
      <p:graphicFrame>
        <p:nvGraphicFramePr>
          <p:cNvPr id="750" name="טבלה 749"/>
          <p:cNvGraphicFramePr/>
          <p:nvPr/>
        </p:nvGraphicFramePr>
        <p:xfrm>
          <a:off x="268200" y="4097160"/>
          <a:ext cx="6337440" cy="5548320"/>
        </p:xfrm>
        <a:graphic>
          <a:graphicData uri="http://schemas.openxmlformats.org/drawingml/2006/table">
            <a:tbl>
              <a:tblPr/>
              <a:tblGrid>
                <a:gridCol w="1179720">
                  <a:extLst>
                    <a:ext uri="{9D8B030D-6E8A-4147-A177-3AD203B41FA5}">
                      <a16:colId xmlns:a16="http://schemas.microsoft.com/office/drawing/2014/main" val="20000"/>
                    </a:ext>
                  </a:extLst>
                </a:gridCol>
                <a:gridCol w="5157720">
                  <a:extLst>
                    <a:ext uri="{9D8B030D-6E8A-4147-A177-3AD203B41FA5}">
                      <a16:colId xmlns:a16="http://schemas.microsoft.com/office/drawing/2014/main" val="20001"/>
                    </a:ext>
                  </a:extLst>
                </a:gridCol>
              </a:tblGrid>
              <a:tr h="33516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521316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מטרה אופרטיבית</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שאלה לפיתוח תכנים</a:t>
                      </a:r>
                      <a:endParaRPr lang="en-US" sz="1400" b="0" strike="noStrike" spc="-1">
                        <a:solidFill>
                          <a:srgbClr val="000000"/>
                        </a:solidFill>
                        <a:latin typeface="Calibri"/>
                      </a:endParaRPr>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עדשה מפזרת בנויה מאזור הרווח של שני כדורים;</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הציר האופטי הינו הישר העובר דרך מרכזי שני הכדורים</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עובי העדשה ייקבע עפ"י רדיוסי הכדורים (הכדורים לא חייבים להיות שווים בגודלם)</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וכן, במקום העדשה נסמן קו עם שני חצים כלפי פנים.</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כמו במרכזת, כדי לראות את הדמות, נסתכל לתוך העדשה מימין לעדשה, כלומר מהצד בו לא נמצא העצם.</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1" strike="noStrike" spc="-1">
                          <a:solidFill>
                            <a:srgbClr val="000000"/>
                          </a:solidFill>
                          <a:latin typeface="Calibri"/>
                        </a:rPr>
                        <a:t>נוסחת מלטשי העדשות</a:t>
                      </a:r>
                      <a:r>
                        <a:rPr lang="he-IL" sz="1400" b="0" strike="noStrike" spc="-1">
                          <a:solidFill>
                            <a:srgbClr val="000000"/>
                          </a:solidFill>
                          <a:latin typeface="Calibri"/>
                        </a:rPr>
                        <a:t> חלה גם בעדשה מפזרת, כאשר הרדיוסים בסימן שלילי, משום שהעדשה לא מורכבת מהכדורים עצמם אלא מהרווח בניהם: </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כאשר התשובה היא אורך המוקד בס"מ. </a:t>
                      </a: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sp>
        <p:nvSpPr>
          <p:cNvPr id="751" name="Text Box 32"/>
          <p:cNvSpPr/>
          <p:nvPr/>
        </p:nvSpPr>
        <p:spPr>
          <a:xfrm>
            <a:off x="1209600" y="6513480"/>
            <a:ext cx="933480" cy="3070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876"/>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ציר אופטי</a:t>
            </a:r>
            <a:endParaRPr lang="en-US" sz="1400" b="0" strike="noStrike" spc="-1">
              <a:solidFill>
                <a:srgbClr val="000000"/>
              </a:solidFill>
              <a:latin typeface="Calibri"/>
            </a:endParaRPr>
          </a:p>
        </p:txBody>
      </p:sp>
      <p:sp>
        <p:nvSpPr>
          <p:cNvPr id="752" name="Line 5"/>
          <p:cNvSpPr/>
          <p:nvPr/>
        </p:nvSpPr>
        <p:spPr>
          <a:xfrm flipH="1">
            <a:off x="1666800" y="6567480"/>
            <a:ext cx="3400560" cy="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753" name="Text Box 32"/>
          <p:cNvSpPr/>
          <p:nvPr/>
        </p:nvSpPr>
        <p:spPr>
          <a:xfrm>
            <a:off x="3219480" y="6988320"/>
            <a:ext cx="745920" cy="3070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876"/>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עדשה</a:t>
            </a:r>
            <a:endParaRPr lang="en-US" sz="1400" b="0" strike="noStrike" spc="-1">
              <a:solidFill>
                <a:srgbClr val="000000"/>
              </a:solidFill>
              <a:latin typeface="Calibri"/>
            </a:endParaRPr>
          </a:p>
        </p:txBody>
      </p:sp>
      <p:grpSp>
        <p:nvGrpSpPr>
          <p:cNvPr id="754" name="קבוצה 13"/>
          <p:cNvGrpSpPr/>
          <p:nvPr/>
        </p:nvGrpSpPr>
        <p:grpSpPr>
          <a:xfrm>
            <a:off x="2257560" y="5916600"/>
            <a:ext cx="2336760" cy="1251000"/>
            <a:chOff x="2257560" y="5916600"/>
            <a:chExt cx="2336760" cy="1251000"/>
          </a:xfrm>
        </p:grpSpPr>
        <p:grpSp>
          <p:nvGrpSpPr>
            <p:cNvPr id="755" name="קבוצה 14"/>
            <p:cNvGrpSpPr/>
            <p:nvPr/>
          </p:nvGrpSpPr>
          <p:grpSpPr>
            <a:xfrm>
              <a:off x="2257560" y="5916600"/>
              <a:ext cx="2324880" cy="1234440"/>
              <a:chOff x="2257560" y="5916600"/>
              <a:chExt cx="2324880" cy="1234440"/>
            </a:xfrm>
          </p:grpSpPr>
          <p:grpSp>
            <p:nvGrpSpPr>
              <p:cNvPr id="756" name="קבוצה 16"/>
              <p:cNvGrpSpPr/>
              <p:nvPr/>
            </p:nvGrpSpPr>
            <p:grpSpPr>
              <a:xfrm>
                <a:off x="2257560" y="5916600"/>
                <a:ext cx="2324880" cy="1234440"/>
                <a:chOff x="2257560" y="5916600"/>
                <a:chExt cx="2324880" cy="1234440"/>
              </a:xfrm>
            </p:grpSpPr>
            <p:sp>
              <p:nvSpPr>
                <p:cNvPr id="757" name="אליפסה 23"/>
                <p:cNvSpPr/>
                <p:nvPr/>
              </p:nvSpPr>
              <p:spPr>
                <a:xfrm>
                  <a:off x="3576240" y="6050520"/>
                  <a:ext cx="1006200" cy="1007280"/>
                </a:xfrm>
                <a:prstGeom prst="ellipse">
                  <a:avLst/>
                </a:prstGeom>
                <a:noFill/>
                <a:ln w="9360">
                  <a:solidFill>
                    <a:srgbClr val="000000"/>
                  </a:solidFill>
                  <a:miter/>
                </a:ln>
              </p:spPr>
              <p:style>
                <a:lnRef idx="0">
                  <a:scrgbClr r="0" g="0" b="0"/>
                </a:lnRef>
                <a:fillRef idx="0">
                  <a:scrgbClr r="0" g="0" b="0"/>
                </a:fillRef>
                <a:effectRef idx="0">
                  <a:scrgbClr r="0" g="0" b="0"/>
                </a:effectRef>
                <a:fontRef idx="minor"/>
              </p:style>
            </p:sp>
            <p:sp>
              <p:nvSpPr>
                <p:cNvPr id="758" name="אליפסה 24"/>
                <p:cNvSpPr/>
                <p:nvPr/>
              </p:nvSpPr>
              <p:spPr>
                <a:xfrm>
                  <a:off x="2257560" y="5916600"/>
                  <a:ext cx="1233720" cy="1234440"/>
                </a:xfrm>
                <a:prstGeom prst="ellipse">
                  <a:avLst/>
                </a:prstGeom>
                <a:noFill/>
                <a:ln w="9360">
                  <a:solidFill>
                    <a:srgbClr val="000000"/>
                  </a:solidFill>
                  <a:miter/>
                </a:ln>
              </p:spPr>
              <p:style>
                <a:lnRef idx="0">
                  <a:scrgbClr r="0" g="0" b="0"/>
                </a:lnRef>
                <a:fillRef idx="0">
                  <a:scrgbClr r="0" g="0" b="0"/>
                </a:fillRef>
                <a:effectRef idx="0">
                  <a:scrgbClr r="0" g="0" b="0"/>
                </a:effectRef>
                <a:fontRef idx="minor"/>
              </p:style>
            </p:sp>
          </p:grpSp>
          <p:sp>
            <p:nvSpPr>
              <p:cNvPr id="759" name="מחבר ישר 17"/>
              <p:cNvSpPr/>
              <p:nvPr/>
            </p:nvSpPr>
            <p:spPr>
              <a:xfrm flipV="1">
                <a:off x="4079520" y="6550920"/>
                <a:ext cx="12240" cy="50688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760" name="מחבר ישר 18"/>
              <p:cNvSpPr/>
              <p:nvPr/>
            </p:nvSpPr>
            <p:spPr>
              <a:xfrm flipV="1">
                <a:off x="2866320" y="6550560"/>
                <a:ext cx="0" cy="60012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761" name="תרשים זרימה: מחבר 19"/>
              <p:cNvSpPr/>
              <p:nvPr/>
            </p:nvSpPr>
            <p:spPr>
              <a:xfrm>
                <a:off x="2830320" y="6509160"/>
                <a:ext cx="72000" cy="72000"/>
              </a:xfrm>
              <a:prstGeom prst="flowChartConnector">
                <a:avLst/>
              </a:prstGeom>
              <a:solidFill>
                <a:srgbClr val="FF0000"/>
              </a:solidFill>
              <a:ln w="9360">
                <a:solidFill>
                  <a:srgbClr val="000000"/>
                </a:solidFill>
                <a:miter/>
              </a:ln>
            </p:spPr>
            <p:style>
              <a:lnRef idx="0">
                <a:scrgbClr r="0" g="0" b="0"/>
              </a:lnRef>
              <a:fillRef idx="0">
                <a:scrgbClr r="0" g="0" b="0"/>
              </a:fillRef>
              <a:effectRef idx="0">
                <a:scrgbClr r="0" g="0" b="0"/>
              </a:effectRef>
              <a:fontRef idx="minor"/>
            </p:style>
          </p:sp>
          <p:sp>
            <p:nvSpPr>
              <p:cNvPr id="762" name="תרשים זרימה: מחבר 20"/>
              <p:cNvSpPr/>
              <p:nvPr/>
            </p:nvSpPr>
            <p:spPr>
              <a:xfrm>
                <a:off x="4051440" y="6521400"/>
                <a:ext cx="72000" cy="72000"/>
              </a:xfrm>
              <a:prstGeom prst="flowChartConnector">
                <a:avLst/>
              </a:prstGeom>
              <a:solidFill>
                <a:srgbClr val="FF0000"/>
              </a:solidFill>
              <a:ln w="9360">
                <a:solidFill>
                  <a:srgbClr val="000000"/>
                </a:solidFill>
                <a:miter/>
              </a:ln>
            </p:spPr>
            <p:style>
              <a:lnRef idx="0">
                <a:scrgbClr r="0" g="0" b="0"/>
              </a:lnRef>
              <a:fillRef idx="0">
                <a:scrgbClr r="0" g="0" b="0"/>
              </a:fillRef>
              <a:effectRef idx="0">
                <a:scrgbClr r="0" g="0" b="0"/>
              </a:effectRef>
              <a:fontRef idx="minor"/>
            </p:style>
          </p:sp>
          <p:sp>
            <p:nvSpPr>
              <p:cNvPr id="763" name="TextBox 21"/>
              <p:cNvSpPr/>
              <p:nvPr/>
            </p:nvSpPr>
            <p:spPr>
              <a:xfrm>
                <a:off x="2848680" y="6755760"/>
                <a:ext cx="363240" cy="3070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solidFill>
                      <a:srgbClr val="000000"/>
                    </a:solidFill>
                    <a:latin typeface="Calibri"/>
                  </a:rPr>
                  <a:t>R</a:t>
                </a:r>
                <a:r>
                  <a:rPr lang="en-US" sz="1100" b="0" strike="noStrike" spc="-1">
                    <a:solidFill>
                      <a:srgbClr val="000000"/>
                    </a:solidFill>
                    <a:latin typeface="Calibri"/>
                  </a:rPr>
                  <a:t>1</a:t>
                </a:r>
              </a:p>
            </p:txBody>
          </p:sp>
          <p:sp>
            <p:nvSpPr>
              <p:cNvPr id="764" name="TextBox 22"/>
              <p:cNvSpPr/>
              <p:nvPr/>
            </p:nvSpPr>
            <p:spPr>
              <a:xfrm>
                <a:off x="3663720" y="6724080"/>
                <a:ext cx="460800" cy="3070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solidFill>
                      <a:srgbClr val="000000"/>
                    </a:solidFill>
                    <a:latin typeface="Calibri"/>
                  </a:rPr>
                  <a:t>R</a:t>
                </a:r>
                <a:r>
                  <a:rPr lang="en-US" sz="1100" b="0" strike="noStrike" spc="-1">
                    <a:solidFill>
                      <a:srgbClr val="000000"/>
                    </a:solidFill>
                    <a:latin typeface="Calibri"/>
                  </a:rPr>
                  <a:t>2</a:t>
                </a:r>
              </a:p>
            </p:txBody>
          </p:sp>
        </p:grpSp>
        <p:pic>
          <p:nvPicPr>
            <p:cNvPr id="765" name="Picture 5"/>
            <p:cNvPicPr/>
            <p:nvPr/>
          </p:nvPicPr>
          <p:blipFill>
            <a:blip r:embed="rId3"/>
            <a:stretch/>
          </p:blipFill>
          <p:spPr>
            <a:xfrm>
              <a:off x="2265840" y="5928840"/>
              <a:ext cx="2328480" cy="1238760"/>
            </a:xfrm>
            <a:prstGeom prst="rect">
              <a:avLst/>
            </a:prstGeom>
            <a:ln w="0">
              <a:noFill/>
            </a:ln>
          </p:spPr>
        </p:pic>
      </p:grpSp>
      <p:grpSp>
        <p:nvGrpSpPr>
          <p:cNvPr id="766" name="קבוצה 25"/>
          <p:cNvGrpSpPr/>
          <p:nvPr/>
        </p:nvGrpSpPr>
        <p:grpSpPr>
          <a:xfrm>
            <a:off x="3504960" y="6022800"/>
            <a:ext cx="68040" cy="1025640"/>
            <a:chOff x="3504960" y="6022800"/>
            <a:chExt cx="68040" cy="1025640"/>
          </a:xfrm>
        </p:grpSpPr>
        <p:sp>
          <p:nvSpPr>
            <p:cNvPr id="767" name="Line 27"/>
            <p:cNvSpPr/>
            <p:nvPr/>
          </p:nvSpPr>
          <p:spPr>
            <a:xfrm>
              <a:off x="3538800" y="6056280"/>
              <a:ext cx="0" cy="954000"/>
            </a:xfrm>
            <a:prstGeom prst="line">
              <a:avLst/>
            </a:prstGeom>
            <a:ln w="19080">
              <a:solidFill>
                <a:srgbClr val="000000"/>
              </a:solidFill>
              <a:miter/>
            </a:ln>
          </p:spPr>
          <p:style>
            <a:lnRef idx="0">
              <a:scrgbClr r="0" g="0" b="0"/>
            </a:lnRef>
            <a:fillRef idx="0">
              <a:scrgbClr r="0" g="0" b="0"/>
            </a:fillRef>
            <a:effectRef idx="0">
              <a:scrgbClr r="0" g="0" b="0"/>
            </a:effectRef>
            <a:fontRef idx="minor"/>
          </p:style>
        </p:sp>
        <p:sp>
          <p:nvSpPr>
            <p:cNvPr id="768" name="Line 28"/>
            <p:cNvSpPr/>
            <p:nvPr/>
          </p:nvSpPr>
          <p:spPr>
            <a:xfrm flipH="1">
              <a:off x="3504960" y="7010280"/>
              <a:ext cx="33480" cy="38160"/>
            </a:xfrm>
            <a:prstGeom prst="line">
              <a:avLst/>
            </a:prstGeom>
            <a:ln w="19080">
              <a:solidFill>
                <a:srgbClr val="000000"/>
              </a:solidFill>
              <a:miter/>
            </a:ln>
          </p:spPr>
          <p:style>
            <a:lnRef idx="0">
              <a:scrgbClr r="0" g="0" b="0"/>
            </a:lnRef>
            <a:fillRef idx="0">
              <a:scrgbClr r="0" g="0" b="0"/>
            </a:fillRef>
            <a:effectRef idx="0">
              <a:scrgbClr r="0" g="0" b="0"/>
            </a:effectRef>
            <a:fontRef idx="minor"/>
          </p:style>
        </p:sp>
        <p:sp>
          <p:nvSpPr>
            <p:cNvPr id="769" name="Line 29"/>
            <p:cNvSpPr/>
            <p:nvPr/>
          </p:nvSpPr>
          <p:spPr>
            <a:xfrm>
              <a:off x="3538800" y="7010280"/>
              <a:ext cx="31320" cy="36360"/>
            </a:xfrm>
            <a:prstGeom prst="line">
              <a:avLst/>
            </a:prstGeom>
            <a:ln w="19080">
              <a:solidFill>
                <a:srgbClr val="000000"/>
              </a:solidFill>
              <a:miter/>
            </a:ln>
          </p:spPr>
          <p:style>
            <a:lnRef idx="0">
              <a:scrgbClr r="0" g="0" b="0"/>
            </a:lnRef>
            <a:fillRef idx="0">
              <a:scrgbClr r="0" g="0" b="0"/>
            </a:fillRef>
            <a:effectRef idx="0">
              <a:scrgbClr r="0" g="0" b="0"/>
            </a:effectRef>
            <a:fontRef idx="minor"/>
          </p:style>
        </p:sp>
        <p:sp>
          <p:nvSpPr>
            <p:cNvPr id="770" name="Line 30"/>
            <p:cNvSpPr/>
            <p:nvPr/>
          </p:nvSpPr>
          <p:spPr>
            <a:xfrm flipH="1">
              <a:off x="3539520" y="6022800"/>
              <a:ext cx="33480" cy="38160"/>
            </a:xfrm>
            <a:prstGeom prst="line">
              <a:avLst/>
            </a:prstGeom>
            <a:ln w="19080">
              <a:solidFill>
                <a:srgbClr val="000000"/>
              </a:solidFill>
              <a:miter/>
            </a:ln>
          </p:spPr>
          <p:style>
            <a:lnRef idx="0">
              <a:scrgbClr r="0" g="0" b="0"/>
            </a:lnRef>
            <a:fillRef idx="0">
              <a:scrgbClr r="0" g="0" b="0"/>
            </a:fillRef>
            <a:effectRef idx="0">
              <a:scrgbClr r="0" g="0" b="0"/>
            </a:effectRef>
            <a:fontRef idx="minor"/>
          </p:style>
        </p:sp>
        <p:sp>
          <p:nvSpPr>
            <p:cNvPr id="771" name="Line 31"/>
            <p:cNvSpPr/>
            <p:nvPr/>
          </p:nvSpPr>
          <p:spPr>
            <a:xfrm>
              <a:off x="3506040" y="6023160"/>
              <a:ext cx="31320" cy="36360"/>
            </a:xfrm>
            <a:prstGeom prst="line">
              <a:avLst/>
            </a:prstGeom>
            <a:ln w="19080">
              <a:solidFill>
                <a:srgbClr val="000000"/>
              </a:solidFill>
              <a:miter/>
            </a:ln>
          </p:spPr>
          <p:style>
            <a:lnRef idx="0">
              <a:scrgbClr r="0" g="0" b="0"/>
            </a:lnRef>
            <a:fillRef idx="0">
              <a:scrgbClr r="0" g="0" b="0"/>
            </a:fillRef>
            <a:effectRef idx="0">
              <a:scrgbClr r="0" g="0" b="0"/>
            </a:effectRef>
            <a:fontRef idx="minor"/>
          </p:style>
        </p:sp>
      </p:grpSp>
      <p:grpSp>
        <p:nvGrpSpPr>
          <p:cNvPr id="772" name="קבוצה 31"/>
          <p:cNvGrpSpPr/>
          <p:nvPr/>
        </p:nvGrpSpPr>
        <p:grpSpPr>
          <a:xfrm>
            <a:off x="1890720" y="6087960"/>
            <a:ext cx="3129120" cy="921600"/>
            <a:chOff x="1890720" y="6087960"/>
            <a:chExt cx="3129120" cy="921600"/>
          </a:xfrm>
        </p:grpSpPr>
        <p:sp>
          <p:nvSpPr>
            <p:cNvPr id="773" name="Text Box 32"/>
            <p:cNvSpPr/>
            <p:nvPr/>
          </p:nvSpPr>
          <p:spPr>
            <a:xfrm>
              <a:off x="1890720" y="6513120"/>
              <a:ext cx="732240" cy="4590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עצם</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solidFill>
                    <a:srgbClr val="000000"/>
                  </a:solidFill>
                  <a:latin typeface="Calibri"/>
                </a:rPr>
                <a:t>Object</a:t>
              </a:r>
            </a:p>
          </p:txBody>
        </p:sp>
        <p:grpSp>
          <p:nvGrpSpPr>
            <p:cNvPr id="774" name="Group 8"/>
            <p:cNvGrpSpPr/>
            <p:nvPr/>
          </p:nvGrpSpPr>
          <p:grpSpPr>
            <a:xfrm>
              <a:off x="4470120" y="6523560"/>
              <a:ext cx="144720" cy="357120"/>
              <a:chOff x="4470120" y="6523560"/>
              <a:chExt cx="144720" cy="357120"/>
            </a:xfrm>
          </p:grpSpPr>
          <p:sp>
            <p:nvSpPr>
              <p:cNvPr id="775" name="Oval 9"/>
              <p:cNvSpPr/>
              <p:nvPr/>
            </p:nvSpPr>
            <p:spPr>
              <a:xfrm>
                <a:off x="4518360" y="6523560"/>
                <a:ext cx="48240" cy="48240"/>
              </a:xfrm>
              <a:prstGeom prst="ellipse">
                <a:avLst/>
              </a:prstGeom>
              <a:solidFill>
                <a:srgbClr val="5B9BD5"/>
              </a:solidFill>
              <a:ln w="9360">
                <a:solidFill>
                  <a:srgbClr val="000000"/>
                </a:solidFill>
                <a:miter/>
              </a:ln>
            </p:spPr>
            <p:style>
              <a:lnRef idx="0">
                <a:scrgbClr r="0" g="0" b="0"/>
              </a:lnRef>
              <a:fillRef idx="0">
                <a:scrgbClr r="0" g="0" b="0"/>
              </a:fillRef>
              <a:effectRef idx="0">
                <a:scrgbClr r="0" g="0" b="0"/>
              </a:effectRef>
              <a:fontRef idx="minor"/>
            </p:style>
          </p:sp>
          <p:sp>
            <p:nvSpPr>
              <p:cNvPr id="776" name="Text Box 10"/>
              <p:cNvSpPr/>
              <p:nvPr/>
            </p:nvSpPr>
            <p:spPr>
              <a:xfrm>
                <a:off x="4470120" y="6573600"/>
                <a:ext cx="144720" cy="3070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876"/>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1" strike="noStrike" spc="-1">
                    <a:solidFill>
                      <a:srgbClr val="000000"/>
                    </a:solidFill>
                    <a:latin typeface="Calibri"/>
                  </a:rPr>
                  <a:t>f</a:t>
                </a:r>
                <a:endParaRPr lang="en-US" sz="1400" b="0" strike="noStrike" spc="-1">
                  <a:solidFill>
                    <a:srgbClr val="000000"/>
                  </a:solidFill>
                  <a:latin typeface="Calibri"/>
                </a:endParaRPr>
              </a:p>
            </p:txBody>
          </p:sp>
        </p:grpSp>
        <p:grpSp>
          <p:nvGrpSpPr>
            <p:cNvPr id="777" name="Group 16"/>
            <p:cNvGrpSpPr/>
            <p:nvPr/>
          </p:nvGrpSpPr>
          <p:grpSpPr>
            <a:xfrm>
              <a:off x="2586240" y="6523920"/>
              <a:ext cx="144720" cy="379080"/>
              <a:chOff x="2586240" y="6523920"/>
              <a:chExt cx="144720" cy="379080"/>
            </a:xfrm>
          </p:grpSpPr>
          <p:sp>
            <p:nvSpPr>
              <p:cNvPr id="778" name="Oval 17"/>
              <p:cNvSpPr/>
              <p:nvPr/>
            </p:nvSpPr>
            <p:spPr>
              <a:xfrm>
                <a:off x="2634120" y="6523920"/>
                <a:ext cx="48240" cy="47880"/>
              </a:xfrm>
              <a:prstGeom prst="ellipse">
                <a:avLst/>
              </a:prstGeom>
              <a:solidFill>
                <a:srgbClr val="5B9BD5"/>
              </a:solidFill>
              <a:ln w="9360">
                <a:solidFill>
                  <a:srgbClr val="000000"/>
                </a:solidFill>
                <a:miter/>
              </a:ln>
            </p:spPr>
            <p:style>
              <a:lnRef idx="0">
                <a:scrgbClr r="0" g="0" b="0"/>
              </a:lnRef>
              <a:fillRef idx="0">
                <a:scrgbClr r="0" g="0" b="0"/>
              </a:fillRef>
              <a:effectRef idx="0">
                <a:scrgbClr r="0" g="0" b="0"/>
              </a:effectRef>
              <a:fontRef idx="minor"/>
            </p:style>
          </p:sp>
          <p:sp>
            <p:nvSpPr>
              <p:cNvPr id="779" name="Text Box 18"/>
              <p:cNvSpPr/>
              <p:nvPr/>
            </p:nvSpPr>
            <p:spPr>
              <a:xfrm>
                <a:off x="2586240" y="6595920"/>
                <a:ext cx="144720" cy="3070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876"/>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1" strike="noStrike" spc="-1">
                    <a:solidFill>
                      <a:srgbClr val="000000"/>
                    </a:solidFill>
                    <a:latin typeface="Calibri"/>
                  </a:rPr>
                  <a:t>f</a:t>
                </a:r>
                <a:endParaRPr lang="en-US" sz="1400" b="0" strike="noStrike" spc="-1">
                  <a:solidFill>
                    <a:srgbClr val="000000"/>
                  </a:solidFill>
                  <a:latin typeface="Calibri"/>
                </a:endParaRPr>
              </a:p>
            </p:txBody>
          </p:sp>
        </p:grpSp>
        <p:sp>
          <p:nvSpPr>
            <p:cNvPr id="780" name="AutoShape 6"/>
            <p:cNvSpPr/>
            <p:nvPr/>
          </p:nvSpPr>
          <p:spPr>
            <a:xfrm>
              <a:off x="2302560" y="6087960"/>
              <a:ext cx="96480" cy="482400"/>
            </a:xfrm>
            <a:custGeom>
              <a:avLst/>
              <a:gdLst/>
              <a:ahLst/>
              <a:cxnLst/>
              <a:rect l="0" t="0" r="r" b="b"/>
              <a:pathLst>
                <a:path w="270" h="1342">
                  <a:moveTo>
                    <a:pt x="67" y="1341"/>
                  </a:moveTo>
                  <a:lnTo>
                    <a:pt x="67" y="335"/>
                  </a:lnTo>
                  <a:lnTo>
                    <a:pt x="0" y="335"/>
                  </a:lnTo>
                  <a:lnTo>
                    <a:pt x="134" y="0"/>
                  </a:lnTo>
                  <a:lnTo>
                    <a:pt x="269" y="335"/>
                  </a:lnTo>
                  <a:lnTo>
                    <a:pt x="201" y="335"/>
                  </a:lnTo>
                  <a:lnTo>
                    <a:pt x="201" y="1341"/>
                  </a:lnTo>
                  <a:lnTo>
                    <a:pt x="67" y="1341"/>
                  </a:lnTo>
                </a:path>
              </a:pathLst>
            </a:custGeom>
            <a:solidFill>
              <a:srgbClr val="5B9BD5"/>
            </a:solidFill>
            <a:ln w="9360">
              <a:solidFill>
                <a:srgbClr val="000000"/>
              </a:solidFill>
              <a:miter/>
            </a:ln>
          </p:spPr>
          <p:style>
            <a:lnRef idx="0">
              <a:scrgbClr r="0" g="0" b="0"/>
            </a:lnRef>
            <a:fillRef idx="0">
              <a:scrgbClr r="0" g="0" b="0"/>
            </a:fillRef>
            <a:effectRef idx="0">
              <a:scrgbClr r="0" g="0" b="0"/>
            </a:effectRef>
            <a:fontRef idx="minor"/>
          </p:style>
        </p:sp>
        <p:sp>
          <p:nvSpPr>
            <p:cNvPr id="781" name="Text Box 32"/>
            <p:cNvSpPr/>
            <p:nvPr/>
          </p:nvSpPr>
          <p:spPr>
            <a:xfrm>
              <a:off x="4317480" y="6550560"/>
              <a:ext cx="702360" cy="4590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75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מוקד העדשה</a:t>
              </a:r>
              <a:endParaRPr lang="en-US" sz="1200" b="0" strike="noStrike" spc="-1">
                <a:solidFill>
                  <a:srgbClr val="000000"/>
                </a:solidFill>
                <a:latin typeface="Calibri"/>
              </a:endParaRPr>
            </a:p>
          </p:txBody>
        </p:sp>
      </p:grpSp>
      <p:sp>
        <p:nvSpPr>
          <p:cNvPr id="782" name="TextBox 42"/>
          <p:cNvSpPr/>
          <p:nvPr/>
        </p:nvSpPr>
        <p:spPr>
          <a:xfrm>
            <a:off x="1757520" y="7466040"/>
            <a:ext cx="473076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7F7F7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מאיזה צד של העדשה נסתכל על מנת לראות את הדמות הנוצרת?</a:t>
            </a:r>
            <a:endParaRPr lang="en-US" sz="1400" b="0" strike="noStrike" spc="-1">
              <a:solidFill>
                <a:srgbClr val="000000"/>
              </a:solidFill>
              <a:latin typeface="Calibri"/>
            </a:endParaRPr>
          </a:p>
        </p:txBody>
      </p:sp>
      <p:sp>
        <p:nvSpPr>
          <p:cNvPr id="783" name="TextBox 43"/>
          <p:cNvSpPr/>
          <p:nvPr/>
        </p:nvSpPr>
        <p:spPr>
          <a:xfrm>
            <a:off x="1494000" y="4510080"/>
            <a:ext cx="5024160" cy="307080"/>
          </a:xfrm>
          <a:custGeom>
            <a:avLst/>
            <a:gdLst/>
            <a:ahLst/>
            <a:cxnLst/>
            <a:rect l="l" t="t" r="r" b="b"/>
            <a:pathLst>
              <a:path w="21600" h="21600">
                <a:moveTo>
                  <a:pt x="0" y="0"/>
                </a:moveTo>
                <a:lnTo>
                  <a:pt x="21600" y="0"/>
                </a:lnTo>
                <a:lnTo>
                  <a:pt x="21600" y="21600"/>
                </a:lnTo>
                <a:lnTo>
                  <a:pt x="0" y="21600"/>
                </a:lnTo>
                <a:lnTo>
                  <a:pt x="0" y="0"/>
                </a:lnTo>
                <a:close/>
              </a:path>
            </a:pathLst>
          </a:custGeom>
          <a:noFill/>
          <a:ln w="9360">
            <a:solidFill>
              <a:srgbClr val="000000"/>
            </a:solidFill>
            <a:miter/>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החניך יציין את הקשר בין רדיוסי העדשה לאורך המוקד בעדשה מפזרת</a:t>
            </a:r>
            <a:endParaRPr lang="en-US" sz="1400" b="0" strike="noStrike" spc="-1">
              <a:solidFill>
                <a:srgbClr val="000000"/>
              </a:solidFill>
              <a:latin typeface="Calibri"/>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4" name="PlaceHolder 1"/>
          <p:cNvSpPr>
            <a:spLocks noGrp="1" noRot="1" noChangeAspect="1"/>
          </p:cNvSpPr>
          <p:nvPr>
            <p:ph type="sldImg"/>
          </p:nvPr>
        </p:nvSpPr>
        <p:spPr>
          <a:xfrm>
            <a:off x="693720" y="109440"/>
            <a:ext cx="5486400" cy="3086280"/>
          </a:xfrm>
          <a:prstGeom prst="rect">
            <a:avLst/>
          </a:prstGeom>
          <a:ln w="0">
            <a:noFill/>
          </a:ln>
        </p:spPr>
      </p:sp>
      <p:sp>
        <p:nvSpPr>
          <p:cNvPr id="785"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E0BDB3E7-929B-4E35-9749-F5367243381A}" type="slidenum">
              <a:rPr lang="he-IL" sz="1200" b="0" strike="noStrike" spc="-1">
                <a:solidFill>
                  <a:srgbClr val="000000"/>
                </a:solidFill>
                <a:latin typeface="Calibri"/>
              </a:rPr>
              <a:t>16</a:t>
            </a:fld>
            <a:endParaRPr lang="en-US" sz="1200" b="0" strike="noStrike" spc="-1">
              <a:solidFill>
                <a:srgbClr val="000000"/>
              </a:solidFill>
              <a:latin typeface="Calibri"/>
            </a:endParaRPr>
          </a:p>
        </p:txBody>
      </p:sp>
      <p:graphicFrame>
        <p:nvGraphicFramePr>
          <p:cNvPr id="786" name="טבלה 785"/>
          <p:cNvGraphicFramePr/>
          <p:nvPr/>
        </p:nvGraphicFramePr>
        <p:xfrm>
          <a:off x="268200" y="3160800"/>
          <a:ext cx="6337440" cy="5734080"/>
        </p:xfrm>
        <a:graphic>
          <a:graphicData uri="http://schemas.openxmlformats.org/drawingml/2006/table">
            <a:tbl>
              <a:tblPr/>
              <a:tblGrid>
                <a:gridCol w="1179720">
                  <a:extLst>
                    <a:ext uri="{9D8B030D-6E8A-4147-A177-3AD203B41FA5}">
                      <a16:colId xmlns:a16="http://schemas.microsoft.com/office/drawing/2014/main" val="20000"/>
                    </a:ext>
                  </a:extLst>
                </a:gridCol>
                <a:gridCol w="5157720">
                  <a:extLst>
                    <a:ext uri="{9D8B030D-6E8A-4147-A177-3AD203B41FA5}">
                      <a16:colId xmlns:a16="http://schemas.microsoft.com/office/drawing/2014/main" val="20001"/>
                    </a:ext>
                  </a:extLst>
                </a:gridCol>
              </a:tblGrid>
              <a:tr h="30780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542628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מטרה אופרטיבית</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שאלה לפיתוח תכנים</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שאלה לפיתוח תכנים</a:t>
                      </a:r>
                      <a:endParaRPr lang="en-US" sz="1400" b="0" strike="noStrike" spc="-1">
                        <a:solidFill>
                          <a:srgbClr val="000000"/>
                        </a:solidFill>
                        <a:latin typeface="Calibri"/>
                      </a:endParaRPr>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גם בעדשה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 מפזרת נשרטט שלוש קרניים היוצאות מראש העצם.</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קרן 1: קרן המכוונת אל המוקד מצד ימין לעדשה, נשברת שהיא מקבילה לציר העדשה </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קרן 2: קרן העוברת דרך מרכז העדשה, ממשיכה ללא סטייה (הקרן ממשיכה ללא סטייה מהסיבה שהעדשה, גם כאן, דקה לכן נזניח את הסטייה לאחר שבירת האור)</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קרן 3: קרן המקבילה לציר העדשה, נשברת כאילו יצאה ממוקד העדשה הסמוך לעצם (המוקד שמשמאל לעדשה).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מספיק שני קווים בודדים שייפגשו בנק' אחת.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*לכן, ניתן להסתפק בשתי קרניים בלבד, אך רצוי להשתמש גם בשלישית לוודא דיוק השרטוט.</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1" strike="noStrike" spc="-1">
                          <a:solidFill>
                            <a:srgbClr val="000000"/>
                          </a:solidFill>
                          <a:latin typeface="Arial"/>
                        </a:rPr>
                        <a:t>הדמות שקיבלנו </a:t>
                      </a:r>
                      <a:r>
                        <a:rPr lang="he-IL" sz="1400" b="0" strike="noStrike" spc="-1">
                          <a:solidFill>
                            <a:srgbClr val="000000"/>
                          </a:solidFill>
                          <a:latin typeface="Arial"/>
                        </a:rPr>
                        <a:t>במקרה הנ"ל היא מדומה ישרה ומוקטנת.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1" strike="noStrike" spc="-1">
                          <a:solidFill>
                            <a:srgbClr val="000000"/>
                          </a:solidFill>
                          <a:latin typeface="Arial"/>
                        </a:rPr>
                        <a:t>תכונות קבועות של הדמות בעדשה מפזרת</a:t>
                      </a:r>
                      <a:r>
                        <a:rPr lang="he-IL" sz="1400" b="0" strike="noStrike" spc="-1">
                          <a:solidFill>
                            <a:srgbClr val="000000"/>
                          </a:solidFill>
                          <a:latin typeface="Arial"/>
                        </a:rPr>
                        <a:t> (בלי תלות במיקום העצם):</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הדמות המתקבלת היא תמיד </a:t>
                      </a:r>
                      <a:r>
                        <a:rPr lang="he-IL" sz="1400" b="1" strike="noStrike" spc="-1">
                          <a:solidFill>
                            <a:srgbClr val="000000"/>
                          </a:solidFill>
                          <a:latin typeface="Arial"/>
                        </a:rPr>
                        <a:t>מדומה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1" strike="noStrike" spc="-1">
                          <a:solidFill>
                            <a:srgbClr val="000000"/>
                          </a:solidFill>
                          <a:latin typeface="Arial"/>
                        </a:rPr>
                        <a:t>מרחק הדמות תמיד קטן </a:t>
                      </a:r>
                      <a:r>
                        <a:rPr lang="he-IL" sz="1400" b="0" strike="noStrike" spc="-1">
                          <a:solidFill>
                            <a:srgbClr val="000000"/>
                          </a:solidFill>
                          <a:latin typeface="Arial"/>
                        </a:rPr>
                        <a:t>ממרחק העצם ממנה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1" strike="noStrike" spc="-1">
                          <a:solidFill>
                            <a:srgbClr val="000000"/>
                          </a:solidFill>
                          <a:latin typeface="Arial"/>
                        </a:rPr>
                        <a:t>גודל הדמות תמיד קטן </a:t>
                      </a:r>
                      <a:r>
                        <a:rPr lang="he-IL" sz="1400" b="0" strike="noStrike" spc="-1">
                          <a:solidFill>
                            <a:srgbClr val="000000"/>
                          </a:solidFill>
                          <a:latin typeface="Arial"/>
                        </a:rPr>
                        <a:t>מהעצם</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הדמות תמיד </a:t>
                      </a:r>
                      <a:r>
                        <a:rPr lang="he-IL" sz="1400" b="1" strike="noStrike" spc="-1">
                          <a:solidFill>
                            <a:srgbClr val="000000"/>
                          </a:solidFill>
                          <a:latin typeface="Arial"/>
                        </a:rPr>
                        <a:t>ישרה</a:t>
                      </a: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sp>
        <p:nvSpPr>
          <p:cNvPr id="787" name="TextBox 8"/>
          <p:cNvSpPr/>
          <p:nvPr/>
        </p:nvSpPr>
        <p:spPr>
          <a:xfrm>
            <a:off x="2573280" y="6027840"/>
            <a:ext cx="397980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7F7F7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כמה קווים מספיקים על מנת ליצור נקודות מפגש?</a:t>
            </a:r>
            <a:endParaRPr lang="en-US" sz="1400" b="0" strike="noStrike" spc="-1">
              <a:solidFill>
                <a:srgbClr val="000000"/>
              </a:solidFill>
              <a:latin typeface="Calibri"/>
            </a:endParaRPr>
          </a:p>
        </p:txBody>
      </p:sp>
      <p:sp>
        <p:nvSpPr>
          <p:cNvPr id="788" name="TextBox 9"/>
          <p:cNvSpPr/>
          <p:nvPr/>
        </p:nvSpPr>
        <p:spPr>
          <a:xfrm>
            <a:off x="1506600" y="7512120"/>
            <a:ext cx="506736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7F7F7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ערכו בדיקה (לפני, אחרי ועל המוקד המדומה) באיזה צד תהיה הדמות?</a:t>
            </a:r>
            <a:endParaRPr lang="en-US" sz="1400" b="0" strike="noStrike" spc="-1">
              <a:solidFill>
                <a:srgbClr val="000000"/>
              </a:solidFill>
              <a:latin typeface="Calibri"/>
            </a:endParaRPr>
          </a:p>
        </p:txBody>
      </p:sp>
      <p:sp>
        <p:nvSpPr>
          <p:cNvPr id="789" name="TextBox 10"/>
          <p:cNvSpPr/>
          <p:nvPr/>
        </p:nvSpPr>
        <p:spPr>
          <a:xfrm>
            <a:off x="1521000" y="3481560"/>
            <a:ext cx="5024160" cy="307080"/>
          </a:xfrm>
          <a:custGeom>
            <a:avLst/>
            <a:gdLst/>
            <a:ahLst/>
            <a:cxnLst/>
            <a:rect l="l" t="t" r="r" b="b"/>
            <a:pathLst>
              <a:path w="21600" h="21600">
                <a:moveTo>
                  <a:pt x="0" y="0"/>
                </a:moveTo>
                <a:lnTo>
                  <a:pt x="21600" y="0"/>
                </a:lnTo>
                <a:lnTo>
                  <a:pt x="21600" y="21600"/>
                </a:lnTo>
                <a:lnTo>
                  <a:pt x="0" y="21600"/>
                </a:lnTo>
                <a:lnTo>
                  <a:pt x="0" y="0"/>
                </a:lnTo>
                <a:close/>
              </a:path>
            </a:pathLst>
          </a:custGeom>
          <a:noFill/>
          <a:ln w="9360">
            <a:solidFill>
              <a:srgbClr val="000000"/>
            </a:solidFill>
            <a:miter/>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החניך יסביר במילותיו את אופן היווצרות הדמות בעדשה מפזרת</a:t>
            </a:r>
            <a:endParaRPr lang="en-US" sz="1400" b="0" strike="noStrike" spc="-1">
              <a:solidFill>
                <a:srgbClr val="000000"/>
              </a:solidFill>
              <a:latin typeface="Calibri"/>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0" name="PlaceHolder 1"/>
          <p:cNvSpPr>
            <a:spLocks noGrp="1" noRot="1" noChangeAspect="1"/>
          </p:cNvSpPr>
          <p:nvPr>
            <p:ph type="sldImg"/>
          </p:nvPr>
        </p:nvSpPr>
        <p:spPr>
          <a:xfrm>
            <a:off x="693720" y="849240"/>
            <a:ext cx="5486400" cy="3086280"/>
          </a:xfrm>
          <a:prstGeom prst="rect">
            <a:avLst/>
          </a:prstGeom>
          <a:ln w="0">
            <a:noFill/>
          </a:ln>
        </p:spPr>
      </p:sp>
      <p:sp>
        <p:nvSpPr>
          <p:cNvPr id="791"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424FE65C-C1B6-4C77-98E4-EFC37676966A}" type="slidenum">
              <a:rPr lang="he-IL" sz="1200" b="0" strike="noStrike" spc="-1">
                <a:solidFill>
                  <a:srgbClr val="000000"/>
                </a:solidFill>
                <a:latin typeface="Calibri"/>
              </a:rPr>
              <a:t>17</a:t>
            </a:fld>
            <a:endParaRPr lang="en-US" sz="1200" b="0" strike="noStrike" spc="-1">
              <a:solidFill>
                <a:srgbClr val="000000"/>
              </a:solidFill>
              <a:latin typeface="Calibri"/>
            </a:endParaRPr>
          </a:p>
        </p:txBody>
      </p:sp>
      <p:sp>
        <p:nvSpPr>
          <p:cNvPr id="792" name="מציין מיקום של מספר שקופית 3"/>
          <p:cNvSpPr/>
          <p:nvPr/>
        </p:nvSpPr>
        <p:spPr>
          <a:xfrm>
            <a:off x="0" y="9344160"/>
            <a:ext cx="2971800" cy="4572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 </a:t>
            </a:r>
            <a:fld id="{A3281552-575A-460E-B126-43FE09EAB249}" type="slidenum">
              <a:rPr lang="he-IL" sz="1200" b="0" strike="noStrike" spc="-1">
                <a:solidFill>
                  <a:srgbClr val="000000"/>
                </a:solidFill>
                <a:latin typeface="Calibri"/>
              </a:rPr>
              <a:t>17</a:t>
            </a:fld>
            <a:endParaRPr lang="en-US" sz="1200" b="0" strike="noStrike" spc="-1">
              <a:solidFill>
                <a:srgbClr val="000000"/>
              </a:solidFill>
              <a:latin typeface="Calibri"/>
            </a:endParaRPr>
          </a:p>
        </p:txBody>
      </p:sp>
      <p:graphicFrame>
        <p:nvGraphicFramePr>
          <p:cNvPr id="793" name="טבלה 792"/>
          <p:cNvGraphicFramePr/>
          <p:nvPr/>
        </p:nvGraphicFramePr>
        <p:xfrm>
          <a:off x="268200" y="4016520"/>
          <a:ext cx="6337440" cy="5327640"/>
        </p:xfrm>
        <a:graphic>
          <a:graphicData uri="http://schemas.openxmlformats.org/drawingml/2006/table">
            <a:tbl>
              <a:tblPr/>
              <a:tblGrid>
                <a:gridCol w="1179720">
                  <a:extLst>
                    <a:ext uri="{9D8B030D-6E8A-4147-A177-3AD203B41FA5}">
                      <a16:colId xmlns:a16="http://schemas.microsoft.com/office/drawing/2014/main" val="20000"/>
                    </a:ext>
                  </a:extLst>
                </a:gridCol>
                <a:gridCol w="5157720">
                  <a:extLst>
                    <a:ext uri="{9D8B030D-6E8A-4147-A177-3AD203B41FA5}">
                      <a16:colId xmlns:a16="http://schemas.microsoft.com/office/drawing/2014/main" val="20001"/>
                    </a:ext>
                  </a:extLst>
                </a:gridCol>
              </a:tblGrid>
              <a:tr h="33480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4992840">
                <a:tc>
                  <a:txBody>
                    <a:bodyPr/>
                    <a:lstStyle/>
                    <a:p>
                      <a:endParaRPr lang="he-IL"/>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נשווה את תכונות הדמות כשהיא מדומה וממשית, כך נוכל להבחין בצורה מעשית בדמות ממשית ומדומה.</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u="sng" strike="noStrike" spc="-1">
                          <a:solidFill>
                            <a:srgbClr val="000000"/>
                          </a:solidFill>
                          <a:uFillTx/>
                          <a:latin typeface="Calibri"/>
                        </a:rPr>
                        <a:t>המשותף:</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דמות </a:t>
                      </a:r>
                      <a:r>
                        <a:rPr lang="he-IL" sz="1400" b="1" strike="noStrike" spc="-1">
                          <a:solidFill>
                            <a:srgbClr val="000000"/>
                          </a:solidFill>
                          <a:latin typeface="Calibri"/>
                        </a:rPr>
                        <a:t>ממשית</a:t>
                      </a:r>
                      <a:r>
                        <a:rPr lang="he-IL" sz="1400" b="0" strike="noStrike" spc="-1">
                          <a:solidFill>
                            <a:srgbClr val="000000"/>
                          </a:solidFill>
                          <a:latin typeface="Calibri"/>
                        </a:rPr>
                        <a:t> </a:t>
                      </a:r>
                      <a:r>
                        <a:rPr lang="he-IL" sz="1400" b="1" strike="noStrike" spc="-1">
                          <a:solidFill>
                            <a:srgbClr val="000000"/>
                          </a:solidFill>
                          <a:latin typeface="Calibri"/>
                        </a:rPr>
                        <a:t>ומדומה</a:t>
                      </a:r>
                      <a:r>
                        <a:rPr lang="he-IL" sz="1400" b="0" strike="noStrike" spc="-1">
                          <a:solidFill>
                            <a:srgbClr val="000000"/>
                          </a:solidFill>
                          <a:latin typeface="Calibri"/>
                        </a:rPr>
                        <a:t> ניתן לראות, אולם, רק בהימצא בשדה הראיה.</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משמע, רק כאשר נסתכל בעדשה מהצד השני בו נמצא העצם, ובתוך שדה ראיה מסוים נוכל לראות את הדמות.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B050"/>
                          </a:solidFill>
                          <a:latin typeface="Guttman Yad-Brush"/>
                          <a:cs typeface="Guttman Yad-Brush"/>
                        </a:rPr>
                        <a:t>מצב זה ניתן להשוות למצב בו נסתכל דרך זכוכית מגדלת בזווית מהצד ולא נראה את הדמות.</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u="sng" strike="noStrike" spc="-1">
                          <a:solidFill>
                            <a:srgbClr val="000000"/>
                          </a:solidFill>
                          <a:uFillTx/>
                          <a:latin typeface="Calibri"/>
                        </a:rPr>
                        <a:t>השוני:</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דמות </a:t>
                      </a:r>
                      <a:r>
                        <a:rPr lang="he-IL" sz="1400" b="1" strike="noStrike" spc="-1">
                          <a:solidFill>
                            <a:srgbClr val="000000"/>
                          </a:solidFill>
                          <a:latin typeface="Calibri"/>
                        </a:rPr>
                        <a:t>ממשית</a:t>
                      </a:r>
                      <a:r>
                        <a:rPr lang="he-IL" sz="1400" b="0" strike="noStrike" spc="-1">
                          <a:solidFill>
                            <a:srgbClr val="000000"/>
                          </a:solidFill>
                          <a:latin typeface="Calibri"/>
                        </a:rPr>
                        <a:t> ניתן לקלוט על מרקע במקום בו הדמות נוצרת.</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כלומר, נמקם מרקע באזור שדה הראייה ונבחין בדמות על גבי המרקע.</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דמות </a:t>
                      </a:r>
                      <a:r>
                        <a:rPr lang="he-IL" sz="1400" b="1" strike="noStrike" spc="-1">
                          <a:solidFill>
                            <a:srgbClr val="000000"/>
                          </a:solidFill>
                          <a:latin typeface="Calibri"/>
                        </a:rPr>
                        <a:t>מדומה</a:t>
                      </a:r>
                      <a:r>
                        <a:rPr lang="he-IL" sz="1400" b="0" strike="noStrike" spc="-1">
                          <a:solidFill>
                            <a:srgbClr val="000000"/>
                          </a:solidFill>
                          <a:latin typeface="Calibri"/>
                        </a:rPr>
                        <a:t> לא ניתן לקלוט על מרקע, משום שהאור כלל לא מגיע לשם.</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כלומר, לא נוכל להקרין דמות מדומה על גבי מרקע. דמות מדומה שנראה תראה בתוך זכוכית המדגלת ולא תוקרן החוצה.</a:t>
                      </a: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4" name="PlaceHolder 1"/>
          <p:cNvSpPr>
            <a:spLocks noGrp="1" noRot="1" noChangeAspect="1"/>
          </p:cNvSpPr>
          <p:nvPr>
            <p:ph type="sldImg"/>
          </p:nvPr>
        </p:nvSpPr>
        <p:spPr>
          <a:xfrm>
            <a:off x="689040" y="819000"/>
            <a:ext cx="5486400" cy="3086280"/>
          </a:xfrm>
          <a:prstGeom prst="rect">
            <a:avLst/>
          </a:prstGeom>
          <a:ln w="0">
            <a:noFill/>
          </a:ln>
        </p:spPr>
      </p:sp>
      <p:sp>
        <p:nvSpPr>
          <p:cNvPr id="795"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C84F636D-15B9-4092-96DC-706C86BC4FB9}" type="slidenum">
              <a:rPr lang="he-IL" sz="1200" b="0" strike="noStrike" spc="-1">
                <a:solidFill>
                  <a:srgbClr val="000000"/>
                </a:solidFill>
                <a:latin typeface="Calibri"/>
              </a:rPr>
              <a:t>18</a:t>
            </a:fld>
            <a:endParaRPr lang="en-US" sz="1200" b="0" strike="noStrike" spc="-1">
              <a:solidFill>
                <a:srgbClr val="000000"/>
              </a:solidFill>
              <a:latin typeface="Calibri"/>
            </a:endParaRPr>
          </a:p>
        </p:txBody>
      </p:sp>
      <p:graphicFrame>
        <p:nvGraphicFramePr>
          <p:cNvPr id="796" name="טבלה 795"/>
          <p:cNvGraphicFramePr/>
          <p:nvPr/>
        </p:nvGraphicFramePr>
        <p:xfrm>
          <a:off x="249120" y="3905280"/>
          <a:ext cx="6337440" cy="5327640"/>
        </p:xfrm>
        <a:graphic>
          <a:graphicData uri="http://schemas.openxmlformats.org/drawingml/2006/table">
            <a:tbl>
              <a:tblPr/>
              <a:tblGrid>
                <a:gridCol w="1179720">
                  <a:extLst>
                    <a:ext uri="{9D8B030D-6E8A-4147-A177-3AD203B41FA5}">
                      <a16:colId xmlns:a16="http://schemas.microsoft.com/office/drawing/2014/main" val="20000"/>
                    </a:ext>
                  </a:extLst>
                </a:gridCol>
                <a:gridCol w="5157720">
                  <a:extLst>
                    <a:ext uri="{9D8B030D-6E8A-4147-A177-3AD203B41FA5}">
                      <a16:colId xmlns:a16="http://schemas.microsoft.com/office/drawing/2014/main" val="20001"/>
                    </a:ext>
                  </a:extLst>
                </a:gridCol>
              </a:tblGrid>
              <a:tr h="33480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499284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מטרה אופרטיבית</a:t>
                      </a:r>
                      <a:endParaRPr lang="en-US" sz="1400" b="0" strike="noStrike" spc="-1">
                        <a:solidFill>
                          <a:srgbClr val="000000"/>
                        </a:solidFill>
                        <a:latin typeface="Calibri"/>
                      </a:endParaRPr>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עוצמת העדשה נסמן באות </a:t>
                      </a:r>
                      <a:r>
                        <a:rPr lang="en-US" sz="1400" b="0" strike="noStrike" spc="-1">
                          <a:solidFill>
                            <a:srgbClr val="000000"/>
                          </a:solidFill>
                          <a:latin typeface="Calibri"/>
                        </a:rPr>
                        <a:t>C</a:t>
                      </a: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נמדדת ביחידת דיופטר [</a:t>
                      </a:r>
                      <a:r>
                        <a:rPr lang="en-US" sz="1400" b="0" strike="noStrike" spc="-1">
                          <a:solidFill>
                            <a:srgbClr val="000000"/>
                          </a:solidFill>
                          <a:latin typeface="Calibri"/>
                        </a:rPr>
                        <a:t>D</a:t>
                      </a:r>
                      <a:r>
                        <a:rPr lang="he-IL" sz="1400" b="0" strike="noStrike" spc="-1">
                          <a:solidFill>
                            <a:srgbClr val="000000"/>
                          </a:solidFill>
                          <a:latin typeface="Calibri"/>
                        </a:rPr>
                        <a:t>]</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מדד לכושר השבירה של העדשה</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נוסחא:</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עוצמת עדשה מרכזת</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עוצמת עדשה מפזרת </a:t>
                      </a: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sp>
        <p:nvSpPr>
          <p:cNvPr id="797" name="TextBox 17"/>
          <p:cNvSpPr/>
          <p:nvPr/>
        </p:nvSpPr>
        <p:spPr>
          <a:xfrm>
            <a:off x="3057480" y="4268880"/>
            <a:ext cx="3446640" cy="307080"/>
          </a:xfrm>
          <a:custGeom>
            <a:avLst/>
            <a:gdLst/>
            <a:ahLst/>
            <a:cxnLst/>
            <a:rect l="l" t="t" r="r" b="b"/>
            <a:pathLst>
              <a:path w="21600" h="21600">
                <a:moveTo>
                  <a:pt x="0" y="0"/>
                </a:moveTo>
                <a:lnTo>
                  <a:pt x="21600" y="0"/>
                </a:lnTo>
                <a:lnTo>
                  <a:pt x="21600" y="21600"/>
                </a:lnTo>
                <a:lnTo>
                  <a:pt x="0" y="21600"/>
                </a:lnTo>
                <a:lnTo>
                  <a:pt x="0" y="0"/>
                </a:lnTo>
                <a:close/>
              </a:path>
            </a:pathLst>
          </a:custGeom>
          <a:noFill/>
          <a:ln w="9360">
            <a:solidFill>
              <a:srgbClr val="000000"/>
            </a:solidFill>
            <a:miter/>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החניך ירשום את הגדרת עוצמת העדשה</a:t>
            </a:r>
            <a:endParaRPr lang="en-US" sz="1400" b="0" strike="noStrike" spc="-1">
              <a:solidFill>
                <a:srgbClr val="000000"/>
              </a:solidFill>
              <a:latin typeface="Calibri"/>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 name="PlaceHolder 1"/>
          <p:cNvSpPr>
            <a:spLocks noGrp="1" noRot="1" noChangeAspect="1"/>
          </p:cNvSpPr>
          <p:nvPr>
            <p:ph type="sldImg"/>
          </p:nvPr>
        </p:nvSpPr>
        <p:spPr>
          <a:xfrm>
            <a:off x="689040" y="819000"/>
            <a:ext cx="5486400" cy="3086280"/>
          </a:xfrm>
          <a:prstGeom prst="rect">
            <a:avLst/>
          </a:prstGeom>
          <a:ln w="0">
            <a:noFill/>
          </a:ln>
        </p:spPr>
      </p:sp>
      <p:sp>
        <p:nvSpPr>
          <p:cNvPr id="799"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1448262E-5DBD-48FC-AD9E-0B29ADE83386}" type="slidenum">
              <a:rPr lang="he-IL" sz="1200" b="0" strike="noStrike" spc="-1">
                <a:solidFill>
                  <a:srgbClr val="000000"/>
                </a:solidFill>
                <a:latin typeface="Calibri"/>
              </a:rPr>
              <a:t>19</a:t>
            </a:fld>
            <a:endParaRPr lang="en-US" sz="1200" b="0" strike="noStrike" spc="-1">
              <a:solidFill>
                <a:srgbClr val="000000"/>
              </a:solidFill>
              <a:latin typeface="Calibri"/>
            </a:endParaRPr>
          </a:p>
        </p:txBody>
      </p:sp>
      <p:graphicFrame>
        <p:nvGraphicFramePr>
          <p:cNvPr id="800" name="טבלה 799"/>
          <p:cNvGraphicFramePr/>
          <p:nvPr/>
        </p:nvGraphicFramePr>
        <p:xfrm>
          <a:off x="260280" y="3905280"/>
          <a:ext cx="6337440" cy="5334120"/>
        </p:xfrm>
        <a:graphic>
          <a:graphicData uri="http://schemas.openxmlformats.org/drawingml/2006/table">
            <a:tbl>
              <a:tblPr/>
              <a:tblGrid>
                <a:gridCol w="1179720">
                  <a:extLst>
                    <a:ext uri="{9D8B030D-6E8A-4147-A177-3AD203B41FA5}">
                      <a16:colId xmlns:a16="http://schemas.microsoft.com/office/drawing/2014/main" val="20000"/>
                    </a:ext>
                  </a:extLst>
                </a:gridCol>
                <a:gridCol w="5157720">
                  <a:extLst>
                    <a:ext uri="{9D8B030D-6E8A-4147-A177-3AD203B41FA5}">
                      <a16:colId xmlns:a16="http://schemas.microsoft.com/office/drawing/2014/main" val="20001"/>
                    </a:ext>
                  </a:extLst>
                </a:gridCol>
              </a:tblGrid>
              <a:tr h="33480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499932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חזרה על מטרות השיעור</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שאלות ו.ק.</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קישור לנושא השיעור הבא</a:t>
                      </a:r>
                      <a:endParaRPr lang="en-US" sz="1400" b="0" strike="noStrike" spc="-1">
                        <a:solidFill>
                          <a:srgbClr val="000000"/>
                        </a:solidFill>
                        <a:latin typeface="Calibri"/>
                      </a:endParaRPr>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בשיעור זה הבנו את אופן קבלת דמות בעדשה מרכזת ומפזרת, מרכיבי העדשה הכדורית, עדשה מרכזת ועדשה מפזרת ועוצמת העדשה.</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ת. קרני האור נשברות דרך העדשה כמו דרך פיאות מנסרה משולשת </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ת. ממשית- מימין לעדשה. מדומה- משמאל</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	ממשית לא ניתן להקרין על מרקע</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ת. מדומה, ישרה, מוקטנת</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בשיעור הבא נלמד על העין ואופן היווצרות הדמות דרכה.</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sp>
        <p:nvSpPr>
          <p:cNvPr id="801" name="TextBox 10"/>
          <p:cNvSpPr/>
          <p:nvPr/>
        </p:nvSpPr>
        <p:spPr>
          <a:xfrm>
            <a:off x="1714680" y="5118120"/>
            <a:ext cx="482436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7F7F7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כיצד ניתן להתייחס לעדשה כמורכבת ממנסרות?</a:t>
            </a:r>
            <a:endParaRPr lang="en-US" sz="1400" b="0" strike="noStrike" spc="-1">
              <a:solidFill>
                <a:srgbClr val="000000"/>
              </a:solidFill>
              <a:latin typeface="Calibri"/>
            </a:endParaRPr>
          </a:p>
        </p:txBody>
      </p:sp>
      <p:sp>
        <p:nvSpPr>
          <p:cNvPr id="802" name="TextBox 11"/>
          <p:cNvSpPr/>
          <p:nvPr/>
        </p:nvSpPr>
        <p:spPr>
          <a:xfrm>
            <a:off x="1704960" y="5869080"/>
            <a:ext cx="483408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7F7F7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איך נקבע אם דמות היא ממשית או מדומה?</a:t>
            </a:r>
            <a:endParaRPr lang="en-US" sz="1400" b="0" strike="noStrike" spc="-1">
              <a:solidFill>
                <a:srgbClr val="000000"/>
              </a:solidFill>
              <a:latin typeface="Calibri"/>
            </a:endParaRPr>
          </a:p>
        </p:txBody>
      </p:sp>
      <p:sp>
        <p:nvSpPr>
          <p:cNvPr id="803" name="TextBox 12"/>
          <p:cNvSpPr/>
          <p:nvPr/>
        </p:nvSpPr>
        <p:spPr>
          <a:xfrm>
            <a:off x="1714680" y="6699240"/>
            <a:ext cx="482436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7F7F7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איזו דמות נקבל כשנסתכל על עצם דרך עדשה מפזרת?</a:t>
            </a:r>
            <a:endParaRPr lang="en-US" sz="1400" b="0" strike="noStrike" spc="-1">
              <a:solidFill>
                <a:srgbClr val="000000"/>
              </a:solidFill>
              <a:latin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6" name="PlaceHolder 1"/>
          <p:cNvSpPr>
            <a:spLocks noGrp="1" noRot="1" noChangeAspect="1"/>
          </p:cNvSpPr>
          <p:nvPr>
            <p:ph type="sldImg"/>
          </p:nvPr>
        </p:nvSpPr>
        <p:spPr>
          <a:xfrm>
            <a:off x="685800" y="369720"/>
            <a:ext cx="5486400" cy="3086280"/>
          </a:xfrm>
          <a:prstGeom prst="rect">
            <a:avLst/>
          </a:prstGeom>
          <a:ln w="0">
            <a:noFill/>
          </a:ln>
        </p:spPr>
      </p:sp>
      <p:sp>
        <p:nvSpPr>
          <p:cNvPr id="587"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D4E04E8B-BAA0-47A0-819D-467A111D7D06}" type="slidenum">
              <a:rPr lang="he-IL" sz="1200" b="0" strike="noStrike" spc="-1">
                <a:solidFill>
                  <a:srgbClr val="000000"/>
                </a:solidFill>
                <a:latin typeface="Calibri"/>
              </a:rPr>
              <a:t>2</a:t>
            </a:fld>
            <a:endParaRPr lang="en-US" sz="1200" b="0" strike="noStrike" spc="-1">
              <a:solidFill>
                <a:srgbClr val="000000"/>
              </a:solidFill>
              <a:latin typeface="Calibri"/>
            </a:endParaRPr>
          </a:p>
        </p:txBody>
      </p:sp>
      <p:graphicFrame>
        <p:nvGraphicFramePr>
          <p:cNvPr id="588" name="טבלה 587"/>
          <p:cNvGraphicFramePr/>
          <p:nvPr/>
        </p:nvGraphicFramePr>
        <p:xfrm>
          <a:off x="160200" y="3666960"/>
          <a:ext cx="6340680" cy="4273560"/>
        </p:xfrm>
        <a:graphic>
          <a:graphicData uri="http://schemas.openxmlformats.org/drawingml/2006/table">
            <a:tbl>
              <a:tblPr/>
              <a:tblGrid>
                <a:gridCol w="1182960">
                  <a:extLst>
                    <a:ext uri="{9D8B030D-6E8A-4147-A177-3AD203B41FA5}">
                      <a16:colId xmlns:a16="http://schemas.microsoft.com/office/drawing/2014/main" val="20000"/>
                    </a:ext>
                  </a:extLst>
                </a:gridCol>
                <a:gridCol w="5157720">
                  <a:extLst>
                    <a:ext uri="{9D8B030D-6E8A-4147-A177-3AD203B41FA5}">
                      <a16:colId xmlns:a16="http://schemas.microsoft.com/office/drawing/2014/main" val="20001"/>
                    </a:ext>
                  </a:extLst>
                </a:gridCol>
              </a:tblGrid>
              <a:tr h="30492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396864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הצגת מטרות על ונק' עיקריות</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הנמקה</a:t>
                      </a:r>
                      <a:endParaRPr lang="en-US" sz="1400" b="0" strike="noStrike" spc="-1">
                        <a:solidFill>
                          <a:srgbClr val="000000"/>
                        </a:solidFill>
                        <a:latin typeface="Calibri"/>
                      </a:endParaRPr>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בשיעור זה נבין את נבין את אופן קבלת דמות בעדשה מרכזת ובעדשה מפזרת.</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בשיעור זה נעסוק </a:t>
                      </a:r>
                      <a:r>
                        <a:rPr lang="he-IL" sz="1400" b="1" strike="noStrike" spc="-1">
                          <a:solidFill>
                            <a:srgbClr val="000000"/>
                          </a:solidFill>
                          <a:latin typeface="Calibri"/>
                        </a:rPr>
                        <a:t>במרכיבי העדשה הכדורית, עדשה מרכזת ומפזרת ועוצמת העדשה.</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נושא זה חשוב לנו כטכנאי דרג ד' מכיוון שאנו נעבוד עם מערכות אופטיות שונות שבבסיסן נמצאות עדשות למיניהן, ועל מנת לתפעל או לתקן את המערכות עלינו ללמוד על העדשות.</a:t>
                      </a: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9" name="PlaceHolder 1"/>
          <p:cNvSpPr>
            <a:spLocks noGrp="1" noRot="1" noChangeAspect="1"/>
          </p:cNvSpPr>
          <p:nvPr>
            <p:ph type="sldImg"/>
          </p:nvPr>
        </p:nvSpPr>
        <p:spPr>
          <a:xfrm>
            <a:off x="693720" y="303120"/>
            <a:ext cx="5486400" cy="3086280"/>
          </a:xfrm>
          <a:prstGeom prst="rect">
            <a:avLst/>
          </a:prstGeom>
          <a:ln w="0">
            <a:noFill/>
          </a:ln>
        </p:spPr>
      </p:sp>
      <p:sp>
        <p:nvSpPr>
          <p:cNvPr id="590"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3DAB6499-7687-497F-AD49-55A92121A88D}" type="slidenum">
              <a:rPr lang="he-IL" sz="1200" b="0" strike="noStrike" spc="-1">
                <a:solidFill>
                  <a:srgbClr val="000000"/>
                </a:solidFill>
                <a:latin typeface="Calibri"/>
              </a:rPr>
              <a:t>3</a:t>
            </a:fld>
            <a:endParaRPr lang="en-US" sz="1200" b="0" strike="noStrike" spc="-1">
              <a:solidFill>
                <a:srgbClr val="000000"/>
              </a:solidFill>
              <a:latin typeface="Calibri"/>
            </a:endParaRPr>
          </a:p>
        </p:txBody>
      </p:sp>
      <p:graphicFrame>
        <p:nvGraphicFramePr>
          <p:cNvPr id="591" name="טבלה 590"/>
          <p:cNvGraphicFramePr/>
          <p:nvPr/>
        </p:nvGraphicFramePr>
        <p:xfrm>
          <a:off x="260280" y="3457440"/>
          <a:ext cx="6337440" cy="5327640"/>
        </p:xfrm>
        <a:graphic>
          <a:graphicData uri="http://schemas.openxmlformats.org/drawingml/2006/table">
            <a:tbl>
              <a:tblPr/>
              <a:tblGrid>
                <a:gridCol w="1179720">
                  <a:extLst>
                    <a:ext uri="{9D8B030D-6E8A-4147-A177-3AD203B41FA5}">
                      <a16:colId xmlns:a16="http://schemas.microsoft.com/office/drawing/2014/main" val="20000"/>
                    </a:ext>
                  </a:extLst>
                </a:gridCol>
                <a:gridCol w="5157720">
                  <a:extLst>
                    <a:ext uri="{9D8B030D-6E8A-4147-A177-3AD203B41FA5}">
                      <a16:colId xmlns:a16="http://schemas.microsoft.com/office/drawing/2014/main" val="20001"/>
                    </a:ext>
                  </a:extLst>
                </a:gridCol>
              </a:tblGrid>
              <a:tr h="33516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499248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מטרה אופרטיבית</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שאלה לפיתוח תכנים</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שאלה לפיתוח תכנים</a:t>
                      </a:r>
                      <a:endParaRPr lang="en-US" sz="1400" b="0" strike="noStrike" spc="-1">
                        <a:solidFill>
                          <a:srgbClr val="000000"/>
                        </a:solidFill>
                        <a:latin typeface="Calibri"/>
                      </a:endParaRPr>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גוף</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1" strike="noStrike" spc="-1">
                          <a:solidFill>
                            <a:srgbClr val="000000"/>
                          </a:solidFill>
                          <a:latin typeface="Arial"/>
                        </a:rPr>
                        <a:t>הגדרה: </a:t>
                      </a:r>
                      <a:r>
                        <a:rPr lang="he-IL" sz="1400" b="0" strike="noStrike" spc="-1">
                          <a:solidFill>
                            <a:srgbClr val="000000"/>
                          </a:solidFill>
                          <a:latin typeface="Arial"/>
                        </a:rPr>
                        <a:t>עדשה היא מערכת אופטית המוגבלת ע"י שני משטחים מישבריים אשר לשניהם ציר משותף.</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 אנו נעסוק בעדשות כדוריות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משום שהיא עדשה שלפחות אחד משני צדיה הוא חלק מכדור תלת מימדי.</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משטח העדשה הכדורית הוא החפיפה של שני כדורים או השטח בין שני כדורים.</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נעסוק בעדשה דו קמורה (מרכזת) ועדשה דו קעורה (מפזרת)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sp>
        <p:nvSpPr>
          <p:cNvPr id="592" name="TextBox 5"/>
          <p:cNvSpPr/>
          <p:nvPr/>
        </p:nvSpPr>
        <p:spPr>
          <a:xfrm>
            <a:off x="2913120" y="4148280"/>
            <a:ext cx="3600360" cy="307080"/>
          </a:xfrm>
          <a:custGeom>
            <a:avLst/>
            <a:gdLst/>
            <a:ahLst/>
            <a:cxnLst/>
            <a:rect l="l" t="t" r="r" b="b"/>
            <a:pathLst>
              <a:path w="21600" h="21600">
                <a:moveTo>
                  <a:pt x="0" y="0"/>
                </a:moveTo>
                <a:lnTo>
                  <a:pt x="21600" y="0"/>
                </a:lnTo>
                <a:lnTo>
                  <a:pt x="21600" y="21600"/>
                </a:lnTo>
                <a:lnTo>
                  <a:pt x="0" y="21600"/>
                </a:lnTo>
                <a:lnTo>
                  <a:pt x="0" y="0"/>
                </a:lnTo>
                <a:close/>
              </a:path>
            </a:pathLst>
          </a:custGeom>
          <a:noFill/>
          <a:ln w="9360">
            <a:solidFill>
              <a:srgbClr val="000000"/>
            </a:solidFill>
            <a:miter/>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החניך יחזור על הגדרת העדשה</a:t>
            </a:r>
            <a:endParaRPr lang="en-US" sz="1400" b="0" strike="noStrike" spc="-1">
              <a:solidFill>
                <a:srgbClr val="000000"/>
              </a:solidFill>
              <a:latin typeface="Calibri"/>
            </a:endParaRPr>
          </a:p>
        </p:txBody>
      </p:sp>
      <p:sp>
        <p:nvSpPr>
          <p:cNvPr id="593" name="TextBox 6"/>
          <p:cNvSpPr/>
          <p:nvPr/>
        </p:nvSpPr>
        <p:spPr>
          <a:xfrm>
            <a:off x="476280" y="3840120"/>
            <a:ext cx="71928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7F7F7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42 דק'</a:t>
            </a:r>
            <a:endParaRPr lang="en-US" sz="1400" b="0" strike="noStrike" spc="-1">
              <a:solidFill>
                <a:srgbClr val="000000"/>
              </a:solidFill>
              <a:latin typeface="Calibri"/>
            </a:endParaRPr>
          </a:p>
        </p:txBody>
      </p:sp>
      <p:pic>
        <p:nvPicPr>
          <p:cNvPr id="594" name="אובייקט 7" descr="שיש לבן"/>
          <p:cNvPicPr/>
          <p:nvPr/>
        </p:nvPicPr>
        <p:blipFill>
          <a:blip r:embed="rId3"/>
          <a:stretch/>
        </p:blipFill>
        <p:spPr>
          <a:xfrm>
            <a:off x="3639960" y="7202520"/>
            <a:ext cx="1186200" cy="719280"/>
          </a:xfrm>
          <a:prstGeom prst="rect">
            <a:avLst/>
          </a:prstGeom>
          <a:ln w="0">
            <a:noFill/>
          </a:ln>
        </p:spPr>
      </p:pic>
      <p:pic>
        <p:nvPicPr>
          <p:cNvPr id="595" name="אובייקט 8" descr="שיש לבן"/>
          <p:cNvPicPr/>
          <p:nvPr/>
        </p:nvPicPr>
        <p:blipFill>
          <a:blip r:embed="rId4"/>
          <a:stretch/>
        </p:blipFill>
        <p:spPr>
          <a:xfrm>
            <a:off x="5013360" y="7202520"/>
            <a:ext cx="1434960" cy="719280"/>
          </a:xfrm>
          <a:prstGeom prst="rect">
            <a:avLst/>
          </a:prstGeom>
          <a:ln w="0">
            <a:noFill/>
          </a:ln>
        </p:spPr>
      </p:pic>
      <p:sp>
        <p:nvSpPr>
          <p:cNvPr id="596" name="TextBox 9"/>
          <p:cNvSpPr/>
          <p:nvPr/>
        </p:nvSpPr>
        <p:spPr>
          <a:xfrm>
            <a:off x="2913120" y="5423040"/>
            <a:ext cx="360036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7F7F7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למה לדעתכם לעדשה כדורית קוראים כך?</a:t>
            </a:r>
            <a:endParaRPr lang="en-US" sz="1400" b="0" strike="noStrike" spc="-1">
              <a:solidFill>
                <a:srgbClr val="000000"/>
              </a:solidFill>
              <a:latin typeface="Calibri"/>
            </a:endParaRPr>
          </a:p>
        </p:txBody>
      </p:sp>
      <p:sp>
        <p:nvSpPr>
          <p:cNvPr id="597" name="TextBox 10"/>
          <p:cNvSpPr/>
          <p:nvPr/>
        </p:nvSpPr>
        <p:spPr>
          <a:xfrm>
            <a:off x="2060640" y="6753240"/>
            <a:ext cx="448776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7F7F7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אילו צורות של עדשות יכולות להיווצר מאחד או שני כדורים?</a:t>
            </a:r>
            <a:endParaRPr lang="en-US" sz="1400" b="0" strike="noStrike" spc="-1">
              <a:solidFill>
                <a:srgbClr val="000000"/>
              </a:solidFill>
              <a:latin typeface="Calibri"/>
            </a:endParaRPr>
          </a:p>
        </p:txBody>
      </p:sp>
      <p:sp>
        <p:nvSpPr>
          <p:cNvPr id="598" name="AutoShape 32"/>
          <p:cNvSpPr/>
          <p:nvPr/>
        </p:nvSpPr>
        <p:spPr>
          <a:xfrm>
            <a:off x="3068640" y="7240680"/>
            <a:ext cx="272880" cy="681120"/>
          </a:xfrm>
          <a:custGeom>
            <a:avLst/>
            <a:gdLst/>
            <a:ahLst/>
            <a:cxnLst/>
            <a:rect l="0" t="0" r="r" b="b"/>
            <a:pathLst>
              <a:path w="759" h="1894">
                <a:moveTo>
                  <a:pt x="758" y="0"/>
                </a:moveTo>
                <a:cubicBezTo>
                  <a:pt x="569" y="169"/>
                  <a:pt x="379" y="445"/>
                  <a:pt x="379" y="946"/>
                </a:cubicBezTo>
                <a:cubicBezTo>
                  <a:pt x="379" y="1447"/>
                  <a:pt x="569" y="1723"/>
                  <a:pt x="758" y="1893"/>
                </a:cubicBezTo>
                <a:cubicBezTo>
                  <a:pt x="342" y="1893"/>
                  <a:pt x="0" y="1466"/>
                  <a:pt x="0" y="946"/>
                </a:cubicBezTo>
                <a:cubicBezTo>
                  <a:pt x="0" y="426"/>
                  <a:pt x="342" y="0"/>
                  <a:pt x="758" y="0"/>
                </a:cubicBezTo>
              </a:path>
            </a:pathLst>
          </a:custGeom>
          <a:solidFill>
            <a:srgbClr val="CCECFF"/>
          </a:solidFill>
          <a:ln w="9360">
            <a:solidFill>
              <a:srgbClr val="000000"/>
            </a:solidFill>
            <a:miter/>
          </a:ln>
        </p:spPr>
        <p:style>
          <a:lnRef idx="0">
            <a:scrgbClr r="0" g="0" b="0"/>
          </a:lnRef>
          <a:fillRef idx="0">
            <a:scrgbClr r="0" g="0" b="0"/>
          </a:fillRef>
          <a:effectRef idx="0">
            <a:scrgbClr r="0" g="0" b="0"/>
          </a:effectRef>
          <a:fontRef idx="minor"/>
        </p:style>
      </p:sp>
      <p:sp>
        <p:nvSpPr>
          <p:cNvPr id="599" name="אקורד 13"/>
          <p:cNvSpPr/>
          <p:nvPr/>
        </p:nvSpPr>
        <p:spPr>
          <a:xfrm rot="4525200">
            <a:off x="2476080" y="6934680"/>
            <a:ext cx="934920" cy="1200240"/>
          </a:xfrm>
          <a:custGeom>
            <a:avLst/>
            <a:gdLst/>
            <a:ahLst/>
            <a:cxnLst/>
            <a:rect l="l" t="t" r="r" b="b"/>
            <a:pathLst>
              <a:path w="820409" h="496120">
                <a:moveTo>
                  <a:pt x="835275" y="968429"/>
                </a:moveTo>
                <a:cubicBezTo>
                  <a:pt x="716544" y="1164551"/>
                  <a:pt x="516033" y="1246311"/>
                  <a:pt x="331046" y="1174032"/>
                </a:cubicBezTo>
                <a:cubicBezTo>
                  <a:pt x="175389" y="1113213"/>
                  <a:pt x="55595" y="952628"/>
                  <a:pt x="14866" y="750191"/>
                </a:cubicBezTo>
                <a:lnTo>
                  <a:pt x="835275" y="968429"/>
                </a:lnTo>
                <a:close/>
              </a:path>
            </a:pathLst>
          </a:custGeom>
          <a:solidFill>
            <a:srgbClr val="5B9BD5"/>
          </a:solidFill>
          <a:ln w="12600">
            <a:solidFill>
              <a:srgbClr val="41719C"/>
            </a:solidFill>
            <a:miter/>
          </a:ln>
        </p:spPr>
        <p:style>
          <a:lnRef idx="0">
            <a:scrgbClr r="0" g="0" b="0"/>
          </a:lnRef>
          <a:fillRef idx="0">
            <a:scrgbClr r="0" g="0" b="0"/>
          </a:fillRef>
          <a:effectRef idx="0">
            <a:scrgbClr r="0" g="0" b="0"/>
          </a:effectRef>
          <a:fontRef idx="minor"/>
        </p:style>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0" name="PlaceHolder 1"/>
          <p:cNvSpPr>
            <a:spLocks noGrp="1" noRot="1" noChangeAspect="1"/>
          </p:cNvSpPr>
          <p:nvPr>
            <p:ph type="sldImg"/>
          </p:nvPr>
        </p:nvSpPr>
        <p:spPr>
          <a:xfrm>
            <a:off x="685800" y="515880"/>
            <a:ext cx="5486400" cy="3086280"/>
          </a:xfrm>
          <a:prstGeom prst="rect">
            <a:avLst/>
          </a:prstGeom>
          <a:ln w="0">
            <a:noFill/>
          </a:ln>
        </p:spPr>
      </p:sp>
      <p:sp>
        <p:nvSpPr>
          <p:cNvPr id="601"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E11C1BFC-C042-47C5-AE06-1AB0CC256E90}" type="slidenum">
              <a:rPr lang="he-IL" sz="1200" b="0" strike="noStrike" spc="-1">
                <a:solidFill>
                  <a:srgbClr val="000000"/>
                </a:solidFill>
                <a:latin typeface="Calibri"/>
              </a:rPr>
              <a:t>4</a:t>
            </a:fld>
            <a:endParaRPr lang="en-US" sz="1200" b="0" strike="noStrike" spc="-1">
              <a:solidFill>
                <a:srgbClr val="000000"/>
              </a:solidFill>
              <a:latin typeface="Calibri"/>
            </a:endParaRPr>
          </a:p>
        </p:txBody>
      </p:sp>
      <p:pic>
        <p:nvPicPr>
          <p:cNvPr id="602" name="Object 4"/>
          <p:cNvPicPr/>
          <p:nvPr/>
        </p:nvPicPr>
        <p:blipFill>
          <a:blip r:embed="rId3"/>
          <a:stretch/>
        </p:blipFill>
        <p:spPr>
          <a:xfrm>
            <a:off x="3141720" y="7775640"/>
            <a:ext cx="1257120" cy="925560"/>
          </a:xfrm>
          <a:prstGeom prst="rect">
            <a:avLst/>
          </a:prstGeom>
          <a:ln w="0">
            <a:noFill/>
          </a:ln>
        </p:spPr>
      </p:pic>
      <p:graphicFrame>
        <p:nvGraphicFramePr>
          <p:cNvPr id="603" name="טבלה 602"/>
          <p:cNvGraphicFramePr/>
          <p:nvPr/>
        </p:nvGraphicFramePr>
        <p:xfrm>
          <a:off x="212760" y="3816360"/>
          <a:ext cx="6337440" cy="5327640"/>
        </p:xfrm>
        <a:graphic>
          <a:graphicData uri="http://schemas.openxmlformats.org/drawingml/2006/table">
            <a:tbl>
              <a:tblPr/>
              <a:tblGrid>
                <a:gridCol w="1181160">
                  <a:extLst>
                    <a:ext uri="{9D8B030D-6E8A-4147-A177-3AD203B41FA5}">
                      <a16:colId xmlns:a16="http://schemas.microsoft.com/office/drawing/2014/main" val="20000"/>
                    </a:ext>
                  </a:extLst>
                </a:gridCol>
                <a:gridCol w="5156280">
                  <a:extLst>
                    <a:ext uri="{9D8B030D-6E8A-4147-A177-3AD203B41FA5}">
                      <a16:colId xmlns:a16="http://schemas.microsoft.com/office/drawing/2014/main" val="20001"/>
                    </a:ext>
                  </a:extLst>
                </a:gridCol>
              </a:tblGrid>
              <a:tr h="33480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499284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מטרה אופרטיבית</a:t>
                      </a:r>
                      <a:endParaRPr lang="en-US" sz="1400" b="0" strike="noStrike" spc="-1">
                        <a:solidFill>
                          <a:srgbClr val="000000"/>
                        </a:solidFill>
                        <a:latin typeface="Calibri"/>
                      </a:endParaRPr>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1" strike="noStrike" spc="-1">
                          <a:solidFill>
                            <a:srgbClr val="000000"/>
                          </a:solidFill>
                          <a:latin typeface="Arial"/>
                        </a:rPr>
                        <a:t>מוקד העדשה: </a:t>
                      </a:r>
                      <a:r>
                        <a:rPr lang="he-IL" sz="1400" b="0" strike="noStrike" spc="-1">
                          <a:solidFill>
                            <a:srgbClr val="000000"/>
                          </a:solidFill>
                          <a:latin typeface="Arial"/>
                        </a:rPr>
                        <a:t>הנקודה אליה מתרכזת אלומה המקבילה לציר העדשה, מסומן באות </a:t>
                      </a:r>
                      <a:r>
                        <a:rPr lang="en-US" sz="1400" b="0" strike="noStrike" spc="-1">
                          <a:solidFill>
                            <a:srgbClr val="000000"/>
                          </a:solidFill>
                          <a:latin typeface="Arial"/>
                        </a:rPr>
                        <a:t>F</a:t>
                      </a:r>
                      <a:r>
                        <a:rPr lang="he-IL" sz="1400" b="0" strike="noStrike" spc="-1">
                          <a:solidFill>
                            <a:srgbClr val="000000"/>
                          </a:solidFill>
                          <a:latin typeface="Arial"/>
                        </a:rPr>
                        <a:t>, מרחק </a:t>
                      </a:r>
                      <a:r>
                        <a:rPr lang="en-US" sz="1400" b="0" strike="noStrike" spc="-1">
                          <a:solidFill>
                            <a:srgbClr val="000000"/>
                          </a:solidFill>
                          <a:latin typeface="Arial"/>
                        </a:rPr>
                        <a:t>F</a:t>
                      </a:r>
                      <a:r>
                        <a:rPr lang="he-IL" sz="1400" b="0" strike="noStrike" spc="-1">
                          <a:solidFill>
                            <a:srgbClr val="000000"/>
                          </a:solidFill>
                          <a:latin typeface="Arial"/>
                        </a:rPr>
                        <a:t> מהעדשה נקרא 'מרחק המוקד' ומסומן באות </a:t>
                      </a:r>
                      <a:r>
                        <a:rPr lang="en-US" sz="1400" b="0" strike="noStrike" spc="-1">
                          <a:solidFill>
                            <a:srgbClr val="000000"/>
                          </a:solidFill>
                          <a:latin typeface="Arial"/>
                        </a:rPr>
                        <a:t>f</a:t>
                      </a:r>
                      <a:r>
                        <a:rPr lang="he-IL" sz="1400" b="0" strike="noStrike" spc="-1">
                          <a:solidFill>
                            <a:srgbClr val="000000"/>
                          </a:solidFill>
                          <a:latin typeface="Arial"/>
                        </a:rPr>
                        <a:t>.</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B050"/>
                          </a:solidFill>
                          <a:latin typeface="Guttman Yad-Brush"/>
                          <a:cs typeface="Guttman Yad-Brush"/>
                        </a:rPr>
                        <a:t>לדוגמא: דיברנו על זכוכית המגדלת והנק' המדויקת בה מתרכז כל קרני האור הנכנסים אל העדשה, בשפה מקצועית נקרא לנק' זו מוקד העדשה.</a:t>
                      </a: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sp>
        <p:nvSpPr>
          <p:cNvPr id="604" name="TextBox 21"/>
          <p:cNvSpPr/>
          <p:nvPr/>
        </p:nvSpPr>
        <p:spPr>
          <a:xfrm>
            <a:off x="2085840" y="4186080"/>
            <a:ext cx="4454640" cy="307080"/>
          </a:xfrm>
          <a:custGeom>
            <a:avLst/>
            <a:gdLst/>
            <a:ahLst/>
            <a:cxnLst/>
            <a:rect l="l" t="t" r="r" b="b"/>
            <a:pathLst>
              <a:path w="21600" h="21600">
                <a:moveTo>
                  <a:pt x="0" y="0"/>
                </a:moveTo>
                <a:lnTo>
                  <a:pt x="21600" y="0"/>
                </a:lnTo>
                <a:lnTo>
                  <a:pt x="21600" y="21600"/>
                </a:lnTo>
                <a:lnTo>
                  <a:pt x="0" y="21600"/>
                </a:lnTo>
                <a:lnTo>
                  <a:pt x="0" y="0"/>
                </a:lnTo>
                <a:close/>
              </a:path>
            </a:pathLst>
          </a:custGeom>
          <a:noFill/>
          <a:ln w="9360">
            <a:solidFill>
              <a:srgbClr val="000000"/>
            </a:solidFill>
            <a:miter/>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החניך יגדיר את המושג אורך מוקד</a:t>
            </a:r>
            <a:endParaRPr lang="en-US" sz="1400" b="0" strike="noStrike" spc="-1">
              <a:solidFill>
                <a:srgbClr val="000000"/>
              </a:solidFill>
              <a:latin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5" name="PlaceHolder 1"/>
          <p:cNvSpPr>
            <a:spLocks noGrp="1" noRot="1" noChangeAspect="1"/>
          </p:cNvSpPr>
          <p:nvPr>
            <p:ph type="sldImg"/>
          </p:nvPr>
        </p:nvSpPr>
        <p:spPr>
          <a:xfrm>
            <a:off x="689040" y="801720"/>
            <a:ext cx="5486400" cy="3085920"/>
          </a:xfrm>
          <a:prstGeom prst="rect">
            <a:avLst/>
          </a:prstGeom>
          <a:ln w="0">
            <a:noFill/>
          </a:ln>
        </p:spPr>
      </p:sp>
      <p:sp>
        <p:nvSpPr>
          <p:cNvPr id="606"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802FEC24-21F3-47D7-A20B-5FBBC156F632}" type="slidenum">
              <a:rPr lang="he-IL" sz="1200" b="0" strike="noStrike" spc="-1">
                <a:solidFill>
                  <a:srgbClr val="000000"/>
                </a:solidFill>
                <a:latin typeface="Calibri"/>
              </a:rPr>
              <a:t>5</a:t>
            </a:fld>
            <a:endParaRPr lang="en-US" sz="1200" b="0" strike="noStrike" spc="-1">
              <a:solidFill>
                <a:srgbClr val="000000"/>
              </a:solidFill>
              <a:latin typeface="Calibri"/>
            </a:endParaRPr>
          </a:p>
        </p:txBody>
      </p:sp>
      <p:graphicFrame>
        <p:nvGraphicFramePr>
          <p:cNvPr id="607" name="טבלה 606"/>
          <p:cNvGraphicFramePr/>
          <p:nvPr/>
        </p:nvGraphicFramePr>
        <p:xfrm>
          <a:off x="236520" y="4132440"/>
          <a:ext cx="6337440" cy="5327640"/>
        </p:xfrm>
        <a:graphic>
          <a:graphicData uri="http://schemas.openxmlformats.org/drawingml/2006/table">
            <a:tbl>
              <a:tblPr/>
              <a:tblGrid>
                <a:gridCol w="1181160">
                  <a:extLst>
                    <a:ext uri="{9D8B030D-6E8A-4147-A177-3AD203B41FA5}">
                      <a16:colId xmlns:a16="http://schemas.microsoft.com/office/drawing/2014/main" val="20000"/>
                    </a:ext>
                  </a:extLst>
                </a:gridCol>
                <a:gridCol w="5156280">
                  <a:extLst>
                    <a:ext uri="{9D8B030D-6E8A-4147-A177-3AD203B41FA5}">
                      <a16:colId xmlns:a16="http://schemas.microsoft.com/office/drawing/2014/main" val="20001"/>
                    </a:ext>
                  </a:extLst>
                </a:gridCol>
              </a:tblGrid>
              <a:tr h="33480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499284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מטרה אופרטיבית</a:t>
                      </a:r>
                      <a:endParaRPr lang="en-US" sz="1400" b="0" strike="noStrike" spc="-1">
                        <a:solidFill>
                          <a:srgbClr val="000000"/>
                        </a:solidFill>
                        <a:latin typeface="Calibri"/>
                      </a:endParaRPr>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עדשה דו-קמורה (עדשה מרכזת), בסימול סכמתי נסמן בקו עם החצים כלפי חוץ</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1" strike="noStrike" spc="-1">
                          <a:solidFill>
                            <a:srgbClr val="000000"/>
                          </a:solidFill>
                          <a:latin typeface="Arial"/>
                        </a:rPr>
                        <a:t>מוקד העדשה: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בעדשה מרכזת מוקד העדשה הוא נק' המפגש של כל הקרניים על הציר האופטי. נמצא מימין לעדשה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cxnSp>
        <p:nvCxnSpPr>
          <p:cNvPr id="608" name="מחבר חץ ישר 6"/>
          <p:cNvCxnSpPr/>
          <p:nvPr/>
        </p:nvCxnSpPr>
        <p:spPr>
          <a:xfrm>
            <a:off x="5636880" y="5356080"/>
            <a:ext cx="1080" cy="432720"/>
          </a:xfrm>
          <a:prstGeom prst="straightConnector1">
            <a:avLst/>
          </a:prstGeom>
          <a:ln w="38160">
            <a:solidFill>
              <a:srgbClr val="5B9BD5"/>
            </a:solidFill>
            <a:miter/>
            <a:headEnd type="arrow" w="med" len="med"/>
            <a:tailEnd type="arrow" w="med" len="med"/>
          </a:ln>
        </p:spPr>
      </p:cxnSp>
      <p:grpSp>
        <p:nvGrpSpPr>
          <p:cNvPr id="609" name="קבוצה 7"/>
          <p:cNvGrpSpPr/>
          <p:nvPr/>
        </p:nvGrpSpPr>
        <p:grpSpPr>
          <a:xfrm>
            <a:off x="2685960" y="5373720"/>
            <a:ext cx="2158920" cy="1006560"/>
            <a:chOff x="2685960" y="5373720"/>
            <a:chExt cx="2158920" cy="1006560"/>
          </a:xfrm>
        </p:grpSpPr>
        <p:sp>
          <p:nvSpPr>
            <p:cNvPr id="610" name="Oval 26"/>
            <p:cNvSpPr/>
            <p:nvPr/>
          </p:nvSpPr>
          <p:spPr>
            <a:xfrm>
              <a:off x="3691440" y="5373720"/>
              <a:ext cx="291960" cy="1006560"/>
            </a:xfrm>
            <a:prstGeom prst="ellipse">
              <a:avLst/>
            </a:prstGeom>
            <a:solidFill>
              <a:srgbClr val="CCECFF"/>
            </a:solidFill>
            <a:ln w="0">
              <a:noFill/>
            </a:ln>
          </p:spPr>
          <p:style>
            <a:lnRef idx="0">
              <a:scrgbClr r="0" g="0" b="0"/>
            </a:lnRef>
            <a:fillRef idx="0">
              <a:scrgbClr r="0" g="0" b="0"/>
            </a:fillRef>
            <a:effectRef idx="0">
              <a:scrgbClr r="0" g="0" b="0"/>
            </a:effectRef>
            <a:fontRef idx="minor"/>
          </p:style>
        </p:sp>
        <p:sp>
          <p:nvSpPr>
            <p:cNvPr id="611" name="Line 34"/>
            <p:cNvSpPr/>
            <p:nvPr/>
          </p:nvSpPr>
          <p:spPr>
            <a:xfrm>
              <a:off x="2685960" y="5893200"/>
              <a:ext cx="2158920" cy="0"/>
            </a:xfrm>
            <a:prstGeom prst="line">
              <a:avLst/>
            </a:prstGeom>
            <a:ln w="9360">
              <a:solidFill>
                <a:srgbClr val="000000"/>
              </a:solidFill>
              <a:prstDash val="dash"/>
              <a:miter/>
            </a:ln>
          </p:spPr>
          <p:style>
            <a:lnRef idx="0">
              <a:scrgbClr r="0" g="0" b="0"/>
            </a:lnRef>
            <a:fillRef idx="0">
              <a:scrgbClr r="0" g="0" b="0"/>
            </a:fillRef>
            <a:effectRef idx="0">
              <a:scrgbClr r="0" g="0" b="0"/>
            </a:effectRef>
            <a:fontRef idx="minor"/>
          </p:style>
        </p:sp>
        <p:sp>
          <p:nvSpPr>
            <p:cNvPr id="612" name="Line 35"/>
            <p:cNvSpPr/>
            <p:nvPr/>
          </p:nvSpPr>
          <p:spPr>
            <a:xfrm>
              <a:off x="2718360" y="5503320"/>
              <a:ext cx="1005480" cy="0"/>
            </a:xfrm>
            <a:prstGeom prst="line">
              <a:avLst/>
            </a:prstGeom>
            <a:ln w="9360">
              <a:solidFill>
                <a:srgbClr val="FF6600"/>
              </a:solidFill>
              <a:miter/>
              <a:tailEnd type="triangle" w="med" len="med"/>
            </a:ln>
          </p:spPr>
          <p:style>
            <a:lnRef idx="0">
              <a:scrgbClr r="0" g="0" b="0"/>
            </a:lnRef>
            <a:fillRef idx="0">
              <a:scrgbClr r="0" g="0" b="0"/>
            </a:fillRef>
            <a:effectRef idx="0">
              <a:scrgbClr r="0" g="0" b="0"/>
            </a:effectRef>
            <a:fontRef idx="minor"/>
          </p:style>
        </p:sp>
        <p:sp>
          <p:nvSpPr>
            <p:cNvPr id="613" name="Line 37"/>
            <p:cNvSpPr/>
            <p:nvPr/>
          </p:nvSpPr>
          <p:spPr>
            <a:xfrm>
              <a:off x="3724200" y="5503320"/>
              <a:ext cx="194400" cy="32400"/>
            </a:xfrm>
            <a:prstGeom prst="line">
              <a:avLst/>
            </a:prstGeom>
            <a:ln w="9360">
              <a:solidFill>
                <a:srgbClr val="FF6600"/>
              </a:solidFill>
              <a:miter/>
            </a:ln>
          </p:spPr>
          <p:style>
            <a:lnRef idx="0">
              <a:scrgbClr r="0" g="0" b="0"/>
            </a:lnRef>
            <a:fillRef idx="0">
              <a:scrgbClr r="0" g="0" b="0"/>
            </a:fillRef>
            <a:effectRef idx="0">
              <a:scrgbClr r="0" g="0" b="0"/>
            </a:effectRef>
            <a:fontRef idx="minor"/>
          </p:style>
        </p:sp>
        <p:sp>
          <p:nvSpPr>
            <p:cNvPr id="614" name="Line 38"/>
            <p:cNvSpPr/>
            <p:nvPr/>
          </p:nvSpPr>
          <p:spPr>
            <a:xfrm>
              <a:off x="3918600" y="5536080"/>
              <a:ext cx="745920" cy="357120"/>
            </a:xfrm>
            <a:prstGeom prst="line">
              <a:avLst/>
            </a:prstGeom>
            <a:ln w="9360">
              <a:solidFill>
                <a:srgbClr val="FF6600"/>
              </a:solidFill>
              <a:miter/>
            </a:ln>
          </p:spPr>
          <p:style>
            <a:lnRef idx="0">
              <a:scrgbClr r="0" g="0" b="0"/>
            </a:lnRef>
            <a:fillRef idx="0">
              <a:scrgbClr r="0" g="0" b="0"/>
            </a:fillRef>
            <a:effectRef idx="0">
              <a:scrgbClr r="0" g="0" b="0"/>
            </a:effectRef>
            <a:fontRef idx="minor"/>
          </p:style>
        </p:sp>
        <p:sp>
          <p:nvSpPr>
            <p:cNvPr id="615" name="Line 39"/>
            <p:cNvSpPr/>
            <p:nvPr/>
          </p:nvSpPr>
          <p:spPr>
            <a:xfrm>
              <a:off x="2750760" y="6315480"/>
              <a:ext cx="1005480" cy="0"/>
            </a:xfrm>
            <a:prstGeom prst="line">
              <a:avLst/>
            </a:prstGeom>
            <a:ln w="9360">
              <a:solidFill>
                <a:srgbClr val="FF6600"/>
              </a:solidFill>
              <a:miter/>
              <a:tailEnd type="triangle" w="med" len="med"/>
            </a:ln>
          </p:spPr>
          <p:style>
            <a:lnRef idx="0">
              <a:scrgbClr r="0" g="0" b="0"/>
            </a:lnRef>
            <a:fillRef idx="0">
              <a:scrgbClr r="0" g="0" b="0"/>
            </a:fillRef>
            <a:effectRef idx="0">
              <a:scrgbClr r="0" g="0" b="0"/>
            </a:effectRef>
            <a:fontRef idx="minor"/>
          </p:style>
        </p:sp>
        <p:sp>
          <p:nvSpPr>
            <p:cNvPr id="616" name="Line 40"/>
            <p:cNvSpPr/>
            <p:nvPr/>
          </p:nvSpPr>
          <p:spPr>
            <a:xfrm flipV="1">
              <a:off x="3756600" y="6283080"/>
              <a:ext cx="162000" cy="32400"/>
            </a:xfrm>
            <a:prstGeom prst="line">
              <a:avLst/>
            </a:prstGeom>
            <a:ln w="9360">
              <a:solidFill>
                <a:srgbClr val="FF6600"/>
              </a:solidFill>
              <a:miter/>
            </a:ln>
          </p:spPr>
          <p:style>
            <a:lnRef idx="0">
              <a:scrgbClr r="0" g="0" b="0"/>
            </a:lnRef>
            <a:fillRef idx="0">
              <a:scrgbClr r="0" g="0" b="0"/>
            </a:fillRef>
            <a:effectRef idx="0">
              <a:scrgbClr r="0" g="0" b="0"/>
            </a:effectRef>
            <a:fontRef idx="minor"/>
          </p:style>
        </p:sp>
        <p:sp>
          <p:nvSpPr>
            <p:cNvPr id="617" name="Line 41"/>
            <p:cNvSpPr/>
            <p:nvPr/>
          </p:nvSpPr>
          <p:spPr>
            <a:xfrm flipV="1">
              <a:off x="3918600" y="5893200"/>
              <a:ext cx="745920" cy="389520"/>
            </a:xfrm>
            <a:prstGeom prst="line">
              <a:avLst/>
            </a:prstGeom>
            <a:ln w="9360">
              <a:solidFill>
                <a:srgbClr val="FF6600"/>
              </a:solidFill>
              <a:miter/>
            </a:ln>
          </p:spPr>
          <p:style>
            <a:lnRef idx="0">
              <a:scrgbClr r="0" g="0" b="0"/>
            </a:lnRef>
            <a:fillRef idx="0">
              <a:scrgbClr r="0" g="0" b="0"/>
            </a:fillRef>
            <a:effectRef idx="0">
              <a:scrgbClr r="0" g="0" b="0"/>
            </a:effectRef>
            <a:fontRef idx="minor"/>
          </p:style>
        </p:sp>
        <p:sp>
          <p:nvSpPr>
            <p:cNvPr id="618" name="Line 42"/>
            <p:cNvSpPr/>
            <p:nvPr/>
          </p:nvSpPr>
          <p:spPr>
            <a:xfrm>
              <a:off x="2718360" y="5730840"/>
              <a:ext cx="973080" cy="0"/>
            </a:xfrm>
            <a:prstGeom prst="line">
              <a:avLst/>
            </a:prstGeom>
            <a:ln w="9360">
              <a:solidFill>
                <a:srgbClr val="FF6600"/>
              </a:solidFill>
              <a:miter/>
              <a:tailEnd type="triangle" w="med" len="med"/>
            </a:ln>
          </p:spPr>
          <p:style>
            <a:lnRef idx="0">
              <a:scrgbClr r="0" g="0" b="0"/>
            </a:lnRef>
            <a:fillRef idx="0">
              <a:scrgbClr r="0" g="0" b="0"/>
            </a:fillRef>
            <a:effectRef idx="0">
              <a:scrgbClr r="0" g="0" b="0"/>
            </a:effectRef>
            <a:fontRef idx="minor"/>
          </p:style>
        </p:sp>
        <p:sp>
          <p:nvSpPr>
            <p:cNvPr id="619" name="Line 43"/>
            <p:cNvSpPr/>
            <p:nvPr/>
          </p:nvSpPr>
          <p:spPr>
            <a:xfrm>
              <a:off x="3724200" y="5730840"/>
              <a:ext cx="226800" cy="32400"/>
            </a:xfrm>
            <a:prstGeom prst="line">
              <a:avLst/>
            </a:prstGeom>
            <a:ln w="9360">
              <a:solidFill>
                <a:srgbClr val="FF6600"/>
              </a:solidFill>
              <a:miter/>
            </a:ln>
          </p:spPr>
          <p:style>
            <a:lnRef idx="0">
              <a:scrgbClr r="0" g="0" b="0"/>
            </a:lnRef>
            <a:fillRef idx="0">
              <a:scrgbClr r="0" g="0" b="0"/>
            </a:fillRef>
            <a:effectRef idx="0">
              <a:scrgbClr r="0" g="0" b="0"/>
            </a:effectRef>
            <a:fontRef idx="minor"/>
          </p:style>
        </p:sp>
        <p:sp>
          <p:nvSpPr>
            <p:cNvPr id="620" name="Line 44"/>
            <p:cNvSpPr/>
            <p:nvPr/>
          </p:nvSpPr>
          <p:spPr>
            <a:xfrm>
              <a:off x="3951000" y="5763240"/>
              <a:ext cx="713520" cy="129600"/>
            </a:xfrm>
            <a:prstGeom prst="line">
              <a:avLst/>
            </a:prstGeom>
            <a:ln w="9360">
              <a:solidFill>
                <a:srgbClr val="FF6600"/>
              </a:solidFill>
              <a:miter/>
              <a:tailEnd type="triangle" w="med" len="med"/>
            </a:ln>
          </p:spPr>
          <p:style>
            <a:lnRef idx="0">
              <a:scrgbClr r="0" g="0" b="0"/>
            </a:lnRef>
            <a:fillRef idx="0">
              <a:scrgbClr r="0" g="0" b="0"/>
            </a:fillRef>
            <a:effectRef idx="0">
              <a:scrgbClr r="0" g="0" b="0"/>
            </a:effectRef>
            <a:fontRef idx="minor"/>
          </p:style>
        </p:sp>
        <p:sp>
          <p:nvSpPr>
            <p:cNvPr id="621" name="Line 45"/>
            <p:cNvSpPr/>
            <p:nvPr/>
          </p:nvSpPr>
          <p:spPr>
            <a:xfrm>
              <a:off x="2718360" y="6055560"/>
              <a:ext cx="973080" cy="0"/>
            </a:xfrm>
            <a:prstGeom prst="line">
              <a:avLst/>
            </a:prstGeom>
            <a:ln w="9360">
              <a:solidFill>
                <a:srgbClr val="FF6600"/>
              </a:solidFill>
              <a:miter/>
              <a:tailEnd type="triangle" w="med" len="med"/>
            </a:ln>
          </p:spPr>
          <p:style>
            <a:lnRef idx="0">
              <a:scrgbClr r="0" g="0" b="0"/>
            </a:lnRef>
            <a:fillRef idx="0">
              <a:scrgbClr r="0" g="0" b="0"/>
            </a:fillRef>
            <a:effectRef idx="0">
              <a:scrgbClr r="0" g="0" b="0"/>
            </a:effectRef>
            <a:fontRef idx="minor"/>
          </p:style>
        </p:sp>
        <p:sp>
          <p:nvSpPr>
            <p:cNvPr id="622" name="Line 46"/>
            <p:cNvSpPr/>
            <p:nvPr/>
          </p:nvSpPr>
          <p:spPr>
            <a:xfrm flipV="1">
              <a:off x="3724200" y="6023160"/>
              <a:ext cx="226800" cy="32400"/>
            </a:xfrm>
            <a:prstGeom prst="line">
              <a:avLst/>
            </a:prstGeom>
            <a:ln w="9360">
              <a:solidFill>
                <a:srgbClr val="FF6600"/>
              </a:solidFill>
              <a:miter/>
            </a:ln>
          </p:spPr>
          <p:style>
            <a:lnRef idx="0">
              <a:scrgbClr r="0" g="0" b="0"/>
            </a:lnRef>
            <a:fillRef idx="0">
              <a:scrgbClr r="0" g="0" b="0"/>
            </a:fillRef>
            <a:effectRef idx="0">
              <a:scrgbClr r="0" g="0" b="0"/>
            </a:effectRef>
            <a:fontRef idx="minor"/>
          </p:style>
        </p:sp>
        <p:sp>
          <p:nvSpPr>
            <p:cNvPr id="623" name="Line 47"/>
            <p:cNvSpPr/>
            <p:nvPr/>
          </p:nvSpPr>
          <p:spPr>
            <a:xfrm flipV="1">
              <a:off x="3983760" y="5893200"/>
              <a:ext cx="681120" cy="129600"/>
            </a:xfrm>
            <a:prstGeom prst="line">
              <a:avLst/>
            </a:prstGeom>
            <a:ln w="9360">
              <a:solidFill>
                <a:srgbClr val="FF6600"/>
              </a:solidFill>
              <a:miter/>
            </a:ln>
          </p:spPr>
          <p:style>
            <a:lnRef idx="0">
              <a:scrgbClr r="0" g="0" b="0"/>
            </a:lnRef>
            <a:fillRef idx="0">
              <a:scrgbClr r="0" g="0" b="0"/>
            </a:fillRef>
            <a:effectRef idx="0">
              <a:scrgbClr r="0" g="0" b="0"/>
            </a:effectRef>
            <a:fontRef idx="minor"/>
          </p:style>
        </p:sp>
      </p:grpSp>
      <p:sp>
        <p:nvSpPr>
          <p:cNvPr id="624" name="TextBox 23"/>
          <p:cNvSpPr/>
          <p:nvPr/>
        </p:nvSpPr>
        <p:spPr>
          <a:xfrm>
            <a:off x="4341960" y="5859360"/>
            <a:ext cx="442800" cy="3988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1" strike="noStrike" spc="-1">
                <a:solidFill>
                  <a:srgbClr val="000000"/>
                </a:solidFill>
                <a:latin typeface="Calibri"/>
              </a:rPr>
              <a:t>F</a:t>
            </a:r>
            <a:endParaRPr lang="en-US" sz="2000" b="0" strike="noStrike" spc="-1">
              <a:solidFill>
                <a:srgbClr val="000000"/>
              </a:solidFill>
              <a:latin typeface="Calibri"/>
            </a:endParaRPr>
          </a:p>
        </p:txBody>
      </p:sp>
      <p:sp>
        <p:nvSpPr>
          <p:cNvPr id="625" name="TextBox 24"/>
          <p:cNvSpPr/>
          <p:nvPr/>
        </p:nvSpPr>
        <p:spPr>
          <a:xfrm>
            <a:off x="1965240" y="4518000"/>
            <a:ext cx="4454640" cy="307080"/>
          </a:xfrm>
          <a:custGeom>
            <a:avLst/>
            <a:gdLst/>
            <a:ahLst/>
            <a:cxnLst/>
            <a:rect l="l" t="t" r="r" b="b"/>
            <a:pathLst>
              <a:path w="21600" h="21600">
                <a:moveTo>
                  <a:pt x="0" y="0"/>
                </a:moveTo>
                <a:lnTo>
                  <a:pt x="21600" y="0"/>
                </a:lnTo>
                <a:lnTo>
                  <a:pt x="21600" y="21600"/>
                </a:lnTo>
                <a:lnTo>
                  <a:pt x="0" y="21600"/>
                </a:lnTo>
                <a:lnTo>
                  <a:pt x="0" y="0"/>
                </a:lnTo>
                <a:close/>
              </a:path>
            </a:pathLst>
          </a:custGeom>
          <a:noFill/>
          <a:ln w="9360">
            <a:solidFill>
              <a:srgbClr val="000000"/>
            </a:solidFill>
            <a:miter/>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החניך יכתוב את הסימול הסכמתי של עדשה מרכזת</a:t>
            </a:r>
            <a:endParaRPr lang="en-US" sz="1400" b="0" strike="noStrike" spc="-1">
              <a:solidFill>
                <a:srgbClr val="000000"/>
              </a:solidFill>
              <a:latin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6" name="PlaceHolder 1"/>
          <p:cNvSpPr>
            <a:spLocks noGrp="1" noRot="1" noChangeAspect="1"/>
          </p:cNvSpPr>
          <p:nvPr>
            <p:ph type="sldImg"/>
          </p:nvPr>
        </p:nvSpPr>
        <p:spPr>
          <a:xfrm>
            <a:off x="689040" y="801720"/>
            <a:ext cx="5486400" cy="3085920"/>
          </a:xfrm>
          <a:prstGeom prst="rect">
            <a:avLst/>
          </a:prstGeom>
          <a:ln w="0">
            <a:noFill/>
          </a:ln>
        </p:spPr>
      </p:sp>
      <p:sp>
        <p:nvSpPr>
          <p:cNvPr id="627"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6702570F-E0F4-40FD-8F3D-072516C18047}" type="slidenum">
              <a:rPr lang="he-IL" sz="1200" b="0" strike="noStrike" spc="-1">
                <a:solidFill>
                  <a:srgbClr val="000000"/>
                </a:solidFill>
                <a:latin typeface="Calibri"/>
              </a:rPr>
              <a:t>6</a:t>
            </a:fld>
            <a:endParaRPr lang="en-US" sz="1200" b="0" strike="noStrike" spc="-1">
              <a:solidFill>
                <a:srgbClr val="000000"/>
              </a:solidFill>
              <a:latin typeface="Calibri"/>
            </a:endParaRPr>
          </a:p>
        </p:txBody>
      </p:sp>
      <p:sp>
        <p:nvSpPr>
          <p:cNvPr id="628" name="מציין מיקום של מספר שקופית 3"/>
          <p:cNvSpPr/>
          <p:nvPr/>
        </p:nvSpPr>
        <p:spPr>
          <a:xfrm>
            <a:off x="0" y="9399600"/>
            <a:ext cx="2971800" cy="4572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 </a:t>
            </a:r>
            <a:fld id="{385F644E-B544-49B2-A38F-C02AF3DD75A2}" type="slidenum">
              <a:rPr lang="he-IL" sz="1200" b="0" strike="noStrike" spc="-1">
                <a:solidFill>
                  <a:srgbClr val="000000"/>
                </a:solidFill>
                <a:latin typeface="Calibri"/>
              </a:rPr>
              <a:t>6</a:t>
            </a:fld>
            <a:endParaRPr lang="en-US" sz="1200" b="0" strike="noStrike" spc="-1">
              <a:solidFill>
                <a:srgbClr val="000000"/>
              </a:solidFill>
              <a:latin typeface="Calibri"/>
            </a:endParaRPr>
          </a:p>
        </p:txBody>
      </p:sp>
      <p:graphicFrame>
        <p:nvGraphicFramePr>
          <p:cNvPr id="629" name="טבלה 628"/>
          <p:cNvGraphicFramePr/>
          <p:nvPr/>
        </p:nvGraphicFramePr>
        <p:xfrm>
          <a:off x="258840" y="3990960"/>
          <a:ext cx="6337080" cy="5327640"/>
        </p:xfrm>
        <a:graphic>
          <a:graphicData uri="http://schemas.openxmlformats.org/drawingml/2006/table">
            <a:tbl>
              <a:tblPr/>
              <a:tblGrid>
                <a:gridCol w="1179360">
                  <a:extLst>
                    <a:ext uri="{9D8B030D-6E8A-4147-A177-3AD203B41FA5}">
                      <a16:colId xmlns:a16="http://schemas.microsoft.com/office/drawing/2014/main" val="20000"/>
                    </a:ext>
                  </a:extLst>
                </a:gridCol>
                <a:gridCol w="5157720">
                  <a:extLst>
                    <a:ext uri="{9D8B030D-6E8A-4147-A177-3AD203B41FA5}">
                      <a16:colId xmlns:a16="http://schemas.microsoft.com/office/drawing/2014/main" val="20001"/>
                    </a:ext>
                  </a:extLst>
                </a:gridCol>
              </a:tblGrid>
              <a:tr h="33480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499284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מטרה אופרטיבית</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שאלה לפיתוח תכנים</a:t>
                      </a:r>
                      <a:endParaRPr lang="en-US" sz="1400" b="0" strike="noStrike" spc="-1">
                        <a:solidFill>
                          <a:srgbClr val="000000"/>
                        </a:solidFill>
                        <a:latin typeface="Calibri"/>
                      </a:endParaRPr>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עדשה דו קעורה (עדשה מפזרת), בסימול סכמתי נסמן בקו עם חצים כלפי פנים.</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1" strike="noStrike" spc="-1">
                          <a:solidFill>
                            <a:srgbClr val="000000"/>
                          </a:solidFill>
                          <a:latin typeface="Arial"/>
                        </a:rPr>
                        <a:t>מוקד העדשה: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בעדשה מפזרת, מוקד העדשה, הוא נק' מפגש המשכי הקרניים על הציר האופטי. נמצא משמאל לעדשה, ומהווה מוקד מדומה.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grpSp>
        <p:nvGrpSpPr>
          <p:cNvPr id="630" name="קבוצה 7"/>
          <p:cNvGrpSpPr/>
          <p:nvPr/>
        </p:nvGrpSpPr>
        <p:grpSpPr>
          <a:xfrm>
            <a:off x="5773320" y="5935680"/>
            <a:ext cx="720" cy="307800"/>
            <a:chOff x="5773320" y="5935680"/>
            <a:chExt cx="720" cy="307800"/>
          </a:xfrm>
        </p:grpSpPr>
        <p:sp>
          <p:nvSpPr>
            <p:cNvPr id="631" name="מחבר ישר 8"/>
            <p:cNvSpPr/>
            <p:nvPr/>
          </p:nvSpPr>
          <p:spPr>
            <a:xfrm>
              <a:off x="5773680" y="5935680"/>
              <a:ext cx="0" cy="307800"/>
            </a:xfrm>
            <a:prstGeom prst="line">
              <a:avLst/>
            </a:prstGeom>
            <a:ln w="38160">
              <a:solidFill>
                <a:srgbClr val="5B9BD5"/>
              </a:solidFill>
              <a:miter/>
            </a:ln>
          </p:spPr>
          <p:style>
            <a:lnRef idx="0">
              <a:scrgbClr r="0" g="0" b="0"/>
            </a:lnRef>
            <a:fillRef idx="0">
              <a:scrgbClr r="0" g="0" b="0"/>
            </a:fillRef>
            <a:effectRef idx="0">
              <a:scrgbClr r="0" g="0" b="0"/>
            </a:effectRef>
            <a:fontRef idx="minor"/>
          </p:style>
        </p:sp>
        <p:cxnSp>
          <p:nvCxnSpPr>
            <p:cNvPr id="632" name="מחבר חץ ישר 9"/>
            <p:cNvCxnSpPr/>
            <p:nvPr/>
          </p:nvCxnSpPr>
          <p:spPr>
            <a:xfrm>
              <a:off x="5773320" y="5936760"/>
              <a:ext cx="1080" cy="19800"/>
            </a:xfrm>
            <a:prstGeom prst="straightConnector1">
              <a:avLst/>
            </a:prstGeom>
            <a:ln w="38160">
              <a:solidFill>
                <a:srgbClr val="5B9BD5"/>
              </a:solidFill>
              <a:miter/>
              <a:tailEnd type="arrow" w="med" len="med"/>
            </a:ln>
          </p:spPr>
        </p:cxnSp>
        <p:cxnSp>
          <p:nvCxnSpPr>
            <p:cNvPr id="633" name="מחבר חץ ישר 10"/>
            <p:cNvCxnSpPr/>
            <p:nvPr/>
          </p:nvCxnSpPr>
          <p:spPr>
            <a:xfrm flipV="1">
              <a:off x="5773320" y="6225840"/>
              <a:ext cx="1080" cy="18000"/>
            </a:xfrm>
            <a:prstGeom prst="straightConnector1">
              <a:avLst/>
            </a:prstGeom>
            <a:ln w="38160">
              <a:solidFill>
                <a:srgbClr val="5B9BD5"/>
              </a:solidFill>
              <a:miter/>
              <a:tailEnd type="arrow" w="med" len="med"/>
            </a:ln>
          </p:spPr>
        </p:cxnSp>
      </p:grpSp>
      <p:grpSp>
        <p:nvGrpSpPr>
          <p:cNvPr id="634" name="קבוצה 12"/>
          <p:cNvGrpSpPr/>
          <p:nvPr/>
        </p:nvGrpSpPr>
        <p:grpSpPr>
          <a:xfrm>
            <a:off x="1928880" y="5971680"/>
            <a:ext cx="1685880" cy="1033920"/>
            <a:chOff x="1928880" y="5971680"/>
            <a:chExt cx="1685880" cy="1033920"/>
          </a:xfrm>
        </p:grpSpPr>
        <p:sp>
          <p:nvSpPr>
            <p:cNvPr id="635" name="AutoShape 4"/>
            <p:cNvSpPr/>
            <p:nvPr/>
          </p:nvSpPr>
          <p:spPr>
            <a:xfrm>
              <a:off x="2635920" y="5999040"/>
              <a:ext cx="543600" cy="503280"/>
            </a:xfrm>
            <a:custGeom>
              <a:avLst/>
              <a:gdLst/>
              <a:ahLst/>
              <a:cxnLst/>
              <a:rect l="0" t="0" r="r" b="b"/>
              <a:pathLst>
                <a:path w="1512" h="1400">
                  <a:moveTo>
                    <a:pt x="755" y="1399"/>
                  </a:moveTo>
                  <a:lnTo>
                    <a:pt x="1511" y="0"/>
                  </a:lnTo>
                  <a:lnTo>
                    <a:pt x="0" y="0"/>
                  </a:lnTo>
                  <a:lnTo>
                    <a:pt x="755" y="1399"/>
                  </a:lnTo>
                </a:path>
              </a:pathLst>
            </a:custGeom>
            <a:solidFill>
              <a:srgbClr val="CCECFF"/>
            </a:solidFill>
            <a:ln w="9360">
              <a:solidFill>
                <a:srgbClr val="CCECFF"/>
              </a:solidFill>
              <a:miter/>
            </a:ln>
          </p:spPr>
          <p:style>
            <a:lnRef idx="0">
              <a:scrgbClr r="0" g="0" b="0"/>
            </a:lnRef>
            <a:fillRef idx="0">
              <a:scrgbClr r="0" g="0" b="0"/>
            </a:fillRef>
            <a:effectRef idx="0">
              <a:scrgbClr r="0" g="0" b="0"/>
            </a:effectRef>
            <a:fontRef idx="minor"/>
          </p:style>
        </p:sp>
        <p:sp>
          <p:nvSpPr>
            <p:cNvPr id="636" name="AutoShape 5"/>
            <p:cNvSpPr/>
            <p:nvPr/>
          </p:nvSpPr>
          <p:spPr>
            <a:xfrm>
              <a:off x="2635920" y="6502320"/>
              <a:ext cx="543600" cy="503280"/>
            </a:xfrm>
            <a:custGeom>
              <a:avLst/>
              <a:gdLst/>
              <a:ahLst/>
              <a:cxnLst/>
              <a:rect l="0" t="0" r="r" b="b"/>
              <a:pathLst>
                <a:path w="1512" h="1400">
                  <a:moveTo>
                    <a:pt x="755" y="0"/>
                  </a:moveTo>
                  <a:lnTo>
                    <a:pt x="1511" y="1399"/>
                  </a:lnTo>
                  <a:lnTo>
                    <a:pt x="0" y="1399"/>
                  </a:lnTo>
                  <a:lnTo>
                    <a:pt x="755" y="0"/>
                  </a:lnTo>
                </a:path>
              </a:pathLst>
            </a:custGeom>
            <a:solidFill>
              <a:srgbClr val="CCECFF"/>
            </a:solidFill>
            <a:ln w="9360">
              <a:solidFill>
                <a:srgbClr val="CCECFF"/>
              </a:solidFill>
              <a:miter/>
            </a:ln>
          </p:spPr>
          <p:style>
            <a:lnRef idx="0">
              <a:scrgbClr r="0" g="0" b="0"/>
            </a:lnRef>
            <a:fillRef idx="0">
              <a:scrgbClr r="0" g="0" b="0"/>
            </a:fillRef>
            <a:effectRef idx="0">
              <a:scrgbClr r="0" g="0" b="0"/>
            </a:effectRef>
            <a:fontRef idx="minor"/>
          </p:style>
        </p:sp>
        <p:sp>
          <p:nvSpPr>
            <p:cNvPr id="637" name="Line 7"/>
            <p:cNvSpPr/>
            <p:nvPr/>
          </p:nvSpPr>
          <p:spPr>
            <a:xfrm>
              <a:off x="1928880" y="6216840"/>
              <a:ext cx="870120" cy="0"/>
            </a:xfrm>
            <a:prstGeom prst="line">
              <a:avLst/>
            </a:prstGeom>
            <a:ln w="28440">
              <a:solidFill>
                <a:srgbClr val="FF6600"/>
              </a:solidFill>
              <a:miter/>
              <a:tailEnd type="triangle" w="med" len="med"/>
            </a:ln>
          </p:spPr>
          <p:style>
            <a:lnRef idx="0">
              <a:scrgbClr r="0" g="0" b="0"/>
            </a:lnRef>
            <a:fillRef idx="0">
              <a:scrgbClr r="0" g="0" b="0"/>
            </a:fillRef>
            <a:effectRef idx="0">
              <a:scrgbClr r="0" g="0" b="0"/>
            </a:effectRef>
            <a:fontRef idx="minor"/>
          </p:style>
        </p:sp>
        <p:sp>
          <p:nvSpPr>
            <p:cNvPr id="638" name="Line 8"/>
            <p:cNvSpPr/>
            <p:nvPr/>
          </p:nvSpPr>
          <p:spPr>
            <a:xfrm>
              <a:off x="1928880" y="6733800"/>
              <a:ext cx="870120" cy="0"/>
            </a:xfrm>
            <a:prstGeom prst="line">
              <a:avLst/>
            </a:prstGeom>
            <a:ln w="28440">
              <a:solidFill>
                <a:srgbClr val="FF6600"/>
              </a:solidFill>
              <a:miter/>
              <a:tailEnd type="triangle" w="med" len="med"/>
            </a:ln>
          </p:spPr>
          <p:style>
            <a:lnRef idx="0">
              <a:scrgbClr r="0" g="0" b="0"/>
            </a:lnRef>
            <a:fillRef idx="0">
              <a:scrgbClr r="0" g="0" b="0"/>
            </a:fillRef>
            <a:effectRef idx="0">
              <a:scrgbClr r="0" g="0" b="0"/>
            </a:effectRef>
            <a:fontRef idx="minor"/>
          </p:style>
        </p:sp>
        <p:sp>
          <p:nvSpPr>
            <p:cNvPr id="639" name="Line 9"/>
            <p:cNvSpPr/>
            <p:nvPr/>
          </p:nvSpPr>
          <p:spPr>
            <a:xfrm flipV="1">
              <a:off x="2799000" y="6162120"/>
              <a:ext cx="299160" cy="54360"/>
            </a:xfrm>
            <a:prstGeom prst="line">
              <a:avLst/>
            </a:prstGeom>
            <a:ln w="28440">
              <a:solidFill>
                <a:srgbClr val="FF6600"/>
              </a:solidFill>
              <a:miter/>
            </a:ln>
          </p:spPr>
          <p:style>
            <a:lnRef idx="0">
              <a:scrgbClr r="0" g="0" b="0"/>
            </a:lnRef>
            <a:fillRef idx="0">
              <a:scrgbClr r="0" g="0" b="0"/>
            </a:fillRef>
            <a:effectRef idx="0">
              <a:scrgbClr r="0" g="0" b="0"/>
            </a:effectRef>
            <a:fontRef idx="minor"/>
          </p:style>
        </p:sp>
        <p:sp>
          <p:nvSpPr>
            <p:cNvPr id="640" name="Line 10"/>
            <p:cNvSpPr/>
            <p:nvPr/>
          </p:nvSpPr>
          <p:spPr>
            <a:xfrm flipV="1">
              <a:off x="3071160" y="5971680"/>
              <a:ext cx="380520" cy="190440"/>
            </a:xfrm>
            <a:prstGeom prst="line">
              <a:avLst/>
            </a:prstGeom>
            <a:ln w="28440">
              <a:solidFill>
                <a:srgbClr val="FF6600"/>
              </a:solidFill>
              <a:miter/>
              <a:tailEnd type="triangle" w="med" len="med"/>
            </a:ln>
          </p:spPr>
          <p:style>
            <a:lnRef idx="0">
              <a:scrgbClr r="0" g="0" b="0"/>
            </a:lnRef>
            <a:fillRef idx="0">
              <a:scrgbClr r="0" g="0" b="0"/>
            </a:fillRef>
            <a:effectRef idx="0">
              <a:scrgbClr r="0" g="0" b="0"/>
            </a:effectRef>
            <a:fontRef idx="minor"/>
          </p:style>
        </p:sp>
        <p:sp>
          <p:nvSpPr>
            <p:cNvPr id="641" name="Line 11"/>
            <p:cNvSpPr/>
            <p:nvPr/>
          </p:nvSpPr>
          <p:spPr>
            <a:xfrm>
              <a:off x="2772000" y="6733800"/>
              <a:ext cx="299160" cy="54360"/>
            </a:xfrm>
            <a:prstGeom prst="line">
              <a:avLst/>
            </a:prstGeom>
            <a:ln w="28440">
              <a:solidFill>
                <a:srgbClr val="FF6600"/>
              </a:solidFill>
              <a:miter/>
            </a:ln>
          </p:spPr>
          <p:style>
            <a:lnRef idx="0">
              <a:scrgbClr r="0" g="0" b="0"/>
            </a:lnRef>
            <a:fillRef idx="0">
              <a:scrgbClr r="0" g="0" b="0"/>
            </a:fillRef>
            <a:effectRef idx="0">
              <a:scrgbClr r="0" g="0" b="0"/>
            </a:effectRef>
            <a:fontRef idx="minor"/>
          </p:style>
        </p:sp>
        <p:sp>
          <p:nvSpPr>
            <p:cNvPr id="642" name="Line 12"/>
            <p:cNvSpPr/>
            <p:nvPr/>
          </p:nvSpPr>
          <p:spPr>
            <a:xfrm>
              <a:off x="3043800" y="6788160"/>
              <a:ext cx="380520" cy="190440"/>
            </a:xfrm>
            <a:prstGeom prst="line">
              <a:avLst/>
            </a:prstGeom>
            <a:ln w="28440">
              <a:solidFill>
                <a:srgbClr val="FF6600"/>
              </a:solidFill>
              <a:miter/>
              <a:tailEnd type="triangle" w="med" len="med"/>
            </a:ln>
          </p:spPr>
          <p:style>
            <a:lnRef idx="0">
              <a:scrgbClr r="0" g="0" b="0"/>
            </a:lnRef>
            <a:fillRef idx="0">
              <a:scrgbClr r="0" g="0" b="0"/>
            </a:fillRef>
            <a:effectRef idx="0">
              <a:scrgbClr r="0" g="0" b="0"/>
            </a:effectRef>
            <a:fontRef idx="minor"/>
          </p:style>
        </p:sp>
        <p:sp>
          <p:nvSpPr>
            <p:cNvPr id="643" name="Line 28"/>
            <p:cNvSpPr/>
            <p:nvPr/>
          </p:nvSpPr>
          <p:spPr>
            <a:xfrm flipH="1">
              <a:off x="2363400" y="6080760"/>
              <a:ext cx="870120" cy="407880"/>
            </a:xfrm>
            <a:prstGeom prst="line">
              <a:avLst/>
            </a:prstGeom>
            <a:ln w="9360">
              <a:solidFill>
                <a:srgbClr val="FF6600"/>
              </a:solidFill>
              <a:prstDash val="dash"/>
              <a:miter/>
            </a:ln>
          </p:spPr>
          <p:style>
            <a:lnRef idx="0">
              <a:scrgbClr r="0" g="0" b="0"/>
            </a:lnRef>
            <a:fillRef idx="0">
              <a:scrgbClr r="0" g="0" b="0"/>
            </a:fillRef>
            <a:effectRef idx="0">
              <a:scrgbClr r="0" g="0" b="0"/>
            </a:effectRef>
            <a:fontRef idx="minor"/>
          </p:style>
        </p:sp>
        <p:sp>
          <p:nvSpPr>
            <p:cNvPr id="644" name="Line 29"/>
            <p:cNvSpPr/>
            <p:nvPr/>
          </p:nvSpPr>
          <p:spPr>
            <a:xfrm flipH="1" flipV="1">
              <a:off x="2390760" y="6488640"/>
              <a:ext cx="870120" cy="407880"/>
            </a:xfrm>
            <a:prstGeom prst="line">
              <a:avLst/>
            </a:prstGeom>
            <a:ln w="9360">
              <a:solidFill>
                <a:srgbClr val="FF6600"/>
              </a:solidFill>
              <a:prstDash val="dash"/>
              <a:miter/>
            </a:ln>
          </p:spPr>
          <p:style>
            <a:lnRef idx="0">
              <a:scrgbClr r="0" g="0" b="0"/>
            </a:lnRef>
            <a:fillRef idx="0">
              <a:scrgbClr r="0" g="0" b="0"/>
            </a:fillRef>
            <a:effectRef idx="0">
              <a:scrgbClr r="0" g="0" b="0"/>
            </a:effectRef>
            <a:fontRef idx="minor"/>
          </p:style>
        </p:sp>
        <p:sp>
          <p:nvSpPr>
            <p:cNvPr id="645" name="Freeform 30"/>
            <p:cNvSpPr/>
            <p:nvPr/>
          </p:nvSpPr>
          <p:spPr>
            <a:xfrm>
              <a:off x="2635920" y="5999040"/>
              <a:ext cx="163080" cy="1006560"/>
            </a:xfrm>
            <a:custGeom>
              <a:avLst/>
              <a:gdLst/>
              <a:ahLst/>
              <a:cxnLst/>
              <a:rect l="l" t="t" r="r" b="b"/>
              <a:pathLst>
                <a:path w="336" h="1344">
                  <a:moveTo>
                    <a:pt x="0" y="0"/>
                  </a:moveTo>
                  <a:cubicBezTo>
                    <a:pt x="168" y="248"/>
                    <a:pt x="336" y="496"/>
                    <a:pt x="336" y="720"/>
                  </a:cubicBezTo>
                  <a:cubicBezTo>
                    <a:pt x="336" y="944"/>
                    <a:pt x="168" y="1144"/>
                    <a:pt x="0" y="1344"/>
                  </a:cubicBezTo>
                </a:path>
              </a:pathLst>
            </a:custGeom>
            <a:noFill/>
            <a:ln w="9360">
              <a:solidFill>
                <a:srgbClr val="000000"/>
              </a:solidFill>
              <a:round/>
            </a:ln>
          </p:spPr>
          <p:style>
            <a:lnRef idx="0">
              <a:scrgbClr r="0" g="0" b="0"/>
            </a:lnRef>
            <a:fillRef idx="0">
              <a:scrgbClr r="0" g="0" b="0"/>
            </a:fillRef>
            <a:effectRef idx="0">
              <a:scrgbClr r="0" g="0" b="0"/>
            </a:effectRef>
            <a:fontRef idx="minor"/>
          </p:style>
        </p:sp>
        <p:sp>
          <p:nvSpPr>
            <p:cNvPr id="646" name="Freeform 31"/>
            <p:cNvSpPr/>
            <p:nvPr/>
          </p:nvSpPr>
          <p:spPr>
            <a:xfrm flipH="1">
              <a:off x="3015720" y="5972040"/>
              <a:ext cx="163080" cy="1033560"/>
            </a:xfrm>
            <a:custGeom>
              <a:avLst/>
              <a:gdLst/>
              <a:ahLst/>
              <a:cxnLst/>
              <a:rect l="l" t="t" r="r" b="b"/>
              <a:pathLst>
                <a:path w="336" h="1344">
                  <a:moveTo>
                    <a:pt x="0" y="0"/>
                  </a:moveTo>
                  <a:cubicBezTo>
                    <a:pt x="168" y="248"/>
                    <a:pt x="336" y="496"/>
                    <a:pt x="336" y="720"/>
                  </a:cubicBezTo>
                  <a:cubicBezTo>
                    <a:pt x="336" y="944"/>
                    <a:pt x="168" y="1144"/>
                    <a:pt x="0" y="1344"/>
                  </a:cubicBezTo>
                </a:path>
              </a:pathLst>
            </a:custGeom>
            <a:noFill/>
            <a:ln w="9360">
              <a:solidFill>
                <a:srgbClr val="000000"/>
              </a:solidFill>
              <a:round/>
            </a:ln>
          </p:spPr>
          <p:style>
            <a:lnRef idx="0">
              <a:scrgbClr r="0" g="0" b="0"/>
            </a:lnRef>
            <a:fillRef idx="0">
              <a:scrgbClr r="0" g="0" b="0"/>
            </a:fillRef>
            <a:effectRef idx="0">
              <a:scrgbClr r="0" g="0" b="0"/>
            </a:effectRef>
            <a:fontRef idx="minor"/>
          </p:style>
        </p:sp>
        <p:sp>
          <p:nvSpPr>
            <p:cNvPr id="647" name="Line 32"/>
            <p:cNvSpPr/>
            <p:nvPr/>
          </p:nvSpPr>
          <p:spPr>
            <a:xfrm>
              <a:off x="1928880" y="6379920"/>
              <a:ext cx="843120" cy="0"/>
            </a:xfrm>
            <a:prstGeom prst="line">
              <a:avLst/>
            </a:prstGeom>
            <a:ln w="28440">
              <a:solidFill>
                <a:srgbClr val="5B9BD5"/>
              </a:solidFill>
              <a:miter/>
              <a:tailEnd type="triangle" w="med" len="med"/>
            </a:ln>
          </p:spPr>
          <p:style>
            <a:lnRef idx="0">
              <a:scrgbClr r="0" g="0" b="0"/>
            </a:lnRef>
            <a:fillRef idx="0">
              <a:scrgbClr r="0" g="0" b="0"/>
            </a:fillRef>
            <a:effectRef idx="0">
              <a:scrgbClr r="0" g="0" b="0"/>
            </a:effectRef>
            <a:fontRef idx="minor"/>
          </p:style>
        </p:sp>
        <p:sp>
          <p:nvSpPr>
            <p:cNvPr id="648" name="Line 33"/>
            <p:cNvSpPr/>
            <p:nvPr/>
          </p:nvSpPr>
          <p:spPr>
            <a:xfrm flipV="1">
              <a:off x="2772000" y="6352560"/>
              <a:ext cx="271800" cy="27000"/>
            </a:xfrm>
            <a:prstGeom prst="line">
              <a:avLst/>
            </a:prstGeom>
            <a:ln w="28440">
              <a:solidFill>
                <a:srgbClr val="5B9BD5"/>
              </a:solidFill>
              <a:miter/>
            </a:ln>
          </p:spPr>
          <p:style>
            <a:lnRef idx="0">
              <a:scrgbClr r="0" g="0" b="0"/>
            </a:lnRef>
            <a:fillRef idx="0">
              <a:scrgbClr r="0" g="0" b="0"/>
            </a:fillRef>
            <a:effectRef idx="0">
              <a:scrgbClr r="0" g="0" b="0"/>
            </a:effectRef>
            <a:fontRef idx="minor"/>
          </p:style>
        </p:sp>
        <p:sp>
          <p:nvSpPr>
            <p:cNvPr id="649" name="Line 34"/>
            <p:cNvSpPr/>
            <p:nvPr/>
          </p:nvSpPr>
          <p:spPr>
            <a:xfrm flipV="1">
              <a:off x="3043800" y="6243840"/>
              <a:ext cx="570960" cy="108720"/>
            </a:xfrm>
            <a:prstGeom prst="line">
              <a:avLst/>
            </a:prstGeom>
            <a:ln w="28440">
              <a:solidFill>
                <a:srgbClr val="5B9BD5"/>
              </a:solidFill>
              <a:miter/>
              <a:tailEnd type="triangle" w="med" len="med"/>
            </a:ln>
          </p:spPr>
          <p:style>
            <a:lnRef idx="0">
              <a:scrgbClr r="0" g="0" b="0"/>
            </a:lnRef>
            <a:fillRef idx="0">
              <a:scrgbClr r="0" g="0" b="0"/>
            </a:fillRef>
            <a:effectRef idx="0">
              <a:scrgbClr r="0" g="0" b="0"/>
            </a:effectRef>
            <a:fontRef idx="minor"/>
          </p:style>
        </p:sp>
        <p:sp>
          <p:nvSpPr>
            <p:cNvPr id="650" name="Line 35"/>
            <p:cNvSpPr/>
            <p:nvPr/>
          </p:nvSpPr>
          <p:spPr>
            <a:xfrm flipH="1">
              <a:off x="2390760" y="6271200"/>
              <a:ext cx="1114920" cy="217440"/>
            </a:xfrm>
            <a:prstGeom prst="line">
              <a:avLst/>
            </a:prstGeom>
            <a:ln w="9360">
              <a:solidFill>
                <a:srgbClr val="5B9BD5"/>
              </a:solidFill>
              <a:prstDash val="dash"/>
              <a:miter/>
            </a:ln>
          </p:spPr>
          <p:style>
            <a:lnRef idx="0">
              <a:scrgbClr r="0" g="0" b="0"/>
            </a:lnRef>
            <a:fillRef idx="0">
              <a:scrgbClr r="0" g="0" b="0"/>
            </a:fillRef>
            <a:effectRef idx="0">
              <a:scrgbClr r="0" g="0" b="0"/>
            </a:effectRef>
            <a:fontRef idx="minor"/>
          </p:style>
        </p:sp>
        <p:sp>
          <p:nvSpPr>
            <p:cNvPr id="651" name="Line 36"/>
            <p:cNvSpPr/>
            <p:nvPr/>
          </p:nvSpPr>
          <p:spPr>
            <a:xfrm>
              <a:off x="1955880" y="6570360"/>
              <a:ext cx="842760" cy="0"/>
            </a:xfrm>
            <a:prstGeom prst="line">
              <a:avLst/>
            </a:prstGeom>
            <a:ln w="28440">
              <a:solidFill>
                <a:srgbClr val="5B9BD5"/>
              </a:solidFill>
              <a:miter/>
              <a:tailEnd type="triangle" w="med" len="med"/>
            </a:ln>
          </p:spPr>
          <p:style>
            <a:lnRef idx="0">
              <a:scrgbClr r="0" g="0" b="0"/>
            </a:lnRef>
            <a:fillRef idx="0">
              <a:scrgbClr r="0" g="0" b="0"/>
            </a:fillRef>
            <a:effectRef idx="0">
              <a:scrgbClr r="0" g="0" b="0"/>
            </a:effectRef>
            <a:fontRef idx="minor"/>
          </p:style>
        </p:sp>
        <p:sp>
          <p:nvSpPr>
            <p:cNvPr id="652" name="Line 37"/>
            <p:cNvSpPr/>
            <p:nvPr/>
          </p:nvSpPr>
          <p:spPr>
            <a:xfrm>
              <a:off x="2772000" y="6570360"/>
              <a:ext cx="244440" cy="54360"/>
            </a:xfrm>
            <a:prstGeom prst="line">
              <a:avLst/>
            </a:prstGeom>
            <a:ln w="28440">
              <a:solidFill>
                <a:srgbClr val="5B9BD5"/>
              </a:solidFill>
              <a:miter/>
            </a:ln>
          </p:spPr>
          <p:style>
            <a:lnRef idx="0">
              <a:scrgbClr r="0" g="0" b="0"/>
            </a:lnRef>
            <a:fillRef idx="0">
              <a:scrgbClr r="0" g="0" b="0"/>
            </a:fillRef>
            <a:effectRef idx="0">
              <a:scrgbClr r="0" g="0" b="0"/>
            </a:effectRef>
            <a:fontRef idx="minor"/>
          </p:style>
        </p:sp>
        <p:sp>
          <p:nvSpPr>
            <p:cNvPr id="653" name="Line 38"/>
            <p:cNvSpPr/>
            <p:nvPr/>
          </p:nvSpPr>
          <p:spPr>
            <a:xfrm>
              <a:off x="3016440" y="6624720"/>
              <a:ext cx="570960" cy="135720"/>
            </a:xfrm>
            <a:prstGeom prst="line">
              <a:avLst/>
            </a:prstGeom>
            <a:ln w="28440">
              <a:solidFill>
                <a:srgbClr val="5B9BD5"/>
              </a:solidFill>
              <a:miter/>
              <a:tailEnd type="triangle" w="med" len="med"/>
            </a:ln>
          </p:spPr>
          <p:style>
            <a:lnRef idx="0">
              <a:scrgbClr r="0" g="0" b="0"/>
            </a:lnRef>
            <a:fillRef idx="0">
              <a:scrgbClr r="0" g="0" b="0"/>
            </a:fillRef>
            <a:effectRef idx="0">
              <a:scrgbClr r="0" g="0" b="0"/>
            </a:effectRef>
            <a:fontRef idx="minor"/>
          </p:style>
        </p:sp>
        <p:sp>
          <p:nvSpPr>
            <p:cNvPr id="654" name="Line 39"/>
            <p:cNvSpPr/>
            <p:nvPr/>
          </p:nvSpPr>
          <p:spPr>
            <a:xfrm flipH="1" flipV="1">
              <a:off x="2363400" y="6489000"/>
              <a:ext cx="1142280" cy="244800"/>
            </a:xfrm>
            <a:prstGeom prst="line">
              <a:avLst/>
            </a:prstGeom>
            <a:ln w="9360">
              <a:solidFill>
                <a:srgbClr val="5B9BD5"/>
              </a:solidFill>
              <a:prstDash val="dash"/>
              <a:miter/>
            </a:ln>
          </p:spPr>
          <p:style>
            <a:lnRef idx="0">
              <a:scrgbClr r="0" g="0" b="0"/>
            </a:lnRef>
            <a:fillRef idx="0">
              <a:scrgbClr r="0" g="0" b="0"/>
            </a:fillRef>
            <a:effectRef idx="0">
              <a:scrgbClr r="0" g="0" b="0"/>
            </a:effectRef>
            <a:fontRef idx="minor"/>
          </p:style>
        </p:sp>
      </p:grpSp>
      <p:sp>
        <p:nvSpPr>
          <p:cNvPr id="655" name="TextBox 33"/>
          <p:cNvSpPr/>
          <p:nvPr/>
        </p:nvSpPr>
        <p:spPr>
          <a:xfrm>
            <a:off x="2165400" y="6765840"/>
            <a:ext cx="201600" cy="4597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1" strike="noStrike" spc="-1">
                <a:solidFill>
                  <a:srgbClr val="000000"/>
                </a:solidFill>
                <a:latin typeface="Calibri"/>
              </a:rPr>
              <a:t>F</a:t>
            </a:r>
            <a:endParaRPr lang="en-US" sz="2400" b="0" strike="noStrike" spc="-1">
              <a:solidFill>
                <a:srgbClr val="000000"/>
              </a:solidFill>
              <a:latin typeface="Calibri"/>
            </a:endParaRPr>
          </a:p>
        </p:txBody>
      </p:sp>
      <p:sp>
        <p:nvSpPr>
          <p:cNvPr id="656" name="TextBox 34"/>
          <p:cNvSpPr/>
          <p:nvPr/>
        </p:nvSpPr>
        <p:spPr>
          <a:xfrm>
            <a:off x="1881360" y="7504200"/>
            <a:ext cx="469872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7F7F7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האם לדעתכם מוקד העדשה יהיה מימין לעדשה המפזרת?</a:t>
            </a:r>
            <a:endParaRPr lang="en-US" sz="1400" b="0" strike="noStrike" spc="-1">
              <a:solidFill>
                <a:srgbClr val="000000"/>
              </a:solidFill>
              <a:latin typeface="Calibri"/>
            </a:endParaRPr>
          </a:p>
        </p:txBody>
      </p:sp>
      <p:sp>
        <p:nvSpPr>
          <p:cNvPr id="657" name="TextBox 35"/>
          <p:cNvSpPr/>
          <p:nvPr/>
        </p:nvSpPr>
        <p:spPr>
          <a:xfrm>
            <a:off x="2003400" y="4494240"/>
            <a:ext cx="4454640" cy="307080"/>
          </a:xfrm>
          <a:custGeom>
            <a:avLst/>
            <a:gdLst/>
            <a:ahLst/>
            <a:cxnLst/>
            <a:rect l="l" t="t" r="r" b="b"/>
            <a:pathLst>
              <a:path w="21600" h="21600">
                <a:moveTo>
                  <a:pt x="0" y="0"/>
                </a:moveTo>
                <a:lnTo>
                  <a:pt x="21600" y="0"/>
                </a:lnTo>
                <a:lnTo>
                  <a:pt x="21600" y="21600"/>
                </a:lnTo>
                <a:lnTo>
                  <a:pt x="0" y="21600"/>
                </a:lnTo>
                <a:lnTo>
                  <a:pt x="0" y="0"/>
                </a:lnTo>
                <a:close/>
              </a:path>
            </a:pathLst>
          </a:custGeom>
          <a:noFill/>
          <a:ln w="9360">
            <a:solidFill>
              <a:srgbClr val="000000"/>
            </a:solidFill>
            <a:miter/>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החניך יכתוב את הסימול הסכמתי של עדשה מפזרת</a:t>
            </a:r>
            <a:endParaRPr lang="en-US" sz="1400" b="0" strike="noStrike" spc="-1">
              <a:solidFill>
                <a:srgbClr val="000000"/>
              </a:solidFill>
              <a:latin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8" name="PlaceHolder 1"/>
          <p:cNvSpPr>
            <a:spLocks noGrp="1" noRot="1" noChangeAspect="1"/>
          </p:cNvSpPr>
          <p:nvPr>
            <p:ph type="sldImg"/>
          </p:nvPr>
        </p:nvSpPr>
        <p:spPr>
          <a:xfrm>
            <a:off x="685800" y="822240"/>
            <a:ext cx="5486400" cy="3086280"/>
          </a:xfrm>
          <a:prstGeom prst="rect">
            <a:avLst/>
          </a:prstGeom>
          <a:ln w="0">
            <a:noFill/>
          </a:ln>
        </p:spPr>
      </p:sp>
      <p:sp>
        <p:nvSpPr>
          <p:cNvPr id="659"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555EFAF1-ABBA-4634-A78E-948449FA51FF}" type="slidenum">
              <a:rPr lang="he-IL" sz="1200" b="0" strike="noStrike" spc="-1">
                <a:solidFill>
                  <a:srgbClr val="000000"/>
                </a:solidFill>
                <a:latin typeface="Calibri"/>
              </a:rPr>
              <a:t>7</a:t>
            </a:fld>
            <a:endParaRPr lang="en-US" sz="1200" b="0" strike="noStrike" spc="-1">
              <a:solidFill>
                <a:srgbClr val="000000"/>
              </a:solidFill>
              <a:latin typeface="Calibri"/>
            </a:endParaRPr>
          </a:p>
        </p:txBody>
      </p:sp>
      <p:sp>
        <p:nvSpPr>
          <p:cNvPr id="660" name="מציין מיקום של מספר שקופית 3"/>
          <p:cNvSpPr/>
          <p:nvPr/>
        </p:nvSpPr>
        <p:spPr>
          <a:xfrm>
            <a:off x="0" y="9317160"/>
            <a:ext cx="2971800" cy="4572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B9E4685D-7AAE-455F-9887-45CAD9BE7B0F}" type="slidenum">
              <a:rPr lang="he-IL" sz="1200" b="0" strike="noStrike" spc="-1">
                <a:solidFill>
                  <a:srgbClr val="000000"/>
                </a:solidFill>
                <a:latin typeface="Arial"/>
              </a:rPr>
              <a:t>7</a:t>
            </a:fld>
            <a:endParaRPr lang="en-US" sz="1200" b="0" strike="noStrike" spc="-1">
              <a:solidFill>
                <a:srgbClr val="000000"/>
              </a:solidFill>
              <a:latin typeface="Calibri"/>
            </a:endParaRPr>
          </a:p>
        </p:txBody>
      </p:sp>
      <p:graphicFrame>
        <p:nvGraphicFramePr>
          <p:cNvPr id="661" name="טבלה 660"/>
          <p:cNvGraphicFramePr/>
          <p:nvPr/>
        </p:nvGraphicFramePr>
        <p:xfrm>
          <a:off x="258840" y="3908520"/>
          <a:ext cx="6337080" cy="5327640"/>
        </p:xfrm>
        <a:graphic>
          <a:graphicData uri="http://schemas.openxmlformats.org/drawingml/2006/table">
            <a:tbl>
              <a:tblPr/>
              <a:tblGrid>
                <a:gridCol w="1179360">
                  <a:extLst>
                    <a:ext uri="{9D8B030D-6E8A-4147-A177-3AD203B41FA5}">
                      <a16:colId xmlns:a16="http://schemas.microsoft.com/office/drawing/2014/main" val="20000"/>
                    </a:ext>
                  </a:extLst>
                </a:gridCol>
                <a:gridCol w="5157720">
                  <a:extLst>
                    <a:ext uri="{9D8B030D-6E8A-4147-A177-3AD203B41FA5}">
                      <a16:colId xmlns:a16="http://schemas.microsoft.com/office/drawing/2014/main" val="20001"/>
                    </a:ext>
                  </a:extLst>
                </a:gridCol>
              </a:tblGrid>
              <a:tr h="33480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499284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חזרה על מהלך השיעור</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שאלות לווידוא קליטה</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קישור להמשך השיעור</a:t>
                      </a:r>
                      <a:endParaRPr lang="en-US" sz="1400" b="0" strike="noStrike" spc="-1">
                        <a:solidFill>
                          <a:srgbClr val="000000"/>
                        </a:solidFill>
                        <a:latin typeface="Calibri"/>
                      </a:endParaRPr>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סיכום ביניים</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sp>
        <p:nvSpPr>
          <p:cNvPr id="662" name="TextBox 13"/>
          <p:cNvSpPr/>
          <p:nvPr/>
        </p:nvSpPr>
        <p:spPr>
          <a:xfrm>
            <a:off x="547560" y="4309920"/>
            <a:ext cx="71928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7F7F7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30 דק'</a:t>
            </a:r>
            <a:endParaRPr lang="en-US" sz="1400" b="0" strike="noStrike" spc="-1">
              <a:solidFill>
                <a:srgbClr val="000000"/>
              </a:solidFill>
              <a:latin typeface="Calibri"/>
            </a:endParaRPr>
          </a:p>
        </p:txBody>
      </p:sp>
      <p:sp>
        <p:nvSpPr>
          <p:cNvPr id="663" name="TextBox 14"/>
          <p:cNvSpPr/>
          <p:nvPr/>
        </p:nvSpPr>
        <p:spPr>
          <a:xfrm>
            <a:off x="1698480" y="4765680"/>
            <a:ext cx="4824720" cy="37170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עד כה למדנו על מרכיבי העדשה הכדורית וסימול סמכתי</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ת. משני כדורים, לא בהכרח באותו הגודל.</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ת. </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ת. נק' מוקד העדשה היא מדומה ותהיה בצד שמאל</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בהמשך השיעור נלמד על עדשה מרכזת ומפזרת ועוצמת העדשה</a:t>
            </a:r>
            <a:endParaRPr lang="en-US" sz="1400" b="0" strike="noStrike" spc="-1">
              <a:solidFill>
                <a:srgbClr val="000000"/>
              </a:solidFill>
              <a:latin typeface="Calibri"/>
            </a:endParaRPr>
          </a:p>
        </p:txBody>
      </p:sp>
      <p:sp>
        <p:nvSpPr>
          <p:cNvPr id="664" name="TextBox 15"/>
          <p:cNvSpPr/>
          <p:nvPr/>
        </p:nvSpPr>
        <p:spPr>
          <a:xfrm>
            <a:off x="2433600" y="5546880"/>
            <a:ext cx="396072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7F7F7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מאילו צורות מורכבת עדשה כדורית?</a:t>
            </a:r>
            <a:endParaRPr lang="en-US" sz="1400" b="0" strike="noStrike" spc="-1">
              <a:solidFill>
                <a:srgbClr val="000000"/>
              </a:solidFill>
              <a:latin typeface="Calibri"/>
            </a:endParaRPr>
          </a:p>
        </p:txBody>
      </p:sp>
      <p:sp>
        <p:nvSpPr>
          <p:cNvPr id="665" name="TextBox 16"/>
          <p:cNvSpPr/>
          <p:nvPr/>
        </p:nvSpPr>
        <p:spPr>
          <a:xfrm>
            <a:off x="2438280" y="6110280"/>
            <a:ext cx="396252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7F7F7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מהו הסימול הסכמתי של עדשה מרכזת?</a:t>
            </a:r>
            <a:endParaRPr lang="en-US" sz="1400" b="0" strike="noStrike" spc="-1">
              <a:solidFill>
                <a:srgbClr val="000000"/>
              </a:solidFill>
              <a:latin typeface="Calibri"/>
            </a:endParaRPr>
          </a:p>
        </p:txBody>
      </p:sp>
      <p:sp>
        <p:nvSpPr>
          <p:cNvPr id="666" name="TextBox 17"/>
          <p:cNvSpPr/>
          <p:nvPr/>
        </p:nvSpPr>
        <p:spPr>
          <a:xfrm>
            <a:off x="2438280" y="7034040"/>
            <a:ext cx="396108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7F7F7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באיזה צד של העדשה המפזרת תהיה נק' המוקד?</a:t>
            </a:r>
            <a:endParaRPr lang="en-US" sz="1400" b="0" strike="noStrike" spc="-1">
              <a:solidFill>
                <a:srgbClr val="000000"/>
              </a:solidFill>
              <a:latin typeface="Calibri"/>
            </a:endParaRPr>
          </a:p>
        </p:txBody>
      </p:sp>
      <p:cxnSp>
        <p:nvCxnSpPr>
          <p:cNvPr id="667" name="מחבר חץ ישר 18"/>
          <p:cNvCxnSpPr/>
          <p:nvPr/>
        </p:nvCxnSpPr>
        <p:spPr>
          <a:xfrm>
            <a:off x="6019560" y="6545160"/>
            <a:ext cx="1080" cy="456480"/>
          </a:xfrm>
          <a:prstGeom prst="straightConnector1">
            <a:avLst/>
          </a:prstGeom>
          <a:ln w="38160">
            <a:solidFill>
              <a:srgbClr val="44546A"/>
            </a:solidFill>
            <a:miter/>
            <a:headEnd type="arrow" w="med" len="med"/>
            <a:tailEnd type="arrow" w="med" len="med"/>
          </a:ln>
        </p:spPr>
      </p:cxn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8" name="PlaceHolder 1"/>
          <p:cNvSpPr>
            <a:spLocks noGrp="1" noRot="1" noChangeAspect="1"/>
          </p:cNvSpPr>
          <p:nvPr>
            <p:ph type="sldImg"/>
          </p:nvPr>
        </p:nvSpPr>
        <p:spPr>
          <a:xfrm>
            <a:off x="689040" y="841320"/>
            <a:ext cx="5486400" cy="3086280"/>
          </a:xfrm>
          <a:prstGeom prst="rect">
            <a:avLst/>
          </a:prstGeom>
          <a:ln w="0">
            <a:noFill/>
          </a:ln>
        </p:spPr>
      </p:sp>
      <p:sp>
        <p:nvSpPr>
          <p:cNvPr id="669"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03A705CF-109C-42FA-824F-4EF8BC0E1F3E}" type="slidenum">
              <a:rPr lang="he-IL" sz="1200" b="0" strike="noStrike" spc="-1">
                <a:solidFill>
                  <a:srgbClr val="000000"/>
                </a:solidFill>
                <a:latin typeface="Calibri"/>
              </a:rPr>
              <a:t>8</a:t>
            </a:fld>
            <a:endParaRPr lang="en-US" sz="1200" b="0" strike="noStrike" spc="-1">
              <a:solidFill>
                <a:srgbClr val="000000"/>
              </a:solidFill>
              <a:latin typeface="Calibri"/>
            </a:endParaRPr>
          </a:p>
        </p:txBody>
      </p:sp>
      <p:sp>
        <p:nvSpPr>
          <p:cNvPr id="670" name="מציין מיקום של מספר שקופית 3"/>
          <p:cNvSpPr/>
          <p:nvPr/>
        </p:nvSpPr>
        <p:spPr>
          <a:xfrm>
            <a:off x="0" y="9696600"/>
            <a:ext cx="2971800" cy="4572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 </a:t>
            </a:r>
            <a:fld id="{DAF5E829-BB70-48D1-BA1B-D7085FA62C75}" type="slidenum">
              <a:rPr lang="he-IL" sz="1200" b="0" strike="noStrike" spc="-1">
                <a:solidFill>
                  <a:srgbClr val="000000"/>
                </a:solidFill>
                <a:latin typeface="Calibri"/>
              </a:rPr>
              <a:t>8</a:t>
            </a:fld>
            <a:endParaRPr lang="en-US" sz="1200" b="0" strike="noStrike" spc="-1">
              <a:solidFill>
                <a:srgbClr val="000000"/>
              </a:solidFill>
              <a:latin typeface="Calibri"/>
            </a:endParaRPr>
          </a:p>
        </p:txBody>
      </p:sp>
      <p:graphicFrame>
        <p:nvGraphicFramePr>
          <p:cNvPr id="671" name="טבלה 670"/>
          <p:cNvGraphicFramePr/>
          <p:nvPr/>
        </p:nvGraphicFramePr>
        <p:xfrm>
          <a:off x="250920" y="3927600"/>
          <a:ext cx="6337080" cy="6202080"/>
        </p:xfrm>
        <a:graphic>
          <a:graphicData uri="http://schemas.openxmlformats.org/drawingml/2006/table">
            <a:tbl>
              <a:tblPr/>
              <a:tblGrid>
                <a:gridCol w="1179360">
                  <a:extLst>
                    <a:ext uri="{9D8B030D-6E8A-4147-A177-3AD203B41FA5}">
                      <a16:colId xmlns:a16="http://schemas.microsoft.com/office/drawing/2014/main" val="20000"/>
                    </a:ext>
                  </a:extLst>
                </a:gridCol>
                <a:gridCol w="5157720">
                  <a:extLst>
                    <a:ext uri="{9D8B030D-6E8A-4147-A177-3AD203B41FA5}">
                      <a16:colId xmlns:a16="http://schemas.microsoft.com/office/drawing/2014/main" val="20001"/>
                    </a:ext>
                  </a:extLst>
                </a:gridCol>
              </a:tblGrid>
              <a:tr h="31896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588312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מטרה אופרטיבית</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מטרה אופרטיבית</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שאלה לפיתוח תכנים</a:t>
                      </a:r>
                      <a:endParaRPr lang="en-US" sz="1400" b="0" strike="noStrike" spc="-1">
                        <a:solidFill>
                          <a:srgbClr val="000000"/>
                        </a:solidFill>
                        <a:latin typeface="Calibri"/>
                      </a:endParaRPr>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גוף</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עדשה מרכזת בנויה מאזור החפיפה של שני כדורים;</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הציר האופטי הינו הישר העובר דרך מרכזי שני הכדורים</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עובי העדשה ייקבע עפ"י רדיוסי הכדורים (הכדורים לא חייבים להיות שווים בגודלם)</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וכן, במקום העדשה נסמן קו עם שני חצים כלפי חוץ.</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תמיד נבחין בדמות הנוצרת מימין לעדשה, כלומר מהצד בו לא נמצא העצם.</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ניתן לקבוע כי עובי (רוחב), וקוטר (גובה) העדשה נקבעים ע"י רדיוסי הכדורים והחפיפה בניהם, על כן, בעזרת רדיוסי הכדורים ומקדמי השבירה שלהם (מסומן </a:t>
                      </a:r>
                      <a:r>
                        <a:rPr lang="en-US" sz="1600" b="0" strike="noStrike" spc="-1">
                          <a:solidFill>
                            <a:srgbClr val="000000"/>
                          </a:solidFill>
                          <a:latin typeface="Calibri"/>
                        </a:rPr>
                        <a:t>n</a:t>
                      </a:r>
                      <a:r>
                        <a:rPr lang="he-IL" sz="1400" b="0" strike="noStrike" spc="-1">
                          <a:solidFill>
                            <a:srgbClr val="000000"/>
                          </a:solidFill>
                          <a:latin typeface="Calibri"/>
                        </a:rPr>
                        <a:t>) חלקי מקדם השבירה של התווך מסביב (מסומן </a:t>
                      </a:r>
                      <a:r>
                        <a:rPr lang="en-US" sz="1400" b="0" strike="noStrike" spc="-1">
                          <a:solidFill>
                            <a:srgbClr val="000000"/>
                          </a:solidFill>
                          <a:latin typeface="Calibri"/>
                        </a:rPr>
                        <a:t>n’</a:t>
                      </a:r>
                      <a:r>
                        <a:rPr lang="he-IL" sz="1400" b="0" strike="noStrike" spc="-1">
                          <a:solidFill>
                            <a:srgbClr val="000000"/>
                          </a:solidFill>
                          <a:latin typeface="Calibri"/>
                        </a:rPr>
                        <a:t>) ניתן למצוא את מרחק המוקד של העדשה, עפ"י </a:t>
                      </a:r>
                      <a:r>
                        <a:rPr lang="he-IL" sz="1400" b="1" strike="noStrike" spc="-1">
                          <a:solidFill>
                            <a:srgbClr val="000000"/>
                          </a:solidFill>
                          <a:latin typeface="Calibri"/>
                        </a:rPr>
                        <a:t>נוסחת מלטשי העדשות</a:t>
                      </a:r>
                      <a:r>
                        <a:rPr lang="he-IL" sz="1400" b="0" strike="noStrike" spc="-1">
                          <a:solidFill>
                            <a:srgbClr val="000000"/>
                          </a:solidFill>
                          <a:latin typeface="Calibri"/>
                        </a:rPr>
                        <a:t>:</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כאשר התשובה היא אורך המוקד בס"מ. </a:t>
                      </a: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grpSp>
        <p:nvGrpSpPr>
          <p:cNvPr id="672" name="קבוצה 9"/>
          <p:cNvGrpSpPr/>
          <p:nvPr/>
        </p:nvGrpSpPr>
        <p:grpSpPr>
          <a:xfrm>
            <a:off x="1557000" y="6703920"/>
            <a:ext cx="3224520" cy="1200600"/>
            <a:chOff x="1557000" y="6703920"/>
            <a:chExt cx="3224520" cy="1200600"/>
          </a:xfrm>
        </p:grpSpPr>
        <p:pic>
          <p:nvPicPr>
            <p:cNvPr id="673" name="Picture 4"/>
            <p:cNvPicPr/>
            <p:nvPr/>
          </p:nvPicPr>
          <p:blipFill>
            <a:blip r:embed="rId3"/>
            <a:stretch/>
          </p:blipFill>
          <p:spPr>
            <a:xfrm>
              <a:off x="2127240" y="6703920"/>
              <a:ext cx="2121480" cy="1165320"/>
            </a:xfrm>
            <a:prstGeom prst="rect">
              <a:avLst/>
            </a:prstGeom>
            <a:ln w="0">
              <a:noFill/>
            </a:ln>
          </p:spPr>
        </p:pic>
        <p:cxnSp>
          <p:nvCxnSpPr>
            <p:cNvPr id="674" name="מחבר חץ ישר 11"/>
            <p:cNvCxnSpPr/>
            <p:nvPr/>
          </p:nvCxnSpPr>
          <p:spPr>
            <a:xfrm>
              <a:off x="3186000" y="6970680"/>
              <a:ext cx="1080" cy="642240"/>
            </a:xfrm>
            <a:prstGeom prst="straightConnector1">
              <a:avLst/>
            </a:prstGeom>
            <a:ln w="38160">
              <a:solidFill>
                <a:srgbClr val="000000"/>
              </a:solidFill>
              <a:miter/>
              <a:headEnd type="arrow" w="med" len="med"/>
              <a:tailEnd type="arrow" w="med" len="med"/>
            </a:ln>
          </p:spPr>
        </p:cxnSp>
        <p:sp>
          <p:nvSpPr>
            <p:cNvPr id="675" name="Text Box 32"/>
            <p:cNvSpPr/>
            <p:nvPr/>
          </p:nvSpPr>
          <p:spPr>
            <a:xfrm>
              <a:off x="4111920" y="7287120"/>
              <a:ext cx="669600" cy="4590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75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ציר אופטי</a:t>
              </a:r>
              <a:endParaRPr lang="en-US" sz="1200" b="0" strike="noStrike" spc="-1">
                <a:solidFill>
                  <a:srgbClr val="000000"/>
                </a:solidFill>
                <a:latin typeface="Calibri"/>
              </a:endParaRPr>
            </a:p>
          </p:txBody>
        </p:sp>
        <p:sp>
          <p:nvSpPr>
            <p:cNvPr id="676" name="Line 5"/>
            <p:cNvSpPr/>
            <p:nvPr/>
          </p:nvSpPr>
          <p:spPr>
            <a:xfrm flipH="1">
              <a:off x="1557000" y="7286400"/>
              <a:ext cx="2919960" cy="0"/>
            </a:xfrm>
            <a:prstGeom prst="line">
              <a:avLst/>
            </a:prstGeom>
            <a:ln w="9360">
              <a:solidFill>
                <a:srgbClr val="000000"/>
              </a:solidFill>
              <a:miter/>
            </a:ln>
          </p:spPr>
          <p:style>
            <a:lnRef idx="0">
              <a:scrgbClr r="0" g="0" b="0"/>
            </a:lnRef>
            <a:fillRef idx="0">
              <a:scrgbClr r="0" g="0" b="0"/>
            </a:fillRef>
            <a:effectRef idx="0">
              <a:scrgbClr r="0" g="0" b="0"/>
            </a:effectRef>
            <a:fontRef idx="minor"/>
          </p:style>
        </p:sp>
        <p:grpSp>
          <p:nvGrpSpPr>
            <p:cNvPr id="677" name="קבוצה 14"/>
            <p:cNvGrpSpPr/>
            <p:nvPr/>
          </p:nvGrpSpPr>
          <p:grpSpPr>
            <a:xfrm>
              <a:off x="2121480" y="6938280"/>
              <a:ext cx="1841760" cy="966240"/>
              <a:chOff x="2121480" y="6938280"/>
              <a:chExt cx="1841760" cy="966240"/>
            </a:xfrm>
          </p:grpSpPr>
          <p:sp>
            <p:nvSpPr>
              <p:cNvPr id="678" name="Text Box 32"/>
              <p:cNvSpPr/>
              <p:nvPr/>
            </p:nvSpPr>
            <p:spPr>
              <a:xfrm>
                <a:off x="2121480" y="7291440"/>
                <a:ext cx="466200" cy="2764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75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עצם</a:t>
                </a:r>
                <a:endParaRPr lang="en-US" sz="1200" b="0" strike="noStrike" spc="-1">
                  <a:solidFill>
                    <a:srgbClr val="000000"/>
                  </a:solidFill>
                  <a:latin typeface="Calibri"/>
                </a:endParaRPr>
              </a:p>
            </p:txBody>
          </p:sp>
          <p:sp>
            <p:nvSpPr>
              <p:cNvPr id="679" name="Text Box 32"/>
              <p:cNvSpPr/>
              <p:nvPr/>
            </p:nvSpPr>
            <p:spPr>
              <a:xfrm>
                <a:off x="2784240" y="7628040"/>
                <a:ext cx="635040" cy="2764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75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עדשה</a:t>
                </a:r>
                <a:endParaRPr lang="en-US" sz="1200" b="0" strike="noStrike" spc="-1">
                  <a:solidFill>
                    <a:srgbClr val="000000"/>
                  </a:solidFill>
                  <a:latin typeface="Calibri"/>
                </a:endParaRPr>
              </a:p>
            </p:txBody>
          </p:sp>
          <p:grpSp>
            <p:nvGrpSpPr>
              <p:cNvPr id="680" name="Group 8"/>
              <p:cNvGrpSpPr/>
              <p:nvPr/>
            </p:nvGrpSpPr>
            <p:grpSpPr>
              <a:xfrm>
                <a:off x="3739680" y="7273440"/>
                <a:ext cx="92160" cy="304560"/>
                <a:chOff x="3739680" y="7273440"/>
                <a:chExt cx="92160" cy="304560"/>
              </a:xfrm>
            </p:grpSpPr>
            <p:sp>
              <p:nvSpPr>
                <p:cNvPr id="681" name="Oval 9"/>
                <p:cNvSpPr/>
                <p:nvPr/>
              </p:nvSpPr>
              <p:spPr>
                <a:xfrm>
                  <a:off x="3770280" y="7273440"/>
                  <a:ext cx="30600" cy="27000"/>
                </a:xfrm>
                <a:prstGeom prst="ellipse">
                  <a:avLst/>
                </a:prstGeom>
                <a:solidFill>
                  <a:srgbClr val="5B9BD5"/>
                </a:solidFill>
                <a:ln w="9360">
                  <a:solidFill>
                    <a:srgbClr val="000000"/>
                  </a:solidFill>
                  <a:miter/>
                </a:ln>
              </p:spPr>
              <p:style>
                <a:lnRef idx="0">
                  <a:scrgbClr r="0" g="0" b="0"/>
                </a:lnRef>
                <a:fillRef idx="0">
                  <a:scrgbClr r="0" g="0" b="0"/>
                </a:fillRef>
                <a:effectRef idx="0">
                  <a:scrgbClr r="0" g="0" b="0"/>
                </a:effectRef>
                <a:fontRef idx="minor"/>
              </p:style>
            </p:sp>
            <p:sp>
              <p:nvSpPr>
                <p:cNvPr id="682" name="Text Box 10"/>
                <p:cNvSpPr/>
                <p:nvPr/>
              </p:nvSpPr>
              <p:spPr>
                <a:xfrm>
                  <a:off x="3739680" y="7301520"/>
                  <a:ext cx="92160" cy="2764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75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strike="noStrike" spc="-1">
                      <a:solidFill>
                        <a:srgbClr val="000000"/>
                      </a:solidFill>
                      <a:latin typeface="Calibri"/>
                    </a:rPr>
                    <a:t>f</a:t>
                  </a:r>
                  <a:endParaRPr lang="en-US" sz="1200" b="0" strike="noStrike" spc="-1">
                    <a:solidFill>
                      <a:srgbClr val="000000"/>
                    </a:solidFill>
                    <a:latin typeface="Calibri"/>
                  </a:endParaRPr>
                </a:p>
              </p:txBody>
            </p:sp>
          </p:grpSp>
          <p:grpSp>
            <p:nvGrpSpPr>
              <p:cNvPr id="683" name="Group 16"/>
              <p:cNvGrpSpPr/>
              <p:nvPr/>
            </p:nvGrpSpPr>
            <p:grpSpPr>
              <a:xfrm>
                <a:off x="2540880" y="7273440"/>
                <a:ext cx="92160" cy="317160"/>
                <a:chOff x="2540880" y="7273440"/>
                <a:chExt cx="92160" cy="317160"/>
              </a:xfrm>
            </p:grpSpPr>
            <p:sp>
              <p:nvSpPr>
                <p:cNvPr id="684" name="Oval 17"/>
                <p:cNvSpPr/>
                <p:nvPr/>
              </p:nvSpPr>
              <p:spPr>
                <a:xfrm>
                  <a:off x="2571480" y="7273440"/>
                  <a:ext cx="30600" cy="27000"/>
                </a:xfrm>
                <a:prstGeom prst="ellipse">
                  <a:avLst/>
                </a:prstGeom>
                <a:solidFill>
                  <a:srgbClr val="5B9BD5"/>
                </a:solidFill>
                <a:ln w="9360">
                  <a:solidFill>
                    <a:srgbClr val="000000"/>
                  </a:solidFill>
                  <a:miter/>
                </a:ln>
              </p:spPr>
              <p:style>
                <a:lnRef idx="0">
                  <a:scrgbClr r="0" g="0" b="0"/>
                </a:lnRef>
                <a:fillRef idx="0">
                  <a:scrgbClr r="0" g="0" b="0"/>
                </a:fillRef>
                <a:effectRef idx="0">
                  <a:scrgbClr r="0" g="0" b="0"/>
                </a:effectRef>
                <a:fontRef idx="minor"/>
              </p:style>
            </p:sp>
            <p:sp>
              <p:nvSpPr>
                <p:cNvPr id="685" name="Text Box 18"/>
                <p:cNvSpPr/>
                <p:nvPr/>
              </p:nvSpPr>
              <p:spPr>
                <a:xfrm>
                  <a:off x="2540880" y="7314120"/>
                  <a:ext cx="92160" cy="2764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75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strike="noStrike" spc="-1">
                      <a:solidFill>
                        <a:srgbClr val="000000"/>
                      </a:solidFill>
                      <a:latin typeface="Calibri"/>
                    </a:rPr>
                    <a:t>f</a:t>
                  </a:r>
                  <a:endParaRPr lang="en-US" sz="1200" b="0" strike="noStrike" spc="-1">
                    <a:solidFill>
                      <a:srgbClr val="000000"/>
                    </a:solidFill>
                    <a:latin typeface="Calibri"/>
                  </a:endParaRPr>
                </a:p>
              </p:txBody>
            </p:sp>
          </p:grpSp>
          <p:sp>
            <p:nvSpPr>
              <p:cNvPr id="686" name="AutoShape 6"/>
              <p:cNvSpPr/>
              <p:nvPr/>
            </p:nvSpPr>
            <p:spPr>
              <a:xfrm>
                <a:off x="2360160" y="7014240"/>
                <a:ext cx="61200" cy="271800"/>
              </a:xfrm>
              <a:custGeom>
                <a:avLst/>
                <a:gdLst/>
                <a:ahLst/>
                <a:cxnLst/>
                <a:rect l="0" t="0" r="r" b="b"/>
                <a:pathLst>
                  <a:path w="172" h="757">
                    <a:moveTo>
                      <a:pt x="42" y="756"/>
                    </a:moveTo>
                    <a:lnTo>
                      <a:pt x="42" y="189"/>
                    </a:lnTo>
                    <a:lnTo>
                      <a:pt x="0" y="189"/>
                    </a:lnTo>
                    <a:lnTo>
                      <a:pt x="85" y="0"/>
                    </a:lnTo>
                    <a:lnTo>
                      <a:pt x="171" y="189"/>
                    </a:lnTo>
                    <a:lnTo>
                      <a:pt x="128" y="189"/>
                    </a:lnTo>
                    <a:lnTo>
                      <a:pt x="128" y="756"/>
                    </a:lnTo>
                    <a:lnTo>
                      <a:pt x="42" y="756"/>
                    </a:lnTo>
                  </a:path>
                </a:pathLst>
              </a:custGeom>
              <a:solidFill>
                <a:srgbClr val="5B9BD5"/>
              </a:solidFill>
              <a:ln w="9360">
                <a:solidFill>
                  <a:srgbClr val="000000"/>
                </a:solidFill>
                <a:miter/>
              </a:ln>
            </p:spPr>
            <p:style>
              <a:lnRef idx="0">
                <a:scrgbClr r="0" g="0" b="0"/>
              </a:lnRef>
              <a:fillRef idx="0">
                <a:scrgbClr r="0" g="0" b="0"/>
              </a:fillRef>
              <a:effectRef idx="0">
                <a:scrgbClr r="0" g="0" b="0"/>
              </a:effectRef>
              <a:fontRef idx="minor"/>
            </p:style>
          </p:sp>
          <p:sp>
            <p:nvSpPr>
              <p:cNvPr id="687" name="Text Box 32"/>
              <p:cNvSpPr/>
              <p:nvPr/>
            </p:nvSpPr>
            <p:spPr>
              <a:xfrm>
                <a:off x="3314160" y="6938280"/>
                <a:ext cx="649080" cy="4590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75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מוקד העדשה</a:t>
                </a:r>
                <a:endParaRPr lang="en-US" sz="1200" b="0" strike="noStrike" spc="-1">
                  <a:solidFill>
                    <a:srgbClr val="000000"/>
                  </a:solidFill>
                  <a:latin typeface="Calibri"/>
                </a:endParaRPr>
              </a:p>
            </p:txBody>
          </p:sp>
        </p:grpSp>
        <p:sp>
          <p:nvSpPr>
            <p:cNvPr id="688" name="אליפסה 15"/>
            <p:cNvSpPr/>
            <p:nvPr/>
          </p:nvSpPr>
          <p:spPr>
            <a:xfrm>
              <a:off x="3054960" y="6815520"/>
              <a:ext cx="1059120" cy="937440"/>
            </a:xfrm>
            <a:prstGeom prst="ellipse">
              <a:avLst/>
            </a:prstGeom>
            <a:noFill/>
            <a:ln w="9360">
              <a:solidFill>
                <a:srgbClr val="000000"/>
              </a:solidFill>
              <a:miter/>
            </a:ln>
          </p:spPr>
          <p:style>
            <a:lnRef idx="0">
              <a:scrgbClr r="0" g="0" b="0"/>
            </a:lnRef>
            <a:fillRef idx="0">
              <a:scrgbClr r="0" g="0" b="0"/>
            </a:fillRef>
            <a:effectRef idx="0">
              <a:scrgbClr r="0" g="0" b="0"/>
            </a:effectRef>
            <a:fontRef idx="minor"/>
          </p:style>
        </p:sp>
        <p:sp>
          <p:nvSpPr>
            <p:cNvPr id="689" name="אליפסה 16"/>
            <p:cNvSpPr/>
            <p:nvPr/>
          </p:nvSpPr>
          <p:spPr>
            <a:xfrm>
              <a:off x="2254680" y="6815520"/>
              <a:ext cx="1059120" cy="937440"/>
            </a:xfrm>
            <a:prstGeom prst="ellipse">
              <a:avLst/>
            </a:prstGeom>
            <a:noFill/>
            <a:ln w="9360">
              <a:solidFill>
                <a:srgbClr val="000000"/>
              </a:solidFill>
              <a:miter/>
            </a:ln>
          </p:spPr>
          <p:style>
            <a:lnRef idx="0">
              <a:scrgbClr r="0" g="0" b="0"/>
            </a:lnRef>
            <a:fillRef idx="0">
              <a:scrgbClr r="0" g="0" b="0"/>
            </a:fillRef>
            <a:effectRef idx="0">
              <a:scrgbClr r="0" g="0" b="0"/>
            </a:effectRef>
            <a:fontRef idx="minor"/>
          </p:style>
        </p:sp>
      </p:grpSp>
      <p:sp>
        <p:nvSpPr>
          <p:cNvPr id="690" name="TextBox 28"/>
          <p:cNvSpPr/>
          <p:nvPr/>
        </p:nvSpPr>
        <p:spPr>
          <a:xfrm>
            <a:off x="2886120" y="5826240"/>
            <a:ext cx="360036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7F7F7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מה לדעתכם קובע את עובי העדשה?</a:t>
            </a:r>
            <a:endParaRPr lang="en-US" sz="1400" b="0" strike="noStrike" spc="-1">
              <a:solidFill>
                <a:srgbClr val="000000"/>
              </a:solidFill>
              <a:latin typeface="Calibri"/>
            </a:endParaRPr>
          </a:p>
        </p:txBody>
      </p:sp>
      <p:sp>
        <p:nvSpPr>
          <p:cNvPr id="691" name="TextBox 29"/>
          <p:cNvSpPr/>
          <p:nvPr/>
        </p:nvSpPr>
        <p:spPr>
          <a:xfrm>
            <a:off x="1987560" y="4632480"/>
            <a:ext cx="4454640" cy="307080"/>
          </a:xfrm>
          <a:custGeom>
            <a:avLst/>
            <a:gdLst/>
            <a:ahLst/>
            <a:cxnLst/>
            <a:rect l="l" t="t" r="r" b="b"/>
            <a:pathLst>
              <a:path w="21600" h="21600">
                <a:moveTo>
                  <a:pt x="0" y="0"/>
                </a:moveTo>
                <a:lnTo>
                  <a:pt x="21600" y="0"/>
                </a:lnTo>
                <a:lnTo>
                  <a:pt x="21600" y="21600"/>
                </a:lnTo>
                <a:lnTo>
                  <a:pt x="0" y="21600"/>
                </a:lnTo>
                <a:lnTo>
                  <a:pt x="0" y="0"/>
                </a:lnTo>
                <a:close/>
              </a:path>
            </a:pathLst>
          </a:custGeom>
          <a:noFill/>
          <a:ln w="9360">
            <a:solidFill>
              <a:srgbClr val="000000"/>
            </a:solidFill>
            <a:miter/>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החניך יגדיר את המושג ציר אופטי</a:t>
            </a:r>
            <a:endParaRPr lang="en-US" sz="1400" b="0" strike="noStrike" spc="-1">
              <a:solidFill>
                <a:srgbClr val="000000"/>
              </a:solidFill>
              <a:latin typeface="Calibri"/>
            </a:endParaRPr>
          </a:p>
        </p:txBody>
      </p:sp>
      <p:sp>
        <p:nvSpPr>
          <p:cNvPr id="692" name="TextBox 30"/>
          <p:cNvSpPr/>
          <p:nvPr/>
        </p:nvSpPr>
        <p:spPr>
          <a:xfrm>
            <a:off x="1549440" y="5367240"/>
            <a:ext cx="5025960" cy="307080"/>
          </a:xfrm>
          <a:custGeom>
            <a:avLst/>
            <a:gdLst/>
            <a:ahLst/>
            <a:cxnLst/>
            <a:rect l="l" t="t" r="r" b="b"/>
            <a:pathLst>
              <a:path w="21600" h="21600">
                <a:moveTo>
                  <a:pt x="0" y="0"/>
                </a:moveTo>
                <a:lnTo>
                  <a:pt x="21600" y="0"/>
                </a:lnTo>
                <a:lnTo>
                  <a:pt x="21600" y="21600"/>
                </a:lnTo>
                <a:lnTo>
                  <a:pt x="0" y="21600"/>
                </a:lnTo>
                <a:lnTo>
                  <a:pt x="0" y="0"/>
                </a:lnTo>
                <a:close/>
              </a:path>
            </a:pathLst>
          </a:custGeom>
          <a:noFill/>
          <a:ln w="9360">
            <a:solidFill>
              <a:srgbClr val="000000"/>
            </a:solidFill>
            <a:miter/>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החניך יציין את הקשר בין רדיוסי העדשה לאורך המוקד בעדשה מרכזת</a:t>
            </a:r>
            <a:endParaRPr lang="en-US" sz="1400" b="0" strike="noStrike" spc="-1">
              <a:solidFill>
                <a:srgbClr val="000000"/>
              </a:solidFill>
              <a:latin typeface="Calibri"/>
            </a:endParaRPr>
          </a:p>
        </p:txBody>
      </p:sp>
      <p:sp>
        <p:nvSpPr>
          <p:cNvPr id="693" name="TextBox 31"/>
          <p:cNvSpPr/>
          <p:nvPr/>
        </p:nvSpPr>
        <p:spPr>
          <a:xfrm>
            <a:off x="474840" y="4313160"/>
            <a:ext cx="71892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7F7F7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27 דק'</a:t>
            </a:r>
            <a:endParaRPr lang="en-US" sz="1400" b="0" strike="noStrike" spc="-1">
              <a:solidFill>
                <a:srgbClr val="000000"/>
              </a:solidFill>
              <a:latin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4" name="PlaceHolder 1"/>
          <p:cNvSpPr>
            <a:spLocks noGrp="1" noRot="1" noChangeAspect="1"/>
          </p:cNvSpPr>
          <p:nvPr>
            <p:ph type="sldImg"/>
          </p:nvPr>
        </p:nvSpPr>
        <p:spPr>
          <a:xfrm>
            <a:off x="689040" y="819000"/>
            <a:ext cx="5486400" cy="3086280"/>
          </a:xfrm>
          <a:prstGeom prst="rect">
            <a:avLst/>
          </a:prstGeom>
          <a:ln w="0">
            <a:noFill/>
          </a:ln>
        </p:spPr>
      </p:sp>
      <p:sp>
        <p:nvSpPr>
          <p:cNvPr id="695"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18ACF98A-C121-42FD-BBA0-EE9480375D12}" type="slidenum">
              <a:rPr lang="he-IL" sz="1200" b="0" strike="noStrike" spc="-1">
                <a:solidFill>
                  <a:srgbClr val="000000"/>
                </a:solidFill>
                <a:latin typeface="Calibri"/>
              </a:rPr>
              <a:t>9</a:t>
            </a:fld>
            <a:endParaRPr lang="en-US" sz="1200" b="0" strike="noStrike" spc="-1">
              <a:solidFill>
                <a:srgbClr val="000000"/>
              </a:solidFill>
              <a:latin typeface="Calibri"/>
            </a:endParaRPr>
          </a:p>
        </p:txBody>
      </p:sp>
      <p:sp>
        <p:nvSpPr>
          <p:cNvPr id="696" name="מציין מיקום של מספר שקופית 3"/>
          <p:cNvSpPr/>
          <p:nvPr/>
        </p:nvSpPr>
        <p:spPr>
          <a:xfrm>
            <a:off x="1440" y="9529920"/>
            <a:ext cx="2971800" cy="4572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 </a:t>
            </a:r>
            <a:fld id="{75CDBBD2-B536-4B89-8F6A-49A84E6B1A15}" type="slidenum">
              <a:rPr lang="he-IL" sz="1200" b="0" strike="noStrike" spc="-1">
                <a:solidFill>
                  <a:srgbClr val="000000"/>
                </a:solidFill>
                <a:latin typeface="Calibri"/>
              </a:rPr>
              <a:t>9</a:t>
            </a:fld>
            <a:endParaRPr lang="en-US" sz="1200" b="0" strike="noStrike" spc="-1">
              <a:solidFill>
                <a:srgbClr val="000000"/>
              </a:solidFill>
              <a:latin typeface="Calibri"/>
            </a:endParaRPr>
          </a:p>
        </p:txBody>
      </p:sp>
      <p:graphicFrame>
        <p:nvGraphicFramePr>
          <p:cNvPr id="697" name="טבלה 696"/>
          <p:cNvGraphicFramePr/>
          <p:nvPr/>
        </p:nvGraphicFramePr>
        <p:xfrm>
          <a:off x="325440" y="4046400"/>
          <a:ext cx="6337440" cy="5502240"/>
        </p:xfrm>
        <a:graphic>
          <a:graphicData uri="http://schemas.openxmlformats.org/drawingml/2006/table">
            <a:tbl>
              <a:tblPr/>
              <a:tblGrid>
                <a:gridCol w="1181160">
                  <a:extLst>
                    <a:ext uri="{9D8B030D-6E8A-4147-A177-3AD203B41FA5}">
                      <a16:colId xmlns:a16="http://schemas.microsoft.com/office/drawing/2014/main" val="20000"/>
                    </a:ext>
                  </a:extLst>
                </a:gridCol>
                <a:gridCol w="5156280">
                  <a:extLst>
                    <a:ext uri="{9D8B030D-6E8A-4147-A177-3AD203B41FA5}">
                      <a16:colId xmlns:a16="http://schemas.microsoft.com/office/drawing/2014/main" val="20001"/>
                    </a:ext>
                  </a:extLst>
                </a:gridCol>
              </a:tblGrid>
              <a:tr h="30492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5197320">
                <a:tc>
                  <a:txBody>
                    <a:bodyPr/>
                    <a:lstStyle/>
                    <a:p>
                      <a:endParaRPr lang="he-IL"/>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spcBef>
                          <a:spcPts val="876"/>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תרגיל: שני כדורים מזכוכית (מקדם שבירה 1.5) נמצאים באוויר, מה אורך המוקד של העדשה המורכבת מהם?</a:t>
                      </a:r>
                      <a:endParaRPr lang="en-US" sz="1400" b="0" strike="noStrike" spc="-1">
                        <a:solidFill>
                          <a:srgbClr val="000000"/>
                        </a:solidFill>
                        <a:latin typeface="Calibri"/>
                      </a:endParaRPr>
                    </a:p>
                    <a:p>
                      <a:pPr algn="r" rtl="1">
                        <a:spcBef>
                          <a:spcPts val="876"/>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נתונים: </a:t>
                      </a:r>
                      <a:r>
                        <a:rPr lang="en-US" sz="1400" b="0" strike="noStrike" spc="-1">
                          <a:solidFill>
                            <a:srgbClr val="000000"/>
                          </a:solidFill>
                          <a:latin typeface="Calibri"/>
                        </a:rPr>
                        <a:t>R1=30cm</a:t>
                      </a:r>
                      <a:r>
                        <a:rPr lang="he-IL" sz="1400" b="0" strike="noStrike" spc="-1">
                          <a:solidFill>
                            <a:srgbClr val="000000"/>
                          </a:solidFill>
                          <a:latin typeface="Calibri"/>
                        </a:rPr>
                        <a:t>, </a:t>
                      </a:r>
                      <a:r>
                        <a:rPr lang="en-US" sz="1400" b="0" strike="noStrike" spc="-1">
                          <a:solidFill>
                            <a:srgbClr val="000000"/>
                          </a:solidFill>
                          <a:latin typeface="Calibri"/>
                        </a:rPr>
                        <a:t>R2=20cm</a:t>
                      </a:r>
                      <a:r>
                        <a:rPr lang="he-IL" sz="1400" b="0" strike="noStrike" spc="-1">
                          <a:solidFill>
                            <a:srgbClr val="000000"/>
                          </a:solidFill>
                          <a:latin typeface="Calibri"/>
                        </a:rPr>
                        <a:t>, </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נוסחאת לוטשי העדשות: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נציב את הנתונים:</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נפתור מתמטית: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קיבלנו כי מרחק אורך המוקד הינו 24</a:t>
                      </a:r>
                      <a:r>
                        <a:rPr lang="en-US" sz="1400" b="0" strike="noStrike" spc="-1">
                          <a:solidFill>
                            <a:srgbClr val="000000"/>
                          </a:solidFill>
                          <a:latin typeface="Arial"/>
                        </a:rPr>
                        <a:t>cm</a:t>
                      </a:r>
                      <a:r>
                        <a:rPr lang="he-IL" sz="1400" b="0" strike="noStrike" spc="-1">
                          <a:solidFill>
                            <a:srgbClr val="000000"/>
                          </a:solidFill>
                          <a:latin typeface="Arial"/>
                        </a:rPr>
                        <a:t>:</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נציב זאת בסכמה:</a:t>
                      </a: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grpSp>
        <p:nvGrpSpPr>
          <p:cNvPr id="698" name="קבוצה 12"/>
          <p:cNvGrpSpPr/>
          <p:nvPr/>
        </p:nvGrpSpPr>
        <p:grpSpPr>
          <a:xfrm>
            <a:off x="1555920" y="7591320"/>
            <a:ext cx="3368160" cy="1796040"/>
            <a:chOff x="1555920" y="7591320"/>
            <a:chExt cx="3368160" cy="1796040"/>
          </a:xfrm>
        </p:grpSpPr>
        <p:sp>
          <p:nvSpPr>
            <p:cNvPr id="699" name="Line 5"/>
            <p:cNvSpPr/>
            <p:nvPr/>
          </p:nvSpPr>
          <p:spPr>
            <a:xfrm flipH="1">
              <a:off x="1593720" y="8444880"/>
              <a:ext cx="3330360" cy="0"/>
            </a:xfrm>
            <a:prstGeom prst="line">
              <a:avLst/>
            </a:prstGeom>
            <a:ln w="9360">
              <a:solidFill>
                <a:srgbClr val="000000"/>
              </a:solidFill>
              <a:miter/>
            </a:ln>
          </p:spPr>
          <p:style>
            <a:lnRef idx="0">
              <a:scrgbClr r="0" g="0" b="0"/>
            </a:lnRef>
            <a:fillRef idx="0">
              <a:scrgbClr r="0" g="0" b="0"/>
            </a:fillRef>
            <a:effectRef idx="0">
              <a:scrgbClr r="0" g="0" b="0"/>
            </a:effectRef>
            <a:fontRef idx="minor"/>
          </p:style>
        </p:sp>
        <p:grpSp>
          <p:nvGrpSpPr>
            <p:cNvPr id="700" name="קבוצה 14"/>
            <p:cNvGrpSpPr/>
            <p:nvPr/>
          </p:nvGrpSpPr>
          <p:grpSpPr>
            <a:xfrm>
              <a:off x="1832760" y="7591320"/>
              <a:ext cx="2927520" cy="1676160"/>
              <a:chOff x="1832760" y="7591320"/>
              <a:chExt cx="2927520" cy="1676160"/>
            </a:xfrm>
          </p:grpSpPr>
          <p:grpSp>
            <p:nvGrpSpPr>
              <p:cNvPr id="701" name="קבוצה 25"/>
              <p:cNvGrpSpPr/>
              <p:nvPr/>
            </p:nvGrpSpPr>
            <p:grpSpPr>
              <a:xfrm>
                <a:off x="1832760" y="7591320"/>
                <a:ext cx="2927520" cy="1676160"/>
                <a:chOff x="1832760" y="7591320"/>
                <a:chExt cx="2927520" cy="1676160"/>
              </a:xfrm>
            </p:grpSpPr>
            <p:sp>
              <p:nvSpPr>
                <p:cNvPr id="702" name="אליפסה 32"/>
                <p:cNvSpPr/>
                <p:nvPr/>
              </p:nvSpPr>
              <p:spPr>
                <a:xfrm>
                  <a:off x="3088080" y="7591320"/>
                  <a:ext cx="1661760" cy="1661760"/>
                </a:xfrm>
                <a:prstGeom prst="ellipse">
                  <a:avLst/>
                </a:prstGeom>
                <a:noFill/>
                <a:ln w="9360">
                  <a:solidFill>
                    <a:srgbClr val="000000"/>
                  </a:solidFill>
                  <a:miter/>
                </a:ln>
              </p:spPr>
              <p:style>
                <a:lnRef idx="0">
                  <a:scrgbClr r="0" g="0" b="0"/>
                </a:lnRef>
                <a:fillRef idx="0">
                  <a:scrgbClr r="0" g="0" b="0"/>
                </a:fillRef>
                <a:effectRef idx="0">
                  <a:scrgbClr r="0" g="0" b="0"/>
                </a:effectRef>
                <a:fontRef idx="minor"/>
              </p:style>
            </p:sp>
            <p:sp>
              <p:nvSpPr>
                <p:cNvPr id="703" name="אליפסה 33"/>
                <p:cNvSpPr/>
                <p:nvPr/>
              </p:nvSpPr>
              <p:spPr>
                <a:xfrm>
                  <a:off x="1832760" y="7591320"/>
                  <a:ext cx="1661760" cy="1661760"/>
                </a:xfrm>
                <a:prstGeom prst="ellipse">
                  <a:avLst/>
                </a:prstGeom>
                <a:noFill/>
                <a:ln w="9360">
                  <a:solidFill>
                    <a:srgbClr val="000000"/>
                  </a:solidFill>
                  <a:miter/>
                </a:ln>
              </p:spPr>
              <p:style>
                <a:lnRef idx="0">
                  <a:scrgbClr r="0" g="0" b="0"/>
                </a:lnRef>
                <a:fillRef idx="0">
                  <a:scrgbClr r="0" g="0" b="0"/>
                </a:fillRef>
                <a:effectRef idx="0">
                  <a:scrgbClr r="0" g="0" b="0"/>
                </a:effectRef>
                <a:fontRef idx="minor"/>
              </p:style>
            </p:sp>
            <p:pic>
              <p:nvPicPr>
                <p:cNvPr id="704" name="Picture 4"/>
                <p:cNvPicPr/>
                <p:nvPr/>
              </p:nvPicPr>
              <p:blipFill>
                <a:blip r:embed="rId3"/>
                <a:stretch/>
              </p:blipFill>
              <p:spPr>
                <a:xfrm>
                  <a:off x="1835280" y="7599960"/>
                  <a:ext cx="2925000" cy="1667520"/>
                </a:xfrm>
                <a:prstGeom prst="rect">
                  <a:avLst/>
                </a:prstGeom>
                <a:ln w="0">
                  <a:noFill/>
                </a:ln>
              </p:spPr>
            </p:pic>
          </p:grpSp>
          <p:sp>
            <p:nvSpPr>
              <p:cNvPr id="705" name="מחבר ישר 26"/>
              <p:cNvSpPr/>
              <p:nvPr/>
            </p:nvSpPr>
            <p:spPr>
              <a:xfrm flipV="1">
                <a:off x="3918960" y="8444880"/>
                <a:ext cx="0" cy="80784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706" name="מחבר ישר 27"/>
              <p:cNvSpPr/>
              <p:nvPr/>
            </p:nvSpPr>
            <p:spPr>
              <a:xfrm flipV="1">
                <a:off x="2646000" y="8444880"/>
                <a:ext cx="0" cy="80784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707" name="תרשים זרימה: מחבר 28"/>
              <p:cNvSpPr/>
              <p:nvPr/>
            </p:nvSpPr>
            <p:spPr>
              <a:xfrm>
                <a:off x="2597400" y="8397720"/>
                <a:ext cx="96840" cy="96840"/>
              </a:xfrm>
              <a:prstGeom prst="flowChartConnector">
                <a:avLst/>
              </a:prstGeom>
              <a:solidFill>
                <a:srgbClr val="FF0000"/>
              </a:solidFill>
              <a:ln w="9360">
                <a:solidFill>
                  <a:srgbClr val="000000"/>
                </a:solidFill>
                <a:miter/>
              </a:ln>
            </p:spPr>
            <p:style>
              <a:lnRef idx="0">
                <a:scrgbClr r="0" g="0" b="0"/>
              </a:lnRef>
              <a:fillRef idx="0">
                <a:scrgbClr r="0" g="0" b="0"/>
              </a:fillRef>
              <a:effectRef idx="0">
                <a:scrgbClr r="0" g="0" b="0"/>
              </a:effectRef>
              <a:fontRef idx="minor"/>
            </p:style>
          </p:sp>
          <p:sp>
            <p:nvSpPr>
              <p:cNvPr id="708" name="תרשים זרימה: מחבר 29"/>
              <p:cNvSpPr/>
              <p:nvPr/>
            </p:nvSpPr>
            <p:spPr>
              <a:xfrm>
                <a:off x="3870360" y="8397720"/>
                <a:ext cx="96840" cy="96840"/>
              </a:xfrm>
              <a:prstGeom prst="flowChartConnector">
                <a:avLst/>
              </a:prstGeom>
              <a:solidFill>
                <a:srgbClr val="FF0000"/>
              </a:solidFill>
              <a:ln w="9360">
                <a:solidFill>
                  <a:srgbClr val="000000"/>
                </a:solidFill>
                <a:miter/>
              </a:ln>
            </p:spPr>
            <p:style>
              <a:lnRef idx="0">
                <a:scrgbClr r="0" g="0" b="0"/>
              </a:lnRef>
              <a:fillRef idx="0">
                <a:scrgbClr r="0" g="0" b="0"/>
              </a:fillRef>
              <a:effectRef idx="0">
                <a:scrgbClr r="0" g="0" b="0"/>
              </a:effectRef>
              <a:fontRef idx="minor"/>
            </p:style>
          </p:sp>
          <p:sp>
            <p:nvSpPr>
              <p:cNvPr id="709" name="TextBox 30"/>
              <p:cNvSpPr/>
              <p:nvPr/>
            </p:nvSpPr>
            <p:spPr>
              <a:xfrm>
                <a:off x="2204280" y="8822520"/>
                <a:ext cx="916200" cy="3373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0" strike="noStrike" spc="-1">
                    <a:solidFill>
                      <a:srgbClr val="000000"/>
                    </a:solidFill>
                    <a:latin typeface="Calibri"/>
                  </a:rPr>
                  <a:t>R</a:t>
                </a:r>
                <a:r>
                  <a:rPr lang="en-US" sz="1200" b="0" strike="noStrike" spc="-1">
                    <a:solidFill>
                      <a:srgbClr val="000000"/>
                    </a:solidFill>
                    <a:latin typeface="Calibri"/>
                  </a:rPr>
                  <a:t>1= 30 cm</a:t>
                </a:r>
              </a:p>
            </p:txBody>
          </p:sp>
          <p:sp>
            <p:nvSpPr>
              <p:cNvPr id="710" name="TextBox 31"/>
              <p:cNvSpPr/>
              <p:nvPr/>
            </p:nvSpPr>
            <p:spPr>
              <a:xfrm>
                <a:off x="3357000" y="8750520"/>
                <a:ext cx="1067040" cy="3373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0" strike="noStrike" spc="-1">
                    <a:solidFill>
                      <a:srgbClr val="000000"/>
                    </a:solidFill>
                    <a:latin typeface="Calibri"/>
                  </a:rPr>
                  <a:t>R</a:t>
                </a:r>
                <a:r>
                  <a:rPr lang="en-US" sz="1200" b="0" strike="noStrike" spc="-1">
                    <a:solidFill>
                      <a:srgbClr val="000000"/>
                    </a:solidFill>
                    <a:latin typeface="Calibri"/>
                  </a:rPr>
                  <a:t>2= 20cm</a:t>
                </a:r>
              </a:p>
            </p:txBody>
          </p:sp>
        </p:grpSp>
        <p:grpSp>
          <p:nvGrpSpPr>
            <p:cNvPr id="711" name="קבוצה 15"/>
            <p:cNvGrpSpPr/>
            <p:nvPr/>
          </p:nvGrpSpPr>
          <p:grpSpPr>
            <a:xfrm>
              <a:off x="1555920" y="7884720"/>
              <a:ext cx="3193920" cy="1502640"/>
              <a:chOff x="1555920" y="7884720"/>
              <a:chExt cx="3193920" cy="1502640"/>
            </a:xfrm>
          </p:grpSpPr>
          <p:cxnSp>
            <p:nvCxnSpPr>
              <p:cNvPr id="712" name="מחבר חץ ישר 16"/>
              <p:cNvCxnSpPr/>
              <p:nvPr/>
            </p:nvCxnSpPr>
            <p:spPr>
              <a:xfrm>
                <a:off x="3297600" y="7884720"/>
                <a:ext cx="1080" cy="1137600"/>
              </a:xfrm>
              <a:prstGeom prst="straightConnector1">
                <a:avLst/>
              </a:prstGeom>
              <a:ln w="38160">
                <a:solidFill>
                  <a:srgbClr val="000000"/>
                </a:solidFill>
                <a:miter/>
                <a:headEnd type="arrow" w="med" len="med"/>
                <a:tailEnd type="arrow" w="med" len="med"/>
              </a:ln>
            </p:spPr>
          </p:cxnSp>
          <p:sp>
            <p:nvSpPr>
              <p:cNvPr id="713" name="Text Box 32"/>
              <p:cNvSpPr/>
              <p:nvPr/>
            </p:nvSpPr>
            <p:spPr>
              <a:xfrm>
                <a:off x="2932200" y="9050040"/>
                <a:ext cx="731160" cy="3373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000000"/>
                    </a:solidFill>
                    <a:latin typeface="Calibri"/>
                  </a:rPr>
                  <a:t>עדשה</a:t>
                </a:r>
                <a:endParaRPr lang="en-US" sz="1600" b="0" strike="noStrike" spc="-1">
                  <a:solidFill>
                    <a:srgbClr val="000000"/>
                  </a:solidFill>
                  <a:latin typeface="Calibri"/>
                </a:endParaRPr>
              </a:p>
            </p:txBody>
          </p:sp>
          <p:grpSp>
            <p:nvGrpSpPr>
              <p:cNvPr id="714" name="Group 8"/>
              <p:cNvGrpSpPr/>
              <p:nvPr/>
            </p:nvGrpSpPr>
            <p:grpSpPr>
              <a:xfrm>
                <a:off x="3671640" y="8421480"/>
                <a:ext cx="911160" cy="387360"/>
                <a:chOff x="3671640" y="8421480"/>
                <a:chExt cx="911160" cy="387360"/>
              </a:xfrm>
            </p:grpSpPr>
            <p:sp>
              <p:nvSpPr>
                <p:cNvPr id="715" name="Oval 9"/>
                <p:cNvSpPr/>
                <p:nvPr/>
              </p:nvSpPr>
              <p:spPr>
                <a:xfrm>
                  <a:off x="4214160" y="8421480"/>
                  <a:ext cx="48240" cy="48240"/>
                </a:xfrm>
                <a:prstGeom prst="ellipse">
                  <a:avLst/>
                </a:prstGeom>
                <a:solidFill>
                  <a:srgbClr val="5B9BD5"/>
                </a:solidFill>
                <a:ln w="9360">
                  <a:solidFill>
                    <a:srgbClr val="000000"/>
                  </a:solidFill>
                  <a:miter/>
                </a:ln>
              </p:spPr>
              <p:style>
                <a:lnRef idx="0">
                  <a:scrgbClr r="0" g="0" b="0"/>
                </a:lnRef>
                <a:fillRef idx="0">
                  <a:scrgbClr r="0" g="0" b="0"/>
                </a:fillRef>
                <a:effectRef idx="0">
                  <a:scrgbClr r="0" g="0" b="0"/>
                </a:effectRef>
                <a:fontRef idx="minor"/>
              </p:style>
            </p:sp>
            <p:sp>
              <p:nvSpPr>
                <p:cNvPr id="716" name="Text Box 10"/>
                <p:cNvSpPr/>
                <p:nvPr/>
              </p:nvSpPr>
              <p:spPr>
                <a:xfrm>
                  <a:off x="3671640" y="8471520"/>
                  <a:ext cx="911160" cy="3373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0" strike="noStrike" spc="-1">
                      <a:solidFill>
                        <a:srgbClr val="000000"/>
                      </a:solidFill>
                      <a:latin typeface="Calibri"/>
                    </a:rPr>
                    <a:t>f= 24cm</a:t>
                  </a:r>
                </a:p>
              </p:txBody>
            </p:sp>
          </p:grpSp>
          <p:grpSp>
            <p:nvGrpSpPr>
              <p:cNvPr id="717" name="Group 16"/>
              <p:cNvGrpSpPr/>
              <p:nvPr/>
            </p:nvGrpSpPr>
            <p:grpSpPr>
              <a:xfrm>
                <a:off x="1555920" y="8421840"/>
                <a:ext cx="996480" cy="409320"/>
                <a:chOff x="1555920" y="8421840"/>
                <a:chExt cx="996480" cy="409320"/>
              </a:xfrm>
            </p:grpSpPr>
            <p:sp>
              <p:nvSpPr>
                <p:cNvPr id="718" name="Oval 17"/>
                <p:cNvSpPr/>
                <p:nvPr/>
              </p:nvSpPr>
              <p:spPr>
                <a:xfrm>
                  <a:off x="2333160" y="8421840"/>
                  <a:ext cx="48240" cy="47880"/>
                </a:xfrm>
                <a:prstGeom prst="ellipse">
                  <a:avLst/>
                </a:prstGeom>
                <a:solidFill>
                  <a:srgbClr val="5B9BD5"/>
                </a:solidFill>
                <a:ln w="9360">
                  <a:solidFill>
                    <a:srgbClr val="000000"/>
                  </a:solidFill>
                  <a:miter/>
                </a:ln>
              </p:spPr>
              <p:style>
                <a:lnRef idx="0">
                  <a:scrgbClr r="0" g="0" b="0"/>
                </a:lnRef>
                <a:fillRef idx="0">
                  <a:scrgbClr r="0" g="0" b="0"/>
                </a:fillRef>
                <a:effectRef idx="0">
                  <a:scrgbClr r="0" g="0" b="0"/>
                </a:effectRef>
                <a:fontRef idx="minor"/>
              </p:style>
            </p:sp>
            <p:sp>
              <p:nvSpPr>
                <p:cNvPr id="719" name="Text Box 18"/>
                <p:cNvSpPr/>
                <p:nvPr/>
              </p:nvSpPr>
              <p:spPr>
                <a:xfrm>
                  <a:off x="1555920" y="8493840"/>
                  <a:ext cx="996480" cy="3373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0" strike="noStrike" spc="-1">
                      <a:solidFill>
                        <a:srgbClr val="000000"/>
                      </a:solidFill>
                      <a:latin typeface="Calibri"/>
                    </a:rPr>
                    <a:t>f= 24 cm</a:t>
                  </a:r>
                </a:p>
              </p:txBody>
            </p:sp>
          </p:grpSp>
          <p:sp>
            <p:nvSpPr>
              <p:cNvPr id="720" name="Text Box 32"/>
              <p:cNvSpPr/>
              <p:nvPr/>
            </p:nvSpPr>
            <p:spPr>
              <a:xfrm>
                <a:off x="3815280" y="7936560"/>
                <a:ext cx="934560" cy="5806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000000"/>
                    </a:solidFill>
                    <a:latin typeface="Calibri"/>
                  </a:rPr>
                  <a:t>מוקד העדשה</a:t>
                </a:r>
                <a:endParaRPr lang="en-US" sz="1600" b="0" strike="noStrike" spc="-1">
                  <a:solidFill>
                    <a:srgbClr val="000000"/>
                  </a:solidFill>
                  <a:latin typeface="Calibri"/>
                </a:endParaRPr>
              </a:p>
            </p:txBody>
          </p:sp>
        </p:grpSp>
      </p:gr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43" name="PlaceHolder 2"/>
          <p:cNvSpPr>
            <a:spLocks noGrp="1"/>
          </p:cNvSpPr>
          <p:nvPr>
            <p:ph/>
          </p:nvPr>
        </p:nvSpPr>
        <p:spPr>
          <a:xfrm>
            <a:off x="609480" y="1600200"/>
            <a:ext cx="1097280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44" name="PlaceHolder 3"/>
          <p:cNvSpPr>
            <a:spLocks noGrp="1"/>
          </p:cNvSpPr>
          <p:nvPr>
            <p:ph/>
          </p:nvPr>
        </p:nvSpPr>
        <p:spPr>
          <a:xfrm>
            <a:off x="609480" y="3964320"/>
            <a:ext cx="1097280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45"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46" name="PlaceHolder 2"/>
          <p:cNvSpPr>
            <a:spLocks noGrp="1"/>
          </p:cNvSpPr>
          <p:nvPr>
            <p:ph/>
          </p:nvPr>
        </p:nvSpPr>
        <p:spPr>
          <a:xfrm>
            <a:off x="609480" y="160020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47" name="PlaceHolder 3"/>
          <p:cNvSpPr>
            <a:spLocks noGrp="1"/>
          </p:cNvSpPr>
          <p:nvPr>
            <p:ph/>
          </p:nvPr>
        </p:nvSpPr>
        <p:spPr>
          <a:xfrm>
            <a:off x="6232320" y="160020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48" name="PlaceHolder 4"/>
          <p:cNvSpPr>
            <a:spLocks noGrp="1"/>
          </p:cNvSpPr>
          <p:nvPr>
            <p:ph/>
          </p:nvPr>
        </p:nvSpPr>
        <p:spPr>
          <a:xfrm>
            <a:off x="609480" y="396432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49" name="PlaceHolder 5"/>
          <p:cNvSpPr>
            <a:spLocks noGrp="1"/>
          </p:cNvSpPr>
          <p:nvPr>
            <p:ph/>
          </p:nvPr>
        </p:nvSpPr>
        <p:spPr>
          <a:xfrm>
            <a:off x="6232320" y="396432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51" name="PlaceHolder 2"/>
          <p:cNvSpPr>
            <a:spLocks noGrp="1"/>
          </p:cNvSpPr>
          <p:nvPr>
            <p:ph/>
          </p:nvPr>
        </p:nvSpPr>
        <p:spPr>
          <a:xfrm>
            <a:off x="609480" y="1600200"/>
            <a:ext cx="35330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52" name="PlaceHolder 3"/>
          <p:cNvSpPr>
            <a:spLocks noGrp="1"/>
          </p:cNvSpPr>
          <p:nvPr>
            <p:ph/>
          </p:nvPr>
        </p:nvSpPr>
        <p:spPr>
          <a:xfrm>
            <a:off x="4319640" y="1600200"/>
            <a:ext cx="35330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53" name="PlaceHolder 4"/>
          <p:cNvSpPr>
            <a:spLocks noGrp="1"/>
          </p:cNvSpPr>
          <p:nvPr>
            <p:ph/>
          </p:nvPr>
        </p:nvSpPr>
        <p:spPr>
          <a:xfrm>
            <a:off x="8029800" y="1600200"/>
            <a:ext cx="35330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54" name="PlaceHolder 5"/>
          <p:cNvSpPr>
            <a:spLocks noGrp="1"/>
          </p:cNvSpPr>
          <p:nvPr>
            <p:ph/>
          </p:nvPr>
        </p:nvSpPr>
        <p:spPr>
          <a:xfrm>
            <a:off x="609480" y="3964320"/>
            <a:ext cx="35330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55" name="PlaceHolder 6"/>
          <p:cNvSpPr>
            <a:spLocks noGrp="1"/>
          </p:cNvSpPr>
          <p:nvPr>
            <p:ph/>
          </p:nvPr>
        </p:nvSpPr>
        <p:spPr>
          <a:xfrm>
            <a:off x="4319640" y="3964320"/>
            <a:ext cx="35330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56" name="PlaceHolder 7"/>
          <p:cNvSpPr>
            <a:spLocks noGrp="1"/>
          </p:cNvSpPr>
          <p:nvPr>
            <p:ph/>
          </p:nvPr>
        </p:nvSpPr>
        <p:spPr>
          <a:xfrm>
            <a:off x="8029800" y="3964320"/>
            <a:ext cx="35330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78"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79" name="PlaceHolder 2"/>
          <p:cNvSpPr>
            <a:spLocks noGrp="1"/>
          </p:cNvSpPr>
          <p:nvPr>
            <p:ph type="subTitle"/>
          </p:nvPr>
        </p:nvSpPr>
        <p:spPr>
          <a:xfrm>
            <a:off x="609480" y="1600200"/>
            <a:ext cx="10972800" cy="4525920"/>
          </a:xfrm>
          <a:prstGeom prst="rect">
            <a:avLst/>
          </a:prstGeom>
          <a:noFill/>
          <a:ln w="0">
            <a:noFill/>
          </a:ln>
        </p:spPr>
        <p:txBody>
          <a:bodyPr lIns="0" tIns="0" rIns="0" bIns="0" anchor="ctr">
            <a:noAutofit/>
          </a:bodyPr>
          <a:lstStyle/>
          <a:p>
            <a:pPr algn="ctr" rtl="1">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81" name="PlaceHolder 2"/>
          <p:cNvSpPr>
            <a:spLocks noGrp="1"/>
          </p:cNvSpPr>
          <p:nvPr>
            <p:ph/>
          </p:nvPr>
        </p:nvSpPr>
        <p:spPr>
          <a:xfrm>
            <a:off x="609480" y="1600200"/>
            <a:ext cx="10972800" cy="452592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2"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83" name="PlaceHolder 2"/>
          <p:cNvSpPr>
            <a:spLocks noGrp="1"/>
          </p:cNvSpPr>
          <p:nvPr>
            <p:ph/>
          </p:nvPr>
        </p:nvSpPr>
        <p:spPr>
          <a:xfrm>
            <a:off x="609480" y="1600200"/>
            <a:ext cx="5354640" cy="452592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84" name="PlaceHolder 3"/>
          <p:cNvSpPr>
            <a:spLocks noGrp="1"/>
          </p:cNvSpPr>
          <p:nvPr>
            <p:ph/>
          </p:nvPr>
        </p:nvSpPr>
        <p:spPr>
          <a:xfrm>
            <a:off x="6232320" y="1600200"/>
            <a:ext cx="5354640" cy="452592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5"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86" name="PlaceHolder 1"/>
          <p:cNvSpPr>
            <a:spLocks noGrp="1"/>
          </p:cNvSpPr>
          <p:nvPr>
            <p:ph type="subTitle"/>
          </p:nvPr>
        </p:nvSpPr>
        <p:spPr>
          <a:xfrm>
            <a:off x="609480" y="274320"/>
            <a:ext cx="10972800" cy="5299560"/>
          </a:xfrm>
          <a:prstGeom prst="rect">
            <a:avLst/>
          </a:prstGeom>
          <a:noFill/>
          <a:ln w="0">
            <a:noFill/>
          </a:ln>
        </p:spPr>
        <p:txBody>
          <a:bodyPr lIns="0" tIns="0" rIns="0" bIns="0" anchor="ctr">
            <a:noAutofit/>
          </a:bodyPr>
          <a:lstStyle/>
          <a:p>
            <a:pPr algn="ctr" rtl="1">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87"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88" name="PlaceHolder 2"/>
          <p:cNvSpPr>
            <a:spLocks noGrp="1"/>
          </p:cNvSpPr>
          <p:nvPr>
            <p:ph/>
          </p:nvPr>
        </p:nvSpPr>
        <p:spPr>
          <a:xfrm>
            <a:off x="609480" y="160020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89" name="PlaceHolder 3"/>
          <p:cNvSpPr>
            <a:spLocks noGrp="1"/>
          </p:cNvSpPr>
          <p:nvPr>
            <p:ph/>
          </p:nvPr>
        </p:nvSpPr>
        <p:spPr>
          <a:xfrm>
            <a:off x="6232320" y="1600200"/>
            <a:ext cx="5354640" cy="452592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90" name="PlaceHolder 4"/>
          <p:cNvSpPr>
            <a:spLocks noGrp="1"/>
          </p:cNvSpPr>
          <p:nvPr>
            <p:ph/>
          </p:nvPr>
        </p:nvSpPr>
        <p:spPr>
          <a:xfrm>
            <a:off x="609480" y="396432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1"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22" name="PlaceHolder 2"/>
          <p:cNvSpPr>
            <a:spLocks noGrp="1"/>
          </p:cNvSpPr>
          <p:nvPr>
            <p:ph type="subTitle"/>
          </p:nvPr>
        </p:nvSpPr>
        <p:spPr>
          <a:xfrm>
            <a:off x="609480" y="1600200"/>
            <a:ext cx="10972800" cy="4525920"/>
          </a:xfrm>
          <a:prstGeom prst="rect">
            <a:avLst/>
          </a:prstGeom>
          <a:noFill/>
          <a:ln w="0">
            <a:noFill/>
          </a:ln>
        </p:spPr>
        <p:txBody>
          <a:bodyPr lIns="0" tIns="0" rIns="0" bIns="0" anchor="ctr">
            <a:noAutofit/>
          </a:bodyPr>
          <a:lstStyle/>
          <a:p>
            <a:pPr algn="ctr" rtl="1">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91"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92" name="PlaceHolder 2"/>
          <p:cNvSpPr>
            <a:spLocks noGrp="1"/>
          </p:cNvSpPr>
          <p:nvPr>
            <p:ph/>
          </p:nvPr>
        </p:nvSpPr>
        <p:spPr>
          <a:xfrm>
            <a:off x="609480" y="1600200"/>
            <a:ext cx="5354640" cy="452592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93" name="PlaceHolder 3"/>
          <p:cNvSpPr>
            <a:spLocks noGrp="1"/>
          </p:cNvSpPr>
          <p:nvPr>
            <p:ph/>
          </p:nvPr>
        </p:nvSpPr>
        <p:spPr>
          <a:xfrm>
            <a:off x="6232320" y="160020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94" name="PlaceHolder 4"/>
          <p:cNvSpPr>
            <a:spLocks noGrp="1"/>
          </p:cNvSpPr>
          <p:nvPr>
            <p:ph/>
          </p:nvPr>
        </p:nvSpPr>
        <p:spPr>
          <a:xfrm>
            <a:off x="6232320" y="396432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95"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96" name="PlaceHolder 2"/>
          <p:cNvSpPr>
            <a:spLocks noGrp="1"/>
          </p:cNvSpPr>
          <p:nvPr>
            <p:ph/>
          </p:nvPr>
        </p:nvSpPr>
        <p:spPr>
          <a:xfrm>
            <a:off x="609480" y="160020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97" name="PlaceHolder 3"/>
          <p:cNvSpPr>
            <a:spLocks noGrp="1"/>
          </p:cNvSpPr>
          <p:nvPr>
            <p:ph/>
          </p:nvPr>
        </p:nvSpPr>
        <p:spPr>
          <a:xfrm>
            <a:off x="6232320" y="160020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98" name="PlaceHolder 4"/>
          <p:cNvSpPr>
            <a:spLocks noGrp="1"/>
          </p:cNvSpPr>
          <p:nvPr>
            <p:ph/>
          </p:nvPr>
        </p:nvSpPr>
        <p:spPr>
          <a:xfrm>
            <a:off x="609480" y="3964320"/>
            <a:ext cx="1097280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99"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100" name="PlaceHolder 2"/>
          <p:cNvSpPr>
            <a:spLocks noGrp="1"/>
          </p:cNvSpPr>
          <p:nvPr>
            <p:ph/>
          </p:nvPr>
        </p:nvSpPr>
        <p:spPr>
          <a:xfrm>
            <a:off x="609480" y="1600200"/>
            <a:ext cx="1097280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101" name="PlaceHolder 3"/>
          <p:cNvSpPr>
            <a:spLocks noGrp="1"/>
          </p:cNvSpPr>
          <p:nvPr>
            <p:ph/>
          </p:nvPr>
        </p:nvSpPr>
        <p:spPr>
          <a:xfrm>
            <a:off x="609480" y="3964320"/>
            <a:ext cx="1097280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02"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103" name="PlaceHolder 2"/>
          <p:cNvSpPr>
            <a:spLocks noGrp="1"/>
          </p:cNvSpPr>
          <p:nvPr>
            <p:ph/>
          </p:nvPr>
        </p:nvSpPr>
        <p:spPr>
          <a:xfrm>
            <a:off x="609480" y="160020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104" name="PlaceHolder 3"/>
          <p:cNvSpPr>
            <a:spLocks noGrp="1"/>
          </p:cNvSpPr>
          <p:nvPr>
            <p:ph/>
          </p:nvPr>
        </p:nvSpPr>
        <p:spPr>
          <a:xfrm>
            <a:off x="6232320" y="160020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105" name="PlaceHolder 4"/>
          <p:cNvSpPr>
            <a:spLocks noGrp="1"/>
          </p:cNvSpPr>
          <p:nvPr>
            <p:ph/>
          </p:nvPr>
        </p:nvSpPr>
        <p:spPr>
          <a:xfrm>
            <a:off x="609480" y="396432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106" name="PlaceHolder 5"/>
          <p:cNvSpPr>
            <a:spLocks noGrp="1"/>
          </p:cNvSpPr>
          <p:nvPr>
            <p:ph/>
          </p:nvPr>
        </p:nvSpPr>
        <p:spPr>
          <a:xfrm>
            <a:off x="6232320" y="396432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07"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108" name="PlaceHolder 2"/>
          <p:cNvSpPr>
            <a:spLocks noGrp="1"/>
          </p:cNvSpPr>
          <p:nvPr>
            <p:ph/>
          </p:nvPr>
        </p:nvSpPr>
        <p:spPr>
          <a:xfrm>
            <a:off x="609480" y="1600200"/>
            <a:ext cx="35330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109" name="PlaceHolder 3"/>
          <p:cNvSpPr>
            <a:spLocks noGrp="1"/>
          </p:cNvSpPr>
          <p:nvPr>
            <p:ph/>
          </p:nvPr>
        </p:nvSpPr>
        <p:spPr>
          <a:xfrm>
            <a:off x="4319640" y="1600200"/>
            <a:ext cx="35330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110" name="PlaceHolder 4"/>
          <p:cNvSpPr>
            <a:spLocks noGrp="1"/>
          </p:cNvSpPr>
          <p:nvPr>
            <p:ph/>
          </p:nvPr>
        </p:nvSpPr>
        <p:spPr>
          <a:xfrm>
            <a:off x="8029800" y="1600200"/>
            <a:ext cx="35330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111" name="PlaceHolder 5"/>
          <p:cNvSpPr>
            <a:spLocks noGrp="1"/>
          </p:cNvSpPr>
          <p:nvPr>
            <p:ph/>
          </p:nvPr>
        </p:nvSpPr>
        <p:spPr>
          <a:xfrm>
            <a:off x="609480" y="3964320"/>
            <a:ext cx="35330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112" name="PlaceHolder 6"/>
          <p:cNvSpPr>
            <a:spLocks noGrp="1"/>
          </p:cNvSpPr>
          <p:nvPr>
            <p:ph/>
          </p:nvPr>
        </p:nvSpPr>
        <p:spPr>
          <a:xfrm>
            <a:off x="4319640" y="3964320"/>
            <a:ext cx="35330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113" name="PlaceHolder 7"/>
          <p:cNvSpPr>
            <a:spLocks noGrp="1"/>
          </p:cNvSpPr>
          <p:nvPr>
            <p:ph/>
          </p:nvPr>
        </p:nvSpPr>
        <p:spPr>
          <a:xfrm>
            <a:off x="8029800" y="3964320"/>
            <a:ext cx="35330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24" name="PlaceHolder 2"/>
          <p:cNvSpPr>
            <a:spLocks noGrp="1"/>
          </p:cNvSpPr>
          <p:nvPr>
            <p:ph/>
          </p:nvPr>
        </p:nvSpPr>
        <p:spPr>
          <a:xfrm>
            <a:off x="609480" y="1600200"/>
            <a:ext cx="10972800" cy="452592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26" name="PlaceHolder 2"/>
          <p:cNvSpPr>
            <a:spLocks noGrp="1"/>
          </p:cNvSpPr>
          <p:nvPr>
            <p:ph/>
          </p:nvPr>
        </p:nvSpPr>
        <p:spPr>
          <a:xfrm>
            <a:off x="609480" y="1600200"/>
            <a:ext cx="5354640" cy="452592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27" name="PlaceHolder 3"/>
          <p:cNvSpPr>
            <a:spLocks noGrp="1"/>
          </p:cNvSpPr>
          <p:nvPr>
            <p:ph/>
          </p:nvPr>
        </p:nvSpPr>
        <p:spPr>
          <a:xfrm>
            <a:off x="6232320" y="1600200"/>
            <a:ext cx="5354640" cy="452592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8"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29" name="PlaceHolder 1"/>
          <p:cNvSpPr>
            <a:spLocks noGrp="1"/>
          </p:cNvSpPr>
          <p:nvPr>
            <p:ph type="subTitle"/>
          </p:nvPr>
        </p:nvSpPr>
        <p:spPr>
          <a:xfrm>
            <a:off x="609480" y="274320"/>
            <a:ext cx="10972800" cy="5299560"/>
          </a:xfrm>
          <a:prstGeom prst="rect">
            <a:avLst/>
          </a:prstGeom>
          <a:noFill/>
          <a:ln w="0">
            <a:noFill/>
          </a:ln>
        </p:spPr>
        <p:txBody>
          <a:bodyPr lIns="0" tIns="0" rIns="0" bIns="0" anchor="ctr">
            <a:noAutofit/>
          </a:bodyPr>
          <a:lstStyle/>
          <a:p>
            <a:pPr algn="ctr" rtl="1">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31" name="PlaceHolder 2"/>
          <p:cNvSpPr>
            <a:spLocks noGrp="1"/>
          </p:cNvSpPr>
          <p:nvPr>
            <p:ph/>
          </p:nvPr>
        </p:nvSpPr>
        <p:spPr>
          <a:xfrm>
            <a:off x="609480" y="160020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32" name="PlaceHolder 3"/>
          <p:cNvSpPr>
            <a:spLocks noGrp="1"/>
          </p:cNvSpPr>
          <p:nvPr>
            <p:ph/>
          </p:nvPr>
        </p:nvSpPr>
        <p:spPr>
          <a:xfrm>
            <a:off x="6232320" y="1600200"/>
            <a:ext cx="5354640" cy="452592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33" name="PlaceHolder 4"/>
          <p:cNvSpPr>
            <a:spLocks noGrp="1"/>
          </p:cNvSpPr>
          <p:nvPr>
            <p:ph/>
          </p:nvPr>
        </p:nvSpPr>
        <p:spPr>
          <a:xfrm>
            <a:off x="609480" y="396432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35" name="PlaceHolder 2"/>
          <p:cNvSpPr>
            <a:spLocks noGrp="1"/>
          </p:cNvSpPr>
          <p:nvPr>
            <p:ph/>
          </p:nvPr>
        </p:nvSpPr>
        <p:spPr>
          <a:xfrm>
            <a:off x="609480" y="1600200"/>
            <a:ext cx="5354640" cy="452592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36" name="PlaceHolder 3"/>
          <p:cNvSpPr>
            <a:spLocks noGrp="1"/>
          </p:cNvSpPr>
          <p:nvPr>
            <p:ph/>
          </p:nvPr>
        </p:nvSpPr>
        <p:spPr>
          <a:xfrm>
            <a:off x="6232320" y="160020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37" name="PlaceHolder 4"/>
          <p:cNvSpPr>
            <a:spLocks noGrp="1"/>
          </p:cNvSpPr>
          <p:nvPr>
            <p:ph/>
          </p:nvPr>
        </p:nvSpPr>
        <p:spPr>
          <a:xfrm>
            <a:off x="6232320" y="396432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39" name="PlaceHolder 2"/>
          <p:cNvSpPr>
            <a:spLocks noGrp="1"/>
          </p:cNvSpPr>
          <p:nvPr>
            <p:ph/>
          </p:nvPr>
        </p:nvSpPr>
        <p:spPr>
          <a:xfrm>
            <a:off x="609480" y="160020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40" name="PlaceHolder 3"/>
          <p:cNvSpPr>
            <a:spLocks noGrp="1"/>
          </p:cNvSpPr>
          <p:nvPr>
            <p:ph/>
          </p:nvPr>
        </p:nvSpPr>
        <p:spPr>
          <a:xfrm>
            <a:off x="6232320" y="160020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41" name="PlaceHolder 4"/>
          <p:cNvSpPr>
            <a:spLocks noGrp="1"/>
          </p:cNvSpPr>
          <p:nvPr>
            <p:ph/>
          </p:nvPr>
        </p:nvSpPr>
        <p:spPr>
          <a:xfrm>
            <a:off x="609480" y="3964320"/>
            <a:ext cx="1097280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DFE3E5"/>
            </a:gs>
          </a:gsLst>
          <a:lin ang="8100000"/>
        </a:gradFill>
        <a:effectLst/>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alibri"/>
              </a:rPr>
              <a:t>Click to edit the title text format</a:t>
            </a:r>
          </a:p>
        </p:txBody>
      </p:sp>
      <p:sp>
        <p:nvSpPr>
          <p:cNvPr id="22" name="PlaceHolder 2"/>
          <p:cNvSpPr>
            <a:spLocks noGrp="1"/>
          </p:cNvSpPr>
          <p:nvPr>
            <p:ph type="body"/>
          </p:nvPr>
        </p:nvSpPr>
        <p:spPr>
          <a:xfrm>
            <a:off x="609480" y="1600200"/>
            <a:ext cx="10972800" cy="4525920"/>
          </a:xfrm>
          <a:prstGeom prst="rect">
            <a:avLst/>
          </a:prstGeom>
          <a:noFill/>
          <a:ln w="0">
            <a:noFill/>
          </a:ln>
        </p:spPr>
        <p:txBody>
          <a:bodyPr lIns="90000" tIns="46800" rIns="90000" bIns="46800" anchor="t">
            <a:normAutofit/>
          </a:bodyPr>
          <a:lstStyle/>
          <a:p>
            <a:pPr marL="343080" indent="-34308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Click to edit the outline text format</a:t>
            </a:r>
          </a:p>
          <a:p>
            <a:pPr marL="743040" lvl="1" indent="-28584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Second Outline Level</a:t>
            </a:r>
          </a:p>
          <a:p>
            <a:pPr marL="1143000" lvl="2" indent="-22860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Third Outline Level</a:t>
            </a:r>
          </a:p>
          <a:p>
            <a:pPr marL="1600200" lvl="3" indent="-22860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Fourth Outline Level</a:t>
            </a:r>
          </a:p>
          <a:p>
            <a:pPr marL="2057400" lvl="4" indent="-22860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Fifth Outline Level</a:t>
            </a:r>
          </a:p>
          <a:p>
            <a:pPr marL="2057400" lvl="5" indent="-22860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Sixth Outline Level</a:t>
            </a:r>
          </a:p>
          <a:p>
            <a:pPr marL="2057400" lvl="6" indent="-22860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Seventh Outline Level</a:t>
            </a:r>
          </a:p>
        </p:txBody>
      </p:sp>
      <p:sp>
        <p:nvSpPr>
          <p:cNvPr id="2" name="PlaceHolder 3"/>
          <p:cNvSpPr>
            <a:spLocks noGrp="1"/>
          </p:cNvSpPr>
          <p:nvPr>
            <p:ph type="dt"/>
          </p:nvPr>
        </p:nvSpPr>
        <p:spPr>
          <a:xfrm>
            <a:off x="8737560" y="6356520"/>
            <a:ext cx="2844720" cy="365040"/>
          </a:xfrm>
          <a:prstGeom prst="rect">
            <a:avLst/>
          </a:prstGeom>
          <a:noFill/>
          <a:ln w="0">
            <a:noFill/>
          </a:ln>
        </p:spPr>
        <p:txBody>
          <a:bodyPr lIns="90000" tIns="46800" rIns="90000" bIns="46800" anchor="ctr">
            <a:no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898989"/>
                </a:solidFill>
                <a:latin typeface="Calibri"/>
              </a:rPr>
              <a:t>&lt;date/time&gt;</a:t>
            </a:r>
            <a:endParaRPr lang="en-US" sz="1200" b="0" strike="noStrike" spc="-1">
              <a:solidFill>
                <a:srgbClr val="000000"/>
              </a:solidFill>
              <a:latin typeface="Calibri"/>
            </a:endParaRPr>
          </a:p>
        </p:txBody>
      </p:sp>
      <p:sp>
        <p:nvSpPr>
          <p:cNvPr id="3" name="PlaceHolder 4"/>
          <p:cNvSpPr>
            <a:spLocks noGrp="1"/>
          </p:cNvSpPr>
          <p:nvPr>
            <p:ph type="ftr"/>
          </p:nvPr>
        </p:nvSpPr>
        <p:spPr>
          <a:xfrm>
            <a:off x="4165200" y="6356520"/>
            <a:ext cx="3861000" cy="365040"/>
          </a:xfrm>
          <a:prstGeom prst="rect">
            <a:avLst/>
          </a:prstGeom>
          <a:noFill/>
          <a:ln w="0">
            <a:noFill/>
          </a:ln>
        </p:spPr>
        <p:txBody>
          <a:bodyPr lIns="90000" tIns="46800" rIns="90000" bIns="46800" anchor="ctr">
            <a:no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p:txBody>
      </p:sp>
      <p:sp>
        <p:nvSpPr>
          <p:cNvPr id="4" name="PlaceHolder 5"/>
          <p:cNvSpPr>
            <a:spLocks noGrp="1"/>
          </p:cNvSpPr>
          <p:nvPr>
            <p:ph type="sldNum"/>
          </p:nvPr>
        </p:nvSpPr>
        <p:spPr>
          <a:xfrm>
            <a:off x="609120" y="6356520"/>
            <a:ext cx="2845080" cy="365040"/>
          </a:xfrm>
          <a:prstGeom prst="rect">
            <a:avLst/>
          </a:prstGeom>
          <a:noFill/>
          <a:ln w="0">
            <a:noFill/>
          </a:ln>
        </p:spPr>
        <p:txBody>
          <a:bodyPr lIns="90000" tIns="46800" rIns="90000" bIns="46800" anchor="ctr">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B2C794A6-10F3-4F32-8DA5-54ED0E50EAF9}" type="slidenum">
              <a:rPr lang="he-IL" sz="1200" b="0" strike="noStrike" spc="-1">
                <a:solidFill>
                  <a:srgbClr val="898989"/>
                </a:solidFill>
                <a:latin typeface="Calibri"/>
              </a:rPr>
              <a:t>‹#›</a:t>
            </a:fld>
            <a:endParaRPr lang="en-US" sz="1200" b="0" strike="noStrike" spc="-1">
              <a:solidFill>
                <a:srgbClr val="000000"/>
              </a:solidFill>
              <a:latin typeface="Calibri"/>
            </a:endParaRPr>
          </a:p>
        </p:txBody>
      </p:sp>
      <p:sp>
        <p:nvSpPr>
          <p:cNvPr id="5" name="מלבן 6"/>
          <p:cNvSpPr/>
          <p:nvPr/>
        </p:nvSpPr>
        <p:spPr>
          <a:xfrm>
            <a:off x="0" y="6497640"/>
            <a:ext cx="12192120" cy="360360"/>
          </a:xfrm>
          <a:prstGeom prst="rect">
            <a:avLst/>
          </a:pr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sp>
      <p:sp>
        <p:nvSpPr>
          <p:cNvPr id="6" name="משולש ישר-זווית 7"/>
          <p:cNvSpPr/>
          <p:nvPr/>
        </p:nvSpPr>
        <p:spPr>
          <a:xfrm>
            <a:off x="1440" y="5791320"/>
            <a:ext cx="1081080" cy="1079280"/>
          </a:xfrm>
          <a:custGeom>
            <a:avLst/>
            <a:gdLst/>
            <a:ahLst/>
            <a:cxnLst/>
            <a:rect l="l" t="t" r="r" b="b"/>
            <a:pathLst>
              <a:path w="21600" h="21600">
                <a:moveTo>
                  <a:pt x="0" y="0"/>
                </a:moveTo>
                <a:lnTo>
                  <a:pt x="21600" y="21600"/>
                </a:lnTo>
                <a:lnTo>
                  <a:pt x="0" y="21600"/>
                </a:lnTo>
                <a:lnTo>
                  <a:pt x="0" y="0"/>
                </a:lnTo>
                <a:close/>
              </a:path>
            </a:pathLst>
          </a:custGeom>
          <a:solidFill>
            <a:srgbClr val="A3CEED"/>
          </a:solidFill>
          <a:ln w="0">
            <a:noFill/>
          </a:ln>
        </p:spPr>
        <p:style>
          <a:lnRef idx="0">
            <a:scrgbClr r="0" g="0" b="0"/>
          </a:lnRef>
          <a:fillRef idx="0">
            <a:scrgbClr r="0" g="0" b="0"/>
          </a:fillRef>
          <a:effectRef idx="0">
            <a:scrgbClr r="0" g="0" b="0"/>
          </a:effectRef>
          <a:fontRef idx="minor"/>
        </p:style>
      </p:sp>
      <p:sp>
        <p:nvSpPr>
          <p:cNvPr id="7" name="משולש ישר-זווית 8"/>
          <p:cNvSpPr/>
          <p:nvPr/>
        </p:nvSpPr>
        <p:spPr>
          <a:xfrm>
            <a:off x="0" y="6146640"/>
            <a:ext cx="720720" cy="720720"/>
          </a:xfrm>
          <a:custGeom>
            <a:avLst/>
            <a:gdLst/>
            <a:ahLst/>
            <a:cxnLst/>
            <a:rect l="l" t="t" r="r" b="b"/>
            <a:pathLst>
              <a:path w="21600" h="21600">
                <a:moveTo>
                  <a:pt x="0" y="0"/>
                </a:moveTo>
                <a:lnTo>
                  <a:pt x="21600" y="21600"/>
                </a:lnTo>
                <a:lnTo>
                  <a:pt x="0" y="21600"/>
                </a:lnTo>
                <a:lnTo>
                  <a:pt x="0" y="0"/>
                </a:lnTo>
                <a:close/>
              </a:path>
            </a:pathLst>
          </a:custGeom>
          <a:solidFill>
            <a:srgbClr val="1482AC">
              <a:alpha val="80000"/>
            </a:srgbClr>
          </a:solidFill>
          <a:ln w="0">
            <a:noFill/>
          </a:ln>
        </p:spPr>
        <p:style>
          <a:lnRef idx="0">
            <a:scrgbClr r="0" g="0" b="0"/>
          </a:lnRef>
          <a:fillRef idx="0">
            <a:scrgbClr r="0" g="0" b="0"/>
          </a:fillRef>
          <a:effectRef idx="0">
            <a:scrgbClr r="0" g="0" b="0"/>
          </a:effectRef>
          <a:fontRef idx="minor"/>
        </p:style>
      </p:sp>
      <p:sp>
        <p:nvSpPr>
          <p:cNvPr id="8" name="משולש ישר-זווית 9"/>
          <p:cNvSpPr/>
          <p:nvPr/>
        </p:nvSpPr>
        <p:spPr>
          <a:xfrm>
            <a:off x="0" y="6507000"/>
            <a:ext cx="360360" cy="360360"/>
          </a:xfrm>
          <a:custGeom>
            <a:avLst/>
            <a:gdLst/>
            <a:ahLst/>
            <a:cxnLst/>
            <a:rect l="l" t="t" r="r" b="b"/>
            <a:pathLst>
              <a:path w="21600" h="21600">
                <a:moveTo>
                  <a:pt x="0" y="0"/>
                </a:moveTo>
                <a:lnTo>
                  <a:pt x="21600" y="21600"/>
                </a:lnTo>
                <a:lnTo>
                  <a:pt x="0" y="21600"/>
                </a:lnTo>
                <a:lnTo>
                  <a:pt x="0" y="0"/>
                </a:lnTo>
                <a:close/>
              </a:path>
            </a:pathLst>
          </a:custGeom>
          <a:solidFill>
            <a:srgbClr val="1D6295"/>
          </a:solidFill>
          <a:ln w="0">
            <a:noFill/>
          </a:ln>
        </p:spPr>
        <p:style>
          <a:lnRef idx="0">
            <a:scrgbClr r="0" g="0" b="0"/>
          </a:lnRef>
          <a:fillRef idx="0">
            <a:scrgbClr r="0" g="0" b="0"/>
          </a:fillRef>
          <a:effectRef idx="0">
            <a:scrgbClr r="0" g="0" b="0"/>
          </a:effectRef>
          <a:fontRef idx="minor"/>
        </p:style>
      </p:sp>
      <p:sp>
        <p:nvSpPr>
          <p:cNvPr id="9" name="TextBox 10"/>
          <p:cNvSpPr/>
          <p:nvPr/>
        </p:nvSpPr>
        <p:spPr>
          <a:xfrm>
            <a:off x="1049400" y="6497640"/>
            <a:ext cx="3336840" cy="9169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AdumaFOT Regular"/>
                <a:cs typeface="AdumaFOT Regular"/>
              </a:rPr>
              <a:t>נושא השיעור - עדשות</a:t>
            </a:r>
            <a:endParaRPr lang="en-US" sz="1800" b="0" strike="noStrike" spc="-1">
              <a:solidFill>
                <a:srgbClr val="000000"/>
              </a:solidFill>
              <a:latin typeface="Calibri"/>
            </a:endParaRPr>
          </a:p>
          <a:p>
            <a:pP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p:txBody>
      </p:sp>
      <p:sp>
        <p:nvSpPr>
          <p:cNvPr id="10" name="TextBox 11"/>
          <p:cNvSpPr/>
          <p:nvPr/>
        </p:nvSpPr>
        <p:spPr>
          <a:xfrm>
            <a:off x="5334120" y="6497640"/>
            <a:ext cx="152388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AdumaFOT Regular"/>
                <a:ea typeface="AdumaFOT Regular"/>
              </a:rPr>
              <a:t>- שמור -</a:t>
            </a:r>
            <a:endParaRPr lang="en-US" sz="1800" b="0" strike="noStrike" spc="-1">
              <a:solidFill>
                <a:srgbClr val="000000"/>
              </a:solidFill>
              <a:latin typeface="Calibri"/>
            </a:endParaRPr>
          </a:p>
        </p:txBody>
      </p:sp>
      <p:sp>
        <p:nvSpPr>
          <p:cNvPr id="11" name="TextBox 12"/>
          <p:cNvSpPr/>
          <p:nvPr/>
        </p:nvSpPr>
        <p:spPr>
          <a:xfrm>
            <a:off x="11442600" y="6502320"/>
            <a:ext cx="74952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CAAA6D7A-6A16-4634-A6E6-550B09C3BE09}" type="slidenum">
              <a:rPr lang="he-IL" sz="1800" b="0" strike="noStrike" spc="-1">
                <a:solidFill>
                  <a:srgbClr val="FFFFFF"/>
                </a:solidFill>
                <a:latin typeface="AdumaFOT Regular"/>
                <a:ea typeface="AdumaFOT Regular"/>
              </a:rPr>
              <a:t>‹#›</a:t>
            </a:fld>
            <a:endParaRPr lang="en-US" sz="1800" b="0" strike="noStrike" spc="-1">
              <a:solidFill>
                <a:srgbClr val="000000"/>
              </a:solidFill>
              <a:latin typeface="Calibri"/>
            </a:endParaRPr>
          </a:p>
        </p:txBody>
      </p:sp>
      <p:sp>
        <p:nvSpPr>
          <p:cNvPr id="12" name="אליפסה 13"/>
          <p:cNvSpPr/>
          <p:nvPr/>
        </p:nvSpPr>
        <p:spPr>
          <a:xfrm>
            <a:off x="179280" y="179280"/>
            <a:ext cx="720720" cy="719280"/>
          </a:xfrm>
          <a:prstGeom prst="ellipse">
            <a:avLst/>
          </a:prstGeom>
          <a:blipFill rotWithShape="0">
            <a:blip r:embed="rId14"/>
            <a:srcRect/>
            <a:stretch/>
          </a:blipFill>
          <a:ln w="0">
            <a:noFill/>
          </a:ln>
        </p:spPr>
        <p:style>
          <a:lnRef idx="0">
            <a:scrgbClr r="0" g="0" b="0"/>
          </a:lnRef>
          <a:fillRef idx="0">
            <a:scrgbClr r="0" g="0" b="0"/>
          </a:fillRef>
          <a:effectRef idx="0">
            <a:scrgbClr r="0" g="0" b="0"/>
          </a:effectRef>
          <a:fontRef idx="minor"/>
        </p:style>
      </p:sp>
      <p:sp>
        <p:nvSpPr>
          <p:cNvPr id="13" name="מחבר ישר 14"/>
          <p:cNvSpPr/>
          <p:nvPr/>
        </p:nvSpPr>
        <p:spPr>
          <a:xfrm>
            <a:off x="10344240" y="1457280"/>
            <a:ext cx="0" cy="4861080"/>
          </a:xfrm>
          <a:prstGeom prst="line">
            <a:avLst/>
          </a:prstGeom>
          <a:ln w="19080">
            <a:solidFill>
              <a:srgbClr val="1D6295"/>
            </a:solidFill>
            <a:miter/>
          </a:ln>
        </p:spPr>
        <p:style>
          <a:lnRef idx="0">
            <a:scrgbClr r="0" g="0" b="0"/>
          </a:lnRef>
          <a:fillRef idx="0">
            <a:scrgbClr r="0" g="0" b="0"/>
          </a:fillRef>
          <a:effectRef idx="0">
            <a:scrgbClr r="0" g="0" b="0"/>
          </a:effectRef>
          <a:fontRef idx="minor"/>
        </p:style>
      </p:sp>
      <p:sp>
        <p:nvSpPr>
          <p:cNvPr id="14" name="מחבר ישר 15"/>
          <p:cNvSpPr/>
          <p:nvPr/>
        </p:nvSpPr>
        <p:spPr>
          <a:xfrm flipH="1">
            <a:off x="3144960" y="898560"/>
            <a:ext cx="7199280" cy="0"/>
          </a:xfrm>
          <a:prstGeom prst="line">
            <a:avLst/>
          </a:prstGeom>
          <a:ln w="50760" cap="rnd">
            <a:solidFill>
              <a:srgbClr val="1D6295"/>
            </a:solidFill>
            <a:miter/>
          </a:ln>
        </p:spPr>
        <p:style>
          <a:lnRef idx="0">
            <a:scrgbClr r="0" g="0" b="0"/>
          </a:lnRef>
          <a:fillRef idx="0">
            <a:scrgbClr r="0" g="0" b="0"/>
          </a:fillRef>
          <a:effectRef idx="0">
            <a:scrgbClr r="0" g="0" b="0"/>
          </a:effectRef>
          <a:fontRef idx="minor"/>
        </p:style>
      </p:sp>
      <p:sp>
        <p:nvSpPr>
          <p:cNvPr id="15" name="מלבן מעוגל 16"/>
          <p:cNvSpPr/>
          <p:nvPr/>
        </p:nvSpPr>
        <p:spPr>
          <a:xfrm>
            <a:off x="10563120" y="18892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סוגי עדשות</a:t>
            </a:r>
            <a:endParaRPr lang="en-US" sz="1600" b="0" strike="noStrike" spc="-1">
              <a:solidFill>
                <a:srgbClr val="000000"/>
              </a:solidFill>
              <a:latin typeface="Calibri"/>
            </a:endParaRPr>
          </a:p>
        </p:txBody>
      </p:sp>
      <p:sp>
        <p:nvSpPr>
          <p:cNvPr id="16" name="מלבן מעוגל 17"/>
          <p:cNvSpPr/>
          <p:nvPr/>
        </p:nvSpPr>
        <p:spPr>
          <a:xfrm>
            <a:off x="10563120" y="37450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עוצמת העדשה</a:t>
            </a:r>
            <a:endParaRPr lang="en-US" sz="1600" b="0" strike="noStrike" spc="-1">
              <a:solidFill>
                <a:srgbClr val="000000"/>
              </a:solidFill>
              <a:latin typeface="Calibri"/>
            </a:endParaRPr>
          </a:p>
        </p:txBody>
      </p:sp>
      <p:sp>
        <p:nvSpPr>
          <p:cNvPr id="17" name="מלבן מעוגל 18"/>
          <p:cNvSpPr/>
          <p:nvPr/>
        </p:nvSpPr>
        <p:spPr>
          <a:xfrm>
            <a:off x="10563120" y="232560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מרכזת</a:t>
            </a:r>
            <a:endParaRPr lang="en-US" sz="1600" b="0" strike="noStrike" spc="-1">
              <a:solidFill>
                <a:srgbClr val="000000"/>
              </a:solidFill>
              <a:latin typeface="Calibri"/>
            </a:endParaRPr>
          </a:p>
        </p:txBody>
      </p:sp>
      <p:sp>
        <p:nvSpPr>
          <p:cNvPr id="18" name="מלבן מעוגל 19"/>
          <p:cNvSpPr/>
          <p:nvPr/>
        </p:nvSpPr>
        <p:spPr>
          <a:xfrm>
            <a:off x="10568160" y="2735280"/>
            <a:ext cx="1439640" cy="333360"/>
          </a:xfrm>
          <a:custGeom>
            <a:avLst/>
            <a:gdLst/>
            <a:ahLst/>
            <a:cxnLst/>
            <a:rect l="0" t="0" r="r" b="b"/>
            <a:pathLst>
              <a:path w="4001"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5" y="927"/>
                </a:lnTo>
                <a:lnTo>
                  <a:pt x="3846" y="927"/>
                </a:lnTo>
                <a:cubicBezTo>
                  <a:pt x="3873" y="927"/>
                  <a:pt x="3899" y="920"/>
                  <a:pt x="3923" y="906"/>
                </a:cubicBezTo>
                <a:cubicBezTo>
                  <a:pt x="3946" y="893"/>
                  <a:pt x="3966" y="873"/>
                  <a:pt x="3979" y="850"/>
                </a:cubicBezTo>
                <a:cubicBezTo>
                  <a:pt x="3993" y="826"/>
                  <a:pt x="4000" y="800"/>
                  <a:pt x="4000" y="773"/>
                </a:cubicBezTo>
                <a:lnTo>
                  <a:pt x="4000" y="154"/>
                </a:lnTo>
                <a:lnTo>
                  <a:pt x="4000" y="155"/>
                </a:lnTo>
                <a:lnTo>
                  <a:pt x="4000" y="155"/>
                </a:lnTo>
                <a:cubicBezTo>
                  <a:pt x="4000" y="127"/>
                  <a:pt x="3993" y="101"/>
                  <a:pt x="3979" y="77"/>
                </a:cubicBezTo>
                <a:cubicBezTo>
                  <a:pt x="3966" y="54"/>
                  <a:pt x="3946" y="34"/>
                  <a:pt x="3923" y="21"/>
                </a:cubicBezTo>
                <a:cubicBezTo>
                  <a:pt x="3899" y="7"/>
                  <a:pt x="3873" y="0"/>
                  <a:pt x="3846"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מפזרת</a:t>
            </a:r>
            <a:endParaRPr lang="en-US" sz="1600" b="0" strike="noStrike" spc="-1">
              <a:solidFill>
                <a:srgbClr val="000000"/>
              </a:solidFill>
              <a:latin typeface="Calibri"/>
            </a:endParaRPr>
          </a:p>
        </p:txBody>
      </p:sp>
      <p:sp>
        <p:nvSpPr>
          <p:cNvPr id="19" name="מלבן מעוגל 20"/>
          <p:cNvSpPr/>
          <p:nvPr/>
        </p:nvSpPr>
        <p:spPr>
          <a:xfrm>
            <a:off x="10563120" y="3149640"/>
            <a:ext cx="1440000" cy="525600"/>
          </a:xfrm>
          <a:custGeom>
            <a:avLst/>
            <a:gdLst/>
            <a:ahLst/>
            <a:cxnLst/>
            <a:rect l="0" t="0" r="r" b="b"/>
            <a:pathLst>
              <a:path w="4002" h="1462">
                <a:moveTo>
                  <a:pt x="243" y="0"/>
                </a:moveTo>
                <a:lnTo>
                  <a:pt x="244" y="0"/>
                </a:lnTo>
                <a:cubicBezTo>
                  <a:pt x="201" y="0"/>
                  <a:pt x="159" y="11"/>
                  <a:pt x="122" y="33"/>
                </a:cubicBezTo>
                <a:cubicBezTo>
                  <a:pt x="85" y="54"/>
                  <a:pt x="54" y="85"/>
                  <a:pt x="33" y="122"/>
                </a:cubicBezTo>
                <a:cubicBezTo>
                  <a:pt x="11" y="159"/>
                  <a:pt x="0" y="201"/>
                  <a:pt x="0" y="244"/>
                </a:cubicBezTo>
                <a:lnTo>
                  <a:pt x="0" y="1217"/>
                </a:lnTo>
                <a:lnTo>
                  <a:pt x="0" y="1218"/>
                </a:lnTo>
                <a:cubicBezTo>
                  <a:pt x="0" y="1260"/>
                  <a:pt x="11" y="1302"/>
                  <a:pt x="33" y="1339"/>
                </a:cubicBezTo>
                <a:cubicBezTo>
                  <a:pt x="54" y="1376"/>
                  <a:pt x="85" y="1407"/>
                  <a:pt x="122" y="1428"/>
                </a:cubicBezTo>
                <a:cubicBezTo>
                  <a:pt x="159" y="1450"/>
                  <a:pt x="201" y="1461"/>
                  <a:pt x="244" y="1461"/>
                </a:cubicBezTo>
                <a:lnTo>
                  <a:pt x="3757" y="1461"/>
                </a:lnTo>
                <a:lnTo>
                  <a:pt x="3758" y="1461"/>
                </a:lnTo>
                <a:cubicBezTo>
                  <a:pt x="3800" y="1461"/>
                  <a:pt x="3842" y="1450"/>
                  <a:pt x="3879" y="1428"/>
                </a:cubicBezTo>
                <a:cubicBezTo>
                  <a:pt x="3916" y="1407"/>
                  <a:pt x="3947" y="1376"/>
                  <a:pt x="3968" y="1339"/>
                </a:cubicBezTo>
                <a:cubicBezTo>
                  <a:pt x="3990" y="1302"/>
                  <a:pt x="4001" y="1260"/>
                  <a:pt x="4001" y="1218"/>
                </a:cubicBezTo>
                <a:lnTo>
                  <a:pt x="4001" y="243"/>
                </a:lnTo>
                <a:lnTo>
                  <a:pt x="4001" y="244"/>
                </a:lnTo>
                <a:lnTo>
                  <a:pt x="4001" y="244"/>
                </a:lnTo>
                <a:cubicBezTo>
                  <a:pt x="4001" y="201"/>
                  <a:pt x="3990" y="159"/>
                  <a:pt x="3968" y="122"/>
                </a:cubicBezTo>
                <a:cubicBezTo>
                  <a:pt x="3947" y="85"/>
                  <a:pt x="3916" y="54"/>
                  <a:pt x="3879" y="33"/>
                </a:cubicBezTo>
                <a:cubicBezTo>
                  <a:pt x="3842" y="11"/>
                  <a:pt x="3800" y="0"/>
                  <a:pt x="3758" y="0"/>
                </a:cubicBezTo>
                <a:lnTo>
                  <a:pt x="243"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דמות ממשית ומדומה</a:t>
            </a:r>
            <a:endParaRPr lang="en-US" sz="1600" b="0" strike="noStrike" spc="-1">
              <a:solidFill>
                <a:srgbClr val="000000"/>
              </a:solidFill>
              <a:latin typeface="Calibri"/>
            </a:endParaRPr>
          </a:p>
        </p:txBody>
      </p:sp>
      <p:sp>
        <p:nvSpPr>
          <p:cNvPr id="20" name="מלבן מעוגל 21"/>
          <p:cNvSpPr/>
          <p:nvPr/>
        </p:nvSpPr>
        <p:spPr>
          <a:xfrm>
            <a:off x="10563120" y="145584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הקדמה</a:t>
            </a:r>
            <a:endParaRPr lang="en-US" sz="1600" b="0" strike="noStrike" spc="-1">
              <a:solidFill>
                <a:srgbClr val="000000"/>
              </a:solidFill>
              <a:latin typeface="Calibri"/>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DFE3E5"/>
            </a:gs>
          </a:gsLst>
          <a:lin ang="8100000"/>
        </a:gradFill>
        <a:effectLst/>
      </p:bgPr>
    </p:bg>
    <p:spTree>
      <p:nvGrpSpPr>
        <p:cNvPr id="1" name=""/>
        <p:cNvGrpSpPr/>
        <p:nvPr/>
      </p:nvGrpSpPr>
      <p:grpSpPr>
        <a:xfrm>
          <a:off x="0" y="0"/>
          <a:ext cx="0" cy="0"/>
          <a:chOff x="0" y="0"/>
          <a:chExt cx="0" cy="0"/>
        </a:xfrm>
      </p:grpSpPr>
      <p:sp>
        <p:nvSpPr>
          <p:cNvPr id="57" name="מלבן 6"/>
          <p:cNvSpPr/>
          <p:nvPr/>
        </p:nvSpPr>
        <p:spPr>
          <a:xfrm>
            <a:off x="0" y="6497640"/>
            <a:ext cx="12192120" cy="360360"/>
          </a:xfrm>
          <a:prstGeom prst="rect">
            <a:avLst/>
          </a:pr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sp>
      <p:sp>
        <p:nvSpPr>
          <p:cNvPr id="58" name="משולש ישר-זווית 7"/>
          <p:cNvSpPr/>
          <p:nvPr/>
        </p:nvSpPr>
        <p:spPr>
          <a:xfrm>
            <a:off x="1440" y="5791320"/>
            <a:ext cx="1081080" cy="1079280"/>
          </a:xfrm>
          <a:custGeom>
            <a:avLst/>
            <a:gdLst/>
            <a:ahLst/>
            <a:cxnLst/>
            <a:rect l="l" t="t" r="r" b="b"/>
            <a:pathLst>
              <a:path w="21600" h="21600">
                <a:moveTo>
                  <a:pt x="0" y="0"/>
                </a:moveTo>
                <a:lnTo>
                  <a:pt x="21600" y="21600"/>
                </a:lnTo>
                <a:lnTo>
                  <a:pt x="0" y="21600"/>
                </a:lnTo>
                <a:lnTo>
                  <a:pt x="0" y="0"/>
                </a:lnTo>
                <a:close/>
              </a:path>
            </a:pathLst>
          </a:custGeom>
          <a:solidFill>
            <a:srgbClr val="A3CEED"/>
          </a:solidFill>
          <a:ln w="0">
            <a:noFill/>
          </a:ln>
        </p:spPr>
        <p:style>
          <a:lnRef idx="0">
            <a:scrgbClr r="0" g="0" b="0"/>
          </a:lnRef>
          <a:fillRef idx="0">
            <a:scrgbClr r="0" g="0" b="0"/>
          </a:fillRef>
          <a:effectRef idx="0">
            <a:scrgbClr r="0" g="0" b="0"/>
          </a:effectRef>
          <a:fontRef idx="minor"/>
        </p:style>
      </p:sp>
      <p:sp>
        <p:nvSpPr>
          <p:cNvPr id="59" name="משולש ישר-זווית 8"/>
          <p:cNvSpPr/>
          <p:nvPr/>
        </p:nvSpPr>
        <p:spPr>
          <a:xfrm>
            <a:off x="0" y="6146640"/>
            <a:ext cx="720720" cy="720720"/>
          </a:xfrm>
          <a:custGeom>
            <a:avLst/>
            <a:gdLst/>
            <a:ahLst/>
            <a:cxnLst/>
            <a:rect l="l" t="t" r="r" b="b"/>
            <a:pathLst>
              <a:path w="21600" h="21600">
                <a:moveTo>
                  <a:pt x="0" y="0"/>
                </a:moveTo>
                <a:lnTo>
                  <a:pt x="21600" y="21600"/>
                </a:lnTo>
                <a:lnTo>
                  <a:pt x="0" y="21600"/>
                </a:lnTo>
                <a:lnTo>
                  <a:pt x="0" y="0"/>
                </a:lnTo>
                <a:close/>
              </a:path>
            </a:pathLst>
          </a:custGeom>
          <a:solidFill>
            <a:srgbClr val="1482AC">
              <a:alpha val="80000"/>
            </a:srgbClr>
          </a:solidFill>
          <a:ln w="0">
            <a:noFill/>
          </a:ln>
        </p:spPr>
        <p:style>
          <a:lnRef idx="0">
            <a:scrgbClr r="0" g="0" b="0"/>
          </a:lnRef>
          <a:fillRef idx="0">
            <a:scrgbClr r="0" g="0" b="0"/>
          </a:fillRef>
          <a:effectRef idx="0">
            <a:scrgbClr r="0" g="0" b="0"/>
          </a:effectRef>
          <a:fontRef idx="minor"/>
        </p:style>
      </p:sp>
      <p:sp>
        <p:nvSpPr>
          <p:cNvPr id="60" name="משולש ישר-זווית 9"/>
          <p:cNvSpPr/>
          <p:nvPr/>
        </p:nvSpPr>
        <p:spPr>
          <a:xfrm>
            <a:off x="0" y="6507000"/>
            <a:ext cx="360360" cy="360360"/>
          </a:xfrm>
          <a:custGeom>
            <a:avLst/>
            <a:gdLst/>
            <a:ahLst/>
            <a:cxnLst/>
            <a:rect l="l" t="t" r="r" b="b"/>
            <a:pathLst>
              <a:path w="21600" h="21600">
                <a:moveTo>
                  <a:pt x="0" y="0"/>
                </a:moveTo>
                <a:lnTo>
                  <a:pt x="21600" y="21600"/>
                </a:lnTo>
                <a:lnTo>
                  <a:pt x="0" y="21600"/>
                </a:lnTo>
                <a:lnTo>
                  <a:pt x="0" y="0"/>
                </a:lnTo>
                <a:close/>
              </a:path>
            </a:pathLst>
          </a:custGeom>
          <a:solidFill>
            <a:srgbClr val="1D6295"/>
          </a:solidFill>
          <a:ln w="0">
            <a:noFill/>
          </a:ln>
        </p:spPr>
        <p:style>
          <a:lnRef idx="0">
            <a:scrgbClr r="0" g="0" b="0"/>
          </a:lnRef>
          <a:fillRef idx="0">
            <a:scrgbClr r="0" g="0" b="0"/>
          </a:fillRef>
          <a:effectRef idx="0">
            <a:scrgbClr r="0" g="0" b="0"/>
          </a:effectRef>
          <a:fontRef idx="minor"/>
        </p:style>
      </p:sp>
      <p:sp>
        <p:nvSpPr>
          <p:cNvPr id="61" name="TextBox 10"/>
          <p:cNvSpPr/>
          <p:nvPr/>
        </p:nvSpPr>
        <p:spPr>
          <a:xfrm>
            <a:off x="1049400" y="6497640"/>
            <a:ext cx="3336840" cy="9169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AdumaFOT Regular"/>
                <a:cs typeface="AdumaFOT Regular"/>
              </a:rPr>
              <a:t>נושא השיעור - עדשות</a:t>
            </a:r>
            <a:endParaRPr lang="en-US" sz="1800" b="0" strike="noStrike" spc="-1">
              <a:solidFill>
                <a:srgbClr val="000000"/>
              </a:solidFill>
              <a:latin typeface="Calibri"/>
            </a:endParaRPr>
          </a:p>
          <a:p>
            <a:pP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p:txBody>
      </p:sp>
      <p:sp>
        <p:nvSpPr>
          <p:cNvPr id="62" name="TextBox 11"/>
          <p:cNvSpPr/>
          <p:nvPr/>
        </p:nvSpPr>
        <p:spPr>
          <a:xfrm>
            <a:off x="5334120" y="6497640"/>
            <a:ext cx="152388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AdumaFOT Regular"/>
                <a:ea typeface="AdumaFOT Regular"/>
              </a:rPr>
              <a:t>- שמור -</a:t>
            </a:r>
            <a:endParaRPr lang="en-US" sz="1800" b="0" strike="noStrike" spc="-1">
              <a:solidFill>
                <a:srgbClr val="000000"/>
              </a:solidFill>
              <a:latin typeface="Calibri"/>
            </a:endParaRPr>
          </a:p>
        </p:txBody>
      </p:sp>
      <p:sp>
        <p:nvSpPr>
          <p:cNvPr id="63" name="TextBox 12"/>
          <p:cNvSpPr/>
          <p:nvPr/>
        </p:nvSpPr>
        <p:spPr>
          <a:xfrm>
            <a:off x="11442600" y="6502320"/>
            <a:ext cx="74952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6F719C1A-4C5A-4E17-A349-788D849EF9D6}" type="slidenum">
              <a:rPr lang="he-IL" sz="1800" b="0" strike="noStrike" spc="-1">
                <a:solidFill>
                  <a:srgbClr val="FFFFFF"/>
                </a:solidFill>
                <a:latin typeface="AdumaFOT Regular"/>
                <a:ea typeface="AdumaFOT Regular"/>
              </a:rPr>
              <a:t>‹#›</a:t>
            </a:fld>
            <a:endParaRPr lang="en-US" sz="1800" b="0" strike="noStrike" spc="-1">
              <a:solidFill>
                <a:srgbClr val="000000"/>
              </a:solidFill>
              <a:latin typeface="Calibri"/>
            </a:endParaRPr>
          </a:p>
        </p:txBody>
      </p:sp>
      <p:sp>
        <p:nvSpPr>
          <p:cNvPr id="64" name="אליפסה 13"/>
          <p:cNvSpPr/>
          <p:nvPr/>
        </p:nvSpPr>
        <p:spPr>
          <a:xfrm>
            <a:off x="179280" y="179280"/>
            <a:ext cx="720720" cy="719280"/>
          </a:xfrm>
          <a:prstGeom prst="ellipse">
            <a:avLst/>
          </a:prstGeom>
          <a:blipFill rotWithShape="0">
            <a:blip r:embed="rId14"/>
            <a:srcRect/>
            <a:stretch/>
          </a:blipFill>
          <a:ln w="0">
            <a:noFill/>
          </a:ln>
        </p:spPr>
        <p:style>
          <a:lnRef idx="0">
            <a:scrgbClr r="0" g="0" b="0"/>
          </a:lnRef>
          <a:fillRef idx="0">
            <a:scrgbClr r="0" g="0" b="0"/>
          </a:fillRef>
          <a:effectRef idx="0">
            <a:scrgbClr r="0" g="0" b="0"/>
          </a:effectRef>
          <a:fontRef idx="minor"/>
        </p:style>
      </p:sp>
      <p:sp>
        <p:nvSpPr>
          <p:cNvPr id="65" name="מחבר ישר 14"/>
          <p:cNvSpPr/>
          <p:nvPr/>
        </p:nvSpPr>
        <p:spPr>
          <a:xfrm>
            <a:off x="10344240" y="1457280"/>
            <a:ext cx="0" cy="4861080"/>
          </a:xfrm>
          <a:prstGeom prst="line">
            <a:avLst/>
          </a:prstGeom>
          <a:ln w="19080">
            <a:solidFill>
              <a:srgbClr val="1D6295"/>
            </a:solidFill>
            <a:miter/>
          </a:ln>
        </p:spPr>
        <p:style>
          <a:lnRef idx="0">
            <a:scrgbClr r="0" g="0" b="0"/>
          </a:lnRef>
          <a:fillRef idx="0">
            <a:scrgbClr r="0" g="0" b="0"/>
          </a:fillRef>
          <a:effectRef idx="0">
            <a:scrgbClr r="0" g="0" b="0"/>
          </a:effectRef>
          <a:fontRef idx="minor"/>
        </p:style>
      </p:sp>
      <p:sp>
        <p:nvSpPr>
          <p:cNvPr id="66" name="מחבר ישר 15"/>
          <p:cNvSpPr/>
          <p:nvPr/>
        </p:nvSpPr>
        <p:spPr>
          <a:xfrm flipH="1">
            <a:off x="3144960" y="898560"/>
            <a:ext cx="7199280" cy="0"/>
          </a:xfrm>
          <a:prstGeom prst="line">
            <a:avLst/>
          </a:prstGeom>
          <a:ln w="50760" cap="rnd">
            <a:solidFill>
              <a:srgbClr val="1D6295"/>
            </a:solidFill>
            <a:miter/>
          </a:ln>
        </p:spPr>
        <p:style>
          <a:lnRef idx="0">
            <a:scrgbClr r="0" g="0" b="0"/>
          </a:lnRef>
          <a:fillRef idx="0">
            <a:scrgbClr r="0" g="0" b="0"/>
          </a:fillRef>
          <a:effectRef idx="0">
            <a:scrgbClr r="0" g="0" b="0"/>
          </a:effectRef>
          <a:fontRef idx="minor"/>
        </p:style>
      </p:sp>
      <p:sp>
        <p:nvSpPr>
          <p:cNvPr id="67" name="מלבן מעוגל 16"/>
          <p:cNvSpPr/>
          <p:nvPr/>
        </p:nvSpPr>
        <p:spPr>
          <a:xfrm>
            <a:off x="10563120" y="18892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סוגי עדשות</a:t>
            </a:r>
            <a:endParaRPr lang="en-US" sz="1600" b="0" strike="noStrike" spc="-1">
              <a:solidFill>
                <a:srgbClr val="000000"/>
              </a:solidFill>
              <a:latin typeface="Calibri"/>
            </a:endParaRPr>
          </a:p>
        </p:txBody>
      </p:sp>
      <p:sp>
        <p:nvSpPr>
          <p:cNvPr id="68" name="מלבן מעוגל 17"/>
          <p:cNvSpPr/>
          <p:nvPr/>
        </p:nvSpPr>
        <p:spPr>
          <a:xfrm>
            <a:off x="10563120" y="37450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עוצמת העדשה</a:t>
            </a:r>
            <a:endParaRPr lang="en-US" sz="1600" b="0" strike="noStrike" spc="-1">
              <a:solidFill>
                <a:srgbClr val="000000"/>
              </a:solidFill>
              <a:latin typeface="Calibri"/>
            </a:endParaRPr>
          </a:p>
        </p:txBody>
      </p:sp>
      <p:sp>
        <p:nvSpPr>
          <p:cNvPr id="69" name="מלבן מעוגל 18"/>
          <p:cNvSpPr/>
          <p:nvPr/>
        </p:nvSpPr>
        <p:spPr>
          <a:xfrm>
            <a:off x="10563120" y="232560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מרכזת</a:t>
            </a:r>
            <a:endParaRPr lang="en-US" sz="1600" b="0" strike="noStrike" spc="-1">
              <a:solidFill>
                <a:srgbClr val="000000"/>
              </a:solidFill>
              <a:latin typeface="Calibri"/>
            </a:endParaRPr>
          </a:p>
        </p:txBody>
      </p:sp>
      <p:sp>
        <p:nvSpPr>
          <p:cNvPr id="70" name="מלבן מעוגל 19"/>
          <p:cNvSpPr/>
          <p:nvPr/>
        </p:nvSpPr>
        <p:spPr>
          <a:xfrm>
            <a:off x="10568160" y="2735280"/>
            <a:ext cx="1439640" cy="333360"/>
          </a:xfrm>
          <a:custGeom>
            <a:avLst/>
            <a:gdLst/>
            <a:ahLst/>
            <a:cxnLst/>
            <a:rect l="0" t="0" r="r" b="b"/>
            <a:pathLst>
              <a:path w="4001"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5" y="927"/>
                </a:lnTo>
                <a:lnTo>
                  <a:pt x="3846" y="927"/>
                </a:lnTo>
                <a:cubicBezTo>
                  <a:pt x="3873" y="927"/>
                  <a:pt x="3899" y="920"/>
                  <a:pt x="3923" y="906"/>
                </a:cubicBezTo>
                <a:cubicBezTo>
                  <a:pt x="3946" y="893"/>
                  <a:pt x="3966" y="873"/>
                  <a:pt x="3979" y="850"/>
                </a:cubicBezTo>
                <a:cubicBezTo>
                  <a:pt x="3993" y="826"/>
                  <a:pt x="4000" y="800"/>
                  <a:pt x="4000" y="773"/>
                </a:cubicBezTo>
                <a:lnTo>
                  <a:pt x="4000" y="154"/>
                </a:lnTo>
                <a:lnTo>
                  <a:pt x="4000" y="155"/>
                </a:lnTo>
                <a:lnTo>
                  <a:pt x="4000" y="155"/>
                </a:lnTo>
                <a:cubicBezTo>
                  <a:pt x="4000" y="127"/>
                  <a:pt x="3993" y="101"/>
                  <a:pt x="3979" y="77"/>
                </a:cubicBezTo>
                <a:cubicBezTo>
                  <a:pt x="3966" y="54"/>
                  <a:pt x="3946" y="34"/>
                  <a:pt x="3923" y="21"/>
                </a:cubicBezTo>
                <a:cubicBezTo>
                  <a:pt x="3899" y="7"/>
                  <a:pt x="3873" y="0"/>
                  <a:pt x="3846"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מפזרת</a:t>
            </a:r>
            <a:endParaRPr lang="en-US" sz="1600" b="0" strike="noStrike" spc="-1">
              <a:solidFill>
                <a:srgbClr val="000000"/>
              </a:solidFill>
              <a:latin typeface="Calibri"/>
            </a:endParaRPr>
          </a:p>
        </p:txBody>
      </p:sp>
      <p:sp>
        <p:nvSpPr>
          <p:cNvPr id="71" name="מלבן מעוגל 20"/>
          <p:cNvSpPr/>
          <p:nvPr/>
        </p:nvSpPr>
        <p:spPr>
          <a:xfrm>
            <a:off x="10563120" y="3149640"/>
            <a:ext cx="1440000" cy="525600"/>
          </a:xfrm>
          <a:custGeom>
            <a:avLst/>
            <a:gdLst/>
            <a:ahLst/>
            <a:cxnLst/>
            <a:rect l="0" t="0" r="r" b="b"/>
            <a:pathLst>
              <a:path w="4002" h="1462">
                <a:moveTo>
                  <a:pt x="243" y="0"/>
                </a:moveTo>
                <a:lnTo>
                  <a:pt x="244" y="0"/>
                </a:lnTo>
                <a:cubicBezTo>
                  <a:pt x="201" y="0"/>
                  <a:pt x="159" y="11"/>
                  <a:pt x="122" y="33"/>
                </a:cubicBezTo>
                <a:cubicBezTo>
                  <a:pt x="85" y="54"/>
                  <a:pt x="54" y="85"/>
                  <a:pt x="33" y="122"/>
                </a:cubicBezTo>
                <a:cubicBezTo>
                  <a:pt x="11" y="159"/>
                  <a:pt x="0" y="201"/>
                  <a:pt x="0" y="244"/>
                </a:cubicBezTo>
                <a:lnTo>
                  <a:pt x="0" y="1217"/>
                </a:lnTo>
                <a:lnTo>
                  <a:pt x="0" y="1218"/>
                </a:lnTo>
                <a:cubicBezTo>
                  <a:pt x="0" y="1260"/>
                  <a:pt x="11" y="1302"/>
                  <a:pt x="33" y="1339"/>
                </a:cubicBezTo>
                <a:cubicBezTo>
                  <a:pt x="54" y="1376"/>
                  <a:pt x="85" y="1407"/>
                  <a:pt x="122" y="1428"/>
                </a:cubicBezTo>
                <a:cubicBezTo>
                  <a:pt x="159" y="1450"/>
                  <a:pt x="201" y="1461"/>
                  <a:pt x="244" y="1461"/>
                </a:cubicBezTo>
                <a:lnTo>
                  <a:pt x="3757" y="1461"/>
                </a:lnTo>
                <a:lnTo>
                  <a:pt x="3758" y="1461"/>
                </a:lnTo>
                <a:cubicBezTo>
                  <a:pt x="3800" y="1461"/>
                  <a:pt x="3842" y="1450"/>
                  <a:pt x="3879" y="1428"/>
                </a:cubicBezTo>
                <a:cubicBezTo>
                  <a:pt x="3916" y="1407"/>
                  <a:pt x="3947" y="1376"/>
                  <a:pt x="3968" y="1339"/>
                </a:cubicBezTo>
                <a:cubicBezTo>
                  <a:pt x="3990" y="1302"/>
                  <a:pt x="4001" y="1260"/>
                  <a:pt x="4001" y="1218"/>
                </a:cubicBezTo>
                <a:lnTo>
                  <a:pt x="4001" y="243"/>
                </a:lnTo>
                <a:lnTo>
                  <a:pt x="4001" y="244"/>
                </a:lnTo>
                <a:lnTo>
                  <a:pt x="4001" y="244"/>
                </a:lnTo>
                <a:cubicBezTo>
                  <a:pt x="4001" y="201"/>
                  <a:pt x="3990" y="159"/>
                  <a:pt x="3968" y="122"/>
                </a:cubicBezTo>
                <a:cubicBezTo>
                  <a:pt x="3947" y="85"/>
                  <a:pt x="3916" y="54"/>
                  <a:pt x="3879" y="33"/>
                </a:cubicBezTo>
                <a:cubicBezTo>
                  <a:pt x="3842" y="11"/>
                  <a:pt x="3800" y="0"/>
                  <a:pt x="3758" y="0"/>
                </a:cubicBezTo>
                <a:lnTo>
                  <a:pt x="243"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דמות ממשית ומדומה</a:t>
            </a:r>
            <a:endParaRPr lang="en-US" sz="1600" b="0" strike="noStrike" spc="-1">
              <a:solidFill>
                <a:srgbClr val="000000"/>
              </a:solidFill>
              <a:latin typeface="Calibri"/>
            </a:endParaRPr>
          </a:p>
        </p:txBody>
      </p:sp>
      <p:sp>
        <p:nvSpPr>
          <p:cNvPr id="72" name="מלבן מעוגל 21"/>
          <p:cNvSpPr/>
          <p:nvPr/>
        </p:nvSpPr>
        <p:spPr>
          <a:xfrm>
            <a:off x="10563120" y="145584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הקדמה</a:t>
            </a:r>
            <a:endParaRPr lang="en-US" sz="1600" b="0" strike="noStrike" spc="-1">
              <a:solidFill>
                <a:srgbClr val="000000"/>
              </a:solidFill>
              <a:latin typeface="Calibri"/>
            </a:endParaRPr>
          </a:p>
        </p:txBody>
      </p:sp>
      <p:sp>
        <p:nvSpPr>
          <p:cNvPr id="73"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alibri"/>
              </a:rPr>
              <a:t>Click to edit the title text format</a:t>
            </a:r>
          </a:p>
        </p:txBody>
      </p:sp>
      <p:sp>
        <p:nvSpPr>
          <p:cNvPr id="74" name="PlaceHolder 2"/>
          <p:cNvSpPr>
            <a:spLocks noGrp="1"/>
          </p:cNvSpPr>
          <p:nvPr>
            <p:ph type="body"/>
          </p:nvPr>
        </p:nvSpPr>
        <p:spPr>
          <a:xfrm>
            <a:off x="609480" y="1600200"/>
            <a:ext cx="10972800" cy="4525920"/>
          </a:xfrm>
          <a:prstGeom prst="rect">
            <a:avLst/>
          </a:prstGeom>
          <a:noFill/>
          <a:ln w="0">
            <a:noFill/>
          </a:ln>
        </p:spPr>
        <p:txBody>
          <a:bodyPr lIns="90000" tIns="46800" rIns="90000" bIns="46800" anchor="t">
            <a:normAutofit/>
          </a:bodyPr>
          <a:lstStyle/>
          <a:p>
            <a:pPr marL="343080" indent="-34308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Click to edit the outline text format</a:t>
            </a:r>
          </a:p>
          <a:p>
            <a:pPr marL="743040" lvl="1" indent="-28584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Second Outline Level</a:t>
            </a:r>
          </a:p>
          <a:p>
            <a:pPr marL="1143000" lvl="2" indent="-22860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Third Outline Level</a:t>
            </a:r>
          </a:p>
          <a:p>
            <a:pPr marL="1600200" lvl="3" indent="-22860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Fourth Outline Level</a:t>
            </a:r>
          </a:p>
          <a:p>
            <a:pPr marL="2057400" lvl="4" indent="-22860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Fifth Outline Level</a:t>
            </a:r>
          </a:p>
          <a:p>
            <a:pPr marL="2057400" lvl="5" indent="-22860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Sixth Outline Level</a:t>
            </a:r>
          </a:p>
          <a:p>
            <a:pPr marL="2057400" lvl="6" indent="-22860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Seventh Outline Level</a:t>
            </a:r>
          </a:p>
        </p:txBody>
      </p:sp>
      <p:sp>
        <p:nvSpPr>
          <p:cNvPr id="75" name="PlaceHolder 3"/>
          <p:cNvSpPr>
            <a:spLocks noGrp="1"/>
          </p:cNvSpPr>
          <p:nvPr>
            <p:ph type="dt"/>
          </p:nvPr>
        </p:nvSpPr>
        <p:spPr>
          <a:xfrm>
            <a:off x="8737560" y="6356520"/>
            <a:ext cx="2844720" cy="365040"/>
          </a:xfrm>
          <a:prstGeom prst="rect">
            <a:avLst/>
          </a:prstGeom>
          <a:noFill/>
          <a:ln w="0">
            <a:noFill/>
          </a:ln>
        </p:spPr>
        <p:txBody>
          <a:bodyPr lIns="90000" tIns="46800" rIns="90000" bIns="46800" anchor="ctr">
            <a:no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898989"/>
                </a:solidFill>
                <a:latin typeface="Calibri"/>
              </a:rPr>
              <a:t>&lt;date/time&gt;</a:t>
            </a:r>
            <a:endParaRPr lang="en-US" sz="1200" b="0" strike="noStrike" spc="-1">
              <a:solidFill>
                <a:srgbClr val="000000"/>
              </a:solidFill>
              <a:latin typeface="Calibri"/>
            </a:endParaRPr>
          </a:p>
        </p:txBody>
      </p:sp>
      <p:sp>
        <p:nvSpPr>
          <p:cNvPr id="76" name="PlaceHolder 4"/>
          <p:cNvSpPr>
            <a:spLocks noGrp="1"/>
          </p:cNvSpPr>
          <p:nvPr>
            <p:ph type="ftr"/>
          </p:nvPr>
        </p:nvSpPr>
        <p:spPr>
          <a:xfrm>
            <a:off x="4165200" y="6356520"/>
            <a:ext cx="3861000" cy="365040"/>
          </a:xfrm>
          <a:prstGeom prst="rect">
            <a:avLst/>
          </a:prstGeom>
          <a:noFill/>
          <a:ln w="0">
            <a:noFill/>
          </a:ln>
        </p:spPr>
        <p:txBody>
          <a:bodyPr lIns="90000" tIns="46800" rIns="90000" bIns="46800" anchor="ctr">
            <a:no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p:txBody>
      </p:sp>
      <p:sp>
        <p:nvSpPr>
          <p:cNvPr id="77" name="PlaceHolder 5"/>
          <p:cNvSpPr>
            <a:spLocks noGrp="1"/>
          </p:cNvSpPr>
          <p:nvPr>
            <p:ph type="sldNum"/>
          </p:nvPr>
        </p:nvSpPr>
        <p:spPr>
          <a:xfrm>
            <a:off x="681120" y="5450040"/>
            <a:ext cx="2844720" cy="365040"/>
          </a:xfrm>
          <a:prstGeom prst="rect">
            <a:avLst/>
          </a:prstGeom>
          <a:noFill/>
          <a:ln w="0">
            <a:noFill/>
          </a:ln>
        </p:spPr>
        <p:txBody>
          <a:bodyPr lIns="90000" tIns="46800" rIns="90000" bIns="46800" anchor="ctr">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932B7BA5-212B-4AD0-97EB-C3C2B82F586E}" type="slidenum">
              <a:rPr lang="he-IL" sz="1200" b="0" strike="noStrike" spc="-1">
                <a:solidFill>
                  <a:srgbClr val="898989"/>
                </a:solidFill>
                <a:latin typeface="Calibri"/>
              </a:rPr>
              <a:t>‹#›</a:t>
            </a:fld>
            <a:endParaRPr lang="en-US" sz="1200" b="0" strike="noStrike" spc="-1">
              <a:solidFill>
                <a:srgbClr val="000000"/>
              </a:solidFill>
              <a:latin typeface="Calibri"/>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13.xml"/><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3.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מלבן מעוגל 18"/>
          <p:cNvSpPr/>
          <p:nvPr/>
        </p:nvSpPr>
        <p:spPr>
          <a:xfrm>
            <a:off x="10550520" y="146052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AdumaFOT Regular"/>
                <a:cs typeface="AdumaFOT Regular"/>
              </a:rPr>
              <a:t>נושא </a:t>
            </a:r>
            <a:r>
              <a:rPr lang="he-IL" sz="1600" b="0" strike="noStrike" spc="-1">
                <a:solidFill>
                  <a:srgbClr val="FFFFFF"/>
                </a:solidFill>
                <a:latin typeface="AdumaFOT Regular"/>
                <a:ea typeface="AdumaFOT Regular"/>
              </a:rPr>
              <a:t>1</a:t>
            </a:r>
            <a:endParaRPr lang="en-US" sz="1600" b="0" strike="noStrike" spc="-1">
              <a:solidFill>
                <a:srgbClr val="000000"/>
              </a:solidFill>
              <a:latin typeface="Calibri"/>
            </a:endParaRPr>
          </a:p>
        </p:txBody>
      </p:sp>
      <p:sp>
        <p:nvSpPr>
          <p:cNvPr id="122" name="מלבן מעוגל 19"/>
          <p:cNvSpPr/>
          <p:nvPr/>
        </p:nvSpPr>
        <p:spPr>
          <a:xfrm>
            <a:off x="10550520" y="192564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AdumaFOT Regular"/>
                <a:cs typeface="AdumaFOT Regular"/>
              </a:rPr>
              <a:t>נושא </a:t>
            </a:r>
            <a:r>
              <a:rPr lang="he-IL" sz="1600" b="0" strike="noStrike" spc="-1">
                <a:solidFill>
                  <a:srgbClr val="FFFFFF"/>
                </a:solidFill>
                <a:latin typeface="AdumaFOT Regular"/>
                <a:ea typeface="AdumaFOT Regular"/>
              </a:rPr>
              <a:t>2</a:t>
            </a:r>
            <a:endParaRPr lang="en-US" sz="1600" b="0" strike="noStrike" spc="-1">
              <a:solidFill>
                <a:srgbClr val="000000"/>
              </a:solidFill>
              <a:latin typeface="Calibri"/>
            </a:endParaRPr>
          </a:p>
        </p:txBody>
      </p:sp>
      <p:sp>
        <p:nvSpPr>
          <p:cNvPr id="123" name="מלבן מעוגל 20"/>
          <p:cNvSpPr/>
          <p:nvPr/>
        </p:nvSpPr>
        <p:spPr>
          <a:xfrm>
            <a:off x="10550520" y="239220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FFFFFF"/>
              </a:gs>
              <a:gs pos="100000">
                <a:srgbClr val="A3CEED"/>
              </a:gs>
            </a:gsLst>
            <a:lin ang="10800000"/>
          </a:gradFill>
          <a:ln w="9360">
            <a:solidFill>
              <a:srgbClr val="000000"/>
            </a:solidFill>
            <a:miter/>
          </a:ln>
          <a:effectLst>
            <a:outerShdw dist="23040" dir="5400000" rotWithShape="0">
              <a:srgbClr val="000000">
                <a:alpha val="35000"/>
              </a:srgbClr>
            </a:outerShdw>
          </a:effectLst>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000000"/>
                </a:solidFill>
                <a:latin typeface="AdumaFOT Regular"/>
                <a:cs typeface="AdumaFOT Regular"/>
              </a:rPr>
              <a:t>נושא נוכחי</a:t>
            </a:r>
            <a:endParaRPr lang="en-US" sz="1600" b="0" strike="noStrike" spc="-1">
              <a:solidFill>
                <a:srgbClr val="000000"/>
              </a:solidFill>
              <a:latin typeface="Calibri"/>
            </a:endParaRPr>
          </a:p>
        </p:txBody>
      </p:sp>
      <p:sp>
        <p:nvSpPr>
          <p:cNvPr id="124" name="מלבן מעוגל 21"/>
          <p:cNvSpPr/>
          <p:nvPr/>
        </p:nvSpPr>
        <p:spPr>
          <a:xfrm>
            <a:off x="10550520" y="285588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AdumaFOT Regular"/>
                <a:cs typeface="AdumaFOT Regular"/>
              </a:rPr>
              <a:t>נושא </a:t>
            </a:r>
            <a:r>
              <a:rPr lang="he-IL" sz="1600" b="0" strike="noStrike" spc="-1">
                <a:solidFill>
                  <a:srgbClr val="FFFFFF"/>
                </a:solidFill>
                <a:latin typeface="AdumaFOT Regular"/>
                <a:ea typeface="AdumaFOT Regular"/>
              </a:rPr>
              <a:t>4</a:t>
            </a:r>
            <a:endParaRPr lang="en-US" sz="1600" b="0" strike="noStrike" spc="-1">
              <a:solidFill>
                <a:srgbClr val="000000"/>
              </a:solidFill>
              <a:latin typeface="Calibri"/>
            </a:endParaRPr>
          </a:p>
        </p:txBody>
      </p:sp>
      <p:sp>
        <p:nvSpPr>
          <p:cNvPr id="125" name="מלבן מעוגל 22"/>
          <p:cNvSpPr/>
          <p:nvPr/>
        </p:nvSpPr>
        <p:spPr>
          <a:xfrm>
            <a:off x="10550520" y="331776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AdumaFOT Regular"/>
                <a:cs typeface="AdumaFOT Regular"/>
              </a:rPr>
              <a:t>נושא </a:t>
            </a:r>
            <a:r>
              <a:rPr lang="he-IL" sz="1600" b="0" strike="noStrike" spc="-1">
                <a:solidFill>
                  <a:srgbClr val="FFFFFF"/>
                </a:solidFill>
                <a:latin typeface="AdumaFOT Regular"/>
                <a:ea typeface="AdumaFOT Regular"/>
              </a:rPr>
              <a:t>5</a:t>
            </a:r>
            <a:endParaRPr lang="en-US" sz="1600" b="0" strike="noStrike" spc="-1">
              <a:solidFill>
                <a:srgbClr val="000000"/>
              </a:solidFill>
              <a:latin typeface="Calibri"/>
            </a:endParaRPr>
          </a:p>
        </p:txBody>
      </p:sp>
      <p:sp>
        <p:nvSpPr>
          <p:cNvPr id="126" name="מלבן מעוגל 23"/>
          <p:cNvSpPr/>
          <p:nvPr/>
        </p:nvSpPr>
        <p:spPr>
          <a:xfrm>
            <a:off x="10550520" y="378144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AdumaFOT Regular"/>
                <a:cs typeface="AdumaFOT Regular"/>
              </a:rPr>
              <a:t>נושא </a:t>
            </a:r>
            <a:r>
              <a:rPr lang="he-IL" sz="1600" b="0" strike="noStrike" spc="-1">
                <a:solidFill>
                  <a:srgbClr val="FFFFFF"/>
                </a:solidFill>
                <a:latin typeface="AdumaFOT Regular"/>
                <a:ea typeface="AdumaFOT Regular"/>
              </a:rPr>
              <a:t>6</a:t>
            </a:r>
            <a:endParaRPr lang="en-US" sz="1600" b="0" strike="noStrike" spc="-1">
              <a:solidFill>
                <a:srgbClr val="000000"/>
              </a:solidFill>
              <a:latin typeface="Calibri"/>
            </a:endParaRPr>
          </a:p>
        </p:txBody>
      </p:sp>
      <p:sp>
        <p:nvSpPr>
          <p:cNvPr id="127"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AdumaFOT Regular"/>
                <a:cs typeface="AdumaFOT Regular"/>
              </a:rPr>
              <a:t>כותרת</a:t>
            </a:r>
            <a:endParaRPr lang="en-US" sz="4000" b="0" strike="noStrike" spc="-1">
              <a:solidFill>
                <a:srgbClr val="000000"/>
              </a:solidFill>
              <a:latin typeface="Calibri"/>
            </a:endParaRPr>
          </a:p>
        </p:txBody>
      </p:sp>
      <p:sp>
        <p:nvSpPr>
          <p:cNvPr id="128" name="TextBox 24"/>
          <p:cNvSpPr/>
          <p:nvPr/>
        </p:nvSpPr>
        <p:spPr>
          <a:xfrm>
            <a:off x="3705120" y="1353960"/>
            <a:ext cx="6305760" cy="100836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AdumaFOT Regular"/>
                <a:cs typeface="AdumaFOT Regular"/>
              </a:rPr>
              <a:t>כתב גודל </a:t>
            </a:r>
            <a:r>
              <a:rPr lang="he-IL" sz="2000" b="0" strike="noStrike" spc="-1">
                <a:solidFill>
                  <a:srgbClr val="000000"/>
                </a:solidFill>
                <a:latin typeface="AdumaFOT Regular"/>
                <a:ea typeface="AdumaFOT Regular"/>
              </a:rPr>
              <a:t>20, פונט </a:t>
            </a:r>
            <a:r>
              <a:rPr lang="en-US" sz="2000" b="0" strike="noStrike" spc="-1">
                <a:solidFill>
                  <a:srgbClr val="000000"/>
                </a:solidFill>
                <a:latin typeface="AdumaFOT Regular"/>
                <a:ea typeface="AdumaFOT Regular"/>
              </a:rPr>
              <a:t>AdumaFOT Regular</a:t>
            </a:r>
            <a:r>
              <a:rPr lang="he-IL" sz="2000" b="0" strike="noStrike" spc="-1">
                <a:solidFill>
                  <a:srgbClr val="000000"/>
                </a:solidFill>
                <a:latin typeface="AdumaFOT Regular"/>
                <a:ea typeface="AdumaFOT Regular"/>
              </a:rPr>
              <a:t> , לא מודגש</a:t>
            </a:r>
            <a:endParaRPr lang="en-US" sz="20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AdumaFOT Regular"/>
                <a:cs typeface="AdumaFOT Regular"/>
              </a:rPr>
              <a:t>רווח של שורה וחצי בין שורות</a:t>
            </a:r>
            <a:endParaRPr lang="en-US" sz="2000" b="0" strike="noStrike" spc="-1">
              <a:solidFill>
                <a:srgbClr val="000000"/>
              </a:solidFill>
              <a:latin typeface="Calibri"/>
            </a:endParaRPr>
          </a:p>
        </p:txBody>
      </p:sp>
      <p:sp>
        <p:nvSpPr>
          <p:cNvPr id="129" name="מלבן 25"/>
          <p:cNvSpPr/>
          <p:nvPr/>
        </p:nvSpPr>
        <p:spPr>
          <a:xfrm>
            <a:off x="0" y="0"/>
            <a:ext cx="12190320" cy="6858000"/>
          </a:xfrm>
          <a:prstGeom prst="rect">
            <a:avLst/>
          </a:prstGeom>
          <a:solidFill>
            <a:srgbClr val="0A0A37"/>
          </a:solidFill>
          <a:ln w="0">
            <a:noFill/>
          </a:ln>
        </p:spPr>
        <p:style>
          <a:lnRef idx="0">
            <a:scrgbClr r="0" g="0" b="0"/>
          </a:lnRef>
          <a:fillRef idx="0">
            <a:scrgbClr r="0" g="0" b="0"/>
          </a:fillRef>
          <a:effectRef idx="0">
            <a:scrgbClr r="0" g="0" b="0"/>
          </a:effectRef>
          <a:fontRef idx="minor"/>
        </p:style>
      </p:sp>
      <p:sp>
        <p:nvSpPr>
          <p:cNvPr id="130" name="object 3"/>
          <p:cNvSpPr/>
          <p:nvPr/>
        </p:nvSpPr>
        <p:spPr>
          <a:xfrm>
            <a:off x="0" y="-4680"/>
            <a:ext cx="7834320" cy="6843600"/>
          </a:xfrm>
          <a:prstGeom prst="rect">
            <a:avLst/>
          </a:prstGeom>
          <a:blipFill rotWithShape="0">
            <a:blip r:embed="rId3"/>
            <a:srcRect/>
            <a:stretch/>
          </a:blipFill>
          <a:ln w="0">
            <a:noFill/>
          </a:ln>
        </p:spPr>
        <p:style>
          <a:lnRef idx="0">
            <a:scrgbClr r="0" g="0" b="0"/>
          </a:lnRef>
          <a:fillRef idx="0">
            <a:scrgbClr r="0" g="0" b="0"/>
          </a:fillRef>
          <a:effectRef idx="0">
            <a:scrgbClr r="0" g="0" b="0"/>
          </a:effectRef>
          <a:fontRef idx="minor"/>
        </p:style>
      </p:sp>
      <p:grpSp>
        <p:nvGrpSpPr>
          <p:cNvPr id="131" name="קבוצה 28"/>
          <p:cNvGrpSpPr/>
          <p:nvPr/>
        </p:nvGrpSpPr>
        <p:grpSpPr>
          <a:xfrm>
            <a:off x="285840" y="225360"/>
            <a:ext cx="12412440" cy="6959520"/>
            <a:chOff x="285840" y="225360"/>
            <a:chExt cx="12412440" cy="6959520"/>
          </a:xfrm>
        </p:grpSpPr>
        <p:grpSp>
          <p:nvGrpSpPr>
            <p:cNvPr id="132" name="קבוצה 29"/>
            <p:cNvGrpSpPr/>
            <p:nvPr/>
          </p:nvGrpSpPr>
          <p:grpSpPr>
            <a:xfrm>
              <a:off x="285840" y="225360"/>
              <a:ext cx="12412440" cy="6942240"/>
              <a:chOff x="285840" y="225360"/>
              <a:chExt cx="12412440" cy="6942240"/>
            </a:xfrm>
          </p:grpSpPr>
          <p:sp>
            <p:nvSpPr>
              <p:cNvPr id="133" name="object 10"/>
              <p:cNvSpPr/>
              <p:nvPr/>
            </p:nvSpPr>
            <p:spPr>
              <a:xfrm>
                <a:off x="285840" y="225360"/>
                <a:ext cx="12412440" cy="6937200"/>
              </a:xfrm>
              <a:custGeom>
                <a:avLst/>
                <a:gdLst/>
                <a:ahLst/>
                <a:cxnLst/>
                <a:rect l="l" t="t" r="r" b="b"/>
                <a:pathLst>
                  <a:path w="12411456" h="6937248">
                    <a:moveTo>
                      <a:pt x="0" y="6937248"/>
                    </a:moveTo>
                    <a:lnTo>
                      <a:pt x="12411456" y="6937248"/>
                    </a:lnTo>
                    <a:lnTo>
                      <a:pt x="12411456" y="0"/>
                    </a:lnTo>
                    <a:lnTo>
                      <a:pt x="0" y="0"/>
                    </a:lnTo>
                    <a:lnTo>
                      <a:pt x="0" y="6937248"/>
                    </a:lnTo>
                    <a:close/>
                  </a:path>
                </a:pathLst>
              </a:custGeom>
              <a:noFill/>
              <a:ln w="0">
                <a:noFill/>
              </a:ln>
            </p:spPr>
            <p:style>
              <a:lnRef idx="0">
                <a:scrgbClr r="0" g="0" b="0"/>
              </a:lnRef>
              <a:fillRef idx="0">
                <a:scrgbClr r="0" g="0" b="0"/>
              </a:fillRef>
              <a:effectRef idx="0">
                <a:scrgbClr r="0" g="0" b="0"/>
              </a:effectRef>
              <a:fontRef idx="minor"/>
            </p:style>
          </p:sp>
          <p:sp>
            <p:nvSpPr>
              <p:cNvPr id="134" name="object 11"/>
              <p:cNvSpPr/>
              <p:nvPr/>
            </p:nvSpPr>
            <p:spPr>
              <a:xfrm>
                <a:off x="285840" y="5175000"/>
                <a:ext cx="12408120" cy="360"/>
              </a:xfrm>
              <a:custGeom>
                <a:avLst/>
                <a:gdLst/>
                <a:ahLst/>
                <a:cxnLst/>
                <a:rect l="l" t="t" r="r" b="b"/>
                <a:pathLst>
                  <a:path w="12407138">
                    <a:moveTo>
                      <a:pt x="0" y="0"/>
                    </a:moveTo>
                    <a:lnTo>
                      <a:pt x="12407138" y="0"/>
                    </a:lnTo>
                  </a:path>
                </a:pathLst>
              </a:custGeom>
              <a:noFill/>
              <a:ln w="0">
                <a:noFill/>
              </a:ln>
            </p:spPr>
            <p:style>
              <a:lnRef idx="0">
                <a:scrgbClr r="0" g="0" b="0"/>
              </a:lnRef>
              <a:fillRef idx="0">
                <a:scrgbClr r="0" g="0" b="0"/>
              </a:fillRef>
              <a:effectRef idx="0">
                <a:scrgbClr r="0" g="0" b="0"/>
              </a:effectRef>
              <a:fontRef idx="minor"/>
            </p:style>
          </p:sp>
          <p:sp>
            <p:nvSpPr>
              <p:cNvPr id="135" name="object 12"/>
              <p:cNvSpPr/>
              <p:nvPr/>
            </p:nvSpPr>
            <p:spPr>
              <a:xfrm>
                <a:off x="11491200" y="237240"/>
                <a:ext cx="360" cy="6930360"/>
              </a:xfrm>
              <a:custGeom>
                <a:avLst/>
                <a:gdLst/>
                <a:ahLst/>
                <a:cxnLst/>
                <a:rect l="l" t="t" r="r" b="b"/>
                <a:pathLst>
                  <a:path h="6930326">
                    <a:moveTo>
                      <a:pt x="0" y="0"/>
                    </a:moveTo>
                    <a:lnTo>
                      <a:pt x="0" y="6930326"/>
                    </a:lnTo>
                  </a:path>
                </a:pathLst>
              </a:custGeom>
              <a:noFill/>
              <a:ln w="0">
                <a:noFill/>
              </a:ln>
            </p:spPr>
            <p:style>
              <a:lnRef idx="0">
                <a:scrgbClr r="0" g="0" b="0"/>
              </a:lnRef>
              <a:fillRef idx="0">
                <a:scrgbClr r="0" g="0" b="0"/>
              </a:fillRef>
              <a:effectRef idx="0">
                <a:scrgbClr r="0" g="0" b="0"/>
              </a:effectRef>
              <a:fontRef idx="minor"/>
            </p:style>
          </p:sp>
          <p:sp>
            <p:nvSpPr>
              <p:cNvPr id="136" name="object 14"/>
              <p:cNvSpPr/>
              <p:nvPr/>
            </p:nvSpPr>
            <p:spPr>
              <a:xfrm>
                <a:off x="285840" y="3700080"/>
                <a:ext cx="12408120" cy="360"/>
              </a:xfrm>
              <a:custGeom>
                <a:avLst/>
                <a:gdLst/>
                <a:ahLst/>
                <a:cxnLst/>
                <a:rect l="l" t="t" r="r" b="b"/>
                <a:pathLst>
                  <a:path w="12407138">
                    <a:moveTo>
                      <a:pt x="0" y="0"/>
                    </a:moveTo>
                    <a:lnTo>
                      <a:pt x="12407138" y="0"/>
                    </a:lnTo>
                  </a:path>
                </a:pathLst>
              </a:custGeom>
              <a:noFill/>
              <a:ln w="0">
                <a:noFill/>
              </a:ln>
            </p:spPr>
            <p:style>
              <a:lnRef idx="0">
                <a:scrgbClr r="0" g="0" b="0"/>
              </a:lnRef>
              <a:fillRef idx="0">
                <a:scrgbClr r="0" g="0" b="0"/>
              </a:fillRef>
              <a:effectRef idx="0">
                <a:scrgbClr r="0" g="0" b="0"/>
              </a:effectRef>
              <a:fontRef idx="minor"/>
            </p:style>
          </p:sp>
        </p:grpSp>
        <p:sp>
          <p:nvSpPr>
            <p:cNvPr id="137" name="object 12"/>
            <p:cNvSpPr/>
            <p:nvPr/>
          </p:nvSpPr>
          <p:spPr>
            <a:xfrm flipH="1">
              <a:off x="6426000" y="253080"/>
              <a:ext cx="45720" cy="6931800"/>
            </a:xfrm>
            <a:custGeom>
              <a:avLst/>
              <a:gdLst/>
              <a:ahLst/>
              <a:cxnLst/>
              <a:rect l="l" t="t" r="r" b="b"/>
              <a:pathLst>
                <a:path h="6930326">
                  <a:moveTo>
                    <a:pt x="0" y="0"/>
                  </a:moveTo>
                  <a:lnTo>
                    <a:pt x="0" y="6930326"/>
                  </a:lnTo>
                </a:path>
              </a:pathLst>
            </a:custGeom>
            <a:noFill/>
            <a:ln w="0">
              <a:noFill/>
            </a:ln>
          </p:spPr>
          <p:style>
            <a:lnRef idx="0">
              <a:scrgbClr r="0" g="0" b="0"/>
            </a:lnRef>
            <a:fillRef idx="0">
              <a:scrgbClr r="0" g="0" b="0"/>
            </a:fillRef>
            <a:effectRef idx="0">
              <a:scrgbClr r="0" g="0" b="0"/>
            </a:effectRef>
            <a:fontRef idx="minor"/>
          </p:style>
        </p:sp>
      </p:grpSp>
      <p:sp>
        <p:nvSpPr>
          <p:cNvPr id="138" name="object 3"/>
          <p:cNvSpPr/>
          <p:nvPr/>
        </p:nvSpPr>
        <p:spPr>
          <a:xfrm>
            <a:off x="281160" y="7070760"/>
            <a:ext cx="914400" cy="74520"/>
          </a:xfrm>
          <a:custGeom>
            <a:avLst/>
            <a:gdLst/>
            <a:ahLst/>
            <a:cxnLst/>
            <a:rect l="l" t="t" r="r" b="b"/>
            <a:pathLst>
              <a:path w="914400" h="73152">
                <a:moveTo>
                  <a:pt x="0" y="73152"/>
                </a:moveTo>
                <a:lnTo>
                  <a:pt x="914400" y="73152"/>
                </a:lnTo>
                <a:lnTo>
                  <a:pt x="914400" y="0"/>
                </a:lnTo>
                <a:lnTo>
                  <a:pt x="0" y="0"/>
                </a:lnTo>
                <a:lnTo>
                  <a:pt x="0" y="73152"/>
                </a:lnTo>
                <a:close/>
              </a:path>
            </a:pathLst>
          </a:custGeom>
          <a:noFill/>
          <a:ln w="0">
            <a:noFill/>
          </a:ln>
        </p:spPr>
        <p:style>
          <a:lnRef idx="0">
            <a:scrgbClr r="0" g="0" b="0"/>
          </a:lnRef>
          <a:fillRef idx="0">
            <a:scrgbClr r="0" g="0" b="0"/>
          </a:fillRef>
          <a:effectRef idx="0">
            <a:scrgbClr r="0" g="0" b="0"/>
          </a:effectRef>
          <a:fontRef idx="minor"/>
        </p:style>
      </p:sp>
      <p:pic>
        <p:nvPicPr>
          <p:cNvPr id="139" name="תמונה 36"/>
          <p:cNvPicPr/>
          <p:nvPr/>
        </p:nvPicPr>
        <p:blipFill>
          <a:blip r:embed="rId4"/>
          <a:stretch/>
        </p:blipFill>
        <p:spPr>
          <a:xfrm>
            <a:off x="10280520" y="136440"/>
            <a:ext cx="1795680" cy="1774800"/>
          </a:xfrm>
          <a:prstGeom prst="rect">
            <a:avLst/>
          </a:prstGeom>
          <a:ln w="0">
            <a:noFill/>
          </a:ln>
        </p:spPr>
      </p:pic>
      <p:sp>
        <p:nvSpPr>
          <p:cNvPr id="140" name="אליפסה 38"/>
          <p:cNvSpPr/>
          <p:nvPr/>
        </p:nvSpPr>
        <p:spPr>
          <a:xfrm>
            <a:off x="179280" y="179280"/>
            <a:ext cx="720720" cy="719280"/>
          </a:xfrm>
          <a:prstGeom prst="ellipse">
            <a:avLst/>
          </a:prstGeom>
          <a:blipFill rotWithShape="0">
            <a:blip r:embed="rId5"/>
            <a:srcRect/>
            <a:stretch/>
          </a:blipFill>
          <a:ln w="0">
            <a:noFill/>
          </a:ln>
        </p:spPr>
        <p:style>
          <a:lnRef idx="0">
            <a:scrgbClr r="0" g="0" b="0"/>
          </a:lnRef>
          <a:fillRef idx="0">
            <a:scrgbClr r="0" g="0" b="0"/>
          </a:fillRef>
          <a:effectRef idx="0">
            <a:scrgbClr r="0" g="0" b="0"/>
          </a:effectRef>
          <a:fontRef idx="minor"/>
        </p:style>
      </p:sp>
      <p:sp>
        <p:nvSpPr>
          <p:cNvPr id="141" name="PlaceHolder 1"/>
          <p:cNvSpPr>
            <a:spLocks noGrp="1"/>
          </p:cNvSpPr>
          <p:nvPr>
            <p:ph type="title"/>
          </p:nvPr>
        </p:nvSpPr>
        <p:spPr>
          <a:xfrm>
            <a:off x="1074240" y="2452320"/>
            <a:ext cx="10363320" cy="1469880"/>
          </a:xfrm>
          <a:prstGeom prst="rect">
            <a:avLst/>
          </a:prstGeom>
          <a:noFill/>
          <a:ln w="0">
            <a:noFill/>
          </a:ln>
        </p:spPr>
        <p:txBody>
          <a:bodyPr anchor="ctr">
            <a:no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8800" b="0" strike="noStrike" spc="-1">
                <a:solidFill>
                  <a:srgbClr val="FFFFFF"/>
                </a:solidFill>
                <a:latin typeface="AdumaFOT Bold"/>
                <a:cs typeface="AdumaFOT Bold"/>
              </a:rPr>
              <a:t>עדשות</a:t>
            </a:r>
            <a:endParaRPr lang="en-US" sz="8800" b="0" strike="noStrike" spc="-1">
              <a:solidFill>
                <a:srgbClr val="000000"/>
              </a:solidFill>
              <a:latin typeface="Calibri"/>
            </a:endParaRPr>
          </a:p>
        </p:txBody>
      </p:sp>
      <p:sp>
        <p:nvSpPr>
          <p:cNvPr id="142" name="כותרת 1"/>
          <p:cNvSpPr/>
          <p:nvPr/>
        </p:nvSpPr>
        <p:spPr>
          <a:xfrm>
            <a:off x="7948440" y="5502240"/>
            <a:ext cx="4124520" cy="13366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ctr">
            <a:normAutofit fontScale="88000"/>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800" b="0" strike="noStrike" spc="-1">
                <a:solidFill>
                  <a:srgbClr val="498FCC"/>
                </a:solidFill>
                <a:latin typeface="AdumaFOT Bold"/>
                <a:cs typeface="AdumaFOT Bold"/>
              </a:rPr>
              <a:t>שם הקורס : דרג ד'</a:t>
            </a:r>
            <a:endParaRPr lang="en-US" sz="4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עדשה מרכזת</a:t>
            </a:r>
            <a:endParaRPr lang="en-US" sz="4000" b="0" strike="noStrike" spc="-1">
              <a:solidFill>
                <a:srgbClr val="000000"/>
              </a:solidFill>
              <a:latin typeface="Calibri"/>
            </a:endParaRPr>
          </a:p>
        </p:txBody>
      </p:sp>
      <p:sp>
        <p:nvSpPr>
          <p:cNvPr id="302" name="Text Box 3"/>
          <p:cNvSpPr/>
          <p:nvPr/>
        </p:nvSpPr>
        <p:spPr>
          <a:xfrm>
            <a:off x="5662440" y="1309680"/>
            <a:ext cx="4524480" cy="8863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1" u="sng" strike="noStrike" spc="-1">
                <a:solidFill>
                  <a:srgbClr val="000000"/>
                </a:solidFill>
                <a:uFillTx/>
                <a:latin typeface="Calibri"/>
                <a:cs typeface="Calibri"/>
              </a:rPr>
              <a:t>עצם ודמות:</a:t>
            </a:r>
            <a:endParaRPr lang="en-US" sz="2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עצם במרחק גדול מ-</a:t>
            </a:r>
            <a:r>
              <a:rPr lang="en-US" sz="2400" b="0" strike="noStrike" spc="-1">
                <a:solidFill>
                  <a:srgbClr val="000000"/>
                </a:solidFill>
                <a:latin typeface="Calibri"/>
                <a:ea typeface="Calibri"/>
              </a:rPr>
              <a:t>f</a:t>
            </a:r>
            <a:r>
              <a:rPr lang="he-IL" sz="2400" b="0" strike="noStrike" spc="-1">
                <a:solidFill>
                  <a:srgbClr val="000000"/>
                </a:solidFill>
                <a:latin typeface="Calibri"/>
                <a:ea typeface="Calibri"/>
              </a:rPr>
              <a:t> וקטן מ-</a:t>
            </a:r>
            <a:r>
              <a:rPr lang="en-US" sz="2400" b="0" strike="noStrike" spc="-1">
                <a:solidFill>
                  <a:srgbClr val="000000"/>
                </a:solidFill>
                <a:latin typeface="Calibri"/>
                <a:ea typeface="Calibri"/>
              </a:rPr>
              <a:t>2f</a:t>
            </a:r>
            <a:endParaRPr lang="en-US" sz="2400" b="0" strike="noStrike" spc="-1">
              <a:solidFill>
                <a:srgbClr val="000000"/>
              </a:solidFill>
              <a:latin typeface="Calibri"/>
            </a:endParaRPr>
          </a:p>
        </p:txBody>
      </p:sp>
      <p:grpSp>
        <p:nvGrpSpPr>
          <p:cNvPr id="303" name="קבוצה 26"/>
          <p:cNvGrpSpPr/>
          <p:nvPr/>
        </p:nvGrpSpPr>
        <p:grpSpPr>
          <a:xfrm>
            <a:off x="3178080" y="2201760"/>
            <a:ext cx="7008840" cy="3189960"/>
            <a:chOff x="3178080" y="2201760"/>
            <a:chExt cx="7008840" cy="3189960"/>
          </a:xfrm>
        </p:grpSpPr>
        <p:grpSp>
          <p:nvGrpSpPr>
            <p:cNvPr id="304" name="קבוצה 27"/>
            <p:cNvGrpSpPr/>
            <p:nvPr/>
          </p:nvGrpSpPr>
          <p:grpSpPr>
            <a:xfrm>
              <a:off x="3178080" y="2201760"/>
              <a:ext cx="6765120" cy="2913840"/>
              <a:chOff x="3178080" y="2201760"/>
              <a:chExt cx="6765120" cy="2913840"/>
            </a:xfrm>
          </p:grpSpPr>
          <p:sp>
            <p:nvSpPr>
              <p:cNvPr id="305" name="Line 5"/>
              <p:cNvSpPr/>
              <p:nvPr/>
            </p:nvSpPr>
            <p:spPr>
              <a:xfrm flipH="1" flipV="1">
                <a:off x="3303720" y="3556800"/>
                <a:ext cx="6348240" cy="2952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306" name="AutoShape 6"/>
              <p:cNvSpPr/>
              <p:nvPr/>
            </p:nvSpPr>
            <p:spPr>
              <a:xfrm>
                <a:off x="3639600" y="2973600"/>
                <a:ext cx="118800" cy="594720"/>
              </a:xfrm>
              <a:custGeom>
                <a:avLst/>
                <a:gdLst/>
                <a:ahLst/>
                <a:cxnLst/>
                <a:rect l="0" t="0" r="r" b="b"/>
                <a:pathLst>
                  <a:path w="332" h="1654">
                    <a:moveTo>
                      <a:pt x="82" y="1653"/>
                    </a:moveTo>
                    <a:lnTo>
                      <a:pt x="82" y="413"/>
                    </a:lnTo>
                    <a:lnTo>
                      <a:pt x="0" y="413"/>
                    </a:lnTo>
                    <a:lnTo>
                      <a:pt x="165" y="0"/>
                    </a:lnTo>
                    <a:lnTo>
                      <a:pt x="331" y="413"/>
                    </a:lnTo>
                    <a:lnTo>
                      <a:pt x="248" y="413"/>
                    </a:lnTo>
                    <a:lnTo>
                      <a:pt x="248" y="1653"/>
                    </a:lnTo>
                    <a:lnTo>
                      <a:pt x="82" y="1653"/>
                    </a:lnTo>
                  </a:path>
                </a:pathLst>
              </a:custGeom>
              <a:solidFill>
                <a:srgbClr val="1CADE4"/>
              </a:solidFill>
              <a:ln w="9360">
                <a:solidFill>
                  <a:srgbClr val="000000"/>
                </a:solidFill>
                <a:miter/>
              </a:ln>
            </p:spPr>
            <p:style>
              <a:lnRef idx="0">
                <a:scrgbClr r="0" g="0" b="0"/>
              </a:lnRef>
              <a:fillRef idx="0">
                <a:scrgbClr r="0" g="0" b="0"/>
              </a:fillRef>
              <a:effectRef idx="0">
                <a:scrgbClr r="0" g="0" b="0"/>
              </a:effectRef>
              <a:fontRef idx="minor"/>
            </p:style>
          </p:sp>
          <p:sp>
            <p:nvSpPr>
              <p:cNvPr id="307" name="Line 7"/>
              <p:cNvSpPr/>
              <p:nvPr/>
            </p:nvSpPr>
            <p:spPr>
              <a:xfrm>
                <a:off x="3699360" y="3021480"/>
                <a:ext cx="1820520" cy="0"/>
              </a:xfrm>
              <a:prstGeom prst="line">
                <a:avLst/>
              </a:prstGeom>
              <a:ln w="28440">
                <a:solidFill>
                  <a:srgbClr val="FF6600"/>
                </a:solidFill>
                <a:miter/>
                <a:tailEnd type="triangle" w="med" len="med"/>
              </a:ln>
            </p:spPr>
            <p:style>
              <a:lnRef idx="0">
                <a:scrgbClr r="0" g="0" b="0"/>
              </a:lnRef>
              <a:fillRef idx="0">
                <a:scrgbClr r="0" g="0" b="0"/>
              </a:fillRef>
              <a:effectRef idx="0">
                <a:scrgbClr r="0" g="0" b="0"/>
              </a:effectRef>
              <a:fontRef idx="minor"/>
            </p:style>
          </p:sp>
          <p:grpSp>
            <p:nvGrpSpPr>
              <p:cNvPr id="308" name="Group 8"/>
              <p:cNvGrpSpPr/>
              <p:nvPr/>
            </p:nvGrpSpPr>
            <p:grpSpPr>
              <a:xfrm>
                <a:off x="6590880" y="3556800"/>
                <a:ext cx="178200" cy="396720"/>
                <a:chOff x="6590880" y="3556800"/>
                <a:chExt cx="178200" cy="396720"/>
              </a:xfrm>
            </p:grpSpPr>
            <p:sp>
              <p:nvSpPr>
                <p:cNvPr id="309" name="Oval 9"/>
                <p:cNvSpPr/>
                <p:nvPr/>
              </p:nvSpPr>
              <p:spPr>
                <a:xfrm>
                  <a:off x="6650280" y="3556800"/>
                  <a:ext cx="59400" cy="59400"/>
                </a:xfrm>
                <a:prstGeom prst="ellipse">
                  <a:avLst/>
                </a:prstGeom>
                <a:solidFill>
                  <a:srgbClr val="1CADE4"/>
                </a:solidFill>
                <a:ln w="9360">
                  <a:solidFill>
                    <a:srgbClr val="000000"/>
                  </a:solidFill>
                  <a:miter/>
                </a:ln>
              </p:spPr>
              <p:style>
                <a:lnRef idx="0">
                  <a:scrgbClr r="0" g="0" b="0"/>
                </a:lnRef>
                <a:fillRef idx="0">
                  <a:scrgbClr r="0" g="0" b="0"/>
                </a:fillRef>
                <a:effectRef idx="0">
                  <a:scrgbClr r="0" g="0" b="0"/>
                </a:effectRef>
                <a:fontRef idx="minor"/>
              </p:style>
            </p:sp>
            <p:sp>
              <p:nvSpPr>
                <p:cNvPr id="310" name="Text Box 10"/>
                <p:cNvSpPr/>
                <p:nvPr/>
              </p:nvSpPr>
              <p:spPr>
                <a:xfrm>
                  <a:off x="6590880" y="3616200"/>
                  <a:ext cx="178200" cy="3373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1" strike="noStrike" spc="-1">
                      <a:solidFill>
                        <a:srgbClr val="000000"/>
                      </a:solidFill>
                      <a:latin typeface="Calibri"/>
                      <a:ea typeface="Calibri"/>
                    </a:rPr>
                    <a:t>f</a:t>
                  </a:r>
                  <a:endParaRPr lang="en-US" sz="1600" b="0" strike="noStrike" spc="-1">
                    <a:solidFill>
                      <a:srgbClr val="000000"/>
                    </a:solidFill>
                    <a:latin typeface="Calibri"/>
                  </a:endParaRPr>
                </a:p>
              </p:txBody>
            </p:sp>
          </p:grpSp>
          <p:grpSp>
            <p:nvGrpSpPr>
              <p:cNvPr id="311" name="Group 16"/>
              <p:cNvGrpSpPr/>
              <p:nvPr/>
            </p:nvGrpSpPr>
            <p:grpSpPr>
              <a:xfrm>
                <a:off x="4271040" y="3497400"/>
                <a:ext cx="178200" cy="396360"/>
                <a:chOff x="4271040" y="3497400"/>
                <a:chExt cx="178200" cy="396360"/>
              </a:xfrm>
            </p:grpSpPr>
            <p:sp>
              <p:nvSpPr>
                <p:cNvPr id="312" name="Oval 17"/>
                <p:cNvSpPr/>
                <p:nvPr/>
              </p:nvSpPr>
              <p:spPr>
                <a:xfrm>
                  <a:off x="4330080" y="3497400"/>
                  <a:ext cx="59400" cy="59040"/>
                </a:xfrm>
                <a:prstGeom prst="ellipse">
                  <a:avLst/>
                </a:prstGeom>
                <a:solidFill>
                  <a:srgbClr val="1CADE4"/>
                </a:solidFill>
                <a:ln w="9360">
                  <a:solidFill>
                    <a:srgbClr val="000000"/>
                  </a:solidFill>
                  <a:miter/>
                </a:ln>
              </p:spPr>
              <p:style>
                <a:lnRef idx="0">
                  <a:scrgbClr r="0" g="0" b="0"/>
                </a:lnRef>
                <a:fillRef idx="0">
                  <a:scrgbClr r="0" g="0" b="0"/>
                </a:fillRef>
                <a:effectRef idx="0">
                  <a:scrgbClr r="0" g="0" b="0"/>
                </a:effectRef>
                <a:fontRef idx="minor"/>
              </p:style>
            </p:sp>
            <p:sp>
              <p:nvSpPr>
                <p:cNvPr id="313" name="Text Box 18"/>
                <p:cNvSpPr/>
                <p:nvPr/>
              </p:nvSpPr>
              <p:spPr>
                <a:xfrm>
                  <a:off x="4271040" y="3556440"/>
                  <a:ext cx="178200" cy="3373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1" strike="noStrike" spc="-1">
                      <a:solidFill>
                        <a:srgbClr val="000000"/>
                      </a:solidFill>
                      <a:latin typeface="Calibri"/>
                      <a:ea typeface="Calibri"/>
                    </a:rPr>
                    <a:t>f</a:t>
                  </a:r>
                  <a:endParaRPr lang="en-US" sz="1600" b="0" strike="noStrike" spc="-1">
                    <a:solidFill>
                      <a:srgbClr val="000000"/>
                    </a:solidFill>
                    <a:latin typeface="Calibri"/>
                  </a:endParaRPr>
                </a:p>
              </p:txBody>
            </p:sp>
          </p:grpSp>
          <p:sp>
            <p:nvSpPr>
              <p:cNvPr id="314" name="AutoShape 21"/>
              <p:cNvSpPr/>
              <p:nvPr/>
            </p:nvSpPr>
            <p:spPr>
              <a:xfrm>
                <a:off x="8643960" y="3571200"/>
                <a:ext cx="144000" cy="966600"/>
              </a:xfrm>
              <a:custGeom>
                <a:avLst/>
                <a:gdLst/>
                <a:ahLst/>
                <a:cxnLst/>
                <a:rect l="0" t="0" r="r" b="b"/>
                <a:pathLst>
                  <a:path w="402" h="2687">
                    <a:moveTo>
                      <a:pt x="100" y="0"/>
                    </a:moveTo>
                    <a:lnTo>
                      <a:pt x="100" y="2186"/>
                    </a:lnTo>
                    <a:lnTo>
                      <a:pt x="0" y="2186"/>
                    </a:lnTo>
                    <a:lnTo>
                      <a:pt x="200" y="2686"/>
                    </a:lnTo>
                    <a:lnTo>
                      <a:pt x="401" y="2186"/>
                    </a:lnTo>
                    <a:lnTo>
                      <a:pt x="300" y="2186"/>
                    </a:lnTo>
                    <a:lnTo>
                      <a:pt x="300" y="0"/>
                    </a:lnTo>
                    <a:lnTo>
                      <a:pt x="100" y="0"/>
                    </a:lnTo>
                  </a:path>
                </a:pathLst>
              </a:custGeom>
              <a:solidFill>
                <a:srgbClr val="00FF00"/>
              </a:solidFill>
              <a:ln w="9360">
                <a:solidFill>
                  <a:srgbClr val="000000"/>
                </a:solidFill>
                <a:miter/>
              </a:ln>
            </p:spPr>
            <p:style>
              <a:lnRef idx="0">
                <a:scrgbClr r="0" g="0" b="0"/>
              </a:lnRef>
              <a:fillRef idx="0">
                <a:scrgbClr r="0" g="0" b="0"/>
              </a:fillRef>
              <a:effectRef idx="0">
                <a:scrgbClr r="0" g="0" b="0"/>
              </a:effectRef>
              <a:fontRef idx="minor"/>
            </p:style>
          </p:sp>
          <p:sp>
            <p:nvSpPr>
              <p:cNvPr id="315" name="Line 11"/>
              <p:cNvSpPr/>
              <p:nvPr/>
            </p:nvSpPr>
            <p:spPr>
              <a:xfrm>
                <a:off x="5520240" y="3021480"/>
                <a:ext cx="4422960" cy="2094120"/>
              </a:xfrm>
              <a:prstGeom prst="line">
                <a:avLst/>
              </a:prstGeom>
              <a:ln w="28440">
                <a:solidFill>
                  <a:srgbClr val="FF6600"/>
                </a:solidFill>
                <a:miter/>
                <a:tailEnd type="triangle" w="med" len="med"/>
              </a:ln>
            </p:spPr>
            <p:style>
              <a:lnRef idx="0">
                <a:scrgbClr r="0" g="0" b="0"/>
              </a:lnRef>
              <a:fillRef idx="0">
                <a:scrgbClr r="0" g="0" b="0"/>
              </a:fillRef>
              <a:effectRef idx="0">
                <a:scrgbClr r="0" g="0" b="0"/>
              </a:effectRef>
              <a:fontRef idx="minor"/>
            </p:style>
          </p:sp>
          <p:sp>
            <p:nvSpPr>
              <p:cNvPr id="316" name="Line 23"/>
              <p:cNvSpPr/>
              <p:nvPr/>
            </p:nvSpPr>
            <p:spPr>
              <a:xfrm>
                <a:off x="5491800" y="4513320"/>
                <a:ext cx="4451400" cy="0"/>
              </a:xfrm>
              <a:prstGeom prst="line">
                <a:avLst/>
              </a:prstGeom>
              <a:ln w="28440">
                <a:solidFill>
                  <a:srgbClr val="00B050"/>
                </a:solidFill>
                <a:miter/>
                <a:tailEnd type="triangle" w="med" len="med"/>
              </a:ln>
            </p:spPr>
            <p:style>
              <a:lnRef idx="0">
                <a:scrgbClr r="0" g="0" b="0"/>
              </a:lnRef>
              <a:fillRef idx="0">
                <a:scrgbClr r="0" g="0" b="0"/>
              </a:fillRef>
              <a:effectRef idx="0">
                <a:scrgbClr r="0" g="0" b="0"/>
              </a:effectRef>
              <a:fontRef idx="minor"/>
            </p:style>
          </p:sp>
          <p:sp>
            <p:nvSpPr>
              <p:cNvPr id="317" name="Line 19"/>
              <p:cNvSpPr/>
              <p:nvPr/>
            </p:nvSpPr>
            <p:spPr>
              <a:xfrm>
                <a:off x="3699360" y="3014640"/>
                <a:ext cx="1820520" cy="1523880"/>
              </a:xfrm>
              <a:prstGeom prst="line">
                <a:avLst/>
              </a:prstGeom>
              <a:ln w="28440">
                <a:solidFill>
                  <a:srgbClr val="00B050"/>
                </a:solidFill>
                <a:miter/>
                <a:tailEnd type="triangle" w="med" len="med"/>
              </a:ln>
            </p:spPr>
            <p:style>
              <a:lnRef idx="0">
                <a:scrgbClr r="0" g="0" b="0"/>
              </a:lnRef>
              <a:fillRef idx="0">
                <a:scrgbClr r="0" g="0" b="0"/>
              </a:fillRef>
              <a:effectRef idx="0">
                <a:scrgbClr r="0" g="0" b="0"/>
              </a:effectRef>
              <a:fontRef idx="minor"/>
            </p:style>
          </p:sp>
          <p:sp>
            <p:nvSpPr>
              <p:cNvPr id="318" name="Line 24"/>
              <p:cNvSpPr/>
              <p:nvPr/>
            </p:nvSpPr>
            <p:spPr>
              <a:xfrm>
                <a:off x="3699360" y="3007440"/>
                <a:ext cx="6243840" cy="1888560"/>
              </a:xfrm>
              <a:prstGeom prst="line">
                <a:avLst/>
              </a:prstGeom>
              <a:ln w="28440">
                <a:solidFill>
                  <a:srgbClr val="002060"/>
                </a:solidFill>
                <a:miter/>
                <a:tailEnd type="triangle" w="med" len="med"/>
              </a:ln>
            </p:spPr>
            <p:style>
              <a:lnRef idx="0">
                <a:scrgbClr r="0" g="0" b="0"/>
              </a:lnRef>
              <a:fillRef idx="0">
                <a:scrgbClr r="0" g="0" b="0"/>
              </a:fillRef>
              <a:effectRef idx="0">
                <a:scrgbClr r="0" g="0" b="0"/>
              </a:effectRef>
              <a:fontRef idx="minor"/>
            </p:style>
          </p:sp>
          <p:sp>
            <p:nvSpPr>
              <p:cNvPr id="319" name="Line 25"/>
              <p:cNvSpPr/>
              <p:nvPr/>
            </p:nvSpPr>
            <p:spPr>
              <a:xfrm>
                <a:off x="3706560" y="4513320"/>
                <a:ext cx="0" cy="41004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320" name="Line 26"/>
              <p:cNvSpPr/>
              <p:nvPr/>
            </p:nvSpPr>
            <p:spPr>
              <a:xfrm>
                <a:off x="5520240" y="4330440"/>
                <a:ext cx="0" cy="41616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321" name="Line 27"/>
              <p:cNvSpPr/>
              <p:nvPr/>
            </p:nvSpPr>
            <p:spPr>
              <a:xfrm>
                <a:off x="8726040" y="4579200"/>
                <a:ext cx="0" cy="35676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322" name="Line 28"/>
              <p:cNvSpPr/>
              <p:nvPr/>
            </p:nvSpPr>
            <p:spPr>
              <a:xfrm>
                <a:off x="3699360" y="4723560"/>
                <a:ext cx="1820520" cy="0"/>
              </a:xfrm>
              <a:prstGeom prst="line">
                <a:avLst/>
              </a:prstGeom>
              <a:ln w="9360">
                <a:solidFill>
                  <a:srgbClr val="000000"/>
                </a:solidFill>
                <a:miter/>
                <a:headEnd type="triangle" w="med" len="med"/>
                <a:tailEnd type="triangle" w="med" len="med"/>
              </a:ln>
            </p:spPr>
            <p:style>
              <a:lnRef idx="0">
                <a:scrgbClr r="0" g="0" b="0"/>
              </a:lnRef>
              <a:fillRef idx="0">
                <a:scrgbClr r="0" g="0" b="0"/>
              </a:fillRef>
              <a:effectRef idx="0">
                <a:scrgbClr r="0" g="0" b="0"/>
              </a:effectRef>
              <a:fontRef idx="minor"/>
            </p:style>
          </p:sp>
          <p:sp>
            <p:nvSpPr>
              <p:cNvPr id="323" name="Line 29"/>
              <p:cNvSpPr/>
              <p:nvPr/>
            </p:nvSpPr>
            <p:spPr>
              <a:xfrm flipV="1">
                <a:off x="5520240" y="4694040"/>
                <a:ext cx="3195720" cy="29520"/>
              </a:xfrm>
              <a:prstGeom prst="line">
                <a:avLst/>
              </a:prstGeom>
              <a:ln w="9360">
                <a:solidFill>
                  <a:srgbClr val="000000"/>
                </a:solidFill>
                <a:miter/>
                <a:headEnd type="triangle" w="med" len="med"/>
                <a:tailEnd type="triangle" w="med" len="med"/>
              </a:ln>
            </p:spPr>
            <p:style>
              <a:lnRef idx="0">
                <a:scrgbClr r="0" g="0" b="0"/>
              </a:lnRef>
              <a:fillRef idx="0">
                <a:scrgbClr r="0" g="0" b="0"/>
              </a:fillRef>
              <a:effectRef idx="0">
                <a:scrgbClr r="0" g="0" b="0"/>
              </a:effectRef>
              <a:fontRef idx="minor"/>
            </p:style>
          </p:sp>
          <p:sp>
            <p:nvSpPr>
              <p:cNvPr id="324" name="Text Box 30"/>
              <p:cNvSpPr/>
              <p:nvPr/>
            </p:nvSpPr>
            <p:spPr>
              <a:xfrm>
                <a:off x="4449600" y="4513320"/>
                <a:ext cx="297360" cy="3682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FFFFF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000000"/>
                    </a:solidFill>
                    <a:latin typeface="Calibri"/>
                    <a:ea typeface="Calibri"/>
                  </a:rPr>
                  <a:t>a</a:t>
                </a:r>
                <a:endParaRPr lang="en-US" sz="1800" b="0" strike="noStrike" spc="-1">
                  <a:solidFill>
                    <a:srgbClr val="000000"/>
                  </a:solidFill>
                  <a:latin typeface="Calibri"/>
                </a:endParaRPr>
              </a:p>
            </p:txBody>
          </p:sp>
          <p:sp>
            <p:nvSpPr>
              <p:cNvPr id="325" name="Text Box 31"/>
              <p:cNvSpPr/>
              <p:nvPr/>
            </p:nvSpPr>
            <p:spPr>
              <a:xfrm>
                <a:off x="7059960" y="4623120"/>
                <a:ext cx="297360" cy="3682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FFFFF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000000"/>
                    </a:solidFill>
                    <a:latin typeface="Calibri"/>
                    <a:ea typeface="Calibri"/>
                  </a:rPr>
                  <a:t>b</a:t>
                </a:r>
                <a:endParaRPr lang="en-US" sz="1800" b="0" strike="noStrike" spc="-1">
                  <a:solidFill>
                    <a:srgbClr val="000000"/>
                  </a:solidFill>
                  <a:latin typeface="Calibri"/>
                </a:endParaRPr>
              </a:p>
            </p:txBody>
          </p:sp>
          <p:sp>
            <p:nvSpPr>
              <p:cNvPr id="326" name="Text Box 32"/>
              <p:cNvSpPr/>
              <p:nvPr/>
            </p:nvSpPr>
            <p:spPr>
              <a:xfrm>
                <a:off x="3178080" y="2201760"/>
                <a:ext cx="935280" cy="7038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cs typeface="Calibri"/>
                  </a:rPr>
                  <a:t>עצם</a:t>
                </a:r>
                <a:endParaRPr lang="en-US" sz="20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1" strike="noStrike" spc="-1">
                    <a:solidFill>
                      <a:srgbClr val="000000"/>
                    </a:solidFill>
                    <a:latin typeface="Calibri"/>
                    <a:ea typeface="Calibri"/>
                  </a:rPr>
                  <a:t>object </a:t>
                </a:r>
                <a:endParaRPr lang="en-US" sz="2000" b="0" strike="noStrike" spc="-1">
                  <a:solidFill>
                    <a:srgbClr val="000000"/>
                  </a:solidFill>
                  <a:latin typeface="Calibri"/>
                </a:endParaRPr>
              </a:p>
            </p:txBody>
          </p:sp>
        </p:grpSp>
        <p:sp>
          <p:nvSpPr>
            <p:cNvPr id="327" name="TextBox 28"/>
            <p:cNvSpPr/>
            <p:nvPr/>
          </p:nvSpPr>
          <p:spPr>
            <a:xfrm>
              <a:off x="9943200" y="5023440"/>
              <a:ext cx="24372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1" strike="noStrike" spc="-1">
                  <a:solidFill>
                    <a:srgbClr val="FF6600"/>
                  </a:solidFill>
                  <a:latin typeface="Calibri"/>
                  <a:ea typeface="Calibri"/>
                </a:rPr>
                <a:t>1</a:t>
              </a:r>
              <a:endParaRPr lang="en-US" sz="1800" b="0" strike="noStrike" spc="-1">
                <a:solidFill>
                  <a:srgbClr val="000000"/>
                </a:solidFill>
                <a:latin typeface="Calibri"/>
              </a:endParaRPr>
            </a:p>
          </p:txBody>
        </p:sp>
        <p:sp>
          <p:nvSpPr>
            <p:cNvPr id="328" name="TextBox 29"/>
            <p:cNvSpPr/>
            <p:nvPr/>
          </p:nvSpPr>
          <p:spPr>
            <a:xfrm>
              <a:off x="9943200" y="4663440"/>
              <a:ext cx="24372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1" strike="noStrike" spc="-1">
                  <a:solidFill>
                    <a:srgbClr val="002060"/>
                  </a:solidFill>
                  <a:latin typeface="Calibri"/>
                  <a:ea typeface="Calibri"/>
                </a:rPr>
                <a:t>2</a:t>
              </a:r>
              <a:endParaRPr lang="en-US" sz="1800" b="0" strike="noStrike" spc="-1">
                <a:solidFill>
                  <a:srgbClr val="000000"/>
                </a:solidFill>
                <a:latin typeface="Calibri"/>
              </a:endParaRPr>
            </a:p>
          </p:txBody>
        </p:sp>
        <p:sp>
          <p:nvSpPr>
            <p:cNvPr id="329" name="TextBox 30"/>
            <p:cNvSpPr/>
            <p:nvPr/>
          </p:nvSpPr>
          <p:spPr>
            <a:xfrm>
              <a:off x="9943200" y="4318200"/>
              <a:ext cx="24372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1" strike="noStrike" spc="-1">
                  <a:solidFill>
                    <a:srgbClr val="00B050"/>
                  </a:solidFill>
                  <a:latin typeface="Calibri"/>
                  <a:ea typeface="Calibri"/>
                </a:rPr>
                <a:t>3</a:t>
              </a:r>
              <a:endParaRPr lang="en-US" sz="1800" b="0" strike="noStrike" spc="-1">
                <a:solidFill>
                  <a:srgbClr val="000000"/>
                </a:solidFill>
                <a:latin typeface="Calibri"/>
              </a:endParaRPr>
            </a:p>
          </p:txBody>
        </p:sp>
        <p:sp>
          <p:nvSpPr>
            <p:cNvPr id="330" name="Text Box 32"/>
            <p:cNvSpPr/>
            <p:nvPr/>
          </p:nvSpPr>
          <p:spPr>
            <a:xfrm>
              <a:off x="8859960" y="3688200"/>
              <a:ext cx="935280" cy="7038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cs typeface="Calibri"/>
                </a:rPr>
                <a:t>דמות</a:t>
              </a:r>
              <a:endParaRPr lang="en-US" sz="20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1" strike="noStrike" spc="-1">
                  <a:solidFill>
                    <a:srgbClr val="000000"/>
                  </a:solidFill>
                  <a:latin typeface="Calibri"/>
                  <a:ea typeface="Calibri"/>
                </a:rPr>
                <a:t>Image </a:t>
              </a:r>
              <a:endParaRPr lang="en-US" sz="2000" b="0" strike="noStrike" spc="-1">
                <a:solidFill>
                  <a:srgbClr val="000000"/>
                </a:solidFill>
                <a:latin typeface="Calibri"/>
              </a:endParaRPr>
            </a:p>
          </p:txBody>
        </p:sp>
        <p:sp>
          <p:nvSpPr>
            <p:cNvPr id="331" name="Line 2051"/>
            <p:cNvSpPr/>
            <p:nvPr/>
          </p:nvSpPr>
          <p:spPr>
            <a:xfrm>
              <a:off x="5519880" y="2217960"/>
              <a:ext cx="0" cy="2677680"/>
            </a:xfrm>
            <a:prstGeom prst="line">
              <a:avLst/>
            </a:prstGeom>
            <a:ln w="19080">
              <a:solidFill>
                <a:srgbClr val="000000"/>
              </a:solidFill>
              <a:miter/>
              <a:headEnd type="triangle" w="med" len="med"/>
              <a:tailEnd type="triangle" w="med" len="med"/>
            </a:ln>
          </p:spPr>
          <p:style>
            <a:lnRef idx="0">
              <a:scrgbClr r="0" g="0" b="0"/>
            </a:lnRef>
            <a:fillRef idx="0">
              <a:scrgbClr r="0" g="0" b="0"/>
            </a:fillRef>
            <a:effectRef idx="0">
              <a:scrgbClr r="0" g="0" b="0"/>
            </a:effectRef>
            <a:fontRef idx="minor"/>
          </p:style>
        </p:sp>
      </p:grpSp>
      <p:sp>
        <p:nvSpPr>
          <p:cNvPr id="332" name="מלבן 1"/>
          <p:cNvSpPr/>
          <p:nvPr/>
        </p:nvSpPr>
        <p:spPr>
          <a:xfrm>
            <a:off x="5430600" y="5570640"/>
            <a:ext cx="4988880" cy="45972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1" strike="noStrike" spc="-1">
                <a:solidFill>
                  <a:srgbClr val="000000"/>
                </a:solidFill>
                <a:latin typeface="Calibri"/>
                <a:cs typeface="Calibri"/>
              </a:rPr>
              <a:t>מתקבלת דמות ממשית, הפוכה ומוגדלת</a:t>
            </a:r>
            <a:endParaRPr lang="en-US" sz="2400" b="0" strike="noStrike" spc="-1">
              <a:solidFill>
                <a:srgbClr val="000000"/>
              </a:solidFill>
              <a:latin typeface="Calibri"/>
            </a:endParaRPr>
          </a:p>
        </p:txBody>
      </p:sp>
      <p:sp>
        <p:nvSpPr>
          <p:cNvPr id="333" name="מלבן מעוגל 49"/>
          <p:cNvSpPr/>
          <p:nvPr/>
        </p:nvSpPr>
        <p:spPr>
          <a:xfrm>
            <a:off x="10563120" y="18892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סוגי עדשות</a:t>
            </a:r>
            <a:endParaRPr lang="en-US" sz="1600" b="0" strike="noStrike" spc="-1">
              <a:solidFill>
                <a:srgbClr val="000000"/>
              </a:solidFill>
              <a:latin typeface="Calibri"/>
            </a:endParaRPr>
          </a:p>
        </p:txBody>
      </p:sp>
      <p:sp>
        <p:nvSpPr>
          <p:cNvPr id="334" name="מלבן מעוגל 50"/>
          <p:cNvSpPr/>
          <p:nvPr/>
        </p:nvSpPr>
        <p:spPr>
          <a:xfrm>
            <a:off x="10563120" y="37450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עוצמת העדשה</a:t>
            </a:r>
            <a:endParaRPr lang="en-US" sz="1600" b="0" strike="noStrike" spc="-1">
              <a:solidFill>
                <a:srgbClr val="000000"/>
              </a:solidFill>
              <a:latin typeface="Calibri"/>
            </a:endParaRPr>
          </a:p>
        </p:txBody>
      </p:sp>
      <p:sp>
        <p:nvSpPr>
          <p:cNvPr id="335" name="מלבן מעוגל 51"/>
          <p:cNvSpPr/>
          <p:nvPr/>
        </p:nvSpPr>
        <p:spPr>
          <a:xfrm>
            <a:off x="10563120" y="232560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solidFill>
            <a:srgbClr val="498FCC"/>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מרכזת</a:t>
            </a:r>
            <a:endParaRPr lang="en-US" sz="1600" b="0" strike="noStrike" spc="-1">
              <a:solidFill>
                <a:srgbClr val="000000"/>
              </a:solidFill>
              <a:latin typeface="Calibri"/>
            </a:endParaRPr>
          </a:p>
        </p:txBody>
      </p:sp>
      <p:sp>
        <p:nvSpPr>
          <p:cNvPr id="336" name="מלבן מעוגל 52"/>
          <p:cNvSpPr/>
          <p:nvPr/>
        </p:nvSpPr>
        <p:spPr>
          <a:xfrm>
            <a:off x="10568160" y="2735280"/>
            <a:ext cx="1439640" cy="333360"/>
          </a:xfrm>
          <a:custGeom>
            <a:avLst/>
            <a:gdLst/>
            <a:ahLst/>
            <a:cxnLst/>
            <a:rect l="0" t="0" r="r" b="b"/>
            <a:pathLst>
              <a:path w="4001"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5" y="927"/>
                </a:lnTo>
                <a:lnTo>
                  <a:pt x="3846" y="927"/>
                </a:lnTo>
                <a:cubicBezTo>
                  <a:pt x="3873" y="927"/>
                  <a:pt x="3899" y="920"/>
                  <a:pt x="3923" y="906"/>
                </a:cubicBezTo>
                <a:cubicBezTo>
                  <a:pt x="3946" y="893"/>
                  <a:pt x="3966" y="873"/>
                  <a:pt x="3979" y="850"/>
                </a:cubicBezTo>
                <a:cubicBezTo>
                  <a:pt x="3993" y="826"/>
                  <a:pt x="4000" y="800"/>
                  <a:pt x="4000" y="773"/>
                </a:cubicBezTo>
                <a:lnTo>
                  <a:pt x="4000" y="154"/>
                </a:lnTo>
                <a:lnTo>
                  <a:pt x="4000" y="155"/>
                </a:lnTo>
                <a:lnTo>
                  <a:pt x="4000" y="155"/>
                </a:lnTo>
                <a:cubicBezTo>
                  <a:pt x="4000" y="127"/>
                  <a:pt x="3993" y="101"/>
                  <a:pt x="3979" y="77"/>
                </a:cubicBezTo>
                <a:cubicBezTo>
                  <a:pt x="3966" y="54"/>
                  <a:pt x="3946" y="34"/>
                  <a:pt x="3923" y="21"/>
                </a:cubicBezTo>
                <a:cubicBezTo>
                  <a:pt x="3899" y="7"/>
                  <a:pt x="3873" y="0"/>
                  <a:pt x="3846"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מפזרת</a:t>
            </a:r>
            <a:endParaRPr lang="en-US" sz="1600" b="0" strike="noStrike" spc="-1">
              <a:solidFill>
                <a:srgbClr val="000000"/>
              </a:solidFill>
              <a:latin typeface="Calibri"/>
            </a:endParaRPr>
          </a:p>
        </p:txBody>
      </p:sp>
      <p:sp>
        <p:nvSpPr>
          <p:cNvPr id="337" name="מלבן מעוגל 53"/>
          <p:cNvSpPr/>
          <p:nvPr/>
        </p:nvSpPr>
        <p:spPr>
          <a:xfrm>
            <a:off x="10563120" y="3149640"/>
            <a:ext cx="1440000" cy="525600"/>
          </a:xfrm>
          <a:custGeom>
            <a:avLst/>
            <a:gdLst/>
            <a:ahLst/>
            <a:cxnLst/>
            <a:rect l="0" t="0" r="r" b="b"/>
            <a:pathLst>
              <a:path w="4002" h="1462">
                <a:moveTo>
                  <a:pt x="243" y="0"/>
                </a:moveTo>
                <a:lnTo>
                  <a:pt x="244" y="0"/>
                </a:lnTo>
                <a:cubicBezTo>
                  <a:pt x="201" y="0"/>
                  <a:pt x="159" y="11"/>
                  <a:pt x="122" y="33"/>
                </a:cubicBezTo>
                <a:cubicBezTo>
                  <a:pt x="85" y="54"/>
                  <a:pt x="54" y="85"/>
                  <a:pt x="33" y="122"/>
                </a:cubicBezTo>
                <a:cubicBezTo>
                  <a:pt x="11" y="159"/>
                  <a:pt x="0" y="201"/>
                  <a:pt x="0" y="244"/>
                </a:cubicBezTo>
                <a:lnTo>
                  <a:pt x="0" y="1217"/>
                </a:lnTo>
                <a:lnTo>
                  <a:pt x="0" y="1218"/>
                </a:lnTo>
                <a:cubicBezTo>
                  <a:pt x="0" y="1260"/>
                  <a:pt x="11" y="1302"/>
                  <a:pt x="33" y="1339"/>
                </a:cubicBezTo>
                <a:cubicBezTo>
                  <a:pt x="54" y="1376"/>
                  <a:pt x="85" y="1407"/>
                  <a:pt x="122" y="1428"/>
                </a:cubicBezTo>
                <a:cubicBezTo>
                  <a:pt x="159" y="1450"/>
                  <a:pt x="201" y="1461"/>
                  <a:pt x="244" y="1461"/>
                </a:cubicBezTo>
                <a:lnTo>
                  <a:pt x="3757" y="1461"/>
                </a:lnTo>
                <a:lnTo>
                  <a:pt x="3758" y="1461"/>
                </a:lnTo>
                <a:cubicBezTo>
                  <a:pt x="3800" y="1461"/>
                  <a:pt x="3842" y="1450"/>
                  <a:pt x="3879" y="1428"/>
                </a:cubicBezTo>
                <a:cubicBezTo>
                  <a:pt x="3916" y="1407"/>
                  <a:pt x="3947" y="1376"/>
                  <a:pt x="3968" y="1339"/>
                </a:cubicBezTo>
                <a:cubicBezTo>
                  <a:pt x="3990" y="1302"/>
                  <a:pt x="4001" y="1260"/>
                  <a:pt x="4001" y="1218"/>
                </a:cubicBezTo>
                <a:lnTo>
                  <a:pt x="4001" y="243"/>
                </a:lnTo>
                <a:lnTo>
                  <a:pt x="4001" y="244"/>
                </a:lnTo>
                <a:lnTo>
                  <a:pt x="4001" y="244"/>
                </a:lnTo>
                <a:cubicBezTo>
                  <a:pt x="4001" y="201"/>
                  <a:pt x="3990" y="159"/>
                  <a:pt x="3968" y="122"/>
                </a:cubicBezTo>
                <a:cubicBezTo>
                  <a:pt x="3947" y="85"/>
                  <a:pt x="3916" y="54"/>
                  <a:pt x="3879" y="33"/>
                </a:cubicBezTo>
                <a:cubicBezTo>
                  <a:pt x="3842" y="11"/>
                  <a:pt x="3800" y="0"/>
                  <a:pt x="3758" y="0"/>
                </a:cubicBezTo>
                <a:lnTo>
                  <a:pt x="243"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דמות ממשית ומדומה</a:t>
            </a:r>
            <a:endParaRPr lang="en-US" sz="1600" b="0" strike="noStrike" spc="-1">
              <a:solidFill>
                <a:srgbClr val="000000"/>
              </a:solidFill>
              <a:latin typeface="Calibri"/>
            </a:endParaRPr>
          </a:p>
        </p:txBody>
      </p:sp>
      <p:sp>
        <p:nvSpPr>
          <p:cNvPr id="338" name="מלבן מעוגל 54"/>
          <p:cNvSpPr/>
          <p:nvPr/>
        </p:nvSpPr>
        <p:spPr>
          <a:xfrm>
            <a:off x="10563120" y="145584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הקדמה</a:t>
            </a:r>
            <a:endParaRPr lang="en-US" sz="16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0" presetClass="entr" fill="hold" nodeType="clickEffect">
                                  <p:stCondLst>
                                    <p:cond delay="0"/>
                                  </p:stCondLst>
                                  <p:childTnLst>
                                    <p:set>
                                      <p:cBhvr>
                                        <p:cTn id="6" dur="1" fill="hold">
                                          <p:stCondLst>
                                            <p:cond delay="0"/>
                                          </p:stCondLst>
                                        </p:cTn>
                                        <p:tgtEl>
                                          <p:spTgt spid="303"/>
                                        </p:tgtEl>
                                        <p:attrNameLst>
                                          <p:attrName>style.visibility</p:attrName>
                                        </p:attrNameLst>
                                      </p:cBhvr>
                                      <p:to>
                                        <p:strVal val="visible"/>
                                      </p:to>
                                    </p:set>
                                    <p:animEffect transition="in" filter="fade">
                                      <p:cBhvr additive="repl">
                                        <p:cTn id="7" dur="500"/>
                                        <p:tgtEl>
                                          <p:spTgt spid="30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fill="hold" nodeType="clickEffect">
                                  <p:stCondLst>
                                    <p:cond delay="0"/>
                                  </p:stCondLst>
                                  <p:childTnLst>
                                    <p:set>
                                      <p:cBhvr>
                                        <p:cTn id="11" dur="1" fill="hold">
                                          <p:stCondLst>
                                            <p:cond delay="0"/>
                                          </p:stCondLst>
                                        </p:cTn>
                                        <p:tgtEl>
                                          <p:spTgt spid="332"/>
                                        </p:tgtEl>
                                        <p:attrNameLst>
                                          <p:attrName>style.visibility</p:attrName>
                                        </p:attrNameLst>
                                      </p:cBhvr>
                                      <p:to>
                                        <p:strVal val="visible"/>
                                      </p:to>
                                    </p:set>
                                    <p:animEffect transition="in" filter="fade">
                                      <p:cBhvr additive="repl">
                                        <p:cTn id="12" dur="1000"/>
                                        <p:tgtEl>
                                          <p:spTgt spid="332"/>
                                        </p:tgtEl>
                                      </p:cBhvr>
                                    </p:animEffect>
                                    <p:anim calcmode="lin" valueType="num">
                                      <p:cBhvr additive="repl">
                                        <p:cTn id="13" dur="1000" fill="hold"/>
                                        <p:tgtEl>
                                          <p:spTgt spid="332"/>
                                        </p:tgtEl>
                                        <p:attrNameLst>
                                          <p:attrName>ppt_x</p:attrName>
                                        </p:attrNameLst>
                                      </p:cBhvr>
                                      <p:tavLst>
                                        <p:tav tm="0">
                                          <p:val>
                                            <p:strVal val="#ppt_x"/>
                                          </p:val>
                                        </p:tav>
                                        <p:tav tm="100000">
                                          <p:val>
                                            <p:strVal val="#ppt_x"/>
                                          </p:val>
                                        </p:tav>
                                      </p:tavLst>
                                    </p:anim>
                                    <p:anim calcmode="lin" valueType="num">
                                      <p:cBhvr additive="repl">
                                        <p:cTn id="14" dur="1000" fill="hold"/>
                                        <p:tgtEl>
                                          <p:spTgt spid="33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עדשה מרכזת</a:t>
            </a:r>
            <a:endParaRPr lang="en-US" sz="4000" b="0" strike="noStrike" spc="-1">
              <a:solidFill>
                <a:srgbClr val="000000"/>
              </a:solidFill>
              <a:latin typeface="Calibri"/>
            </a:endParaRPr>
          </a:p>
        </p:txBody>
      </p:sp>
      <p:sp>
        <p:nvSpPr>
          <p:cNvPr id="340" name="Text Box 3"/>
          <p:cNvSpPr/>
          <p:nvPr/>
        </p:nvSpPr>
        <p:spPr>
          <a:xfrm>
            <a:off x="3792600" y="5605560"/>
            <a:ext cx="6408720" cy="4597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1" strike="noStrike" spc="-1">
                <a:solidFill>
                  <a:srgbClr val="000000"/>
                </a:solidFill>
                <a:latin typeface="Calibri"/>
                <a:cs typeface="Calibri"/>
              </a:rPr>
              <a:t>מתקבלת דמות ממשית, הפוכה ובאותו הגודל</a:t>
            </a:r>
            <a:endParaRPr lang="en-US" sz="2400" b="0" strike="noStrike" spc="-1">
              <a:solidFill>
                <a:srgbClr val="000000"/>
              </a:solidFill>
              <a:latin typeface="Calibri"/>
            </a:endParaRPr>
          </a:p>
        </p:txBody>
      </p:sp>
      <p:sp>
        <p:nvSpPr>
          <p:cNvPr id="341" name="Text Box 3"/>
          <p:cNvSpPr/>
          <p:nvPr/>
        </p:nvSpPr>
        <p:spPr>
          <a:xfrm>
            <a:off x="6162840" y="1365120"/>
            <a:ext cx="4035240" cy="8863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1" u="sng" strike="noStrike" spc="-1">
                <a:solidFill>
                  <a:srgbClr val="000000"/>
                </a:solidFill>
                <a:uFillTx/>
                <a:latin typeface="Calibri"/>
                <a:cs typeface="Calibri"/>
              </a:rPr>
              <a:t>עצם ודמות:</a:t>
            </a:r>
            <a:endParaRPr lang="en-US" sz="2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עצם במרחק שווה ל-</a:t>
            </a:r>
            <a:r>
              <a:rPr lang="en-US" sz="2400" b="0" strike="noStrike" spc="-1">
                <a:solidFill>
                  <a:srgbClr val="000000"/>
                </a:solidFill>
                <a:latin typeface="Calibri"/>
                <a:ea typeface="Calibri"/>
              </a:rPr>
              <a:t>2f</a:t>
            </a:r>
            <a:endParaRPr lang="en-US" sz="2400" b="0" strike="noStrike" spc="-1">
              <a:solidFill>
                <a:srgbClr val="000000"/>
              </a:solidFill>
              <a:latin typeface="Calibri"/>
            </a:endParaRPr>
          </a:p>
        </p:txBody>
      </p:sp>
      <p:sp>
        <p:nvSpPr>
          <p:cNvPr id="342" name="Line 26"/>
          <p:cNvSpPr/>
          <p:nvPr/>
        </p:nvSpPr>
        <p:spPr>
          <a:xfrm>
            <a:off x="7122960" y="4451400"/>
            <a:ext cx="0" cy="415800"/>
          </a:xfrm>
          <a:prstGeom prst="line">
            <a:avLst/>
          </a:prstGeom>
          <a:ln w="9360">
            <a:solidFill>
              <a:srgbClr val="000000"/>
            </a:solidFill>
            <a:miter/>
          </a:ln>
        </p:spPr>
        <p:style>
          <a:lnRef idx="0">
            <a:scrgbClr r="0" g="0" b="0"/>
          </a:lnRef>
          <a:fillRef idx="0">
            <a:scrgbClr r="0" g="0" b="0"/>
          </a:fillRef>
          <a:effectRef idx="0">
            <a:scrgbClr r="0" g="0" b="0"/>
          </a:effectRef>
          <a:fontRef idx="minor"/>
        </p:style>
      </p:sp>
      <p:grpSp>
        <p:nvGrpSpPr>
          <p:cNvPr id="343" name="קבוצה 14"/>
          <p:cNvGrpSpPr/>
          <p:nvPr/>
        </p:nvGrpSpPr>
        <p:grpSpPr>
          <a:xfrm>
            <a:off x="3481560" y="2340000"/>
            <a:ext cx="6818040" cy="2676600"/>
            <a:chOff x="3481560" y="2340000"/>
            <a:chExt cx="6818040" cy="2676600"/>
          </a:xfrm>
        </p:grpSpPr>
        <p:sp>
          <p:nvSpPr>
            <p:cNvPr id="344" name="Line 5"/>
            <p:cNvSpPr/>
            <p:nvPr/>
          </p:nvSpPr>
          <p:spPr>
            <a:xfrm flipH="1">
              <a:off x="3792960" y="3678480"/>
              <a:ext cx="5650200" cy="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345" name="AutoShape 6"/>
            <p:cNvSpPr/>
            <p:nvPr/>
          </p:nvSpPr>
          <p:spPr>
            <a:xfrm>
              <a:off x="4561560" y="3089160"/>
              <a:ext cx="118800" cy="594360"/>
            </a:xfrm>
            <a:custGeom>
              <a:avLst/>
              <a:gdLst/>
              <a:ahLst/>
              <a:cxnLst/>
              <a:rect l="0" t="0" r="r" b="b"/>
              <a:pathLst>
                <a:path w="332" h="1653">
                  <a:moveTo>
                    <a:pt x="82" y="1652"/>
                  </a:moveTo>
                  <a:lnTo>
                    <a:pt x="82" y="413"/>
                  </a:lnTo>
                  <a:lnTo>
                    <a:pt x="0" y="413"/>
                  </a:lnTo>
                  <a:lnTo>
                    <a:pt x="165" y="0"/>
                  </a:lnTo>
                  <a:lnTo>
                    <a:pt x="331" y="413"/>
                  </a:lnTo>
                  <a:lnTo>
                    <a:pt x="248" y="413"/>
                  </a:lnTo>
                  <a:lnTo>
                    <a:pt x="248" y="1652"/>
                  </a:lnTo>
                  <a:lnTo>
                    <a:pt x="82" y="1652"/>
                  </a:lnTo>
                </a:path>
              </a:pathLst>
            </a:custGeom>
            <a:solidFill>
              <a:srgbClr val="1CADE4"/>
            </a:solidFill>
            <a:ln w="9360">
              <a:solidFill>
                <a:srgbClr val="000000"/>
              </a:solidFill>
              <a:miter/>
            </a:ln>
          </p:spPr>
          <p:style>
            <a:lnRef idx="0">
              <a:scrgbClr r="0" g="0" b="0"/>
            </a:lnRef>
            <a:fillRef idx="0">
              <a:scrgbClr r="0" g="0" b="0"/>
            </a:fillRef>
            <a:effectRef idx="0">
              <a:scrgbClr r="0" g="0" b="0"/>
            </a:effectRef>
            <a:fontRef idx="minor"/>
          </p:style>
        </p:sp>
        <p:sp>
          <p:nvSpPr>
            <p:cNvPr id="346" name="Line 7"/>
            <p:cNvSpPr/>
            <p:nvPr/>
          </p:nvSpPr>
          <p:spPr>
            <a:xfrm>
              <a:off x="4620960" y="3115080"/>
              <a:ext cx="2324520" cy="0"/>
            </a:xfrm>
            <a:prstGeom prst="line">
              <a:avLst/>
            </a:prstGeom>
            <a:ln w="28440">
              <a:solidFill>
                <a:srgbClr val="FF6600"/>
              </a:solidFill>
              <a:miter/>
              <a:tailEnd type="triangle" w="med" len="med"/>
            </a:ln>
          </p:spPr>
          <p:style>
            <a:lnRef idx="0">
              <a:scrgbClr r="0" g="0" b="0"/>
            </a:lnRef>
            <a:fillRef idx="0">
              <a:scrgbClr r="0" g="0" b="0"/>
            </a:fillRef>
            <a:effectRef idx="0">
              <a:scrgbClr r="0" g="0" b="0"/>
            </a:effectRef>
            <a:fontRef idx="minor"/>
          </p:style>
        </p:sp>
        <p:grpSp>
          <p:nvGrpSpPr>
            <p:cNvPr id="347" name="Group 8"/>
            <p:cNvGrpSpPr/>
            <p:nvPr/>
          </p:nvGrpSpPr>
          <p:grpSpPr>
            <a:xfrm>
              <a:off x="8016120" y="3678120"/>
              <a:ext cx="178200" cy="396720"/>
              <a:chOff x="8016120" y="3678120"/>
              <a:chExt cx="178200" cy="396720"/>
            </a:xfrm>
          </p:grpSpPr>
          <p:sp>
            <p:nvSpPr>
              <p:cNvPr id="348" name="Oval 9"/>
              <p:cNvSpPr/>
              <p:nvPr/>
            </p:nvSpPr>
            <p:spPr>
              <a:xfrm>
                <a:off x="8075520" y="3678120"/>
                <a:ext cx="59400" cy="59400"/>
              </a:xfrm>
              <a:prstGeom prst="ellipse">
                <a:avLst/>
              </a:prstGeom>
              <a:solidFill>
                <a:srgbClr val="1CADE4"/>
              </a:solidFill>
              <a:ln w="9360">
                <a:solidFill>
                  <a:srgbClr val="000000"/>
                </a:solidFill>
                <a:miter/>
              </a:ln>
            </p:spPr>
            <p:style>
              <a:lnRef idx="0">
                <a:scrgbClr r="0" g="0" b="0"/>
              </a:lnRef>
              <a:fillRef idx="0">
                <a:scrgbClr r="0" g="0" b="0"/>
              </a:fillRef>
              <a:effectRef idx="0">
                <a:scrgbClr r="0" g="0" b="0"/>
              </a:effectRef>
              <a:fontRef idx="minor"/>
            </p:style>
          </p:sp>
          <p:sp>
            <p:nvSpPr>
              <p:cNvPr id="349" name="Text Box 10"/>
              <p:cNvSpPr/>
              <p:nvPr/>
            </p:nvSpPr>
            <p:spPr>
              <a:xfrm>
                <a:off x="8016120" y="3737520"/>
                <a:ext cx="178200" cy="3373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1" strike="noStrike" spc="-1">
                    <a:solidFill>
                      <a:srgbClr val="000000"/>
                    </a:solidFill>
                    <a:latin typeface="Calibri"/>
                    <a:ea typeface="Calibri"/>
                  </a:rPr>
                  <a:t>f</a:t>
                </a:r>
                <a:endParaRPr lang="en-US" sz="1600" b="0" strike="noStrike" spc="-1">
                  <a:solidFill>
                    <a:srgbClr val="000000"/>
                  </a:solidFill>
                  <a:latin typeface="Calibri"/>
                </a:endParaRPr>
              </a:p>
            </p:txBody>
          </p:sp>
        </p:grpSp>
        <p:grpSp>
          <p:nvGrpSpPr>
            <p:cNvPr id="350" name="Group 16"/>
            <p:cNvGrpSpPr/>
            <p:nvPr/>
          </p:nvGrpSpPr>
          <p:grpSpPr>
            <a:xfrm>
              <a:off x="5696280" y="3618720"/>
              <a:ext cx="178200" cy="396360"/>
              <a:chOff x="5696280" y="3618720"/>
              <a:chExt cx="178200" cy="396360"/>
            </a:xfrm>
          </p:grpSpPr>
          <p:sp>
            <p:nvSpPr>
              <p:cNvPr id="351" name="Oval 17"/>
              <p:cNvSpPr/>
              <p:nvPr/>
            </p:nvSpPr>
            <p:spPr>
              <a:xfrm>
                <a:off x="5755320" y="3618720"/>
                <a:ext cx="59400" cy="59040"/>
              </a:xfrm>
              <a:prstGeom prst="ellipse">
                <a:avLst/>
              </a:prstGeom>
              <a:solidFill>
                <a:srgbClr val="1CADE4"/>
              </a:solidFill>
              <a:ln w="9360">
                <a:solidFill>
                  <a:srgbClr val="000000"/>
                </a:solidFill>
                <a:miter/>
              </a:ln>
            </p:spPr>
            <p:style>
              <a:lnRef idx="0">
                <a:scrgbClr r="0" g="0" b="0"/>
              </a:lnRef>
              <a:fillRef idx="0">
                <a:scrgbClr r="0" g="0" b="0"/>
              </a:fillRef>
              <a:effectRef idx="0">
                <a:scrgbClr r="0" g="0" b="0"/>
              </a:effectRef>
              <a:fontRef idx="minor"/>
            </p:style>
          </p:sp>
          <p:sp>
            <p:nvSpPr>
              <p:cNvPr id="352" name="Text Box 18"/>
              <p:cNvSpPr/>
              <p:nvPr/>
            </p:nvSpPr>
            <p:spPr>
              <a:xfrm>
                <a:off x="5696280" y="3677760"/>
                <a:ext cx="178200" cy="3373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1" strike="noStrike" spc="-1">
                    <a:solidFill>
                      <a:srgbClr val="000000"/>
                    </a:solidFill>
                    <a:latin typeface="Calibri"/>
                    <a:ea typeface="Calibri"/>
                  </a:rPr>
                  <a:t>f</a:t>
                </a:r>
                <a:endParaRPr lang="en-US" sz="1600" b="0" strike="noStrike" spc="-1">
                  <a:solidFill>
                    <a:srgbClr val="000000"/>
                  </a:solidFill>
                  <a:latin typeface="Calibri"/>
                </a:endParaRPr>
              </a:p>
            </p:txBody>
          </p:sp>
        </p:grpSp>
        <p:sp>
          <p:nvSpPr>
            <p:cNvPr id="353" name="AutoShape 21"/>
            <p:cNvSpPr/>
            <p:nvPr/>
          </p:nvSpPr>
          <p:spPr>
            <a:xfrm>
              <a:off x="9097920" y="3684600"/>
              <a:ext cx="109440" cy="559440"/>
            </a:xfrm>
            <a:custGeom>
              <a:avLst/>
              <a:gdLst/>
              <a:ahLst/>
              <a:cxnLst/>
              <a:rect l="0" t="0" r="r" b="b"/>
              <a:pathLst>
                <a:path w="306" h="1556">
                  <a:moveTo>
                    <a:pt x="76" y="0"/>
                  </a:moveTo>
                  <a:lnTo>
                    <a:pt x="76" y="1174"/>
                  </a:lnTo>
                  <a:lnTo>
                    <a:pt x="0" y="1174"/>
                  </a:lnTo>
                  <a:lnTo>
                    <a:pt x="152" y="1555"/>
                  </a:lnTo>
                  <a:lnTo>
                    <a:pt x="305" y="1174"/>
                  </a:lnTo>
                  <a:lnTo>
                    <a:pt x="228" y="1174"/>
                  </a:lnTo>
                  <a:lnTo>
                    <a:pt x="228" y="0"/>
                  </a:lnTo>
                  <a:lnTo>
                    <a:pt x="76" y="0"/>
                  </a:lnTo>
                </a:path>
              </a:pathLst>
            </a:custGeom>
            <a:solidFill>
              <a:srgbClr val="00FF00"/>
            </a:solidFill>
            <a:ln w="9360">
              <a:solidFill>
                <a:srgbClr val="000000"/>
              </a:solidFill>
              <a:miter/>
            </a:ln>
          </p:spPr>
          <p:style>
            <a:lnRef idx="0">
              <a:scrgbClr r="0" g="0" b="0"/>
            </a:lnRef>
            <a:fillRef idx="0">
              <a:scrgbClr r="0" g="0" b="0"/>
            </a:fillRef>
            <a:effectRef idx="0">
              <a:scrgbClr r="0" g="0" b="0"/>
            </a:effectRef>
            <a:fontRef idx="minor"/>
          </p:style>
        </p:sp>
        <p:sp>
          <p:nvSpPr>
            <p:cNvPr id="354" name="Line 11"/>
            <p:cNvSpPr/>
            <p:nvPr/>
          </p:nvSpPr>
          <p:spPr>
            <a:xfrm>
              <a:off x="6945480" y="3133800"/>
              <a:ext cx="2854800" cy="1377000"/>
            </a:xfrm>
            <a:prstGeom prst="line">
              <a:avLst/>
            </a:prstGeom>
            <a:ln w="28440">
              <a:solidFill>
                <a:srgbClr val="FF6600"/>
              </a:solidFill>
              <a:miter/>
              <a:tailEnd type="triangle" w="med" len="med"/>
            </a:ln>
          </p:spPr>
          <p:style>
            <a:lnRef idx="0">
              <a:scrgbClr r="0" g="0" b="0"/>
            </a:lnRef>
            <a:fillRef idx="0">
              <a:scrgbClr r="0" g="0" b="0"/>
            </a:fillRef>
            <a:effectRef idx="0">
              <a:scrgbClr r="0" g="0" b="0"/>
            </a:effectRef>
            <a:fontRef idx="minor"/>
          </p:style>
        </p:sp>
        <p:sp>
          <p:nvSpPr>
            <p:cNvPr id="355" name="Line 23"/>
            <p:cNvSpPr/>
            <p:nvPr/>
          </p:nvSpPr>
          <p:spPr>
            <a:xfrm>
              <a:off x="6945480" y="4204080"/>
              <a:ext cx="2914200" cy="0"/>
            </a:xfrm>
            <a:prstGeom prst="line">
              <a:avLst/>
            </a:prstGeom>
            <a:ln w="28440">
              <a:solidFill>
                <a:srgbClr val="00B050"/>
              </a:solidFill>
              <a:miter/>
              <a:tailEnd type="triangle" w="med" len="med"/>
            </a:ln>
          </p:spPr>
          <p:style>
            <a:lnRef idx="0">
              <a:scrgbClr r="0" g="0" b="0"/>
            </a:lnRef>
            <a:fillRef idx="0">
              <a:scrgbClr r="0" g="0" b="0"/>
            </a:fillRef>
            <a:effectRef idx="0">
              <a:scrgbClr r="0" g="0" b="0"/>
            </a:effectRef>
            <a:fontRef idx="minor"/>
          </p:style>
        </p:sp>
        <p:sp>
          <p:nvSpPr>
            <p:cNvPr id="356" name="Line 19"/>
            <p:cNvSpPr/>
            <p:nvPr/>
          </p:nvSpPr>
          <p:spPr>
            <a:xfrm>
              <a:off x="4599360" y="3115080"/>
              <a:ext cx="2346120" cy="1088640"/>
            </a:xfrm>
            <a:prstGeom prst="line">
              <a:avLst/>
            </a:prstGeom>
            <a:ln w="28440">
              <a:solidFill>
                <a:srgbClr val="00B050"/>
              </a:solidFill>
              <a:miter/>
              <a:tailEnd type="triangle" w="med" len="med"/>
            </a:ln>
          </p:spPr>
          <p:style>
            <a:lnRef idx="0">
              <a:scrgbClr r="0" g="0" b="0"/>
            </a:lnRef>
            <a:fillRef idx="0">
              <a:scrgbClr r="0" g="0" b="0"/>
            </a:fillRef>
            <a:effectRef idx="0">
              <a:scrgbClr r="0" g="0" b="0"/>
            </a:effectRef>
            <a:fontRef idx="minor"/>
          </p:style>
        </p:sp>
        <p:sp>
          <p:nvSpPr>
            <p:cNvPr id="357" name="Line 24"/>
            <p:cNvSpPr/>
            <p:nvPr/>
          </p:nvSpPr>
          <p:spPr>
            <a:xfrm>
              <a:off x="4627800" y="3115080"/>
              <a:ext cx="5549760" cy="1332360"/>
            </a:xfrm>
            <a:prstGeom prst="line">
              <a:avLst/>
            </a:prstGeom>
            <a:ln w="28440">
              <a:solidFill>
                <a:srgbClr val="002060"/>
              </a:solidFill>
              <a:miter/>
              <a:tailEnd type="triangle" w="med" len="med"/>
            </a:ln>
          </p:spPr>
          <p:style>
            <a:lnRef idx="0">
              <a:scrgbClr r="0" g="0" b="0"/>
            </a:lnRef>
            <a:fillRef idx="0">
              <a:scrgbClr r="0" g="0" b="0"/>
            </a:fillRef>
            <a:effectRef idx="0">
              <a:scrgbClr r="0" g="0" b="0"/>
            </a:effectRef>
            <a:fontRef idx="minor"/>
          </p:style>
        </p:sp>
        <p:sp>
          <p:nvSpPr>
            <p:cNvPr id="358" name="Line 25"/>
            <p:cNvSpPr/>
            <p:nvPr/>
          </p:nvSpPr>
          <p:spPr>
            <a:xfrm>
              <a:off x="4616280" y="3884040"/>
              <a:ext cx="0" cy="89172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359" name="Line 27"/>
            <p:cNvSpPr/>
            <p:nvPr/>
          </p:nvSpPr>
          <p:spPr>
            <a:xfrm>
              <a:off x="9152640" y="4138560"/>
              <a:ext cx="0" cy="71352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360" name="Line 28"/>
            <p:cNvSpPr/>
            <p:nvPr/>
          </p:nvSpPr>
          <p:spPr>
            <a:xfrm flipV="1">
              <a:off x="4627800" y="4689000"/>
              <a:ext cx="2317320" cy="10440"/>
            </a:xfrm>
            <a:prstGeom prst="line">
              <a:avLst/>
            </a:prstGeom>
            <a:ln w="9360">
              <a:solidFill>
                <a:srgbClr val="000000"/>
              </a:solidFill>
              <a:miter/>
              <a:headEnd type="triangle" w="med" len="med"/>
              <a:tailEnd type="triangle" w="med" len="med"/>
            </a:ln>
          </p:spPr>
          <p:style>
            <a:lnRef idx="0">
              <a:scrgbClr r="0" g="0" b="0"/>
            </a:lnRef>
            <a:fillRef idx="0">
              <a:scrgbClr r="0" g="0" b="0"/>
            </a:fillRef>
            <a:effectRef idx="0">
              <a:scrgbClr r="0" g="0" b="0"/>
            </a:effectRef>
            <a:fontRef idx="minor"/>
          </p:style>
        </p:sp>
        <p:sp>
          <p:nvSpPr>
            <p:cNvPr id="361" name="Line 29"/>
            <p:cNvSpPr/>
            <p:nvPr/>
          </p:nvSpPr>
          <p:spPr>
            <a:xfrm>
              <a:off x="6945480" y="4689360"/>
              <a:ext cx="2207160" cy="10440"/>
            </a:xfrm>
            <a:prstGeom prst="line">
              <a:avLst/>
            </a:prstGeom>
            <a:ln w="9360">
              <a:solidFill>
                <a:srgbClr val="000000"/>
              </a:solidFill>
              <a:miter/>
              <a:headEnd type="triangle" w="med" len="med"/>
              <a:tailEnd type="triangle" w="med" len="med"/>
            </a:ln>
          </p:spPr>
          <p:style>
            <a:lnRef idx="0">
              <a:scrgbClr r="0" g="0" b="0"/>
            </a:lnRef>
            <a:fillRef idx="0">
              <a:scrgbClr r="0" g="0" b="0"/>
            </a:fillRef>
            <a:effectRef idx="0">
              <a:scrgbClr r="0" g="0" b="0"/>
            </a:effectRef>
            <a:fontRef idx="minor"/>
          </p:style>
        </p:sp>
        <p:sp>
          <p:nvSpPr>
            <p:cNvPr id="362" name="Text Box 30"/>
            <p:cNvSpPr/>
            <p:nvPr/>
          </p:nvSpPr>
          <p:spPr>
            <a:xfrm>
              <a:off x="5666760" y="4551480"/>
              <a:ext cx="297360" cy="3682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FFFFF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000000"/>
                  </a:solidFill>
                  <a:latin typeface="Calibri"/>
                  <a:ea typeface="Calibri"/>
                </a:rPr>
                <a:t>a</a:t>
              </a:r>
              <a:endParaRPr lang="en-US" sz="1800" b="0" strike="noStrike" spc="-1">
                <a:solidFill>
                  <a:srgbClr val="000000"/>
                </a:solidFill>
                <a:latin typeface="Calibri"/>
              </a:endParaRPr>
            </a:p>
          </p:txBody>
        </p:sp>
        <p:sp>
          <p:nvSpPr>
            <p:cNvPr id="363" name="Text Box 31"/>
            <p:cNvSpPr/>
            <p:nvPr/>
          </p:nvSpPr>
          <p:spPr>
            <a:xfrm>
              <a:off x="8045640" y="4556160"/>
              <a:ext cx="297360" cy="3682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FFFFF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000000"/>
                  </a:solidFill>
                  <a:latin typeface="Calibri"/>
                  <a:ea typeface="Calibri"/>
                </a:rPr>
                <a:t>b</a:t>
              </a:r>
              <a:endParaRPr lang="en-US" sz="1800" b="0" strike="noStrike" spc="-1">
                <a:solidFill>
                  <a:srgbClr val="000000"/>
                </a:solidFill>
                <a:latin typeface="Calibri"/>
              </a:endParaRPr>
            </a:p>
          </p:txBody>
        </p:sp>
        <p:sp>
          <p:nvSpPr>
            <p:cNvPr id="364" name="Text Box 32"/>
            <p:cNvSpPr/>
            <p:nvPr/>
          </p:nvSpPr>
          <p:spPr>
            <a:xfrm>
              <a:off x="3481560" y="2777760"/>
              <a:ext cx="935280" cy="7038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cs typeface="Calibri"/>
                </a:rPr>
                <a:t>עצם</a:t>
              </a:r>
              <a:endParaRPr lang="en-US" sz="20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1" strike="noStrike" spc="-1">
                  <a:solidFill>
                    <a:srgbClr val="000000"/>
                  </a:solidFill>
                  <a:latin typeface="Calibri"/>
                  <a:ea typeface="Calibri"/>
                </a:rPr>
                <a:t>object </a:t>
              </a:r>
              <a:endParaRPr lang="en-US" sz="2000" b="0" strike="noStrike" spc="-1">
                <a:solidFill>
                  <a:srgbClr val="000000"/>
                </a:solidFill>
                <a:latin typeface="Calibri"/>
              </a:endParaRPr>
            </a:p>
          </p:txBody>
        </p:sp>
        <p:sp>
          <p:nvSpPr>
            <p:cNvPr id="365" name="TextBox 33"/>
            <p:cNvSpPr/>
            <p:nvPr/>
          </p:nvSpPr>
          <p:spPr>
            <a:xfrm>
              <a:off x="9734040" y="4571640"/>
              <a:ext cx="24372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1" strike="noStrike" spc="-1">
                  <a:solidFill>
                    <a:srgbClr val="FF6600"/>
                  </a:solidFill>
                  <a:latin typeface="Calibri"/>
                  <a:ea typeface="Calibri"/>
                </a:rPr>
                <a:t>1</a:t>
              </a:r>
              <a:endParaRPr lang="en-US" sz="1800" b="0" strike="noStrike" spc="-1">
                <a:solidFill>
                  <a:srgbClr val="000000"/>
                </a:solidFill>
                <a:latin typeface="Calibri"/>
              </a:endParaRPr>
            </a:p>
          </p:txBody>
        </p:sp>
        <p:sp>
          <p:nvSpPr>
            <p:cNvPr id="366" name="TextBox 34"/>
            <p:cNvSpPr/>
            <p:nvPr/>
          </p:nvSpPr>
          <p:spPr>
            <a:xfrm>
              <a:off x="10055880" y="4068000"/>
              <a:ext cx="24372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1" strike="noStrike" spc="-1">
                  <a:solidFill>
                    <a:srgbClr val="002060"/>
                  </a:solidFill>
                  <a:latin typeface="Calibri"/>
                  <a:ea typeface="Calibri"/>
                </a:rPr>
                <a:t>2</a:t>
              </a:r>
              <a:endParaRPr lang="en-US" sz="1800" b="0" strike="noStrike" spc="-1">
                <a:solidFill>
                  <a:srgbClr val="000000"/>
                </a:solidFill>
                <a:latin typeface="Calibri"/>
              </a:endParaRPr>
            </a:p>
          </p:txBody>
        </p:sp>
        <p:sp>
          <p:nvSpPr>
            <p:cNvPr id="367" name="TextBox 35"/>
            <p:cNvSpPr/>
            <p:nvPr/>
          </p:nvSpPr>
          <p:spPr>
            <a:xfrm>
              <a:off x="9636480" y="3822480"/>
              <a:ext cx="24372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1" strike="noStrike" spc="-1">
                  <a:solidFill>
                    <a:srgbClr val="00B050"/>
                  </a:solidFill>
                  <a:latin typeface="Calibri"/>
                  <a:ea typeface="Calibri"/>
                </a:rPr>
                <a:t>3</a:t>
              </a:r>
              <a:endParaRPr lang="en-US" sz="1800" b="0" strike="noStrike" spc="-1">
                <a:solidFill>
                  <a:srgbClr val="000000"/>
                </a:solidFill>
                <a:latin typeface="Calibri"/>
              </a:endParaRPr>
            </a:p>
          </p:txBody>
        </p:sp>
        <p:sp>
          <p:nvSpPr>
            <p:cNvPr id="368" name="Text Box 32"/>
            <p:cNvSpPr/>
            <p:nvPr/>
          </p:nvSpPr>
          <p:spPr>
            <a:xfrm>
              <a:off x="8798760" y="2918520"/>
              <a:ext cx="935280" cy="7038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cs typeface="Calibri"/>
                </a:rPr>
                <a:t>דמות</a:t>
              </a:r>
              <a:endParaRPr lang="en-US" sz="20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1" strike="noStrike" spc="-1">
                  <a:solidFill>
                    <a:srgbClr val="000000"/>
                  </a:solidFill>
                  <a:latin typeface="Calibri"/>
                  <a:ea typeface="Calibri"/>
                </a:rPr>
                <a:t>Image </a:t>
              </a:r>
              <a:endParaRPr lang="en-US" sz="2000" b="0" strike="noStrike" spc="-1">
                <a:solidFill>
                  <a:srgbClr val="000000"/>
                </a:solidFill>
                <a:latin typeface="Calibri"/>
              </a:endParaRPr>
            </a:p>
          </p:txBody>
        </p:sp>
        <p:sp>
          <p:nvSpPr>
            <p:cNvPr id="369" name="Line 2051"/>
            <p:cNvSpPr/>
            <p:nvPr/>
          </p:nvSpPr>
          <p:spPr>
            <a:xfrm>
              <a:off x="6945480" y="2340000"/>
              <a:ext cx="0" cy="2676600"/>
            </a:xfrm>
            <a:prstGeom prst="line">
              <a:avLst/>
            </a:prstGeom>
            <a:ln w="19080">
              <a:solidFill>
                <a:srgbClr val="000000"/>
              </a:solidFill>
              <a:miter/>
              <a:headEnd type="triangle" w="med" len="med"/>
              <a:tailEnd type="triangle" w="med" len="med"/>
            </a:ln>
          </p:spPr>
          <p:style>
            <a:lnRef idx="0">
              <a:scrgbClr r="0" g="0" b="0"/>
            </a:lnRef>
            <a:fillRef idx="0">
              <a:scrgbClr r="0" g="0" b="0"/>
            </a:fillRef>
            <a:effectRef idx="0">
              <a:scrgbClr r="0" g="0" b="0"/>
            </a:effectRef>
            <a:fontRef idx="minor"/>
          </p:style>
        </p:sp>
      </p:grpSp>
      <p:sp>
        <p:nvSpPr>
          <p:cNvPr id="370" name="מלבן מעוגל 50"/>
          <p:cNvSpPr/>
          <p:nvPr/>
        </p:nvSpPr>
        <p:spPr>
          <a:xfrm>
            <a:off x="10563120" y="18892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סוגי עדשות</a:t>
            </a:r>
            <a:endParaRPr lang="en-US" sz="1600" b="0" strike="noStrike" spc="-1">
              <a:solidFill>
                <a:srgbClr val="000000"/>
              </a:solidFill>
              <a:latin typeface="Calibri"/>
            </a:endParaRPr>
          </a:p>
        </p:txBody>
      </p:sp>
      <p:sp>
        <p:nvSpPr>
          <p:cNvPr id="371" name="מלבן מעוגל 51"/>
          <p:cNvSpPr/>
          <p:nvPr/>
        </p:nvSpPr>
        <p:spPr>
          <a:xfrm>
            <a:off x="10563120" y="37450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עוצמת העדשה</a:t>
            </a:r>
            <a:endParaRPr lang="en-US" sz="1600" b="0" strike="noStrike" spc="-1">
              <a:solidFill>
                <a:srgbClr val="000000"/>
              </a:solidFill>
              <a:latin typeface="Calibri"/>
            </a:endParaRPr>
          </a:p>
        </p:txBody>
      </p:sp>
      <p:sp>
        <p:nvSpPr>
          <p:cNvPr id="372" name="מלבן מעוגל 52"/>
          <p:cNvSpPr/>
          <p:nvPr/>
        </p:nvSpPr>
        <p:spPr>
          <a:xfrm>
            <a:off x="10563120" y="232560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solidFill>
            <a:srgbClr val="498FCC"/>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מרכזת</a:t>
            </a:r>
            <a:endParaRPr lang="en-US" sz="1600" b="0" strike="noStrike" spc="-1">
              <a:solidFill>
                <a:srgbClr val="000000"/>
              </a:solidFill>
              <a:latin typeface="Calibri"/>
            </a:endParaRPr>
          </a:p>
        </p:txBody>
      </p:sp>
      <p:sp>
        <p:nvSpPr>
          <p:cNvPr id="373" name="מלבן מעוגל 53"/>
          <p:cNvSpPr/>
          <p:nvPr/>
        </p:nvSpPr>
        <p:spPr>
          <a:xfrm>
            <a:off x="10568160" y="2735280"/>
            <a:ext cx="1439640" cy="333360"/>
          </a:xfrm>
          <a:custGeom>
            <a:avLst/>
            <a:gdLst/>
            <a:ahLst/>
            <a:cxnLst/>
            <a:rect l="0" t="0" r="r" b="b"/>
            <a:pathLst>
              <a:path w="4001"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5" y="927"/>
                </a:lnTo>
                <a:lnTo>
                  <a:pt x="3846" y="927"/>
                </a:lnTo>
                <a:cubicBezTo>
                  <a:pt x="3873" y="927"/>
                  <a:pt x="3899" y="920"/>
                  <a:pt x="3923" y="906"/>
                </a:cubicBezTo>
                <a:cubicBezTo>
                  <a:pt x="3946" y="893"/>
                  <a:pt x="3966" y="873"/>
                  <a:pt x="3979" y="850"/>
                </a:cubicBezTo>
                <a:cubicBezTo>
                  <a:pt x="3993" y="826"/>
                  <a:pt x="4000" y="800"/>
                  <a:pt x="4000" y="773"/>
                </a:cubicBezTo>
                <a:lnTo>
                  <a:pt x="4000" y="154"/>
                </a:lnTo>
                <a:lnTo>
                  <a:pt x="4000" y="155"/>
                </a:lnTo>
                <a:lnTo>
                  <a:pt x="4000" y="155"/>
                </a:lnTo>
                <a:cubicBezTo>
                  <a:pt x="4000" y="127"/>
                  <a:pt x="3993" y="101"/>
                  <a:pt x="3979" y="77"/>
                </a:cubicBezTo>
                <a:cubicBezTo>
                  <a:pt x="3966" y="54"/>
                  <a:pt x="3946" y="34"/>
                  <a:pt x="3923" y="21"/>
                </a:cubicBezTo>
                <a:cubicBezTo>
                  <a:pt x="3899" y="7"/>
                  <a:pt x="3873" y="0"/>
                  <a:pt x="3846"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מפזרת</a:t>
            </a:r>
            <a:endParaRPr lang="en-US" sz="1600" b="0" strike="noStrike" spc="-1">
              <a:solidFill>
                <a:srgbClr val="000000"/>
              </a:solidFill>
              <a:latin typeface="Calibri"/>
            </a:endParaRPr>
          </a:p>
        </p:txBody>
      </p:sp>
      <p:sp>
        <p:nvSpPr>
          <p:cNvPr id="374" name="מלבן מעוגל 54"/>
          <p:cNvSpPr/>
          <p:nvPr/>
        </p:nvSpPr>
        <p:spPr>
          <a:xfrm>
            <a:off x="10563120" y="3149640"/>
            <a:ext cx="1440000" cy="525600"/>
          </a:xfrm>
          <a:custGeom>
            <a:avLst/>
            <a:gdLst/>
            <a:ahLst/>
            <a:cxnLst/>
            <a:rect l="0" t="0" r="r" b="b"/>
            <a:pathLst>
              <a:path w="4002" h="1462">
                <a:moveTo>
                  <a:pt x="243" y="0"/>
                </a:moveTo>
                <a:lnTo>
                  <a:pt x="244" y="0"/>
                </a:lnTo>
                <a:cubicBezTo>
                  <a:pt x="201" y="0"/>
                  <a:pt x="159" y="11"/>
                  <a:pt x="122" y="33"/>
                </a:cubicBezTo>
                <a:cubicBezTo>
                  <a:pt x="85" y="54"/>
                  <a:pt x="54" y="85"/>
                  <a:pt x="33" y="122"/>
                </a:cubicBezTo>
                <a:cubicBezTo>
                  <a:pt x="11" y="159"/>
                  <a:pt x="0" y="201"/>
                  <a:pt x="0" y="244"/>
                </a:cubicBezTo>
                <a:lnTo>
                  <a:pt x="0" y="1217"/>
                </a:lnTo>
                <a:lnTo>
                  <a:pt x="0" y="1218"/>
                </a:lnTo>
                <a:cubicBezTo>
                  <a:pt x="0" y="1260"/>
                  <a:pt x="11" y="1302"/>
                  <a:pt x="33" y="1339"/>
                </a:cubicBezTo>
                <a:cubicBezTo>
                  <a:pt x="54" y="1376"/>
                  <a:pt x="85" y="1407"/>
                  <a:pt x="122" y="1428"/>
                </a:cubicBezTo>
                <a:cubicBezTo>
                  <a:pt x="159" y="1450"/>
                  <a:pt x="201" y="1461"/>
                  <a:pt x="244" y="1461"/>
                </a:cubicBezTo>
                <a:lnTo>
                  <a:pt x="3757" y="1461"/>
                </a:lnTo>
                <a:lnTo>
                  <a:pt x="3758" y="1461"/>
                </a:lnTo>
                <a:cubicBezTo>
                  <a:pt x="3800" y="1461"/>
                  <a:pt x="3842" y="1450"/>
                  <a:pt x="3879" y="1428"/>
                </a:cubicBezTo>
                <a:cubicBezTo>
                  <a:pt x="3916" y="1407"/>
                  <a:pt x="3947" y="1376"/>
                  <a:pt x="3968" y="1339"/>
                </a:cubicBezTo>
                <a:cubicBezTo>
                  <a:pt x="3990" y="1302"/>
                  <a:pt x="4001" y="1260"/>
                  <a:pt x="4001" y="1218"/>
                </a:cubicBezTo>
                <a:lnTo>
                  <a:pt x="4001" y="243"/>
                </a:lnTo>
                <a:lnTo>
                  <a:pt x="4001" y="244"/>
                </a:lnTo>
                <a:lnTo>
                  <a:pt x="4001" y="244"/>
                </a:lnTo>
                <a:cubicBezTo>
                  <a:pt x="4001" y="201"/>
                  <a:pt x="3990" y="159"/>
                  <a:pt x="3968" y="122"/>
                </a:cubicBezTo>
                <a:cubicBezTo>
                  <a:pt x="3947" y="85"/>
                  <a:pt x="3916" y="54"/>
                  <a:pt x="3879" y="33"/>
                </a:cubicBezTo>
                <a:cubicBezTo>
                  <a:pt x="3842" y="11"/>
                  <a:pt x="3800" y="0"/>
                  <a:pt x="3758" y="0"/>
                </a:cubicBezTo>
                <a:lnTo>
                  <a:pt x="243"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דמות ממשית ומדומה</a:t>
            </a:r>
            <a:endParaRPr lang="en-US" sz="1600" b="0" strike="noStrike" spc="-1">
              <a:solidFill>
                <a:srgbClr val="000000"/>
              </a:solidFill>
              <a:latin typeface="Calibri"/>
            </a:endParaRPr>
          </a:p>
        </p:txBody>
      </p:sp>
      <p:sp>
        <p:nvSpPr>
          <p:cNvPr id="375" name="מלבן מעוגל 55"/>
          <p:cNvSpPr/>
          <p:nvPr/>
        </p:nvSpPr>
        <p:spPr>
          <a:xfrm>
            <a:off x="10563120" y="145584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הקדמה</a:t>
            </a:r>
            <a:endParaRPr lang="en-US" sz="16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0" presetClass="entr" fill="hold" nodeType="clickEffect">
                                  <p:stCondLst>
                                    <p:cond delay="0"/>
                                  </p:stCondLst>
                                  <p:childTnLst>
                                    <p:set>
                                      <p:cBhvr>
                                        <p:cTn id="6" dur="1" fill="hold">
                                          <p:stCondLst>
                                            <p:cond delay="0"/>
                                          </p:stCondLst>
                                        </p:cTn>
                                        <p:tgtEl>
                                          <p:spTgt spid="342"/>
                                        </p:tgtEl>
                                        <p:attrNameLst>
                                          <p:attrName>style.visibility</p:attrName>
                                        </p:attrNameLst>
                                      </p:cBhvr>
                                      <p:to>
                                        <p:strVal val="visible"/>
                                      </p:to>
                                    </p:set>
                                    <p:animEffect transition="in" filter="fade">
                                      <p:cBhvr additive="repl">
                                        <p:cTn id="7" dur="500"/>
                                        <p:tgtEl>
                                          <p:spTgt spid="342"/>
                                        </p:tgtEl>
                                      </p:cBhvr>
                                    </p:animEffect>
                                  </p:childTnLst>
                                </p:cTn>
                              </p:par>
                              <p:par>
                                <p:cTn id="8" presetID="10" presetClass="entr" fill="hold" nodeType="withEffect">
                                  <p:stCondLst>
                                    <p:cond delay="0"/>
                                  </p:stCondLst>
                                  <p:childTnLst>
                                    <p:set>
                                      <p:cBhvr>
                                        <p:cTn id="9" dur="1" fill="hold">
                                          <p:stCondLst>
                                            <p:cond delay="0"/>
                                          </p:stCondLst>
                                        </p:cTn>
                                        <p:tgtEl>
                                          <p:spTgt spid="343"/>
                                        </p:tgtEl>
                                        <p:attrNameLst>
                                          <p:attrName>style.visibility</p:attrName>
                                        </p:attrNameLst>
                                      </p:cBhvr>
                                      <p:to>
                                        <p:strVal val="visible"/>
                                      </p:to>
                                    </p:set>
                                    <p:animEffect transition="in" filter="fade">
                                      <p:cBhvr additive="repl">
                                        <p:cTn id="10" dur="500"/>
                                        <p:tgtEl>
                                          <p:spTgt spid="343"/>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fill="hold" nodeType="clickEffect">
                                  <p:stCondLst>
                                    <p:cond delay="0"/>
                                  </p:stCondLst>
                                  <p:childTnLst>
                                    <p:set>
                                      <p:cBhvr>
                                        <p:cTn id="14" dur="1" fill="hold">
                                          <p:stCondLst>
                                            <p:cond delay="0"/>
                                          </p:stCondLst>
                                        </p:cTn>
                                        <p:tgtEl>
                                          <p:spTgt spid="340"/>
                                        </p:tgtEl>
                                        <p:attrNameLst>
                                          <p:attrName>style.visibility</p:attrName>
                                        </p:attrNameLst>
                                      </p:cBhvr>
                                      <p:to>
                                        <p:strVal val="visible"/>
                                      </p:to>
                                    </p:set>
                                    <p:animEffect transition="in" filter="fade">
                                      <p:cBhvr additive="repl">
                                        <p:cTn id="15" dur="1000"/>
                                        <p:tgtEl>
                                          <p:spTgt spid="340"/>
                                        </p:tgtEl>
                                      </p:cBhvr>
                                    </p:animEffect>
                                    <p:anim calcmode="lin" valueType="num">
                                      <p:cBhvr additive="repl">
                                        <p:cTn id="16" dur="1000" fill="hold"/>
                                        <p:tgtEl>
                                          <p:spTgt spid="340"/>
                                        </p:tgtEl>
                                        <p:attrNameLst>
                                          <p:attrName>ppt_x</p:attrName>
                                        </p:attrNameLst>
                                      </p:cBhvr>
                                      <p:tavLst>
                                        <p:tav tm="0">
                                          <p:val>
                                            <p:strVal val="#ppt_x"/>
                                          </p:val>
                                        </p:tav>
                                        <p:tav tm="100000">
                                          <p:val>
                                            <p:strVal val="#ppt_x"/>
                                          </p:val>
                                        </p:tav>
                                      </p:tavLst>
                                    </p:anim>
                                    <p:anim calcmode="lin" valueType="num">
                                      <p:cBhvr additive="repl">
                                        <p:cTn id="17" dur="1000" fill="hold"/>
                                        <p:tgtEl>
                                          <p:spTgt spid="34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עדשה מרכזת</a:t>
            </a:r>
            <a:endParaRPr lang="en-US" sz="4000" b="0" strike="noStrike" spc="-1">
              <a:solidFill>
                <a:srgbClr val="000000"/>
              </a:solidFill>
              <a:latin typeface="Calibri"/>
            </a:endParaRPr>
          </a:p>
        </p:txBody>
      </p:sp>
      <p:sp>
        <p:nvSpPr>
          <p:cNvPr id="377" name="Text Box 3"/>
          <p:cNvSpPr/>
          <p:nvPr/>
        </p:nvSpPr>
        <p:spPr>
          <a:xfrm>
            <a:off x="3800520" y="5437080"/>
            <a:ext cx="6408720" cy="4597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1" strike="noStrike" spc="-1">
                <a:solidFill>
                  <a:srgbClr val="000000"/>
                </a:solidFill>
                <a:latin typeface="Calibri"/>
                <a:cs typeface="Calibri"/>
              </a:rPr>
              <a:t>מתקבלת דמות ממשית, הפוכה ומוקטנת</a:t>
            </a:r>
            <a:endParaRPr lang="en-US" sz="2400" b="0" strike="noStrike" spc="-1">
              <a:solidFill>
                <a:srgbClr val="000000"/>
              </a:solidFill>
              <a:latin typeface="Calibri"/>
            </a:endParaRPr>
          </a:p>
        </p:txBody>
      </p:sp>
      <p:sp>
        <p:nvSpPr>
          <p:cNvPr id="378" name="Text Box 3"/>
          <p:cNvSpPr/>
          <p:nvPr/>
        </p:nvSpPr>
        <p:spPr>
          <a:xfrm>
            <a:off x="6176880" y="1389240"/>
            <a:ext cx="4035600" cy="8863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1" u="sng" strike="noStrike" spc="-1">
                <a:solidFill>
                  <a:srgbClr val="000000"/>
                </a:solidFill>
                <a:uFillTx/>
                <a:latin typeface="Calibri"/>
                <a:cs typeface="Calibri"/>
              </a:rPr>
              <a:t>עצם ודמות:</a:t>
            </a:r>
            <a:endParaRPr lang="en-US" sz="2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עצם במרחק גדול מ-</a:t>
            </a:r>
            <a:r>
              <a:rPr lang="en-US" sz="2400" b="0" strike="noStrike" spc="-1">
                <a:solidFill>
                  <a:srgbClr val="000000"/>
                </a:solidFill>
                <a:latin typeface="Calibri"/>
                <a:ea typeface="Calibri"/>
              </a:rPr>
              <a:t>2f</a:t>
            </a:r>
            <a:endParaRPr lang="en-US" sz="2400" b="0" strike="noStrike" spc="-1">
              <a:solidFill>
                <a:srgbClr val="000000"/>
              </a:solidFill>
              <a:latin typeface="Calibri"/>
            </a:endParaRPr>
          </a:p>
        </p:txBody>
      </p:sp>
      <p:grpSp>
        <p:nvGrpSpPr>
          <p:cNvPr id="379" name="קבוצה 51"/>
          <p:cNvGrpSpPr/>
          <p:nvPr/>
        </p:nvGrpSpPr>
        <p:grpSpPr>
          <a:xfrm>
            <a:off x="3054240" y="2330280"/>
            <a:ext cx="7158240" cy="2676600"/>
            <a:chOff x="3054240" y="2330280"/>
            <a:chExt cx="7158240" cy="2676600"/>
          </a:xfrm>
        </p:grpSpPr>
        <p:grpSp>
          <p:nvGrpSpPr>
            <p:cNvPr id="380" name="קבוצה 52"/>
            <p:cNvGrpSpPr/>
            <p:nvPr/>
          </p:nvGrpSpPr>
          <p:grpSpPr>
            <a:xfrm>
              <a:off x="3054240" y="3074040"/>
              <a:ext cx="6912360" cy="1795680"/>
              <a:chOff x="3054240" y="3074040"/>
              <a:chExt cx="6912360" cy="1795680"/>
            </a:xfrm>
          </p:grpSpPr>
          <p:sp>
            <p:nvSpPr>
              <p:cNvPr id="381" name="Line 5"/>
              <p:cNvSpPr/>
              <p:nvPr/>
            </p:nvSpPr>
            <p:spPr>
              <a:xfrm flipH="1">
                <a:off x="3899520" y="3668760"/>
                <a:ext cx="5650560" cy="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382" name="AutoShape 6"/>
              <p:cNvSpPr/>
              <p:nvPr/>
            </p:nvSpPr>
            <p:spPr>
              <a:xfrm>
                <a:off x="3958920" y="3074040"/>
                <a:ext cx="118800" cy="594720"/>
              </a:xfrm>
              <a:custGeom>
                <a:avLst/>
                <a:gdLst/>
                <a:ahLst/>
                <a:cxnLst/>
                <a:rect l="0" t="0" r="r" b="b"/>
                <a:pathLst>
                  <a:path w="332" h="1654">
                    <a:moveTo>
                      <a:pt x="82" y="1653"/>
                    </a:moveTo>
                    <a:lnTo>
                      <a:pt x="82" y="413"/>
                    </a:lnTo>
                    <a:lnTo>
                      <a:pt x="0" y="413"/>
                    </a:lnTo>
                    <a:lnTo>
                      <a:pt x="165" y="0"/>
                    </a:lnTo>
                    <a:lnTo>
                      <a:pt x="331" y="413"/>
                    </a:lnTo>
                    <a:lnTo>
                      <a:pt x="248" y="413"/>
                    </a:lnTo>
                    <a:lnTo>
                      <a:pt x="248" y="1653"/>
                    </a:lnTo>
                    <a:lnTo>
                      <a:pt x="82" y="1653"/>
                    </a:lnTo>
                  </a:path>
                </a:pathLst>
              </a:custGeom>
              <a:solidFill>
                <a:srgbClr val="1CADE4"/>
              </a:solidFill>
              <a:ln w="9360">
                <a:solidFill>
                  <a:srgbClr val="000000"/>
                </a:solidFill>
                <a:miter/>
              </a:ln>
            </p:spPr>
            <p:style>
              <a:lnRef idx="0">
                <a:scrgbClr r="0" g="0" b="0"/>
              </a:lnRef>
              <a:fillRef idx="0">
                <a:scrgbClr r="0" g="0" b="0"/>
              </a:fillRef>
              <a:effectRef idx="0">
                <a:scrgbClr r="0" g="0" b="0"/>
              </a:effectRef>
              <a:fontRef idx="minor"/>
            </p:style>
          </p:sp>
          <p:sp>
            <p:nvSpPr>
              <p:cNvPr id="383" name="Line 7"/>
              <p:cNvSpPr/>
              <p:nvPr/>
            </p:nvSpPr>
            <p:spPr>
              <a:xfrm>
                <a:off x="4018320" y="3133440"/>
                <a:ext cx="3033360" cy="0"/>
              </a:xfrm>
              <a:prstGeom prst="line">
                <a:avLst/>
              </a:prstGeom>
              <a:ln w="28440">
                <a:solidFill>
                  <a:srgbClr val="FF6600"/>
                </a:solidFill>
                <a:miter/>
                <a:tailEnd type="triangle" w="med" len="med"/>
              </a:ln>
            </p:spPr>
            <p:style>
              <a:lnRef idx="0">
                <a:scrgbClr r="0" g="0" b="0"/>
              </a:lnRef>
              <a:fillRef idx="0">
                <a:scrgbClr r="0" g="0" b="0"/>
              </a:fillRef>
              <a:effectRef idx="0">
                <a:scrgbClr r="0" g="0" b="0"/>
              </a:effectRef>
              <a:fontRef idx="minor"/>
            </p:style>
          </p:sp>
          <p:grpSp>
            <p:nvGrpSpPr>
              <p:cNvPr id="384" name="Group 8"/>
              <p:cNvGrpSpPr/>
              <p:nvPr/>
            </p:nvGrpSpPr>
            <p:grpSpPr>
              <a:xfrm>
                <a:off x="8122680" y="3668760"/>
                <a:ext cx="178200" cy="396720"/>
                <a:chOff x="8122680" y="3668760"/>
                <a:chExt cx="178200" cy="396720"/>
              </a:xfrm>
            </p:grpSpPr>
            <p:sp>
              <p:nvSpPr>
                <p:cNvPr id="385" name="Oval 9"/>
                <p:cNvSpPr/>
                <p:nvPr/>
              </p:nvSpPr>
              <p:spPr>
                <a:xfrm>
                  <a:off x="8182080" y="3668760"/>
                  <a:ext cx="59400" cy="59400"/>
                </a:xfrm>
                <a:prstGeom prst="ellipse">
                  <a:avLst/>
                </a:prstGeom>
                <a:solidFill>
                  <a:srgbClr val="1CADE4"/>
                </a:solidFill>
                <a:ln w="9360">
                  <a:solidFill>
                    <a:srgbClr val="000000"/>
                  </a:solidFill>
                  <a:miter/>
                </a:ln>
              </p:spPr>
              <p:style>
                <a:lnRef idx="0">
                  <a:scrgbClr r="0" g="0" b="0"/>
                </a:lnRef>
                <a:fillRef idx="0">
                  <a:scrgbClr r="0" g="0" b="0"/>
                </a:fillRef>
                <a:effectRef idx="0">
                  <a:scrgbClr r="0" g="0" b="0"/>
                </a:effectRef>
                <a:fontRef idx="minor"/>
              </p:style>
            </p:sp>
            <p:sp>
              <p:nvSpPr>
                <p:cNvPr id="386" name="Text Box 10"/>
                <p:cNvSpPr/>
                <p:nvPr/>
              </p:nvSpPr>
              <p:spPr>
                <a:xfrm>
                  <a:off x="8122680" y="3728160"/>
                  <a:ext cx="178200" cy="3373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1" strike="noStrike" spc="-1">
                      <a:solidFill>
                        <a:srgbClr val="000000"/>
                      </a:solidFill>
                      <a:latin typeface="Calibri"/>
                      <a:ea typeface="Calibri"/>
                    </a:rPr>
                    <a:t>f</a:t>
                  </a:r>
                  <a:endParaRPr lang="en-US" sz="1600" b="0" strike="noStrike" spc="-1">
                    <a:solidFill>
                      <a:srgbClr val="000000"/>
                    </a:solidFill>
                    <a:latin typeface="Calibri"/>
                  </a:endParaRPr>
                </a:p>
              </p:txBody>
            </p:sp>
          </p:grpSp>
          <p:grpSp>
            <p:nvGrpSpPr>
              <p:cNvPr id="387" name="Group 16"/>
              <p:cNvGrpSpPr/>
              <p:nvPr/>
            </p:nvGrpSpPr>
            <p:grpSpPr>
              <a:xfrm>
                <a:off x="5802840" y="3609000"/>
                <a:ext cx="178200" cy="396360"/>
                <a:chOff x="5802840" y="3609000"/>
                <a:chExt cx="178200" cy="396360"/>
              </a:xfrm>
            </p:grpSpPr>
            <p:sp>
              <p:nvSpPr>
                <p:cNvPr id="388" name="Oval 17"/>
                <p:cNvSpPr/>
                <p:nvPr/>
              </p:nvSpPr>
              <p:spPr>
                <a:xfrm>
                  <a:off x="5861880" y="3609000"/>
                  <a:ext cx="59400" cy="59040"/>
                </a:xfrm>
                <a:prstGeom prst="ellipse">
                  <a:avLst/>
                </a:prstGeom>
                <a:solidFill>
                  <a:srgbClr val="1CADE4"/>
                </a:solidFill>
                <a:ln w="9360">
                  <a:solidFill>
                    <a:srgbClr val="000000"/>
                  </a:solidFill>
                  <a:miter/>
                </a:ln>
              </p:spPr>
              <p:style>
                <a:lnRef idx="0">
                  <a:scrgbClr r="0" g="0" b="0"/>
                </a:lnRef>
                <a:fillRef idx="0">
                  <a:scrgbClr r="0" g="0" b="0"/>
                </a:fillRef>
                <a:effectRef idx="0">
                  <a:scrgbClr r="0" g="0" b="0"/>
                </a:effectRef>
                <a:fontRef idx="minor"/>
              </p:style>
            </p:sp>
            <p:sp>
              <p:nvSpPr>
                <p:cNvPr id="389" name="Text Box 18"/>
                <p:cNvSpPr/>
                <p:nvPr/>
              </p:nvSpPr>
              <p:spPr>
                <a:xfrm>
                  <a:off x="5802840" y="3668040"/>
                  <a:ext cx="178200" cy="3373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1" strike="noStrike" spc="-1">
                      <a:solidFill>
                        <a:srgbClr val="000000"/>
                      </a:solidFill>
                      <a:latin typeface="Calibri"/>
                      <a:ea typeface="Calibri"/>
                    </a:rPr>
                    <a:t>f</a:t>
                  </a:r>
                  <a:endParaRPr lang="en-US" sz="1600" b="0" strike="noStrike" spc="-1">
                    <a:solidFill>
                      <a:srgbClr val="000000"/>
                    </a:solidFill>
                    <a:latin typeface="Calibri"/>
                  </a:endParaRPr>
                </a:p>
              </p:txBody>
            </p:sp>
          </p:grpSp>
          <p:sp>
            <p:nvSpPr>
              <p:cNvPr id="390" name="AutoShape 21"/>
              <p:cNvSpPr/>
              <p:nvPr/>
            </p:nvSpPr>
            <p:spPr>
              <a:xfrm>
                <a:off x="8836560" y="3668760"/>
                <a:ext cx="59400" cy="297360"/>
              </a:xfrm>
              <a:custGeom>
                <a:avLst/>
                <a:gdLst/>
                <a:ahLst/>
                <a:cxnLst/>
                <a:rect l="0" t="0" r="r" b="b"/>
                <a:pathLst>
                  <a:path w="167" h="828">
                    <a:moveTo>
                      <a:pt x="41" y="0"/>
                    </a:moveTo>
                    <a:lnTo>
                      <a:pt x="41" y="621"/>
                    </a:lnTo>
                    <a:lnTo>
                      <a:pt x="0" y="621"/>
                    </a:lnTo>
                    <a:lnTo>
                      <a:pt x="83" y="827"/>
                    </a:lnTo>
                    <a:lnTo>
                      <a:pt x="166" y="621"/>
                    </a:lnTo>
                    <a:lnTo>
                      <a:pt x="124" y="621"/>
                    </a:lnTo>
                    <a:lnTo>
                      <a:pt x="124" y="0"/>
                    </a:lnTo>
                    <a:lnTo>
                      <a:pt x="41" y="0"/>
                    </a:lnTo>
                  </a:path>
                </a:pathLst>
              </a:custGeom>
              <a:solidFill>
                <a:srgbClr val="00FF00"/>
              </a:solidFill>
              <a:ln w="9360">
                <a:solidFill>
                  <a:srgbClr val="000000"/>
                </a:solidFill>
                <a:miter/>
              </a:ln>
            </p:spPr>
            <p:style>
              <a:lnRef idx="0">
                <a:scrgbClr r="0" g="0" b="0"/>
              </a:lnRef>
              <a:fillRef idx="0">
                <a:scrgbClr r="0" g="0" b="0"/>
              </a:fillRef>
              <a:effectRef idx="0">
                <a:scrgbClr r="0" g="0" b="0"/>
              </a:effectRef>
              <a:fontRef idx="minor"/>
            </p:style>
          </p:sp>
          <p:sp>
            <p:nvSpPr>
              <p:cNvPr id="391" name="Line 11"/>
              <p:cNvSpPr/>
              <p:nvPr/>
            </p:nvSpPr>
            <p:spPr>
              <a:xfrm>
                <a:off x="7052040" y="3133440"/>
                <a:ext cx="2855160" cy="1308240"/>
              </a:xfrm>
              <a:prstGeom prst="line">
                <a:avLst/>
              </a:prstGeom>
              <a:ln w="28440">
                <a:solidFill>
                  <a:srgbClr val="FF6600"/>
                </a:solidFill>
                <a:miter/>
                <a:tailEnd type="triangle" w="med" len="med"/>
              </a:ln>
            </p:spPr>
            <p:style>
              <a:lnRef idx="0">
                <a:scrgbClr r="0" g="0" b="0"/>
              </a:lnRef>
              <a:fillRef idx="0">
                <a:scrgbClr r="0" g="0" b="0"/>
              </a:fillRef>
              <a:effectRef idx="0">
                <a:scrgbClr r="0" g="0" b="0"/>
              </a:effectRef>
              <a:fontRef idx="minor"/>
            </p:style>
          </p:sp>
          <p:sp>
            <p:nvSpPr>
              <p:cNvPr id="392" name="Line 23"/>
              <p:cNvSpPr/>
              <p:nvPr/>
            </p:nvSpPr>
            <p:spPr>
              <a:xfrm>
                <a:off x="7052040" y="3966120"/>
                <a:ext cx="2914560" cy="0"/>
              </a:xfrm>
              <a:prstGeom prst="line">
                <a:avLst/>
              </a:prstGeom>
              <a:ln w="28440">
                <a:solidFill>
                  <a:srgbClr val="00B050"/>
                </a:solidFill>
                <a:miter/>
                <a:tailEnd type="triangle" w="med" len="med"/>
              </a:ln>
            </p:spPr>
            <p:style>
              <a:lnRef idx="0">
                <a:scrgbClr r="0" g="0" b="0"/>
              </a:lnRef>
              <a:fillRef idx="0">
                <a:scrgbClr r="0" g="0" b="0"/>
              </a:fillRef>
              <a:effectRef idx="0">
                <a:scrgbClr r="0" g="0" b="0"/>
              </a:effectRef>
              <a:fontRef idx="minor"/>
            </p:style>
          </p:sp>
          <p:sp>
            <p:nvSpPr>
              <p:cNvPr id="393" name="Line 19"/>
              <p:cNvSpPr/>
              <p:nvPr/>
            </p:nvSpPr>
            <p:spPr>
              <a:xfrm>
                <a:off x="4018320" y="3133440"/>
                <a:ext cx="3033360" cy="832320"/>
              </a:xfrm>
              <a:prstGeom prst="line">
                <a:avLst/>
              </a:prstGeom>
              <a:ln w="28440">
                <a:solidFill>
                  <a:srgbClr val="00B050"/>
                </a:solidFill>
                <a:miter/>
                <a:tailEnd type="triangle" w="med" len="med"/>
              </a:ln>
            </p:spPr>
            <p:style>
              <a:lnRef idx="0">
                <a:scrgbClr r="0" g="0" b="0"/>
              </a:lnRef>
              <a:fillRef idx="0">
                <a:scrgbClr r="0" g="0" b="0"/>
              </a:fillRef>
              <a:effectRef idx="0">
                <a:scrgbClr r="0" g="0" b="0"/>
              </a:effectRef>
              <a:fontRef idx="minor"/>
            </p:style>
          </p:sp>
          <p:sp>
            <p:nvSpPr>
              <p:cNvPr id="394" name="Line 24"/>
              <p:cNvSpPr/>
              <p:nvPr/>
            </p:nvSpPr>
            <p:spPr>
              <a:xfrm>
                <a:off x="4078080" y="3133440"/>
                <a:ext cx="5829120" cy="1013400"/>
              </a:xfrm>
              <a:prstGeom prst="line">
                <a:avLst/>
              </a:prstGeom>
              <a:ln w="28440">
                <a:solidFill>
                  <a:srgbClr val="002060"/>
                </a:solidFill>
                <a:miter/>
                <a:tailEnd type="triangle" w="med" len="med"/>
              </a:ln>
            </p:spPr>
            <p:style>
              <a:lnRef idx="0">
                <a:scrgbClr r="0" g="0" b="0"/>
              </a:lnRef>
              <a:fillRef idx="0">
                <a:scrgbClr r="0" g="0" b="0"/>
              </a:fillRef>
              <a:effectRef idx="0">
                <a:scrgbClr r="0" g="0" b="0"/>
              </a:effectRef>
              <a:fontRef idx="minor"/>
            </p:style>
          </p:sp>
          <p:sp>
            <p:nvSpPr>
              <p:cNvPr id="395" name="Line 25"/>
              <p:cNvSpPr/>
              <p:nvPr/>
            </p:nvSpPr>
            <p:spPr>
              <a:xfrm>
                <a:off x="4018320" y="3906360"/>
                <a:ext cx="0" cy="89208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396" name="Line 26"/>
              <p:cNvSpPr/>
              <p:nvPr/>
            </p:nvSpPr>
            <p:spPr>
              <a:xfrm>
                <a:off x="7052040" y="4441680"/>
                <a:ext cx="0" cy="41616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397" name="Line 27"/>
              <p:cNvSpPr/>
              <p:nvPr/>
            </p:nvSpPr>
            <p:spPr>
              <a:xfrm>
                <a:off x="8895960" y="4084920"/>
                <a:ext cx="0" cy="71352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398" name="Line 28"/>
              <p:cNvSpPr/>
              <p:nvPr/>
            </p:nvSpPr>
            <p:spPr>
              <a:xfrm>
                <a:off x="4018320" y="4679640"/>
                <a:ext cx="3033360" cy="0"/>
              </a:xfrm>
              <a:prstGeom prst="line">
                <a:avLst/>
              </a:prstGeom>
              <a:ln w="9360">
                <a:solidFill>
                  <a:srgbClr val="000000"/>
                </a:solidFill>
                <a:miter/>
                <a:headEnd type="triangle" w="med" len="med"/>
                <a:tailEnd type="triangle" w="med" len="med"/>
              </a:ln>
            </p:spPr>
            <p:style>
              <a:lnRef idx="0">
                <a:scrgbClr r="0" g="0" b="0"/>
              </a:lnRef>
              <a:fillRef idx="0">
                <a:scrgbClr r="0" g="0" b="0"/>
              </a:fillRef>
              <a:effectRef idx="0">
                <a:scrgbClr r="0" g="0" b="0"/>
              </a:effectRef>
              <a:fontRef idx="minor"/>
            </p:style>
          </p:sp>
          <p:sp>
            <p:nvSpPr>
              <p:cNvPr id="399" name="Line 29"/>
              <p:cNvSpPr/>
              <p:nvPr/>
            </p:nvSpPr>
            <p:spPr>
              <a:xfrm>
                <a:off x="7052040" y="4679640"/>
                <a:ext cx="1843920" cy="0"/>
              </a:xfrm>
              <a:prstGeom prst="line">
                <a:avLst/>
              </a:prstGeom>
              <a:ln w="9360">
                <a:solidFill>
                  <a:srgbClr val="000000"/>
                </a:solidFill>
                <a:miter/>
                <a:headEnd type="triangle" w="med" len="med"/>
                <a:tailEnd type="triangle" w="med" len="med"/>
              </a:ln>
            </p:spPr>
            <p:style>
              <a:lnRef idx="0">
                <a:scrgbClr r="0" g="0" b="0"/>
              </a:lnRef>
              <a:fillRef idx="0">
                <a:scrgbClr r="0" g="0" b="0"/>
              </a:fillRef>
              <a:effectRef idx="0">
                <a:scrgbClr r="0" g="0" b="0"/>
              </a:effectRef>
              <a:fontRef idx="minor"/>
            </p:style>
          </p:sp>
          <p:sp>
            <p:nvSpPr>
              <p:cNvPr id="400" name="Text Box 30"/>
              <p:cNvSpPr/>
              <p:nvPr/>
            </p:nvSpPr>
            <p:spPr>
              <a:xfrm>
                <a:off x="5326920" y="4501440"/>
                <a:ext cx="297360" cy="3682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FFFFF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000000"/>
                    </a:solidFill>
                    <a:latin typeface="Calibri"/>
                    <a:ea typeface="Calibri"/>
                  </a:rPr>
                  <a:t>a</a:t>
                </a:r>
                <a:endParaRPr lang="en-US" sz="1800" b="0" strike="noStrike" spc="-1">
                  <a:solidFill>
                    <a:srgbClr val="000000"/>
                  </a:solidFill>
                  <a:latin typeface="Calibri"/>
                </a:endParaRPr>
              </a:p>
            </p:txBody>
          </p:sp>
          <p:sp>
            <p:nvSpPr>
              <p:cNvPr id="401" name="Text Box 31"/>
              <p:cNvSpPr/>
              <p:nvPr/>
            </p:nvSpPr>
            <p:spPr>
              <a:xfrm>
                <a:off x="7765920" y="4501440"/>
                <a:ext cx="297360" cy="3682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FFFFF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000000"/>
                    </a:solidFill>
                    <a:latin typeface="Calibri"/>
                    <a:ea typeface="Calibri"/>
                  </a:rPr>
                  <a:t>b</a:t>
                </a:r>
                <a:endParaRPr lang="en-US" sz="1800" b="0" strike="noStrike" spc="-1">
                  <a:solidFill>
                    <a:srgbClr val="000000"/>
                  </a:solidFill>
                  <a:latin typeface="Calibri"/>
                </a:endParaRPr>
              </a:p>
            </p:txBody>
          </p:sp>
          <p:sp>
            <p:nvSpPr>
              <p:cNvPr id="402" name="Text Box 32"/>
              <p:cNvSpPr/>
              <p:nvPr/>
            </p:nvSpPr>
            <p:spPr>
              <a:xfrm>
                <a:off x="3054240" y="3233520"/>
                <a:ext cx="935280" cy="7038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cs typeface="Calibri"/>
                  </a:rPr>
                  <a:t>עצם</a:t>
                </a:r>
                <a:endParaRPr lang="en-US" sz="20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1" strike="noStrike" spc="-1">
                    <a:solidFill>
                      <a:srgbClr val="000000"/>
                    </a:solidFill>
                    <a:latin typeface="Calibri"/>
                    <a:ea typeface="Calibri"/>
                  </a:rPr>
                  <a:t>object </a:t>
                </a:r>
                <a:endParaRPr lang="en-US" sz="2000" b="0" strike="noStrike" spc="-1">
                  <a:solidFill>
                    <a:srgbClr val="000000"/>
                  </a:solidFill>
                  <a:latin typeface="Calibri"/>
                </a:endParaRPr>
              </a:p>
            </p:txBody>
          </p:sp>
        </p:grpSp>
        <p:sp>
          <p:nvSpPr>
            <p:cNvPr id="403" name="TextBox 53"/>
            <p:cNvSpPr/>
            <p:nvPr/>
          </p:nvSpPr>
          <p:spPr>
            <a:xfrm>
              <a:off x="9966600" y="4408560"/>
              <a:ext cx="24372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1" strike="noStrike" spc="-1">
                  <a:solidFill>
                    <a:srgbClr val="FF6600"/>
                  </a:solidFill>
                  <a:latin typeface="Calibri"/>
                  <a:ea typeface="Calibri"/>
                </a:rPr>
                <a:t>1</a:t>
              </a:r>
              <a:endParaRPr lang="en-US" sz="1800" b="0" strike="noStrike" spc="-1">
                <a:solidFill>
                  <a:srgbClr val="000000"/>
                </a:solidFill>
                <a:latin typeface="Calibri"/>
              </a:endParaRPr>
            </a:p>
          </p:txBody>
        </p:sp>
        <p:sp>
          <p:nvSpPr>
            <p:cNvPr id="404" name="TextBox 54"/>
            <p:cNvSpPr/>
            <p:nvPr/>
          </p:nvSpPr>
          <p:spPr>
            <a:xfrm>
              <a:off x="9966600" y="4035960"/>
              <a:ext cx="24372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1" strike="noStrike" spc="-1">
                  <a:solidFill>
                    <a:srgbClr val="002060"/>
                  </a:solidFill>
                  <a:latin typeface="Calibri"/>
                  <a:ea typeface="Calibri"/>
                </a:rPr>
                <a:t>2</a:t>
              </a:r>
              <a:endParaRPr lang="en-US" sz="1800" b="0" strike="noStrike" spc="-1">
                <a:solidFill>
                  <a:srgbClr val="000000"/>
                </a:solidFill>
                <a:latin typeface="Calibri"/>
              </a:endParaRPr>
            </a:p>
          </p:txBody>
        </p:sp>
        <p:sp>
          <p:nvSpPr>
            <p:cNvPr id="405" name="TextBox 55"/>
            <p:cNvSpPr/>
            <p:nvPr/>
          </p:nvSpPr>
          <p:spPr>
            <a:xfrm>
              <a:off x="9968760" y="3674160"/>
              <a:ext cx="24372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1" strike="noStrike" spc="-1">
                  <a:solidFill>
                    <a:srgbClr val="00B050"/>
                  </a:solidFill>
                  <a:latin typeface="Calibri"/>
                  <a:ea typeface="Calibri"/>
                </a:rPr>
                <a:t>3</a:t>
              </a:r>
              <a:endParaRPr lang="en-US" sz="1800" b="0" strike="noStrike" spc="-1">
                <a:solidFill>
                  <a:srgbClr val="000000"/>
                </a:solidFill>
                <a:latin typeface="Calibri"/>
              </a:endParaRPr>
            </a:p>
          </p:txBody>
        </p:sp>
        <p:sp>
          <p:nvSpPr>
            <p:cNvPr id="406" name="Text Box 32"/>
            <p:cNvSpPr/>
            <p:nvPr/>
          </p:nvSpPr>
          <p:spPr>
            <a:xfrm>
              <a:off x="8793360" y="3270240"/>
              <a:ext cx="935280" cy="7038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cs typeface="Calibri"/>
                </a:rPr>
                <a:t>דמות</a:t>
              </a:r>
              <a:endParaRPr lang="en-US" sz="20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1" strike="noStrike" spc="-1">
                  <a:solidFill>
                    <a:srgbClr val="000000"/>
                  </a:solidFill>
                  <a:latin typeface="Calibri"/>
                  <a:ea typeface="Calibri"/>
                </a:rPr>
                <a:t>Image </a:t>
              </a:r>
              <a:endParaRPr lang="en-US" sz="2000" b="0" strike="noStrike" spc="-1">
                <a:solidFill>
                  <a:srgbClr val="000000"/>
                </a:solidFill>
                <a:latin typeface="Calibri"/>
              </a:endParaRPr>
            </a:p>
          </p:txBody>
        </p:sp>
        <p:sp>
          <p:nvSpPr>
            <p:cNvPr id="407" name="Line 2051"/>
            <p:cNvSpPr/>
            <p:nvPr/>
          </p:nvSpPr>
          <p:spPr>
            <a:xfrm>
              <a:off x="7052040" y="2330280"/>
              <a:ext cx="0" cy="2676600"/>
            </a:xfrm>
            <a:prstGeom prst="line">
              <a:avLst/>
            </a:prstGeom>
            <a:ln w="19080">
              <a:solidFill>
                <a:srgbClr val="000000"/>
              </a:solidFill>
              <a:miter/>
              <a:headEnd type="triangle" w="med" len="med"/>
              <a:tailEnd type="triangle" w="med" len="med"/>
            </a:ln>
          </p:spPr>
          <p:style>
            <a:lnRef idx="0">
              <a:scrgbClr r="0" g="0" b="0"/>
            </a:lnRef>
            <a:fillRef idx="0">
              <a:scrgbClr r="0" g="0" b="0"/>
            </a:fillRef>
            <a:effectRef idx="0">
              <a:scrgbClr r="0" g="0" b="0"/>
            </a:effectRef>
            <a:fontRef idx="minor"/>
          </p:style>
        </p:sp>
      </p:grpSp>
      <p:sp>
        <p:nvSpPr>
          <p:cNvPr id="408" name="מלבן מעוגל 41"/>
          <p:cNvSpPr/>
          <p:nvPr/>
        </p:nvSpPr>
        <p:spPr>
          <a:xfrm>
            <a:off x="10563120" y="18892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סוגי עדשות</a:t>
            </a:r>
            <a:endParaRPr lang="en-US" sz="1600" b="0" strike="noStrike" spc="-1">
              <a:solidFill>
                <a:srgbClr val="000000"/>
              </a:solidFill>
              <a:latin typeface="Calibri"/>
            </a:endParaRPr>
          </a:p>
        </p:txBody>
      </p:sp>
      <p:sp>
        <p:nvSpPr>
          <p:cNvPr id="409" name="מלבן מעוגל 42"/>
          <p:cNvSpPr/>
          <p:nvPr/>
        </p:nvSpPr>
        <p:spPr>
          <a:xfrm>
            <a:off x="10563120" y="37450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עוצמת העדשה</a:t>
            </a:r>
            <a:endParaRPr lang="en-US" sz="1600" b="0" strike="noStrike" spc="-1">
              <a:solidFill>
                <a:srgbClr val="000000"/>
              </a:solidFill>
              <a:latin typeface="Calibri"/>
            </a:endParaRPr>
          </a:p>
        </p:txBody>
      </p:sp>
      <p:sp>
        <p:nvSpPr>
          <p:cNvPr id="410" name="מלבן מעוגל 43"/>
          <p:cNvSpPr/>
          <p:nvPr/>
        </p:nvSpPr>
        <p:spPr>
          <a:xfrm>
            <a:off x="10563120" y="232560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solidFill>
            <a:srgbClr val="498FCC"/>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מרכזת</a:t>
            </a:r>
            <a:endParaRPr lang="en-US" sz="1600" b="0" strike="noStrike" spc="-1">
              <a:solidFill>
                <a:srgbClr val="000000"/>
              </a:solidFill>
              <a:latin typeface="Calibri"/>
            </a:endParaRPr>
          </a:p>
        </p:txBody>
      </p:sp>
      <p:sp>
        <p:nvSpPr>
          <p:cNvPr id="411" name="מלבן מעוגל 44"/>
          <p:cNvSpPr/>
          <p:nvPr/>
        </p:nvSpPr>
        <p:spPr>
          <a:xfrm>
            <a:off x="10568160" y="2735280"/>
            <a:ext cx="1439640" cy="333360"/>
          </a:xfrm>
          <a:custGeom>
            <a:avLst/>
            <a:gdLst/>
            <a:ahLst/>
            <a:cxnLst/>
            <a:rect l="0" t="0" r="r" b="b"/>
            <a:pathLst>
              <a:path w="4001"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5" y="927"/>
                </a:lnTo>
                <a:lnTo>
                  <a:pt x="3846" y="927"/>
                </a:lnTo>
                <a:cubicBezTo>
                  <a:pt x="3873" y="927"/>
                  <a:pt x="3899" y="920"/>
                  <a:pt x="3923" y="906"/>
                </a:cubicBezTo>
                <a:cubicBezTo>
                  <a:pt x="3946" y="893"/>
                  <a:pt x="3966" y="873"/>
                  <a:pt x="3979" y="850"/>
                </a:cubicBezTo>
                <a:cubicBezTo>
                  <a:pt x="3993" y="826"/>
                  <a:pt x="4000" y="800"/>
                  <a:pt x="4000" y="773"/>
                </a:cubicBezTo>
                <a:lnTo>
                  <a:pt x="4000" y="154"/>
                </a:lnTo>
                <a:lnTo>
                  <a:pt x="4000" y="155"/>
                </a:lnTo>
                <a:lnTo>
                  <a:pt x="4000" y="155"/>
                </a:lnTo>
                <a:cubicBezTo>
                  <a:pt x="4000" y="127"/>
                  <a:pt x="3993" y="101"/>
                  <a:pt x="3979" y="77"/>
                </a:cubicBezTo>
                <a:cubicBezTo>
                  <a:pt x="3966" y="54"/>
                  <a:pt x="3946" y="34"/>
                  <a:pt x="3923" y="21"/>
                </a:cubicBezTo>
                <a:cubicBezTo>
                  <a:pt x="3899" y="7"/>
                  <a:pt x="3873" y="0"/>
                  <a:pt x="3846"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מפזרת</a:t>
            </a:r>
            <a:endParaRPr lang="en-US" sz="1600" b="0" strike="noStrike" spc="-1">
              <a:solidFill>
                <a:srgbClr val="000000"/>
              </a:solidFill>
              <a:latin typeface="Calibri"/>
            </a:endParaRPr>
          </a:p>
        </p:txBody>
      </p:sp>
      <p:sp>
        <p:nvSpPr>
          <p:cNvPr id="412" name="מלבן מעוגל 45"/>
          <p:cNvSpPr/>
          <p:nvPr/>
        </p:nvSpPr>
        <p:spPr>
          <a:xfrm>
            <a:off x="10563120" y="3149640"/>
            <a:ext cx="1440000" cy="525600"/>
          </a:xfrm>
          <a:custGeom>
            <a:avLst/>
            <a:gdLst/>
            <a:ahLst/>
            <a:cxnLst/>
            <a:rect l="0" t="0" r="r" b="b"/>
            <a:pathLst>
              <a:path w="4002" h="1462">
                <a:moveTo>
                  <a:pt x="243" y="0"/>
                </a:moveTo>
                <a:lnTo>
                  <a:pt x="244" y="0"/>
                </a:lnTo>
                <a:cubicBezTo>
                  <a:pt x="201" y="0"/>
                  <a:pt x="159" y="11"/>
                  <a:pt x="122" y="33"/>
                </a:cubicBezTo>
                <a:cubicBezTo>
                  <a:pt x="85" y="54"/>
                  <a:pt x="54" y="85"/>
                  <a:pt x="33" y="122"/>
                </a:cubicBezTo>
                <a:cubicBezTo>
                  <a:pt x="11" y="159"/>
                  <a:pt x="0" y="201"/>
                  <a:pt x="0" y="244"/>
                </a:cubicBezTo>
                <a:lnTo>
                  <a:pt x="0" y="1217"/>
                </a:lnTo>
                <a:lnTo>
                  <a:pt x="0" y="1218"/>
                </a:lnTo>
                <a:cubicBezTo>
                  <a:pt x="0" y="1260"/>
                  <a:pt x="11" y="1302"/>
                  <a:pt x="33" y="1339"/>
                </a:cubicBezTo>
                <a:cubicBezTo>
                  <a:pt x="54" y="1376"/>
                  <a:pt x="85" y="1407"/>
                  <a:pt x="122" y="1428"/>
                </a:cubicBezTo>
                <a:cubicBezTo>
                  <a:pt x="159" y="1450"/>
                  <a:pt x="201" y="1461"/>
                  <a:pt x="244" y="1461"/>
                </a:cubicBezTo>
                <a:lnTo>
                  <a:pt x="3757" y="1461"/>
                </a:lnTo>
                <a:lnTo>
                  <a:pt x="3758" y="1461"/>
                </a:lnTo>
                <a:cubicBezTo>
                  <a:pt x="3800" y="1461"/>
                  <a:pt x="3842" y="1450"/>
                  <a:pt x="3879" y="1428"/>
                </a:cubicBezTo>
                <a:cubicBezTo>
                  <a:pt x="3916" y="1407"/>
                  <a:pt x="3947" y="1376"/>
                  <a:pt x="3968" y="1339"/>
                </a:cubicBezTo>
                <a:cubicBezTo>
                  <a:pt x="3990" y="1302"/>
                  <a:pt x="4001" y="1260"/>
                  <a:pt x="4001" y="1218"/>
                </a:cubicBezTo>
                <a:lnTo>
                  <a:pt x="4001" y="243"/>
                </a:lnTo>
                <a:lnTo>
                  <a:pt x="4001" y="244"/>
                </a:lnTo>
                <a:lnTo>
                  <a:pt x="4001" y="244"/>
                </a:lnTo>
                <a:cubicBezTo>
                  <a:pt x="4001" y="201"/>
                  <a:pt x="3990" y="159"/>
                  <a:pt x="3968" y="122"/>
                </a:cubicBezTo>
                <a:cubicBezTo>
                  <a:pt x="3947" y="85"/>
                  <a:pt x="3916" y="54"/>
                  <a:pt x="3879" y="33"/>
                </a:cubicBezTo>
                <a:cubicBezTo>
                  <a:pt x="3842" y="11"/>
                  <a:pt x="3800" y="0"/>
                  <a:pt x="3758" y="0"/>
                </a:cubicBezTo>
                <a:lnTo>
                  <a:pt x="243"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דמות ממשית ומדומה</a:t>
            </a:r>
            <a:endParaRPr lang="en-US" sz="1600" b="0" strike="noStrike" spc="-1">
              <a:solidFill>
                <a:srgbClr val="000000"/>
              </a:solidFill>
              <a:latin typeface="Calibri"/>
            </a:endParaRPr>
          </a:p>
        </p:txBody>
      </p:sp>
      <p:sp>
        <p:nvSpPr>
          <p:cNvPr id="413" name="מלבן מעוגל 46"/>
          <p:cNvSpPr/>
          <p:nvPr/>
        </p:nvSpPr>
        <p:spPr>
          <a:xfrm>
            <a:off x="10563120" y="145584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הקדמה</a:t>
            </a:r>
            <a:endParaRPr lang="en-US" sz="16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0" presetClass="entr" fill="hold" nodeType="clickEffect">
                                  <p:stCondLst>
                                    <p:cond delay="0"/>
                                  </p:stCondLst>
                                  <p:childTnLst>
                                    <p:set>
                                      <p:cBhvr>
                                        <p:cTn id="6" dur="1" fill="hold">
                                          <p:stCondLst>
                                            <p:cond delay="0"/>
                                          </p:stCondLst>
                                        </p:cTn>
                                        <p:tgtEl>
                                          <p:spTgt spid="379"/>
                                        </p:tgtEl>
                                        <p:attrNameLst>
                                          <p:attrName>style.visibility</p:attrName>
                                        </p:attrNameLst>
                                      </p:cBhvr>
                                      <p:to>
                                        <p:strVal val="visible"/>
                                      </p:to>
                                    </p:set>
                                    <p:animEffect transition="in" filter="fade">
                                      <p:cBhvr additive="repl">
                                        <p:cTn id="7" dur="500"/>
                                        <p:tgtEl>
                                          <p:spTgt spid="379"/>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fill="hold" nodeType="clickEffect">
                                  <p:stCondLst>
                                    <p:cond delay="0"/>
                                  </p:stCondLst>
                                  <p:childTnLst>
                                    <p:set>
                                      <p:cBhvr>
                                        <p:cTn id="11" dur="1" fill="hold">
                                          <p:stCondLst>
                                            <p:cond delay="0"/>
                                          </p:stCondLst>
                                        </p:cTn>
                                        <p:tgtEl>
                                          <p:spTgt spid="377"/>
                                        </p:tgtEl>
                                        <p:attrNameLst>
                                          <p:attrName>style.visibility</p:attrName>
                                        </p:attrNameLst>
                                      </p:cBhvr>
                                      <p:to>
                                        <p:strVal val="visible"/>
                                      </p:to>
                                    </p:set>
                                    <p:animEffect transition="in" filter="fade">
                                      <p:cBhvr additive="repl">
                                        <p:cTn id="12" dur="1000"/>
                                        <p:tgtEl>
                                          <p:spTgt spid="377"/>
                                        </p:tgtEl>
                                      </p:cBhvr>
                                    </p:animEffect>
                                    <p:anim calcmode="lin" valueType="num">
                                      <p:cBhvr additive="repl">
                                        <p:cTn id="13" dur="1000" fill="hold"/>
                                        <p:tgtEl>
                                          <p:spTgt spid="377"/>
                                        </p:tgtEl>
                                        <p:attrNameLst>
                                          <p:attrName>ppt_x</p:attrName>
                                        </p:attrNameLst>
                                      </p:cBhvr>
                                      <p:tavLst>
                                        <p:tav tm="0">
                                          <p:val>
                                            <p:strVal val="#ppt_x"/>
                                          </p:val>
                                        </p:tav>
                                        <p:tav tm="100000">
                                          <p:val>
                                            <p:strVal val="#ppt_x"/>
                                          </p:val>
                                        </p:tav>
                                      </p:tavLst>
                                    </p:anim>
                                    <p:anim calcmode="lin" valueType="num">
                                      <p:cBhvr additive="repl">
                                        <p:cTn id="14" dur="1000" fill="hold"/>
                                        <p:tgtEl>
                                          <p:spTgt spid="37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עדשה מרכזת</a:t>
            </a:r>
            <a:endParaRPr lang="en-US" sz="4000" b="0" strike="noStrike" spc="-1">
              <a:solidFill>
                <a:srgbClr val="000000"/>
              </a:solidFill>
              <a:latin typeface="Calibri"/>
            </a:endParaRPr>
          </a:p>
        </p:txBody>
      </p:sp>
      <p:sp>
        <p:nvSpPr>
          <p:cNvPr id="415" name="Text Box 3"/>
          <p:cNvSpPr/>
          <p:nvPr/>
        </p:nvSpPr>
        <p:spPr>
          <a:xfrm>
            <a:off x="8582040" y="5634000"/>
            <a:ext cx="1622520" cy="4597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1" strike="noStrike" spc="-1">
                <a:solidFill>
                  <a:srgbClr val="000000"/>
                </a:solidFill>
                <a:latin typeface="Calibri"/>
                <a:cs typeface="Calibri"/>
              </a:rPr>
              <a:t>אין דמות</a:t>
            </a:r>
            <a:endParaRPr lang="en-US" sz="2400" b="0" strike="noStrike" spc="-1">
              <a:solidFill>
                <a:srgbClr val="000000"/>
              </a:solidFill>
              <a:latin typeface="Calibri"/>
            </a:endParaRPr>
          </a:p>
        </p:txBody>
      </p:sp>
      <p:sp>
        <p:nvSpPr>
          <p:cNvPr id="416" name="Text Box 3"/>
          <p:cNvSpPr/>
          <p:nvPr/>
        </p:nvSpPr>
        <p:spPr>
          <a:xfrm>
            <a:off x="6168960" y="1336680"/>
            <a:ext cx="4035600" cy="8863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1" u="sng" strike="noStrike" spc="-1">
                <a:solidFill>
                  <a:srgbClr val="000000"/>
                </a:solidFill>
                <a:uFillTx/>
                <a:latin typeface="Calibri"/>
                <a:cs typeface="Calibri"/>
              </a:rPr>
              <a:t>עצם ודמות:</a:t>
            </a:r>
            <a:endParaRPr lang="en-US" sz="2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עצם במרחק שווה ל-</a:t>
            </a:r>
            <a:r>
              <a:rPr lang="en-US" sz="2400" b="0" strike="noStrike" spc="-1">
                <a:solidFill>
                  <a:srgbClr val="000000"/>
                </a:solidFill>
                <a:latin typeface="Calibri"/>
                <a:ea typeface="Calibri"/>
              </a:rPr>
              <a:t>f</a:t>
            </a:r>
            <a:r>
              <a:rPr lang="he-IL" sz="2400" b="0" strike="noStrike" spc="-1">
                <a:solidFill>
                  <a:srgbClr val="000000"/>
                </a:solidFill>
                <a:latin typeface="Calibri"/>
                <a:ea typeface="Calibri"/>
              </a:rPr>
              <a:t> </a:t>
            </a:r>
            <a:endParaRPr lang="en-US" sz="2400" b="0" strike="noStrike" spc="-1">
              <a:solidFill>
                <a:srgbClr val="000000"/>
              </a:solidFill>
              <a:latin typeface="Calibri"/>
            </a:endParaRPr>
          </a:p>
        </p:txBody>
      </p:sp>
      <p:sp>
        <p:nvSpPr>
          <p:cNvPr id="417" name="Line 26"/>
          <p:cNvSpPr/>
          <p:nvPr/>
        </p:nvSpPr>
        <p:spPr>
          <a:xfrm>
            <a:off x="6796080" y="4457880"/>
            <a:ext cx="0" cy="417240"/>
          </a:xfrm>
          <a:prstGeom prst="line">
            <a:avLst/>
          </a:prstGeom>
          <a:ln w="9360">
            <a:solidFill>
              <a:srgbClr val="000000"/>
            </a:solidFill>
            <a:miter/>
          </a:ln>
        </p:spPr>
        <p:style>
          <a:lnRef idx="0">
            <a:scrgbClr r="0" g="0" b="0"/>
          </a:lnRef>
          <a:fillRef idx="0">
            <a:scrgbClr r="0" g="0" b="0"/>
          </a:fillRef>
          <a:effectRef idx="0">
            <a:scrgbClr r="0" g="0" b="0"/>
          </a:effectRef>
          <a:fontRef idx="minor"/>
        </p:style>
      </p:sp>
      <p:grpSp>
        <p:nvGrpSpPr>
          <p:cNvPr id="418" name="קבוצה 83"/>
          <p:cNvGrpSpPr/>
          <p:nvPr/>
        </p:nvGrpSpPr>
        <p:grpSpPr>
          <a:xfrm>
            <a:off x="3893760" y="2244600"/>
            <a:ext cx="6343920" cy="3042360"/>
            <a:chOff x="3893760" y="2244600"/>
            <a:chExt cx="6343920" cy="3042360"/>
          </a:xfrm>
        </p:grpSpPr>
        <p:sp>
          <p:nvSpPr>
            <p:cNvPr id="419" name="Line 5"/>
            <p:cNvSpPr/>
            <p:nvPr/>
          </p:nvSpPr>
          <p:spPr>
            <a:xfrm flipH="1">
              <a:off x="3893760" y="3583440"/>
              <a:ext cx="5650200" cy="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420" name="AutoShape 6"/>
            <p:cNvSpPr/>
            <p:nvPr/>
          </p:nvSpPr>
          <p:spPr>
            <a:xfrm>
              <a:off x="5820840" y="2976480"/>
              <a:ext cx="118800" cy="594720"/>
            </a:xfrm>
            <a:custGeom>
              <a:avLst/>
              <a:gdLst/>
              <a:ahLst/>
              <a:cxnLst/>
              <a:rect l="0" t="0" r="r" b="b"/>
              <a:pathLst>
                <a:path w="332" h="1654">
                  <a:moveTo>
                    <a:pt x="82" y="1653"/>
                  </a:moveTo>
                  <a:lnTo>
                    <a:pt x="82" y="413"/>
                  </a:lnTo>
                  <a:lnTo>
                    <a:pt x="0" y="413"/>
                  </a:lnTo>
                  <a:lnTo>
                    <a:pt x="165" y="0"/>
                  </a:lnTo>
                  <a:lnTo>
                    <a:pt x="331" y="413"/>
                  </a:lnTo>
                  <a:lnTo>
                    <a:pt x="248" y="413"/>
                  </a:lnTo>
                  <a:lnTo>
                    <a:pt x="248" y="1653"/>
                  </a:lnTo>
                  <a:lnTo>
                    <a:pt x="82" y="1653"/>
                  </a:lnTo>
                </a:path>
              </a:pathLst>
            </a:custGeom>
            <a:solidFill>
              <a:srgbClr val="1CADE4"/>
            </a:solidFill>
            <a:ln w="9360">
              <a:solidFill>
                <a:srgbClr val="000000"/>
              </a:solidFill>
              <a:miter/>
            </a:ln>
          </p:spPr>
          <p:style>
            <a:lnRef idx="0">
              <a:scrgbClr r="0" g="0" b="0"/>
            </a:lnRef>
            <a:fillRef idx="0">
              <a:scrgbClr r="0" g="0" b="0"/>
            </a:fillRef>
            <a:effectRef idx="0">
              <a:scrgbClr r="0" g="0" b="0"/>
            </a:effectRef>
            <a:fontRef idx="minor"/>
          </p:style>
        </p:sp>
        <p:sp>
          <p:nvSpPr>
            <p:cNvPr id="421" name="Line 7"/>
            <p:cNvSpPr/>
            <p:nvPr/>
          </p:nvSpPr>
          <p:spPr>
            <a:xfrm>
              <a:off x="5856840" y="2985480"/>
              <a:ext cx="1189440" cy="0"/>
            </a:xfrm>
            <a:prstGeom prst="line">
              <a:avLst/>
            </a:prstGeom>
            <a:ln w="28440">
              <a:solidFill>
                <a:srgbClr val="FF6600"/>
              </a:solidFill>
              <a:miter/>
              <a:tailEnd type="triangle" w="med" len="med"/>
            </a:ln>
          </p:spPr>
          <p:style>
            <a:lnRef idx="0">
              <a:scrgbClr r="0" g="0" b="0"/>
            </a:lnRef>
            <a:fillRef idx="0">
              <a:scrgbClr r="0" g="0" b="0"/>
            </a:fillRef>
            <a:effectRef idx="0">
              <a:scrgbClr r="0" g="0" b="0"/>
            </a:effectRef>
            <a:fontRef idx="minor"/>
          </p:style>
        </p:sp>
        <p:grpSp>
          <p:nvGrpSpPr>
            <p:cNvPr id="422" name="Group 8"/>
            <p:cNvGrpSpPr/>
            <p:nvPr/>
          </p:nvGrpSpPr>
          <p:grpSpPr>
            <a:xfrm>
              <a:off x="8116920" y="3583440"/>
              <a:ext cx="178200" cy="396720"/>
              <a:chOff x="8116920" y="3583440"/>
              <a:chExt cx="178200" cy="396720"/>
            </a:xfrm>
          </p:grpSpPr>
          <p:sp>
            <p:nvSpPr>
              <p:cNvPr id="423" name="Oval 9"/>
              <p:cNvSpPr/>
              <p:nvPr/>
            </p:nvSpPr>
            <p:spPr>
              <a:xfrm>
                <a:off x="8176320" y="3583440"/>
                <a:ext cx="59400" cy="59400"/>
              </a:xfrm>
              <a:prstGeom prst="ellipse">
                <a:avLst/>
              </a:prstGeom>
              <a:solidFill>
                <a:srgbClr val="1CADE4"/>
              </a:solidFill>
              <a:ln w="9360">
                <a:solidFill>
                  <a:srgbClr val="000000"/>
                </a:solidFill>
                <a:miter/>
              </a:ln>
            </p:spPr>
            <p:style>
              <a:lnRef idx="0">
                <a:scrgbClr r="0" g="0" b="0"/>
              </a:lnRef>
              <a:fillRef idx="0">
                <a:scrgbClr r="0" g="0" b="0"/>
              </a:fillRef>
              <a:effectRef idx="0">
                <a:scrgbClr r="0" g="0" b="0"/>
              </a:effectRef>
              <a:fontRef idx="minor"/>
            </p:style>
          </p:sp>
          <p:sp>
            <p:nvSpPr>
              <p:cNvPr id="424" name="Text Box 10"/>
              <p:cNvSpPr/>
              <p:nvPr/>
            </p:nvSpPr>
            <p:spPr>
              <a:xfrm>
                <a:off x="8116920" y="3642840"/>
                <a:ext cx="178200" cy="3373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1" strike="noStrike" spc="-1">
                    <a:solidFill>
                      <a:srgbClr val="000000"/>
                    </a:solidFill>
                    <a:latin typeface="Calibri"/>
                    <a:ea typeface="Calibri"/>
                  </a:rPr>
                  <a:t>f</a:t>
                </a:r>
                <a:endParaRPr lang="en-US" sz="1600" b="0" strike="noStrike" spc="-1">
                  <a:solidFill>
                    <a:srgbClr val="000000"/>
                  </a:solidFill>
                  <a:latin typeface="Calibri"/>
                </a:endParaRPr>
              </a:p>
            </p:txBody>
          </p:sp>
        </p:grpSp>
        <p:grpSp>
          <p:nvGrpSpPr>
            <p:cNvPr id="425" name="Group 16"/>
            <p:cNvGrpSpPr/>
            <p:nvPr/>
          </p:nvGrpSpPr>
          <p:grpSpPr>
            <a:xfrm>
              <a:off x="5797440" y="3523680"/>
              <a:ext cx="178200" cy="396360"/>
              <a:chOff x="5797440" y="3523680"/>
              <a:chExt cx="178200" cy="396360"/>
            </a:xfrm>
          </p:grpSpPr>
          <p:sp>
            <p:nvSpPr>
              <p:cNvPr id="426" name="Oval 17"/>
              <p:cNvSpPr/>
              <p:nvPr/>
            </p:nvSpPr>
            <p:spPr>
              <a:xfrm>
                <a:off x="5856480" y="3523680"/>
                <a:ext cx="59400" cy="59040"/>
              </a:xfrm>
              <a:prstGeom prst="ellipse">
                <a:avLst/>
              </a:prstGeom>
              <a:solidFill>
                <a:srgbClr val="1CADE4"/>
              </a:solidFill>
              <a:ln w="9360">
                <a:solidFill>
                  <a:srgbClr val="000000"/>
                </a:solidFill>
                <a:miter/>
              </a:ln>
            </p:spPr>
            <p:style>
              <a:lnRef idx="0">
                <a:scrgbClr r="0" g="0" b="0"/>
              </a:lnRef>
              <a:fillRef idx="0">
                <a:scrgbClr r="0" g="0" b="0"/>
              </a:fillRef>
              <a:effectRef idx="0">
                <a:scrgbClr r="0" g="0" b="0"/>
              </a:effectRef>
              <a:fontRef idx="minor"/>
            </p:style>
          </p:sp>
          <p:sp>
            <p:nvSpPr>
              <p:cNvPr id="427" name="Text Box 18"/>
              <p:cNvSpPr/>
              <p:nvPr/>
            </p:nvSpPr>
            <p:spPr>
              <a:xfrm>
                <a:off x="5797440" y="3582720"/>
                <a:ext cx="178200" cy="3373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1" strike="noStrike" spc="-1">
                    <a:solidFill>
                      <a:srgbClr val="000000"/>
                    </a:solidFill>
                    <a:latin typeface="Calibri"/>
                    <a:ea typeface="Calibri"/>
                  </a:rPr>
                  <a:t>f</a:t>
                </a:r>
                <a:endParaRPr lang="en-US" sz="1600" b="0" strike="noStrike" spc="-1">
                  <a:solidFill>
                    <a:srgbClr val="000000"/>
                  </a:solidFill>
                  <a:latin typeface="Calibri"/>
                </a:endParaRPr>
              </a:p>
            </p:txBody>
          </p:sp>
        </p:grpSp>
        <p:sp>
          <p:nvSpPr>
            <p:cNvPr id="428" name="Line 11"/>
            <p:cNvSpPr/>
            <p:nvPr/>
          </p:nvSpPr>
          <p:spPr>
            <a:xfrm>
              <a:off x="7046280" y="2994120"/>
              <a:ext cx="2728440" cy="1422000"/>
            </a:xfrm>
            <a:prstGeom prst="line">
              <a:avLst/>
            </a:prstGeom>
            <a:ln w="28440">
              <a:solidFill>
                <a:srgbClr val="FF6600"/>
              </a:solidFill>
              <a:miter/>
              <a:tailEnd type="triangle" w="med" len="med"/>
            </a:ln>
          </p:spPr>
          <p:style>
            <a:lnRef idx="0">
              <a:scrgbClr r="0" g="0" b="0"/>
            </a:lnRef>
            <a:fillRef idx="0">
              <a:scrgbClr r="0" g="0" b="0"/>
            </a:fillRef>
            <a:effectRef idx="0">
              <a:scrgbClr r="0" g="0" b="0"/>
            </a:effectRef>
            <a:fontRef idx="minor"/>
          </p:style>
        </p:sp>
        <p:sp>
          <p:nvSpPr>
            <p:cNvPr id="429" name="Line 24"/>
            <p:cNvSpPr/>
            <p:nvPr/>
          </p:nvSpPr>
          <p:spPr>
            <a:xfrm>
              <a:off x="5848920" y="3003840"/>
              <a:ext cx="4145040" cy="2051280"/>
            </a:xfrm>
            <a:prstGeom prst="line">
              <a:avLst/>
            </a:prstGeom>
            <a:ln w="28440">
              <a:solidFill>
                <a:srgbClr val="002060"/>
              </a:solidFill>
              <a:miter/>
              <a:tailEnd type="triangle" w="med" len="med"/>
            </a:ln>
          </p:spPr>
          <p:style>
            <a:lnRef idx="0">
              <a:scrgbClr r="0" g="0" b="0"/>
            </a:lnRef>
            <a:fillRef idx="0">
              <a:scrgbClr r="0" g="0" b="0"/>
            </a:fillRef>
            <a:effectRef idx="0">
              <a:scrgbClr r="0" g="0" b="0"/>
            </a:effectRef>
            <a:fontRef idx="minor"/>
          </p:style>
        </p:sp>
        <p:sp>
          <p:nvSpPr>
            <p:cNvPr id="430" name="Text Box 32"/>
            <p:cNvSpPr/>
            <p:nvPr/>
          </p:nvSpPr>
          <p:spPr>
            <a:xfrm>
              <a:off x="4806360" y="2859120"/>
              <a:ext cx="935280" cy="7038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cs typeface="Calibri"/>
                </a:rPr>
                <a:t>עצם</a:t>
              </a:r>
              <a:endParaRPr lang="en-US" sz="20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1" strike="noStrike" spc="-1">
                  <a:solidFill>
                    <a:srgbClr val="000000"/>
                  </a:solidFill>
                  <a:latin typeface="Calibri"/>
                  <a:ea typeface="Calibri"/>
                </a:rPr>
                <a:t>object </a:t>
              </a:r>
              <a:endParaRPr lang="en-US" sz="2000" b="0" strike="noStrike" spc="-1">
                <a:solidFill>
                  <a:srgbClr val="000000"/>
                </a:solidFill>
                <a:latin typeface="Calibri"/>
              </a:endParaRPr>
            </a:p>
          </p:txBody>
        </p:sp>
        <p:sp>
          <p:nvSpPr>
            <p:cNvPr id="431" name="TextBox 92"/>
            <p:cNvSpPr/>
            <p:nvPr/>
          </p:nvSpPr>
          <p:spPr>
            <a:xfrm>
              <a:off x="9960840" y="4323240"/>
              <a:ext cx="24372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1" strike="noStrike" spc="-1">
                  <a:solidFill>
                    <a:srgbClr val="FF6600"/>
                  </a:solidFill>
                  <a:latin typeface="Calibri"/>
                  <a:ea typeface="Calibri"/>
                </a:rPr>
                <a:t>1</a:t>
              </a:r>
              <a:endParaRPr lang="en-US" sz="1800" b="0" strike="noStrike" spc="-1">
                <a:solidFill>
                  <a:srgbClr val="000000"/>
                </a:solidFill>
                <a:latin typeface="Calibri"/>
              </a:endParaRPr>
            </a:p>
          </p:txBody>
        </p:sp>
        <p:sp>
          <p:nvSpPr>
            <p:cNvPr id="432" name="TextBox 93"/>
            <p:cNvSpPr/>
            <p:nvPr/>
          </p:nvSpPr>
          <p:spPr>
            <a:xfrm>
              <a:off x="9993960" y="4918680"/>
              <a:ext cx="24372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1" strike="noStrike" spc="-1">
                  <a:solidFill>
                    <a:srgbClr val="002060"/>
                  </a:solidFill>
                  <a:latin typeface="Calibri"/>
                  <a:ea typeface="Calibri"/>
                </a:rPr>
                <a:t>2</a:t>
              </a:r>
              <a:endParaRPr lang="en-US" sz="1800" b="0" strike="noStrike" spc="-1">
                <a:solidFill>
                  <a:srgbClr val="000000"/>
                </a:solidFill>
                <a:latin typeface="Calibri"/>
              </a:endParaRPr>
            </a:p>
          </p:txBody>
        </p:sp>
        <p:sp>
          <p:nvSpPr>
            <p:cNvPr id="433" name="Line 2051"/>
            <p:cNvSpPr/>
            <p:nvPr/>
          </p:nvSpPr>
          <p:spPr>
            <a:xfrm>
              <a:off x="7046280" y="2244600"/>
              <a:ext cx="0" cy="2677680"/>
            </a:xfrm>
            <a:prstGeom prst="line">
              <a:avLst/>
            </a:prstGeom>
            <a:ln w="19080">
              <a:solidFill>
                <a:srgbClr val="000000"/>
              </a:solidFill>
              <a:miter/>
              <a:headEnd type="triangle" w="med" len="med"/>
              <a:tailEnd type="triangle" w="med" len="med"/>
            </a:ln>
          </p:spPr>
          <p:style>
            <a:lnRef idx="0">
              <a:scrgbClr r="0" g="0" b="0"/>
            </a:lnRef>
            <a:fillRef idx="0">
              <a:scrgbClr r="0" g="0" b="0"/>
            </a:fillRef>
            <a:effectRef idx="0">
              <a:scrgbClr r="0" g="0" b="0"/>
            </a:effectRef>
            <a:fontRef idx="minor"/>
          </p:style>
        </p:sp>
      </p:grpSp>
      <p:sp>
        <p:nvSpPr>
          <p:cNvPr id="434" name="מלבן מעוגל 29"/>
          <p:cNvSpPr/>
          <p:nvPr/>
        </p:nvSpPr>
        <p:spPr>
          <a:xfrm>
            <a:off x="10563120" y="18892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סוגי עדשות</a:t>
            </a:r>
            <a:endParaRPr lang="en-US" sz="1600" b="0" strike="noStrike" spc="-1">
              <a:solidFill>
                <a:srgbClr val="000000"/>
              </a:solidFill>
              <a:latin typeface="Calibri"/>
            </a:endParaRPr>
          </a:p>
        </p:txBody>
      </p:sp>
      <p:sp>
        <p:nvSpPr>
          <p:cNvPr id="435" name="מלבן מעוגל 30"/>
          <p:cNvSpPr/>
          <p:nvPr/>
        </p:nvSpPr>
        <p:spPr>
          <a:xfrm>
            <a:off x="10563120" y="37450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עוצמת העדשה</a:t>
            </a:r>
            <a:endParaRPr lang="en-US" sz="1600" b="0" strike="noStrike" spc="-1">
              <a:solidFill>
                <a:srgbClr val="000000"/>
              </a:solidFill>
              <a:latin typeface="Calibri"/>
            </a:endParaRPr>
          </a:p>
        </p:txBody>
      </p:sp>
      <p:sp>
        <p:nvSpPr>
          <p:cNvPr id="436" name="מלבן מעוגל 31"/>
          <p:cNvSpPr/>
          <p:nvPr/>
        </p:nvSpPr>
        <p:spPr>
          <a:xfrm>
            <a:off x="10563120" y="232560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solidFill>
            <a:srgbClr val="498FCC"/>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מרכזת</a:t>
            </a:r>
            <a:endParaRPr lang="en-US" sz="1600" b="0" strike="noStrike" spc="-1">
              <a:solidFill>
                <a:srgbClr val="000000"/>
              </a:solidFill>
              <a:latin typeface="Calibri"/>
            </a:endParaRPr>
          </a:p>
        </p:txBody>
      </p:sp>
      <p:sp>
        <p:nvSpPr>
          <p:cNvPr id="437" name="מלבן מעוגל 32"/>
          <p:cNvSpPr/>
          <p:nvPr/>
        </p:nvSpPr>
        <p:spPr>
          <a:xfrm>
            <a:off x="10568160" y="2735280"/>
            <a:ext cx="1439640" cy="333360"/>
          </a:xfrm>
          <a:custGeom>
            <a:avLst/>
            <a:gdLst/>
            <a:ahLst/>
            <a:cxnLst/>
            <a:rect l="0" t="0" r="r" b="b"/>
            <a:pathLst>
              <a:path w="4001"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5" y="927"/>
                </a:lnTo>
                <a:lnTo>
                  <a:pt x="3846" y="927"/>
                </a:lnTo>
                <a:cubicBezTo>
                  <a:pt x="3873" y="927"/>
                  <a:pt x="3899" y="920"/>
                  <a:pt x="3923" y="906"/>
                </a:cubicBezTo>
                <a:cubicBezTo>
                  <a:pt x="3946" y="893"/>
                  <a:pt x="3966" y="873"/>
                  <a:pt x="3979" y="850"/>
                </a:cubicBezTo>
                <a:cubicBezTo>
                  <a:pt x="3993" y="826"/>
                  <a:pt x="4000" y="800"/>
                  <a:pt x="4000" y="773"/>
                </a:cubicBezTo>
                <a:lnTo>
                  <a:pt x="4000" y="154"/>
                </a:lnTo>
                <a:lnTo>
                  <a:pt x="4000" y="155"/>
                </a:lnTo>
                <a:lnTo>
                  <a:pt x="4000" y="155"/>
                </a:lnTo>
                <a:cubicBezTo>
                  <a:pt x="4000" y="127"/>
                  <a:pt x="3993" y="101"/>
                  <a:pt x="3979" y="77"/>
                </a:cubicBezTo>
                <a:cubicBezTo>
                  <a:pt x="3966" y="54"/>
                  <a:pt x="3946" y="34"/>
                  <a:pt x="3923" y="21"/>
                </a:cubicBezTo>
                <a:cubicBezTo>
                  <a:pt x="3899" y="7"/>
                  <a:pt x="3873" y="0"/>
                  <a:pt x="3846"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מפזרת</a:t>
            </a:r>
            <a:endParaRPr lang="en-US" sz="1600" b="0" strike="noStrike" spc="-1">
              <a:solidFill>
                <a:srgbClr val="000000"/>
              </a:solidFill>
              <a:latin typeface="Calibri"/>
            </a:endParaRPr>
          </a:p>
        </p:txBody>
      </p:sp>
      <p:sp>
        <p:nvSpPr>
          <p:cNvPr id="438" name="מלבן מעוגל 33"/>
          <p:cNvSpPr/>
          <p:nvPr/>
        </p:nvSpPr>
        <p:spPr>
          <a:xfrm>
            <a:off x="10563120" y="3149640"/>
            <a:ext cx="1440000" cy="525600"/>
          </a:xfrm>
          <a:custGeom>
            <a:avLst/>
            <a:gdLst/>
            <a:ahLst/>
            <a:cxnLst/>
            <a:rect l="0" t="0" r="r" b="b"/>
            <a:pathLst>
              <a:path w="4002" h="1462">
                <a:moveTo>
                  <a:pt x="243" y="0"/>
                </a:moveTo>
                <a:lnTo>
                  <a:pt x="244" y="0"/>
                </a:lnTo>
                <a:cubicBezTo>
                  <a:pt x="201" y="0"/>
                  <a:pt x="159" y="11"/>
                  <a:pt x="122" y="33"/>
                </a:cubicBezTo>
                <a:cubicBezTo>
                  <a:pt x="85" y="54"/>
                  <a:pt x="54" y="85"/>
                  <a:pt x="33" y="122"/>
                </a:cubicBezTo>
                <a:cubicBezTo>
                  <a:pt x="11" y="159"/>
                  <a:pt x="0" y="201"/>
                  <a:pt x="0" y="244"/>
                </a:cubicBezTo>
                <a:lnTo>
                  <a:pt x="0" y="1217"/>
                </a:lnTo>
                <a:lnTo>
                  <a:pt x="0" y="1218"/>
                </a:lnTo>
                <a:cubicBezTo>
                  <a:pt x="0" y="1260"/>
                  <a:pt x="11" y="1302"/>
                  <a:pt x="33" y="1339"/>
                </a:cubicBezTo>
                <a:cubicBezTo>
                  <a:pt x="54" y="1376"/>
                  <a:pt x="85" y="1407"/>
                  <a:pt x="122" y="1428"/>
                </a:cubicBezTo>
                <a:cubicBezTo>
                  <a:pt x="159" y="1450"/>
                  <a:pt x="201" y="1461"/>
                  <a:pt x="244" y="1461"/>
                </a:cubicBezTo>
                <a:lnTo>
                  <a:pt x="3757" y="1461"/>
                </a:lnTo>
                <a:lnTo>
                  <a:pt x="3758" y="1461"/>
                </a:lnTo>
                <a:cubicBezTo>
                  <a:pt x="3800" y="1461"/>
                  <a:pt x="3842" y="1450"/>
                  <a:pt x="3879" y="1428"/>
                </a:cubicBezTo>
                <a:cubicBezTo>
                  <a:pt x="3916" y="1407"/>
                  <a:pt x="3947" y="1376"/>
                  <a:pt x="3968" y="1339"/>
                </a:cubicBezTo>
                <a:cubicBezTo>
                  <a:pt x="3990" y="1302"/>
                  <a:pt x="4001" y="1260"/>
                  <a:pt x="4001" y="1218"/>
                </a:cubicBezTo>
                <a:lnTo>
                  <a:pt x="4001" y="243"/>
                </a:lnTo>
                <a:lnTo>
                  <a:pt x="4001" y="244"/>
                </a:lnTo>
                <a:lnTo>
                  <a:pt x="4001" y="244"/>
                </a:lnTo>
                <a:cubicBezTo>
                  <a:pt x="4001" y="201"/>
                  <a:pt x="3990" y="159"/>
                  <a:pt x="3968" y="122"/>
                </a:cubicBezTo>
                <a:cubicBezTo>
                  <a:pt x="3947" y="85"/>
                  <a:pt x="3916" y="54"/>
                  <a:pt x="3879" y="33"/>
                </a:cubicBezTo>
                <a:cubicBezTo>
                  <a:pt x="3842" y="11"/>
                  <a:pt x="3800" y="0"/>
                  <a:pt x="3758" y="0"/>
                </a:cubicBezTo>
                <a:lnTo>
                  <a:pt x="243"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דמות ממשית ומדומה</a:t>
            </a:r>
            <a:endParaRPr lang="en-US" sz="1600" b="0" strike="noStrike" spc="-1">
              <a:solidFill>
                <a:srgbClr val="000000"/>
              </a:solidFill>
              <a:latin typeface="Calibri"/>
            </a:endParaRPr>
          </a:p>
        </p:txBody>
      </p:sp>
      <p:sp>
        <p:nvSpPr>
          <p:cNvPr id="439" name="מלבן מעוגל 34"/>
          <p:cNvSpPr/>
          <p:nvPr/>
        </p:nvSpPr>
        <p:spPr>
          <a:xfrm>
            <a:off x="10563120" y="145584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הקדמה</a:t>
            </a:r>
            <a:endParaRPr lang="en-US" sz="16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0" presetClass="entr" fill="hold" nodeType="clickEffect">
                                  <p:stCondLst>
                                    <p:cond delay="0"/>
                                  </p:stCondLst>
                                  <p:childTnLst>
                                    <p:set>
                                      <p:cBhvr>
                                        <p:cTn id="6" dur="1" fill="hold">
                                          <p:stCondLst>
                                            <p:cond delay="0"/>
                                          </p:stCondLst>
                                        </p:cTn>
                                        <p:tgtEl>
                                          <p:spTgt spid="418"/>
                                        </p:tgtEl>
                                        <p:attrNameLst>
                                          <p:attrName>style.visibility</p:attrName>
                                        </p:attrNameLst>
                                      </p:cBhvr>
                                      <p:to>
                                        <p:strVal val="visible"/>
                                      </p:to>
                                    </p:set>
                                    <p:animEffect transition="in" filter="fade">
                                      <p:cBhvr additive="repl">
                                        <p:cTn id="7" dur="500"/>
                                        <p:tgtEl>
                                          <p:spTgt spid="418"/>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fill="hold" nodeType="clickEffect">
                                  <p:stCondLst>
                                    <p:cond delay="0"/>
                                  </p:stCondLst>
                                  <p:childTnLst>
                                    <p:set>
                                      <p:cBhvr>
                                        <p:cTn id="11" dur="1" fill="hold">
                                          <p:stCondLst>
                                            <p:cond delay="0"/>
                                          </p:stCondLst>
                                        </p:cTn>
                                        <p:tgtEl>
                                          <p:spTgt spid="415"/>
                                        </p:tgtEl>
                                        <p:attrNameLst>
                                          <p:attrName>style.visibility</p:attrName>
                                        </p:attrNameLst>
                                      </p:cBhvr>
                                      <p:to>
                                        <p:strVal val="visible"/>
                                      </p:to>
                                    </p:set>
                                    <p:animEffect transition="in" filter="fade">
                                      <p:cBhvr additive="repl">
                                        <p:cTn id="12" dur="1000"/>
                                        <p:tgtEl>
                                          <p:spTgt spid="415"/>
                                        </p:tgtEl>
                                      </p:cBhvr>
                                    </p:animEffect>
                                    <p:anim calcmode="lin" valueType="num">
                                      <p:cBhvr additive="repl">
                                        <p:cTn id="13" dur="1000" fill="hold"/>
                                        <p:tgtEl>
                                          <p:spTgt spid="415"/>
                                        </p:tgtEl>
                                        <p:attrNameLst>
                                          <p:attrName>ppt_x</p:attrName>
                                        </p:attrNameLst>
                                      </p:cBhvr>
                                      <p:tavLst>
                                        <p:tav tm="0">
                                          <p:val>
                                            <p:strVal val="#ppt_x"/>
                                          </p:val>
                                        </p:tav>
                                        <p:tav tm="100000">
                                          <p:val>
                                            <p:strVal val="#ppt_x"/>
                                          </p:val>
                                        </p:tav>
                                      </p:tavLst>
                                    </p:anim>
                                    <p:anim calcmode="lin" valueType="num">
                                      <p:cBhvr additive="repl">
                                        <p:cTn id="14" dur="1000" fill="hold"/>
                                        <p:tgtEl>
                                          <p:spTgt spid="4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עדשה מרכזת</a:t>
            </a:r>
            <a:endParaRPr lang="en-US" sz="4000" b="0" strike="noStrike" spc="-1">
              <a:solidFill>
                <a:srgbClr val="000000"/>
              </a:solidFill>
              <a:latin typeface="Calibri"/>
            </a:endParaRPr>
          </a:p>
        </p:txBody>
      </p:sp>
      <p:sp>
        <p:nvSpPr>
          <p:cNvPr id="441" name="Line 26"/>
          <p:cNvSpPr/>
          <p:nvPr/>
        </p:nvSpPr>
        <p:spPr>
          <a:xfrm>
            <a:off x="7161120" y="4584600"/>
            <a:ext cx="0" cy="41616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442" name="Text Box 3"/>
          <p:cNvSpPr/>
          <p:nvPr/>
        </p:nvSpPr>
        <p:spPr>
          <a:xfrm>
            <a:off x="6153120" y="1387440"/>
            <a:ext cx="4035600" cy="8863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1" u="sng" strike="noStrike" spc="-1">
                <a:solidFill>
                  <a:srgbClr val="000000"/>
                </a:solidFill>
                <a:uFillTx/>
                <a:latin typeface="Calibri"/>
                <a:cs typeface="Calibri"/>
              </a:rPr>
              <a:t>עצם ודמות:</a:t>
            </a:r>
            <a:endParaRPr lang="en-US" sz="2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עצם מימין למוקד</a:t>
            </a:r>
            <a:endParaRPr lang="en-US" sz="2400" b="0" strike="noStrike" spc="-1">
              <a:solidFill>
                <a:srgbClr val="000000"/>
              </a:solidFill>
              <a:latin typeface="Calibri"/>
            </a:endParaRPr>
          </a:p>
        </p:txBody>
      </p:sp>
      <p:sp>
        <p:nvSpPr>
          <p:cNvPr id="443" name="Text Box 3"/>
          <p:cNvSpPr/>
          <p:nvPr/>
        </p:nvSpPr>
        <p:spPr>
          <a:xfrm>
            <a:off x="4233960" y="5732640"/>
            <a:ext cx="5959440" cy="4597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1" strike="noStrike" spc="-1">
                <a:solidFill>
                  <a:srgbClr val="000000"/>
                </a:solidFill>
                <a:latin typeface="Calibri"/>
                <a:cs typeface="Calibri"/>
              </a:rPr>
              <a:t>מתקבלת דמות מדומה, מוגדלת וישרה</a:t>
            </a:r>
            <a:endParaRPr lang="en-US" sz="2400" b="0" strike="noStrike" spc="-1">
              <a:solidFill>
                <a:srgbClr val="000000"/>
              </a:solidFill>
              <a:latin typeface="Calibri"/>
            </a:endParaRPr>
          </a:p>
        </p:txBody>
      </p:sp>
      <p:grpSp>
        <p:nvGrpSpPr>
          <p:cNvPr id="444" name="קבוצה 31"/>
          <p:cNvGrpSpPr/>
          <p:nvPr/>
        </p:nvGrpSpPr>
        <p:grpSpPr>
          <a:xfrm>
            <a:off x="3576600" y="2298600"/>
            <a:ext cx="6612120" cy="3326040"/>
            <a:chOff x="3576600" y="2298600"/>
            <a:chExt cx="6612120" cy="3326040"/>
          </a:xfrm>
        </p:grpSpPr>
        <p:sp>
          <p:nvSpPr>
            <p:cNvPr id="445" name="TextBox 32"/>
            <p:cNvSpPr/>
            <p:nvPr/>
          </p:nvSpPr>
          <p:spPr>
            <a:xfrm>
              <a:off x="8749080" y="4380480"/>
              <a:ext cx="28440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1" strike="noStrike" spc="-1">
                  <a:solidFill>
                    <a:srgbClr val="FF6600"/>
                  </a:solidFill>
                  <a:latin typeface="Calibri"/>
                  <a:ea typeface="Calibri"/>
                </a:rPr>
                <a:t>1</a:t>
              </a:r>
              <a:endParaRPr lang="en-US" sz="1800" b="0" strike="noStrike" spc="-1">
                <a:solidFill>
                  <a:srgbClr val="000000"/>
                </a:solidFill>
                <a:latin typeface="Calibri"/>
              </a:endParaRPr>
            </a:p>
          </p:txBody>
        </p:sp>
        <p:sp>
          <p:nvSpPr>
            <p:cNvPr id="446" name="TextBox 33"/>
            <p:cNvSpPr/>
            <p:nvPr/>
          </p:nvSpPr>
          <p:spPr>
            <a:xfrm>
              <a:off x="8749080" y="5185080"/>
              <a:ext cx="28440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1" strike="noStrike" spc="-1">
                  <a:solidFill>
                    <a:srgbClr val="002060"/>
                  </a:solidFill>
                  <a:latin typeface="Calibri"/>
                  <a:ea typeface="Calibri"/>
                </a:rPr>
                <a:t>2</a:t>
              </a:r>
              <a:endParaRPr lang="en-US" sz="1800" b="0" strike="noStrike" spc="-1">
                <a:solidFill>
                  <a:srgbClr val="000000"/>
                </a:solidFill>
                <a:latin typeface="Calibri"/>
              </a:endParaRPr>
            </a:p>
          </p:txBody>
        </p:sp>
        <p:sp>
          <p:nvSpPr>
            <p:cNvPr id="447" name="TextBox 34"/>
            <p:cNvSpPr/>
            <p:nvPr/>
          </p:nvSpPr>
          <p:spPr>
            <a:xfrm>
              <a:off x="8749080" y="2702520"/>
              <a:ext cx="28440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1" strike="noStrike" spc="-1">
                  <a:solidFill>
                    <a:srgbClr val="00B050"/>
                  </a:solidFill>
                  <a:latin typeface="Calibri"/>
                  <a:ea typeface="Calibri"/>
                </a:rPr>
                <a:t>3</a:t>
              </a:r>
              <a:endParaRPr lang="en-US" sz="1800" b="0" strike="noStrike" spc="-1">
                <a:solidFill>
                  <a:srgbClr val="000000"/>
                </a:solidFill>
                <a:latin typeface="Calibri"/>
              </a:endParaRPr>
            </a:p>
          </p:txBody>
        </p:sp>
        <p:grpSp>
          <p:nvGrpSpPr>
            <p:cNvPr id="448" name="קבוצה 35"/>
            <p:cNvGrpSpPr/>
            <p:nvPr/>
          </p:nvGrpSpPr>
          <p:grpSpPr>
            <a:xfrm>
              <a:off x="3576600" y="2298600"/>
              <a:ext cx="6612120" cy="3326040"/>
              <a:chOff x="3576600" y="2298600"/>
              <a:chExt cx="6612120" cy="3326040"/>
            </a:xfrm>
          </p:grpSpPr>
          <p:grpSp>
            <p:nvGrpSpPr>
              <p:cNvPr id="449" name="קבוצה 36"/>
              <p:cNvGrpSpPr/>
              <p:nvPr/>
            </p:nvGrpSpPr>
            <p:grpSpPr>
              <a:xfrm>
                <a:off x="3780720" y="2298600"/>
                <a:ext cx="6408000" cy="3326040"/>
                <a:chOff x="3780720" y="2298600"/>
                <a:chExt cx="6408000" cy="3326040"/>
              </a:xfrm>
            </p:grpSpPr>
            <p:sp>
              <p:nvSpPr>
                <p:cNvPr id="450" name="Line 2050"/>
                <p:cNvSpPr/>
                <p:nvPr/>
              </p:nvSpPr>
              <p:spPr>
                <a:xfrm>
                  <a:off x="3780720" y="4164480"/>
                  <a:ext cx="6408000" cy="0"/>
                </a:xfrm>
                <a:prstGeom prst="line">
                  <a:avLst/>
                </a:prstGeom>
                <a:ln w="28440">
                  <a:solidFill>
                    <a:srgbClr val="000000"/>
                  </a:solidFill>
                  <a:miter/>
                </a:ln>
              </p:spPr>
              <p:style>
                <a:lnRef idx="0">
                  <a:scrgbClr r="0" g="0" b="0"/>
                </a:lnRef>
                <a:fillRef idx="0">
                  <a:scrgbClr r="0" g="0" b="0"/>
                </a:fillRef>
                <a:effectRef idx="0">
                  <a:scrgbClr r="0" g="0" b="0"/>
                </a:effectRef>
                <a:fontRef idx="minor"/>
              </p:style>
            </p:sp>
            <p:sp>
              <p:nvSpPr>
                <p:cNvPr id="451" name="Line 2051"/>
                <p:cNvSpPr/>
                <p:nvPr/>
              </p:nvSpPr>
              <p:spPr>
                <a:xfrm>
                  <a:off x="6782040" y="2298600"/>
                  <a:ext cx="0" cy="3326040"/>
                </a:xfrm>
                <a:prstGeom prst="line">
                  <a:avLst/>
                </a:prstGeom>
                <a:ln w="28440">
                  <a:solidFill>
                    <a:srgbClr val="000000"/>
                  </a:solidFill>
                  <a:miter/>
                  <a:headEnd type="triangle" w="med" len="med"/>
                  <a:tailEnd type="triangle" w="med" len="med"/>
                </a:ln>
              </p:spPr>
              <p:style>
                <a:lnRef idx="0">
                  <a:scrgbClr r="0" g="0" b="0"/>
                </a:lnRef>
                <a:fillRef idx="0">
                  <a:scrgbClr r="0" g="0" b="0"/>
                </a:fillRef>
                <a:effectRef idx="0">
                  <a:scrgbClr r="0" g="0" b="0"/>
                </a:effectRef>
                <a:fontRef idx="minor"/>
              </p:style>
            </p:sp>
            <p:sp>
              <p:nvSpPr>
                <p:cNvPr id="452" name="Line 2052"/>
                <p:cNvSpPr/>
                <p:nvPr/>
              </p:nvSpPr>
              <p:spPr>
                <a:xfrm>
                  <a:off x="5670000" y="4086720"/>
                  <a:ext cx="0" cy="162000"/>
                </a:xfrm>
                <a:prstGeom prst="line">
                  <a:avLst/>
                </a:prstGeom>
                <a:ln w="28440">
                  <a:solidFill>
                    <a:srgbClr val="000000"/>
                  </a:solidFill>
                  <a:miter/>
                </a:ln>
              </p:spPr>
              <p:style>
                <a:lnRef idx="0">
                  <a:scrgbClr r="0" g="0" b="0"/>
                </a:lnRef>
                <a:fillRef idx="0">
                  <a:scrgbClr r="0" g="0" b="0"/>
                </a:fillRef>
                <a:effectRef idx="0">
                  <a:scrgbClr r="0" g="0" b="0"/>
                </a:effectRef>
                <a:fontRef idx="minor"/>
              </p:style>
            </p:sp>
            <p:sp>
              <p:nvSpPr>
                <p:cNvPr id="453" name="Line 2053"/>
                <p:cNvSpPr/>
                <p:nvPr/>
              </p:nvSpPr>
              <p:spPr>
                <a:xfrm>
                  <a:off x="7900560" y="4093560"/>
                  <a:ext cx="0" cy="162000"/>
                </a:xfrm>
                <a:prstGeom prst="line">
                  <a:avLst/>
                </a:prstGeom>
                <a:ln w="28440">
                  <a:solidFill>
                    <a:srgbClr val="000000"/>
                  </a:solidFill>
                  <a:miter/>
                </a:ln>
              </p:spPr>
              <p:style>
                <a:lnRef idx="0">
                  <a:scrgbClr r="0" g="0" b="0"/>
                </a:lnRef>
                <a:fillRef idx="0">
                  <a:scrgbClr r="0" g="0" b="0"/>
                </a:fillRef>
                <a:effectRef idx="0">
                  <a:scrgbClr r="0" g="0" b="0"/>
                </a:effectRef>
                <a:fontRef idx="minor"/>
              </p:style>
            </p:sp>
            <p:sp>
              <p:nvSpPr>
                <p:cNvPr id="454" name="Line 2058"/>
                <p:cNvSpPr/>
                <p:nvPr/>
              </p:nvSpPr>
              <p:spPr>
                <a:xfrm>
                  <a:off x="6051960" y="3677760"/>
                  <a:ext cx="0" cy="486720"/>
                </a:xfrm>
                <a:prstGeom prst="line">
                  <a:avLst/>
                </a:prstGeom>
                <a:ln w="28440">
                  <a:solidFill>
                    <a:srgbClr val="000000"/>
                  </a:solidFill>
                  <a:miter/>
                  <a:headEnd type="triangle" w="med" len="med"/>
                </a:ln>
              </p:spPr>
              <p:style>
                <a:lnRef idx="0">
                  <a:scrgbClr r="0" g="0" b="0"/>
                </a:lnRef>
                <a:fillRef idx="0">
                  <a:scrgbClr r="0" g="0" b="0"/>
                </a:fillRef>
                <a:effectRef idx="0">
                  <a:scrgbClr r="0" g="0" b="0"/>
                </a:effectRef>
                <a:fontRef idx="minor"/>
              </p:style>
            </p:sp>
            <p:sp>
              <p:nvSpPr>
                <p:cNvPr id="455" name="Line 2061"/>
                <p:cNvSpPr/>
                <p:nvPr/>
              </p:nvSpPr>
              <p:spPr>
                <a:xfrm>
                  <a:off x="6046920" y="3672720"/>
                  <a:ext cx="746640" cy="6480"/>
                </a:xfrm>
                <a:prstGeom prst="line">
                  <a:avLst/>
                </a:prstGeom>
                <a:ln w="28440">
                  <a:solidFill>
                    <a:srgbClr val="FF6600"/>
                  </a:solidFill>
                  <a:miter/>
                </a:ln>
              </p:spPr>
              <p:style>
                <a:lnRef idx="0">
                  <a:scrgbClr r="0" g="0" b="0"/>
                </a:lnRef>
                <a:fillRef idx="0">
                  <a:scrgbClr r="0" g="0" b="0"/>
                </a:fillRef>
                <a:effectRef idx="0">
                  <a:scrgbClr r="0" g="0" b="0"/>
                </a:effectRef>
                <a:fontRef idx="minor"/>
              </p:style>
            </p:sp>
            <p:sp>
              <p:nvSpPr>
                <p:cNvPr id="456" name="Line 2062"/>
                <p:cNvSpPr/>
                <p:nvPr/>
              </p:nvSpPr>
              <p:spPr>
                <a:xfrm>
                  <a:off x="6782040" y="3677760"/>
                  <a:ext cx="1896120" cy="821520"/>
                </a:xfrm>
                <a:prstGeom prst="line">
                  <a:avLst/>
                </a:prstGeom>
                <a:ln w="28440">
                  <a:solidFill>
                    <a:srgbClr val="FF6600"/>
                  </a:solidFill>
                  <a:miter/>
                  <a:tailEnd type="triangle" w="med" len="med"/>
                </a:ln>
              </p:spPr>
              <p:style>
                <a:lnRef idx="0">
                  <a:scrgbClr r="0" g="0" b="0"/>
                </a:lnRef>
                <a:fillRef idx="0">
                  <a:scrgbClr r="0" g="0" b="0"/>
                </a:fillRef>
                <a:effectRef idx="0">
                  <a:scrgbClr r="0" g="0" b="0"/>
                </a:effectRef>
                <a:fontRef idx="minor"/>
              </p:style>
            </p:sp>
            <p:sp>
              <p:nvSpPr>
                <p:cNvPr id="457" name="Line 2063"/>
                <p:cNvSpPr/>
                <p:nvPr/>
              </p:nvSpPr>
              <p:spPr>
                <a:xfrm flipV="1">
                  <a:off x="5673240" y="3685680"/>
                  <a:ext cx="366480" cy="461160"/>
                </a:xfrm>
                <a:prstGeom prst="line">
                  <a:avLst/>
                </a:prstGeom>
                <a:ln w="28440">
                  <a:solidFill>
                    <a:srgbClr val="00B050"/>
                  </a:solidFill>
                  <a:prstDash val="sysDot"/>
                  <a:miter/>
                </a:ln>
              </p:spPr>
              <p:style>
                <a:lnRef idx="0">
                  <a:scrgbClr r="0" g="0" b="0"/>
                </a:lnRef>
                <a:fillRef idx="0">
                  <a:scrgbClr r="0" g="0" b="0"/>
                </a:fillRef>
                <a:effectRef idx="0">
                  <a:scrgbClr r="0" g="0" b="0"/>
                </a:effectRef>
                <a:fontRef idx="minor"/>
              </p:style>
            </p:sp>
            <p:sp>
              <p:nvSpPr>
                <p:cNvPr id="458" name="Line 2064"/>
                <p:cNvSpPr/>
                <p:nvPr/>
              </p:nvSpPr>
              <p:spPr>
                <a:xfrm>
                  <a:off x="6761520" y="2803680"/>
                  <a:ext cx="1916280" cy="6480"/>
                </a:xfrm>
                <a:prstGeom prst="line">
                  <a:avLst/>
                </a:prstGeom>
                <a:ln w="28440">
                  <a:solidFill>
                    <a:srgbClr val="00B050"/>
                  </a:solidFill>
                  <a:miter/>
                  <a:tailEnd type="triangle" w="med" len="med"/>
                </a:ln>
              </p:spPr>
              <p:style>
                <a:lnRef idx="0">
                  <a:scrgbClr r="0" g="0" b="0"/>
                </a:lnRef>
                <a:fillRef idx="0">
                  <a:scrgbClr r="0" g="0" b="0"/>
                </a:fillRef>
                <a:effectRef idx="0">
                  <a:scrgbClr r="0" g="0" b="0"/>
                </a:effectRef>
                <a:fontRef idx="minor"/>
              </p:style>
            </p:sp>
            <p:sp>
              <p:nvSpPr>
                <p:cNvPr id="459" name="Line 2066"/>
                <p:cNvSpPr/>
                <p:nvPr/>
              </p:nvSpPr>
              <p:spPr>
                <a:xfrm>
                  <a:off x="6051960" y="3677760"/>
                  <a:ext cx="2697120" cy="1774800"/>
                </a:xfrm>
                <a:prstGeom prst="line">
                  <a:avLst/>
                </a:prstGeom>
                <a:ln w="28440">
                  <a:solidFill>
                    <a:srgbClr val="002060"/>
                  </a:solidFill>
                  <a:miter/>
                  <a:tailEnd type="triangle" w="med" len="med"/>
                </a:ln>
              </p:spPr>
              <p:style>
                <a:lnRef idx="0">
                  <a:scrgbClr r="0" g="0" b="0"/>
                </a:lnRef>
                <a:fillRef idx="0">
                  <a:scrgbClr r="0" g="0" b="0"/>
                </a:fillRef>
                <a:effectRef idx="0">
                  <a:scrgbClr r="0" g="0" b="0"/>
                </a:effectRef>
                <a:fontRef idx="minor"/>
              </p:style>
            </p:sp>
            <p:sp>
              <p:nvSpPr>
                <p:cNvPr id="460" name="Line 2070"/>
                <p:cNvSpPr/>
                <p:nvPr/>
              </p:nvSpPr>
              <p:spPr>
                <a:xfrm flipV="1">
                  <a:off x="6050160" y="2800440"/>
                  <a:ext cx="718200" cy="882000"/>
                </a:xfrm>
                <a:prstGeom prst="line">
                  <a:avLst/>
                </a:prstGeom>
                <a:ln w="28440">
                  <a:solidFill>
                    <a:srgbClr val="00B050"/>
                  </a:solidFill>
                  <a:miter/>
                </a:ln>
              </p:spPr>
              <p:style>
                <a:lnRef idx="0">
                  <a:scrgbClr r="0" g="0" b="0"/>
                </a:lnRef>
                <a:fillRef idx="0">
                  <a:scrgbClr r="0" g="0" b="0"/>
                </a:fillRef>
                <a:effectRef idx="0">
                  <a:scrgbClr r="0" g="0" b="0"/>
                </a:effectRef>
                <a:fontRef idx="minor"/>
              </p:style>
            </p:sp>
            <p:sp>
              <p:nvSpPr>
                <p:cNvPr id="461" name="Line 2071"/>
                <p:cNvSpPr/>
                <p:nvPr/>
              </p:nvSpPr>
              <p:spPr>
                <a:xfrm>
                  <a:off x="4210200" y="2800440"/>
                  <a:ext cx="2568240" cy="0"/>
                </a:xfrm>
                <a:prstGeom prst="line">
                  <a:avLst/>
                </a:prstGeom>
                <a:ln w="28440">
                  <a:solidFill>
                    <a:srgbClr val="00B050"/>
                  </a:solidFill>
                  <a:prstDash val="lgDash"/>
                  <a:miter/>
                  <a:headEnd type="triangle" w="med" len="med"/>
                </a:ln>
              </p:spPr>
              <p:style>
                <a:lnRef idx="0">
                  <a:scrgbClr r="0" g="0" b="0"/>
                </a:lnRef>
                <a:fillRef idx="0">
                  <a:scrgbClr r="0" g="0" b="0"/>
                </a:fillRef>
                <a:effectRef idx="0">
                  <a:scrgbClr r="0" g="0" b="0"/>
                </a:effectRef>
                <a:fontRef idx="minor"/>
              </p:style>
            </p:sp>
            <p:sp>
              <p:nvSpPr>
                <p:cNvPr id="462" name="Line 2072"/>
                <p:cNvSpPr/>
                <p:nvPr/>
              </p:nvSpPr>
              <p:spPr>
                <a:xfrm>
                  <a:off x="4210200" y="2439360"/>
                  <a:ext cx="1866600" cy="1265040"/>
                </a:xfrm>
                <a:prstGeom prst="line">
                  <a:avLst/>
                </a:prstGeom>
                <a:ln w="28440">
                  <a:solidFill>
                    <a:srgbClr val="002060"/>
                  </a:solidFill>
                  <a:prstDash val="lgDash"/>
                  <a:miter/>
                  <a:headEnd type="triangle" w="med" len="med"/>
                </a:ln>
              </p:spPr>
              <p:style>
                <a:lnRef idx="0">
                  <a:scrgbClr r="0" g="0" b="0"/>
                </a:lnRef>
                <a:fillRef idx="0">
                  <a:scrgbClr r="0" g="0" b="0"/>
                </a:fillRef>
                <a:effectRef idx="0">
                  <a:scrgbClr r="0" g="0" b="0"/>
                </a:effectRef>
                <a:fontRef idx="minor"/>
              </p:style>
            </p:sp>
            <p:sp>
              <p:nvSpPr>
                <p:cNvPr id="463" name="Line 2073"/>
                <p:cNvSpPr/>
                <p:nvPr/>
              </p:nvSpPr>
              <p:spPr>
                <a:xfrm>
                  <a:off x="4210200" y="2578680"/>
                  <a:ext cx="2574720" cy="1098720"/>
                </a:xfrm>
                <a:prstGeom prst="line">
                  <a:avLst/>
                </a:prstGeom>
                <a:ln w="28440">
                  <a:solidFill>
                    <a:srgbClr val="FF6600"/>
                  </a:solidFill>
                  <a:prstDash val="lgDash"/>
                  <a:miter/>
                  <a:headEnd type="triangle" w="med" len="med"/>
                </a:ln>
              </p:spPr>
              <p:style>
                <a:lnRef idx="0">
                  <a:scrgbClr r="0" g="0" b="0"/>
                </a:lnRef>
                <a:fillRef idx="0">
                  <a:scrgbClr r="0" g="0" b="0"/>
                </a:fillRef>
                <a:effectRef idx="0">
                  <a:scrgbClr r="0" g="0" b="0"/>
                </a:effectRef>
                <a:fontRef idx="minor"/>
              </p:style>
            </p:sp>
          </p:grpSp>
          <p:sp>
            <p:nvSpPr>
              <p:cNvPr id="464" name="Text Box 32"/>
              <p:cNvSpPr/>
              <p:nvPr/>
            </p:nvSpPr>
            <p:spPr>
              <a:xfrm>
                <a:off x="5477040" y="4248720"/>
                <a:ext cx="1091520" cy="8254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עצם</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1" strike="noStrike" spc="-1">
                    <a:solidFill>
                      <a:srgbClr val="000000"/>
                    </a:solidFill>
                    <a:latin typeface="Calibri"/>
                    <a:ea typeface="Calibri"/>
                  </a:rPr>
                  <a:t>object </a:t>
                </a:r>
                <a:endParaRPr lang="en-US" sz="2400" b="0" strike="noStrike" spc="-1">
                  <a:solidFill>
                    <a:srgbClr val="000000"/>
                  </a:solidFill>
                  <a:latin typeface="Calibri"/>
                </a:endParaRPr>
              </a:p>
            </p:txBody>
          </p:sp>
          <p:sp>
            <p:nvSpPr>
              <p:cNvPr id="465" name="Text Box 32"/>
              <p:cNvSpPr/>
              <p:nvPr/>
            </p:nvSpPr>
            <p:spPr>
              <a:xfrm>
                <a:off x="3576600" y="2897280"/>
                <a:ext cx="1091520" cy="8254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דמות</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1" strike="noStrike" spc="-1">
                    <a:solidFill>
                      <a:srgbClr val="000000"/>
                    </a:solidFill>
                    <a:latin typeface="Calibri"/>
                    <a:ea typeface="Calibri"/>
                  </a:rPr>
                  <a:t>Image</a:t>
                </a:r>
                <a:endParaRPr lang="en-US" sz="2400" b="0" strike="noStrike" spc="-1">
                  <a:solidFill>
                    <a:srgbClr val="000000"/>
                  </a:solidFill>
                  <a:latin typeface="Calibri"/>
                </a:endParaRPr>
              </a:p>
            </p:txBody>
          </p:sp>
          <p:sp>
            <p:nvSpPr>
              <p:cNvPr id="466" name="AutoShape 21"/>
              <p:cNvSpPr/>
              <p:nvPr/>
            </p:nvSpPr>
            <p:spPr>
              <a:xfrm>
                <a:off x="4733280" y="2810880"/>
                <a:ext cx="127440" cy="1336680"/>
              </a:xfrm>
              <a:custGeom>
                <a:avLst/>
                <a:gdLst/>
                <a:ahLst/>
                <a:cxnLst/>
                <a:rect l="0" t="0" r="r" b="b"/>
                <a:pathLst>
                  <a:path w="356" h="3715">
                    <a:moveTo>
                      <a:pt x="267" y="3714"/>
                    </a:moveTo>
                    <a:lnTo>
                      <a:pt x="267" y="443"/>
                    </a:lnTo>
                    <a:lnTo>
                      <a:pt x="355" y="443"/>
                    </a:lnTo>
                    <a:lnTo>
                      <a:pt x="178" y="0"/>
                    </a:lnTo>
                    <a:lnTo>
                      <a:pt x="0" y="443"/>
                    </a:lnTo>
                    <a:lnTo>
                      <a:pt x="89" y="443"/>
                    </a:lnTo>
                    <a:lnTo>
                      <a:pt x="89" y="3714"/>
                    </a:lnTo>
                    <a:lnTo>
                      <a:pt x="267" y="3714"/>
                    </a:lnTo>
                  </a:path>
                </a:pathLst>
              </a:custGeom>
              <a:solidFill>
                <a:srgbClr val="00FF00"/>
              </a:solidFill>
              <a:ln w="9360">
                <a:solidFill>
                  <a:srgbClr val="000000"/>
                </a:solidFill>
                <a:miter/>
              </a:ln>
            </p:spPr>
            <p:style>
              <a:lnRef idx="0">
                <a:scrgbClr r="0" g="0" b="0"/>
              </a:lnRef>
              <a:fillRef idx="0">
                <a:scrgbClr r="0" g="0" b="0"/>
              </a:fillRef>
              <a:effectRef idx="0">
                <a:scrgbClr r="0" g="0" b="0"/>
              </a:effectRef>
              <a:fontRef idx="minor"/>
            </p:style>
          </p:sp>
        </p:grpSp>
      </p:grpSp>
      <p:sp>
        <p:nvSpPr>
          <p:cNvPr id="467" name="מלבן מעוגל 41"/>
          <p:cNvSpPr/>
          <p:nvPr/>
        </p:nvSpPr>
        <p:spPr>
          <a:xfrm>
            <a:off x="10563120" y="18892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סוגי עדשות</a:t>
            </a:r>
            <a:endParaRPr lang="en-US" sz="1600" b="0" strike="noStrike" spc="-1">
              <a:solidFill>
                <a:srgbClr val="000000"/>
              </a:solidFill>
              <a:latin typeface="Calibri"/>
            </a:endParaRPr>
          </a:p>
        </p:txBody>
      </p:sp>
      <p:sp>
        <p:nvSpPr>
          <p:cNvPr id="468" name="מלבן מעוגל 42"/>
          <p:cNvSpPr/>
          <p:nvPr/>
        </p:nvSpPr>
        <p:spPr>
          <a:xfrm>
            <a:off x="10563120" y="37450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עוצמת העדשה</a:t>
            </a:r>
            <a:endParaRPr lang="en-US" sz="1600" b="0" strike="noStrike" spc="-1">
              <a:solidFill>
                <a:srgbClr val="000000"/>
              </a:solidFill>
              <a:latin typeface="Calibri"/>
            </a:endParaRPr>
          </a:p>
        </p:txBody>
      </p:sp>
      <p:sp>
        <p:nvSpPr>
          <p:cNvPr id="469" name="מלבן מעוגל 43"/>
          <p:cNvSpPr/>
          <p:nvPr/>
        </p:nvSpPr>
        <p:spPr>
          <a:xfrm>
            <a:off x="10563120" y="232560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solidFill>
            <a:srgbClr val="498FCC"/>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מרכזת</a:t>
            </a:r>
            <a:endParaRPr lang="en-US" sz="1600" b="0" strike="noStrike" spc="-1">
              <a:solidFill>
                <a:srgbClr val="000000"/>
              </a:solidFill>
              <a:latin typeface="Calibri"/>
            </a:endParaRPr>
          </a:p>
        </p:txBody>
      </p:sp>
      <p:sp>
        <p:nvSpPr>
          <p:cNvPr id="470" name="מלבן מעוגל 44"/>
          <p:cNvSpPr/>
          <p:nvPr/>
        </p:nvSpPr>
        <p:spPr>
          <a:xfrm>
            <a:off x="10568160" y="2735280"/>
            <a:ext cx="1439640" cy="333360"/>
          </a:xfrm>
          <a:custGeom>
            <a:avLst/>
            <a:gdLst/>
            <a:ahLst/>
            <a:cxnLst/>
            <a:rect l="0" t="0" r="r" b="b"/>
            <a:pathLst>
              <a:path w="4001"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5" y="927"/>
                </a:lnTo>
                <a:lnTo>
                  <a:pt x="3846" y="927"/>
                </a:lnTo>
                <a:cubicBezTo>
                  <a:pt x="3873" y="927"/>
                  <a:pt x="3899" y="920"/>
                  <a:pt x="3923" y="906"/>
                </a:cubicBezTo>
                <a:cubicBezTo>
                  <a:pt x="3946" y="893"/>
                  <a:pt x="3966" y="873"/>
                  <a:pt x="3979" y="850"/>
                </a:cubicBezTo>
                <a:cubicBezTo>
                  <a:pt x="3993" y="826"/>
                  <a:pt x="4000" y="800"/>
                  <a:pt x="4000" y="773"/>
                </a:cubicBezTo>
                <a:lnTo>
                  <a:pt x="4000" y="154"/>
                </a:lnTo>
                <a:lnTo>
                  <a:pt x="4000" y="155"/>
                </a:lnTo>
                <a:lnTo>
                  <a:pt x="4000" y="155"/>
                </a:lnTo>
                <a:cubicBezTo>
                  <a:pt x="4000" y="127"/>
                  <a:pt x="3993" y="101"/>
                  <a:pt x="3979" y="77"/>
                </a:cubicBezTo>
                <a:cubicBezTo>
                  <a:pt x="3966" y="54"/>
                  <a:pt x="3946" y="34"/>
                  <a:pt x="3923" y="21"/>
                </a:cubicBezTo>
                <a:cubicBezTo>
                  <a:pt x="3899" y="7"/>
                  <a:pt x="3873" y="0"/>
                  <a:pt x="3846"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מפזרת</a:t>
            </a:r>
            <a:endParaRPr lang="en-US" sz="1600" b="0" strike="noStrike" spc="-1">
              <a:solidFill>
                <a:srgbClr val="000000"/>
              </a:solidFill>
              <a:latin typeface="Calibri"/>
            </a:endParaRPr>
          </a:p>
        </p:txBody>
      </p:sp>
      <p:sp>
        <p:nvSpPr>
          <p:cNvPr id="471" name="מלבן מעוגל 45"/>
          <p:cNvSpPr/>
          <p:nvPr/>
        </p:nvSpPr>
        <p:spPr>
          <a:xfrm>
            <a:off x="10563120" y="3149640"/>
            <a:ext cx="1440000" cy="525600"/>
          </a:xfrm>
          <a:custGeom>
            <a:avLst/>
            <a:gdLst/>
            <a:ahLst/>
            <a:cxnLst/>
            <a:rect l="0" t="0" r="r" b="b"/>
            <a:pathLst>
              <a:path w="4002" h="1462">
                <a:moveTo>
                  <a:pt x="243" y="0"/>
                </a:moveTo>
                <a:lnTo>
                  <a:pt x="244" y="0"/>
                </a:lnTo>
                <a:cubicBezTo>
                  <a:pt x="201" y="0"/>
                  <a:pt x="159" y="11"/>
                  <a:pt x="122" y="33"/>
                </a:cubicBezTo>
                <a:cubicBezTo>
                  <a:pt x="85" y="54"/>
                  <a:pt x="54" y="85"/>
                  <a:pt x="33" y="122"/>
                </a:cubicBezTo>
                <a:cubicBezTo>
                  <a:pt x="11" y="159"/>
                  <a:pt x="0" y="201"/>
                  <a:pt x="0" y="244"/>
                </a:cubicBezTo>
                <a:lnTo>
                  <a:pt x="0" y="1217"/>
                </a:lnTo>
                <a:lnTo>
                  <a:pt x="0" y="1218"/>
                </a:lnTo>
                <a:cubicBezTo>
                  <a:pt x="0" y="1260"/>
                  <a:pt x="11" y="1302"/>
                  <a:pt x="33" y="1339"/>
                </a:cubicBezTo>
                <a:cubicBezTo>
                  <a:pt x="54" y="1376"/>
                  <a:pt x="85" y="1407"/>
                  <a:pt x="122" y="1428"/>
                </a:cubicBezTo>
                <a:cubicBezTo>
                  <a:pt x="159" y="1450"/>
                  <a:pt x="201" y="1461"/>
                  <a:pt x="244" y="1461"/>
                </a:cubicBezTo>
                <a:lnTo>
                  <a:pt x="3757" y="1461"/>
                </a:lnTo>
                <a:lnTo>
                  <a:pt x="3758" y="1461"/>
                </a:lnTo>
                <a:cubicBezTo>
                  <a:pt x="3800" y="1461"/>
                  <a:pt x="3842" y="1450"/>
                  <a:pt x="3879" y="1428"/>
                </a:cubicBezTo>
                <a:cubicBezTo>
                  <a:pt x="3916" y="1407"/>
                  <a:pt x="3947" y="1376"/>
                  <a:pt x="3968" y="1339"/>
                </a:cubicBezTo>
                <a:cubicBezTo>
                  <a:pt x="3990" y="1302"/>
                  <a:pt x="4001" y="1260"/>
                  <a:pt x="4001" y="1218"/>
                </a:cubicBezTo>
                <a:lnTo>
                  <a:pt x="4001" y="243"/>
                </a:lnTo>
                <a:lnTo>
                  <a:pt x="4001" y="244"/>
                </a:lnTo>
                <a:lnTo>
                  <a:pt x="4001" y="244"/>
                </a:lnTo>
                <a:cubicBezTo>
                  <a:pt x="4001" y="201"/>
                  <a:pt x="3990" y="159"/>
                  <a:pt x="3968" y="122"/>
                </a:cubicBezTo>
                <a:cubicBezTo>
                  <a:pt x="3947" y="85"/>
                  <a:pt x="3916" y="54"/>
                  <a:pt x="3879" y="33"/>
                </a:cubicBezTo>
                <a:cubicBezTo>
                  <a:pt x="3842" y="11"/>
                  <a:pt x="3800" y="0"/>
                  <a:pt x="3758" y="0"/>
                </a:cubicBezTo>
                <a:lnTo>
                  <a:pt x="243"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דמות ממשית ומדומה</a:t>
            </a:r>
            <a:endParaRPr lang="en-US" sz="1600" b="0" strike="noStrike" spc="-1">
              <a:solidFill>
                <a:srgbClr val="000000"/>
              </a:solidFill>
              <a:latin typeface="Calibri"/>
            </a:endParaRPr>
          </a:p>
        </p:txBody>
      </p:sp>
      <p:sp>
        <p:nvSpPr>
          <p:cNvPr id="472" name="מלבן מעוגל 46"/>
          <p:cNvSpPr/>
          <p:nvPr/>
        </p:nvSpPr>
        <p:spPr>
          <a:xfrm>
            <a:off x="10563120" y="145584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הקדמה</a:t>
            </a:r>
            <a:endParaRPr lang="en-US" sz="16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0" presetClass="entr" fill="hold" nodeType="clickEffect">
                                  <p:stCondLst>
                                    <p:cond delay="0"/>
                                  </p:stCondLst>
                                  <p:childTnLst>
                                    <p:set>
                                      <p:cBhvr>
                                        <p:cTn id="6" dur="1" fill="hold">
                                          <p:stCondLst>
                                            <p:cond delay="0"/>
                                          </p:stCondLst>
                                        </p:cTn>
                                        <p:tgtEl>
                                          <p:spTgt spid="444"/>
                                        </p:tgtEl>
                                        <p:attrNameLst>
                                          <p:attrName>style.visibility</p:attrName>
                                        </p:attrNameLst>
                                      </p:cBhvr>
                                      <p:to>
                                        <p:strVal val="visible"/>
                                      </p:to>
                                    </p:set>
                                    <p:animEffect transition="in" filter="fade">
                                      <p:cBhvr additive="repl">
                                        <p:cTn id="7" dur="500"/>
                                        <p:tgtEl>
                                          <p:spTgt spid="44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fill="hold" nodeType="clickEffect">
                                  <p:stCondLst>
                                    <p:cond delay="0"/>
                                  </p:stCondLst>
                                  <p:childTnLst>
                                    <p:set>
                                      <p:cBhvr>
                                        <p:cTn id="11" dur="1" fill="hold">
                                          <p:stCondLst>
                                            <p:cond delay="0"/>
                                          </p:stCondLst>
                                        </p:cTn>
                                        <p:tgtEl>
                                          <p:spTgt spid="443"/>
                                        </p:tgtEl>
                                        <p:attrNameLst>
                                          <p:attrName>style.visibility</p:attrName>
                                        </p:attrNameLst>
                                      </p:cBhvr>
                                      <p:to>
                                        <p:strVal val="visible"/>
                                      </p:to>
                                    </p:set>
                                    <p:animEffect transition="in" filter="fade">
                                      <p:cBhvr additive="repl">
                                        <p:cTn id="12" dur="1000"/>
                                        <p:tgtEl>
                                          <p:spTgt spid="443"/>
                                        </p:tgtEl>
                                      </p:cBhvr>
                                    </p:animEffect>
                                    <p:anim calcmode="lin" valueType="num">
                                      <p:cBhvr additive="repl">
                                        <p:cTn id="13" dur="1000" fill="hold"/>
                                        <p:tgtEl>
                                          <p:spTgt spid="443"/>
                                        </p:tgtEl>
                                        <p:attrNameLst>
                                          <p:attrName>ppt_x</p:attrName>
                                        </p:attrNameLst>
                                      </p:cBhvr>
                                      <p:tavLst>
                                        <p:tav tm="0">
                                          <p:val>
                                            <p:strVal val="#ppt_x"/>
                                          </p:val>
                                        </p:tav>
                                        <p:tav tm="100000">
                                          <p:val>
                                            <p:strVal val="#ppt_x"/>
                                          </p:val>
                                        </p:tav>
                                      </p:tavLst>
                                    </p:anim>
                                    <p:anim calcmode="lin" valueType="num">
                                      <p:cBhvr additive="repl">
                                        <p:cTn id="14" dur="1000" fill="hold"/>
                                        <p:tgtEl>
                                          <p:spTgt spid="44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3"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עדשה מפזרת</a:t>
            </a:r>
            <a:endParaRPr lang="en-US" sz="4000" b="0" strike="noStrike" spc="-1">
              <a:solidFill>
                <a:srgbClr val="000000"/>
              </a:solidFill>
              <a:latin typeface="Calibri"/>
            </a:endParaRPr>
          </a:p>
        </p:txBody>
      </p:sp>
      <p:sp>
        <p:nvSpPr>
          <p:cNvPr id="474" name="Text Box 32"/>
          <p:cNvSpPr/>
          <p:nvPr/>
        </p:nvSpPr>
        <p:spPr>
          <a:xfrm>
            <a:off x="3225960" y="3111480"/>
            <a:ext cx="143172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ציר אופטי</a:t>
            </a:r>
            <a:endParaRPr lang="en-US" sz="1800" b="0" strike="noStrike" spc="-1">
              <a:solidFill>
                <a:srgbClr val="000000"/>
              </a:solidFill>
              <a:latin typeface="Calibri"/>
            </a:endParaRPr>
          </a:p>
        </p:txBody>
      </p:sp>
      <p:sp>
        <p:nvSpPr>
          <p:cNvPr id="475" name="Line 5"/>
          <p:cNvSpPr/>
          <p:nvPr/>
        </p:nvSpPr>
        <p:spPr>
          <a:xfrm flipH="1">
            <a:off x="3451320" y="3098880"/>
            <a:ext cx="6594480" cy="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476" name="Text Box 32"/>
          <p:cNvSpPr/>
          <p:nvPr/>
        </p:nvSpPr>
        <p:spPr>
          <a:xfrm>
            <a:off x="6603840" y="3970440"/>
            <a:ext cx="105264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עדשה</a:t>
            </a:r>
            <a:endParaRPr lang="en-US" sz="1800" b="0" strike="noStrike" spc="-1">
              <a:solidFill>
                <a:srgbClr val="000000"/>
              </a:solidFill>
              <a:latin typeface="Calibri"/>
            </a:endParaRPr>
          </a:p>
        </p:txBody>
      </p:sp>
      <p:sp>
        <p:nvSpPr>
          <p:cNvPr id="477" name="Text Box 3"/>
          <p:cNvSpPr/>
          <p:nvPr/>
        </p:nvSpPr>
        <p:spPr>
          <a:xfrm>
            <a:off x="6183360" y="1322280"/>
            <a:ext cx="4035240" cy="52056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7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1" u="sng" strike="noStrike" spc="-1">
                <a:solidFill>
                  <a:srgbClr val="000000"/>
                </a:solidFill>
                <a:uFillTx/>
                <a:latin typeface="Calibri"/>
                <a:cs typeface="Calibri"/>
              </a:rPr>
              <a:t>סימול סכמתי</a:t>
            </a:r>
            <a:endParaRPr lang="en-US" sz="2800" b="0" strike="noStrike" spc="-1">
              <a:solidFill>
                <a:srgbClr val="000000"/>
              </a:solidFill>
              <a:latin typeface="Calibri"/>
            </a:endParaRPr>
          </a:p>
        </p:txBody>
      </p:sp>
      <p:sp>
        <p:nvSpPr>
          <p:cNvPr id="478" name="Text Box 32"/>
          <p:cNvSpPr/>
          <p:nvPr/>
        </p:nvSpPr>
        <p:spPr>
          <a:xfrm>
            <a:off x="6442200" y="4791240"/>
            <a:ext cx="3776400" cy="4597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1" strike="noStrike" spc="-1">
                <a:solidFill>
                  <a:srgbClr val="000000"/>
                </a:solidFill>
                <a:latin typeface="Calibri"/>
                <a:cs typeface="Calibri"/>
              </a:rPr>
              <a:t>נוסחת מלטשי העדשות:</a:t>
            </a:r>
            <a:endParaRPr lang="en-US" sz="2400" b="0" strike="noStrike" spc="-1">
              <a:solidFill>
                <a:srgbClr val="000000"/>
              </a:solidFill>
              <a:latin typeface="Calibri"/>
            </a:endParaRPr>
          </a:p>
        </p:txBody>
      </p:sp>
      <p:grpSp>
        <p:nvGrpSpPr>
          <p:cNvPr id="479" name="קבוצה 18"/>
          <p:cNvGrpSpPr/>
          <p:nvPr/>
        </p:nvGrpSpPr>
        <p:grpSpPr>
          <a:xfrm>
            <a:off x="4595760" y="1828800"/>
            <a:ext cx="4514760" cy="2400480"/>
            <a:chOff x="4595760" y="1828800"/>
            <a:chExt cx="4514760" cy="2400480"/>
          </a:xfrm>
        </p:grpSpPr>
        <p:grpSp>
          <p:nvGrpSpPr>
            <p:cNvPr id="480" name="קבוצה 19"/>
            <p:cNvGrpSpPr/>
            <p:nvPr/>
          </p:nvGrpSpPr>
          <p:grpSpPr>
            <a:xfrm>
              <a:off x="4595760" y="1837080"/>
              <a:ext cx="4508280" cy="2392200"/>
              <a:chOff x="4595760" y="1837080"/>
              <a:chExt cx="4508280" cy="2392200"/>
            </a:xfrm>
          </p:grpSpPr>
          <p:grpSp>
            <p:nvGrpSpPr>
              <p:cNvPr id="481" name="קבוצה 21"/>
              <p:cNvGrpSpPr/>
              <p:nvPr/>
            </p:nvGrpSpPr>
            <p:grpSpPr>
              <a:xfrm>
                <a:off x="4595760" y="1837080"/>
                <a:ext cx="4508280" cy="2392200"/>
                <a:chOff x="4595760" y="1837080"/>
                <a:chExt cx="4508280" cy="2392200"/>
              </a:xfrm>
            </p:grpSpPr>
            <p:sp>
              <p:nvSpPr>
                <p:cNvPr id="482" name="אליפסה 28"/>
                <p:cNvSpPr/>
                <p:nvPr/>
              </p:nvSpPr>
              <p:spPr>
                <a:xfrm>
                  <a:off x="7152480" y="2096640"/>
                  <a:ext cx="1951560" cy="1951560"/>
                </a:xfrm>
                <a:prstGeom prst="ellipse">
                  <a:avLst/>
                </a:prstGeom>
                <a:noFill/>
                <a:ln w="9360">
                  <a:solidFill>
                    <a:srgbClr val="000000"/>
                  </a:solidFill>
                  <a:miter/>
                </a:ln>
              </p:spPr>
              <p:style>
                <a:lnRef idx="0">
                  <a:scrgbClr r="0" g="0" b="0"/>
                </a:lnRef>
                <a:fillRef idx="0">
                  <a:scrgbClr r="0" g="0" b="0"/>
                </a:fillRef>
                <a:effectRef idx="0">
                  <a:scrgbClr r="0" g="0" b="0"/>
                </a:effectRef>
                <a:fontRef idx="minor"/>
              </p:style>
            </p:sp>
            <p:sp>
              <p:nvSpPr>
                <p:cNvPr id="483" name="אליפסה 29"/>
                <p:cNvSpPr/>
                <p:nvPr/>
              </p:nvSpPr>
              <p:spPr>
                <a:xfrm>
                  <a:off x="4595760" y="1837080"/>
                  <a:ext cx="2391840" cy="2392200"/>
                </a:xfrm>
                <a:prstGeom prst="ellipse">
                  <a:avLst/>
                </a:prstGeom>
                <a:noFill/>
                <a:ln w="9360">
                  <a:solidFill>
                    <a:srgbClr val="000000"/>
                  </a:solidFill>
                  <a:miter/>
                </a:ln>
              </p:spPr>
              <p:style>
                <a:lnRef idx="0">
                  <a:scrgbClr r="0" g="0" b="0"/>
                </a:lnRef>
                <a:fillRef idx="0">
                  <a:scrgbClr r="0" g="0" b="0"/>
                </a:fillRef>
                <a:effectRef idx="0">
                  <a:scrgbClr r="0" g="0" b="0"/>
                </a:effectRef>
                <a:fontRef idx="minor"/>
              </p:style>
            </p:sp>
          </p:grpSp>
          <p:sp>
            <p:nvSpPr>
              <p:cNvPr id="484" name="מחבר ישר 22"/>
              <p:cNvSpPr/>
              <p:nvPr/>
            </p:nvSpPr>
            <p:spPr>
              <a:xfrm flipV="1">
                <a:off x="8128440" y="3065760"/>
                <a:ext cx="24120" cy="98244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485" name="מחבר ישר 23"/>
              <p:cNvSpPr/>
              <p:nvPr/>
            </p:nvSpPr>
            <p:spPr>
              <a:xfrm flipV="1">
                <a:off x="5776560" y="3065760"/>
                <a:ext cx="0" cy="116316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486" name="תרשים זרימה: מחבר 24"/>
              <p:cNvSpPr/>
              <p:nvPr/>
            </p:nvSpPr>
            <p:spPr>
              <a:xfrm>
                <a:off x="5706720" y="2985120"/>
                <a:ext cx="139680" cy="139680"/>
              </a:xfrm>
              <a:prstGeom prst="flowChartConnector">
                <a:avLst/>
              </a:prstGeom>
              <a:solidFill>
                <a:srgbClr val="FF0000"/>
              </a:solidFill>
              <a:ln w="9360">
                <a:solidFill>
                  <a:srgbClr val="000000"/>
                </a:solidFill>
                <a:miter/>
              </a:ln>
            </p:spPr>
            <p:style>
              <a:lnRef idx="0">
                <a:scrgbClr r="0" g="0" b="0"/>
              </a:lnRef>
              <a:fillRef idx="0">
                <a:scrgbClr r="0" g="0" b="0"/>
              </a:fillRef>
              <a:effectRef idx="0">
                <a:scrgbClr r="0" g="0" b="0"/>
              </a:effectRef>
              <a:fontRef idx="minor"/>
            </p:style>
          </p:sp>
          <p:sp>
            <p:nvSpPr>
              <p:cNvPr id="487" name="תרשים זרימה: מחבר 25"/>
              <p:cNvSpPr/>
              <p:nvPr/>
            </p:nvSpPr>
            <p:spPr>
              <a:xfrm>
                <a:off x="8074080" y="3008880"/>
                <a:ext cx="139680" cy="139680"/>
              </a:xfrm>
              <a:prstGeom prst="flowChartConnector">
                <a:avLst/>
              </a:prstGeom>
              <a:solidFill>
                <a:srgbClr val="FF0000"/>
              </a:solidFill>
              <a:ln w="9360">
                <a:solidFill>
                  <a:srgbClr val="000000"/>
                </a:solidFill>
                <a:miter/>
              </a:ln>
            </p:spPr>
            <p:style>
              <a:lnRef idx="0">
                <a:scrgbClr r="0" g="0" b="0"/>
              </a:lnRef>
              <a:fillRef idx="0">
                <a:scrgbClr r="0" g="0" b="0"/>
              </a:fillRef>
              <a:effectRef idx="0">
                <a:scrgbClr r="0" g="0" b="0"/>
              </a:effectRef>
              <a:fontRef idx="minor"/>
            </p:style>
          </p:sp>
          <p:sp>
            <p:nvSpPr>
              <p:cNvPr id="488" name="TextBox 26"/>
              <p:cNvSpPr/>
              <p:nvPr/>
            </p:nvSpPr>
            <p:spPr>
              <a:xfrm>
                <a:off x="5741640" y="3463200"/>
                <a:ext cx="50400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0" strike="noStrike" spc="-1">
                    <a:solidFill>
                      <a:srgbClr val="000000"/>
                    </a:solidFill>
                    <a:latin typeface="Calibri"/>
                    <a:ea typeface="Calibri"/>
                  </a:rPr>
                  <a:t>R</a:t>
                </a:r>
                <a:r>
                  <a:rPr lang="en-US" sz="1400" b="0" strike="noStrike" spc="-1">
                    <a:solidFill>
                      <a:srgbClr val="000000"/>
                    </a:solidFill>
                    <a:latin typeface="Calibri"/>
                    <a:ea typeface="Calibri"/>
                  </a:rPr>
                  <a:t>1</a:t>
                </a:r>
                <a:endParaRPr lang="en-US" sz="1400" b="0" strike="noStrike" spc="-1">
                  <a:solidFill>
                    <a:srgbClr val="000000"/>
                  </a:solidFill>
                  <a:latin typeface="Calibri"/>
                </a:endParaRPr>
              </a:p>
            </p:txBody>
          </p:sp>
          <p:sp>
            <p:nvSpPr>
              <p:cNvPr id="489" name="TextBox 27"/>
              <p:cNvSpPr/>
              <p:nvPr/>
            </p:nvSpPr>
            <p:spPr>
              <a:xfrm>
                <a:off x="7712640" y="3402000"/>
                <a:ext cx="50400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0" strike="noStrike" spc="-1">
                    <a:solidFill>
                      <a:srgbClr val="000000"/>
                    </a:solidFill>
                    <a:latin typeface="Calibri"/>
                    <a:ea typeface="Calibri"/>
                  </a:rPr>
                  <a:t>R</a:t>
                </a:r>
                <a:r>
                  <a:rPr lang="en-US" sz="1400" b="0" strike="noStrike" spc="-1">
                    <a:solidFill>
                      <a:srgbClr val="000000"/>
                    </a:solidFill>
                    <a:latin typeface="Calibri"/>
                    <a:ea typeface="Calibri"/>
                  </a:rPr>
                  <a:t>2</a:t>
                </a:r>
                <a:endParaRPr lang="en-US" sz="1400" b="0" strike="noStrike" spc="-1">
                  <a:solidFill>
                    <a:srgbClr val="000000"/>
                  </a:solidFill>
                  <a:latin typeface="Calibri"/>
                </a:endParaRPr>
              </a:p>
            </p:txBody>
          </p:sp>
        </p:grpSp>
        <p:pic>
          <p:nvPicPr>
            <p:cNvPr id="490" name="Picture 5"/>
            <p:cNvPicPr/>
            <p:nvPr/>
          </p:nvPicPr>
          <p:blipFill>
            <a:blip r:embed="rId3"/>
            <a:stretch/>
          </p:blipFill>
          <p:spPr>
            <a:xfrm>
              <a:off x="4595760" y="1828800"/>
              <a:ext cx="4514760" cy="2400480"/>
            </a:xfrm>
            <a:prstGeom prst="rect">
              <a:avLst/>
            </a:prstGeom>
            <a:ln w="0">
              <a:noFill/>
            </a:ln>
          </p:spPr>
        </p:pic>
      </p:grpSp>
      <p:grpSp>
        <p:nvGrpSpPr>
          <p:cNvPr id="491" name="קבוצה 30"/>
          <p:cNvGrpSpPr/>
          <p:nvPr/>
        </p:nvGrpSpPr>
        <p:grpSpPr>
          <a:xfrm>
            <a:off x="4529160" y="2389320"/>
            <a:ext cx="5893920" cy="1677960"/>
            <a:chOff x="4529160" y="2389320"/>
            <a:chExt cx="5893920" cy="1677960"/>
          </a:xfrm>
        </p:grpSpPr>
        <p:sp>
          <p:nvSpPr>
            <p:cNvPr id="492" name="Text Box 32"/>
            <p:cNvSpPr/>
            <p:nvPr/>
          </p:nvSpPr>
          <p:spPr>
            <a:xfrm>
              <a:off x="4529160" y="3157200"/>
              <a:ext cx="1052280" cy="6426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עצם</a:t>
              </a: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0" strike="noStrike" spc="-1">
                  <a:solidFill>
                    <a:srgbClr val="000000"/>
                  </a:solidFill>
                  <a:latin typeface="Calibri"/>
                  <a:ea typeface="Calibri"/>
                </a:rPr>
                <a:t>Object</a:t>
              </a:r>
              <a:endParaRPr lang="en-US" sz="1800" b="0" strike="noStrike" spc="-1">
                <a:solidFill>
                  <a:srgbClr val="000000"/>
                </a:solidFill>
                <a:latin typeface="Calibri"/>
              </a:endParaRPr>
            </a:p>
          </p:txBody>
        </p:sp>
        <p:grpSp>
          <p:nvGrpSpPr>
            <p:cNvPr id="493" name="Group 8"/>
            <p:cNvGrpSpPr/>
            <p:nvPr/>
          </p:nvGrpSpPr>
          <p:grpSpPr>
            <a:xfrm>
              <a:off x="8379720" y="3065040"/>
              <a:ext cx="208080" cy="470880"/>
              <a:chOff x="8379720" y="3065040"/>
              <a:chExt cx="208080" cy="470880"/>
            </a:xfrm>
          </p:grpSpPr>
          <p:sp>
            <p:nvSpPr>
              <p:cNvPr id="494" name="Oval 9"/>
              <p:cNvSpPr/>
              <p:nvPr/>
            </p:nvSpPr>
            <p:spPr>
              <a:xfrm>
                <a:off x="8449200" y="3065040"/>
                <a:ext cx="69480" cy="69120"/>
              </a:xfrm>
              <a:prstGeom prst="ellipse">
                <a:avLst/>
              </a:prstGeom>
              <a:solidFill>
                <a:srgbClr val="1CADE4"/>
              </a:solidFill>
              <a:ln w="9360">
                <a:solidFill>
                  <a:srgbClr val="000000"/>
                </a:solidFill>
                <a:miter/>
              </a:ln>
            </p:spPr>
            <p:style>
              <a:lnRef idx="0">
                <a:scrgbClr r="0" g="0" b="0"/>
              </a:lnRef>
              <a:fillRef idx="0">
                <a:scrgbClr r="0" g="0" b="0"/>
              </a:fillRef>
              <a:effectRef idx="0">
                <a:scrgbClr r="0" g="0" b="0"/>
              </a:effectRef>
              <a:fontRef idx="minor"/>
            </p:style>
          </p:sp>
          <p:sp>
            <p:nvSpPr>
              <p:cNvPr id="495" name="Text Box 10"/>
              <p:cNvSpPr/>
              <p:nvPr/>
            </p:nvSpPr>
            <p:spPr>
              <a:xfrm>
                <a:off x="8379720" y="3137040"/>
                <a:ext cx="208080" cy="3988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2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1" strike="noStrike" spc="-1">
                    <a:solidFill>
                      <a:srgbClr val="000000"/>
                    </a:solidFill>
                    <a:latin typeface="Calibri"/>
                    <a:ea typeface="Calibri"/>
                  </a:rPr>
                  <a:t>f</a:t>
                </a:r>
                <a:endParaRPr lang="en-US" sz="2000" b="0" strike="noStrike" spc="-1">
                  <a:solidFill>
                    <a:srgbClr val="000000"/>
                  </a:solidFill>
                  <a:latin typeface="Calibri"/>
                </a:endParaRPr>
              </a:p>
            </p:txBody>
          </p:sp>
        </p:grpSp>
        <p:grpSp>
          <p:nvGrpSpPr>
            <p:cNvPr id="496" name="Group 16"/>
            <p:cNvGrpSpPr/>
            <p:nvPr/>
          </p:nvGrpSpPr>
          <p:grpSpPr>
            <a:xfrm>
              <a:off x="5672880" y="3065400"/>
              <a:ext cx="208080" cy="502560"/>
              <a:chOff x="5672880" y="3065400"/>
              <a:chExt cx="208080" cy="502560"/>
            </a:xfrm>
          </p:grpSpPr>
          <p:sp>
            <p:nvSpPr>
              <p:cNvPr id="497" name="Oval 17"/>
              <p:cNvSpPr/>
              <p:nvPr/>
            </p:nvSpPr>
            <p:spPr>
              <a:xfrm>
                <a:off x="5742000" y="3065400"/>
                <a:ext cx="69480" cy="69120"/>
              </a:xfrm>
              <a:prstGeom prst="ellipse">
                <a:avLst/>
              </a:prstGeom>
              <a:solidFill>
                <a:srgbClr val="1CADE4"/>
              </a:solidFill>
              <a:ln w="9360">
                <a:solidFill>
                  <a:srgbClr val="000000"/>
                </a:solidFill>
                <a:miter/>
              </a:ln>
            </p:spPr>
            <p:style>
              <a:lnRef idx="0">
                <a:scrgbClr r="0" g="0" b="0"/>
              </a:lnRef>
              <a:fillRef idx="0">
                <a:scrgbClr r="0" g="0" b="0"/>
              </a:fillRef>
              <a:effectRef idx="0">
                <a:scrgbClr r="0" g="0" b="0"/>
              </a:effectRef>
              <a:fontRef idx="minor"/>
            </p:style>
          </p:sp>
          <p:sp>
            <p:nvSpPr>
              <p:cNvPr id="498" name="Text Box 18"/>
              <p:cNvSpPr/>
              <p:nvPr/>
            </p:nvSpPr>
            <p:spPr>
              <a:xfrm>
                <a:off x="5672880" y="3169080"/>
                <a:ext cx="208080" cy="3988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2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1" strike="noStrike" spc="-1">
                    <a:solidFill>
                      <a:srgbClr val="000000"/>
                    </a:solidFill>
                    <a:latin typeface="Calibri"/>
                    <a:ea typeface="Calibri"/>
                  </a:rPr>
                  <a:t>f</a:t>
                </a:r>
                <a:endParaRPr lang="en-US" sz="2000" b="0" strike="noStrike" spc="-1">
                  <a:solidFill>
                    <a:srgbClr val="000000"/>
                  </a:solidFill>
                  <a:latin typeface="Calibri"/>
                </a:endParaRPr>
              </a:p>
            </p:txBody>
          </p:sp>
        </p:grpSp>
        <p:sp>
          <p:nvSpPr>
            <p:cNvPr id="499" name="AutoShape 6"/>
            <p:cNvSpPr/>
            <p:nvPr/>
          </p:nvSpPr>
          <p:spPr>
            <a:xfrm>
              <a:off x="5265000" y="2404440"/>
              <a:ext cx="138600" cy="693720"/>
            </a:xfrm>
            <a:custGeom>
              <a:avLst/>
              <a:gdLst/>
              <a:ahLst/>
              <a:cxnLst/>
              <a:rect l="0" t="0" r="r" b="b"/>
              <a:pathLst>
                <a:path w="387" h="1929">
                  <a:moveTo>
                    <a:pt x="96" y="1928"/>
                  </a:moveTo>
                  <a:lnTo>
                    <a:pt x="96" y="482"/>
                  </a:lnTo>
                  <a:lnTo>
                    <a:pt x="0" y="482"/>
                  </a:lnTo>
                  <a:lnTo>
                    <a:pt x="193" y="0"/>
                  </a:lnTo>
                  <a:lnTo>
                    <a:pt x="386" y="482"/>
                  </a:lnTo>
                  <a:lnTo>
                    <a:pt x="289" y="482"/>
                  </a:lnTo>
                  <a:lnTo>
                    <a:pt x="289" y="1928"/>
                  </a:lnTo>
                  <a:lnTo>
                    <a:pt x="96" y="1928"/>
                  </a:lnTo>
                </a:path>
              </a:pathLst>
            </a:custGeom>
            <a:solidFill>
              <a:srgbClr val="1CADE4"/>
            </a:solidFill>
            <a:ln w="9360">
              <a:solidFill>
                <a:srgbClr val="000000"/>
              </a:solidFill>
              <a:miter/>
            </a:ln>
          </p:spPr>
          <p:style>
            <a:lnRef idx="0">
              <a:scrgbClr r="0" g="0" b="0"/>
            </a:lnRef>
            <a:fillRef idx="0">
              <a:scrgbClr r="0" g="0" b="0"/>
            </a:fillRef>
            <a:effectRef idx="0">
              <a:scrgbClr r="0" g="0" b="0"/>
            </a:effectRef>
            <a:fontRef idx="minor"/>
          </p:style>
        </p:sp>
        <p:sp>
          <p:nvSpPr>
            <p:cNvPr id="500" name="Text Box 32"/>
            <p:cNvSpPr/>
            <p:nvPr/>
          </p:nvSpPr>
          <p:spPr>
            <a:xfrm>
              <a:off x="7874640" y="2418840"/>
              <a:ext cx="1009440" cy="6426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מוקד העדשה</a:t>
              </a:r>
              <a:endParaRPr lang="en-US" sz="1800" b="0" strike="noStrike" spc="-1">
                <a:solidFill>
                  <a:srgbClr val="000000"/>
                </a:solidFill>
                <a:latin typeface="Calibri"/>
              </a:endParaRPr>
            </a:p>
          </p:txBody>
        </p:sp>
        <p:pic>
          <p:nvPicPr>
            <p:cNvPr id="501" name="Picture 11"/>
            <p:cNvPicPr/>
            <p:nvPr/>
          </p:nvPicPr>
          <p:blipFill>
            <a:blip r:embed="rId4"/>
            <a:stretch/>
          </p:blipFill>
          <p:spPr>
            <a:xfrm rot="4500000">
              <a:off x="9055440" y="2722680"/>
              <a:ext cx="1297800" cy="1139760"/>
            </a:xfrm>
            <a:prstGeom prst="rect">
              <a:avLst/>
            </a:prstGeom>
            <a:ln w="0">
              <a:noFill/>
            </a:ln>
          </p:spPr>
        </p:pic>
        <p:grpSp>
          <p:nvGrpSpPr>
            <p:cNvPr id="502" name="קבוצה 37"/>
            <p:cNvGrpSpPr/>
            <p:nvPr/>
          </p:nvGrpSpPr>
          <p:grpSpPr>
            <a:xfrm>
              <a:off x="7023240" y="2389320"/>
              <a:ext cx="101160" cy="1518480"/>
              <a:chOff x="7023240" y="2389320"/>
              <a:chExt cx="101160" cy="1518480"/>
            </a:xfrm>
          </p:grpSpPr>
          <p:sp>
            <p:nvSpPr>
              <p:cNvPr id="503" name="Line 27"/>
              <p:cNvSpPr/>
              <p:nvPr/>
            </p:nvSpPr>
            <p:spPr>
              <a:xfrm>
                <a:off x="7073640" y="2439000"/>
                <a:ext cx="0" cy="1412280"/>
              </a:xfrm>
              <a:prstGeom prst="line">
                <a:avLst/>
              </a:prstGeom>
              <a:ln w="38160">
                <a:solidFill>
                  <a:srgbClr val="000000"/>
                </a:solidFill>
                <a:miter/>
              </a:ln>
            </p:spPr>
            <p:style>
              <a:lnRef idx="0">
                <a:scrgbClr r="0" g="0" b="0"/>
              </a:lnRef>
              <a:fillRef idx="0">
                <a:scrgbClr r="0" g="0" b="0"/>
              </a:fillRef>
              <a:effectRef idx="0">
                <a:scrgbClr r="0" g="0" b="0"/>
              </a:effectRef>
              <a:fontRef idx="minor"/>
            </p:style>
          </p:sp>
          <p:sp>
            <p:nvSpPr>
              <p:cNvPr id="504" name="Line 28"/>
              <p:cNvSpPr/>
              <p:nvPr/>
            </p:nvSpPr>
            <p:spPr>
              <a:xfrm flipH="1">
                <a:off x="7023240" y="3851280"/>
                <a:ext cx="50040" cy="56520"/>
              </a:xfrm>
              <a:prstGeom prst="line">
                <a:avLst/>
              </a:prstGeom>
              <a:ln w="38160">
                <a:solidFill>
                  <a:srgbClr val="000000"/>
                </a:solidFill>
                <a:miter/>
              </a:ln>
            </p:spPr>
            <p:style>
              <a:lnRef idx="0">
                <a:scrgbClr r="0" g="0" b="0"/>
              </a:lnRef>
              <a:fillRef idx="0">
                <a:scrgbClr r="0" g="0" b="0"/>
              </a:fillRef>
              <a:effectRef idx="0">
                <a:scrgbClr r="0" g="0" b="0"/>
              </a:effectRef>
              <a:fontRef idx="minor"/>
            </p:style>
          </p:sp>
          <p:sp>
            <p:nvSpPr>
              <p:cNvPr id="505" name="Line 29"/>
              <p:cNvSpPr/>
              <p:nvPr/>
            </p:nvSpPr>
            <p:spPr>
              <a:xfrm>
                <a:off x="7073640" y="3851280"/>
                <a:ext cx="46800" cy="54000"/>
              </a:xfrm>
              <a:prstGeom prst="line">
                <a:avLst/>
              </a:prstGeom>
              <a:ln w="38160">
                <a:solidFill>
                  <a:srgbClr val="000000"/>
                </a:solidFill>
                <a:miter/>
              </a:ln>
            </p:spPr>
            <p:style>
              <a:lnRef idx="0">
                <a:scrgbClr r="0" g="0" b="0"/>
              </a:lnRef>
              <a:fillRef idx="0">
                <a:scrgbClr r="0" g="0" b="0"/>
              </a:fillRef>
              <a:effectRef idx="0">
                <a:scrgbClr r="0" g="0" b="0"/>
              </a:effectRef>
              <a:fontRef idx="minor"/>
            </p:style>
          </p:sp>
          <p:sp>
            <p:nvSpPr>
              <p:cNvPr id="506" name="Line 30"/>
              <p:cNvSpPr/>
              <p:nvPr/>
            </p:nvSpPr>
            <p:spPr>
              <a:xfrm flipH="1">
                <a:off x="7074360" y="2389320"/>
                <a:ext cx="50040" cy="56520"/>
              </a:xfrm>
              <a:prstGeom prst="line">
                <a:avLst/>
              </a:prstGeom>
              <a:ln w="38160">
                <a:solidFill>
                  <a:srgbClr val="000000"/>
                </a:solidFill>
                <a:miter/>
              </a:ln>
            </p:spPr>
            <p:style>
              <a:lnRef idx="0">
                <a:scrgbClr r="0" g="0" b="0"/>
              </a:lnRef>
              <a:fillRef idx="0">
                <a:scrgbClr r="0" g="0" b="0"/>
              </a:fillRef>
              <a:effectRef idx="0">
                <a:scrgbClr r="0" g="0" b="0"/>
              </a:effectRef>
              <a:fontRef idx="minor"/>
            </p:style>
          </p:sp>
          <p:sp>
            <p:nvSpPr>
              <p:cNvPr id="507" name="Line 31"/>
              <p:cNvSpPr/>
              <p:nvPr/>
            </p:nvSpPr>
            <p:spPr>
              <a:xfrm>
                <a:off x="7024680" y="2390040"/>
                <a:ext cx="46800" cy="54000"/>
              </a:xfrm>
              <a:prstGeom prst="line">
                <a:avLst/>
              </a:prstGeom>
              <a:ln w="38160">
                <a:solidFill>
                  <a:srgbClr val="000000"/>
                </a:solidFill>
                <a:miter/>
              </a:ln>
            </p:spPr>
            <p:style>
              <a:lnRef idx="0">
                <a:scrgbClr r="0" g="0" b="0"/>
              </a:lnRef>
              <a:fillRef idx="0">
                <a:scrgbClr r="0" g="0" b="0"/>
              </a:fillRef>
              <a:effectRef idx="0">
                <a:scrgbClr r="0" g="0" b="0"/>
              </a:effectRef>
              <a:fontRef idx="minor"/>
            </p:style>
          </p:sp>
        </p:grpSp>
      </p:grpSp>
      <p:sp>
        <p:nvSpPr>
          <p:cNvPr id="508" name="Text Box 32"/>
          <p:cNvSpPr/>
          <p:nvPr/>
        </p:nvSpPr>
        <p:spPr>
          <a:xfrm>
            <a:off x="7005600" y="5210280"/>
            <a:ext cx="3213000" cy="3988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2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1" strike="noStrike" spc="-1">
                <a:solidFill>
                  <a:srgbClr val="000000"/>
                </a:solidFill>
                <a:latin typeface="Calibri"/>
                <a:cs typeface="Calibri"/>
              </a:rPr>
              <a:t>לשים לב לסימן הרדיוסים!</a:t>
            </a:r>
            <a:endParaRPr lang="en-US" sz="2000" b="0" strike="noStrike" spc="-1">
              <a:solidFill>
                <a:srgbClr val="000000"/>
              </a:solidFill>
              <a:latin typeface="Calibri"/>
            </a:endParaRPr>
          </a:p>
        </p:txBody>
      </p:sp>
      <p:sp>
        <p:nvSpPr>
          <p:cNvPr id="509" name="מלבן מעוגל 49"/>
          <p:cNvSpPr/>
          <p:nvPr/>
        </p:nvSpPr>
        <p:spPr>
          <a:xfrm>
            <a:off x="10563120" y="18892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סוגי עדשות</a:t>
            </a:r>
            <a:endParaRPr lang="en-US" sz="1600" b="0" strike="noStrike" spc="-1">
              <a:solidFill>
                <a:srgbClr val="000000"/>
              </a:solidFill>
              <a:latin typeface="Calibri"/>
            </a:endParaRPr>
          </a:p>
        </p:txBody>
      </p:sp>
      <p:sp>
        <p:nvSpPr>
          <p:cNvPr id="510" name="מלבן מעוגל 50"/>
          <p:cNvSpPr/>
          <p:nvPr/>
        </p:nvSpPr>
        <p:spPr>
          <a:xfrm>
            <a:off x="10563120" y="37450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עוצמת העדשה</a:t>
            </a:r>
            <a:endParaRPr lang="en-US" sz="1600" b="0" strike="noStrike" spc="-1">
              <a:solidFill>
                <a:srgbClr val="000000"/>
              </a:solidFill>
              <a:latin typeface="Calibri"/>
            </a:endParaRPr>
          </a:p>
        </p:txBody>
      </p:sp>
      <p:sp>
        <p:nvSpPr>
          <p:cNvPr id="511" name="מלבן מעוגל 51"/>
          <p:cNvSpPr/>
          <p:nvPr/>
        </p:nvSpPr>
        <p:spPr>
          <a:xfrm>
            <a:off x="10563120" y="232560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מרכזת</a:t>
            </a:r>
            <a:endParaRPr lang="en-US" sz="1600" b="0" strike="noStrike" spc="-1">
              <a:solidFill>
                <a:srgbClr val="000000"/>
              </a:solidFill>
              <a:latin typeface="Calibri"/>
            </a:endParaRPr>
          </a:p>
        </p:txBody>
      </p:sp>
      <p:sp>
        <p:nvSpPr>
          <p:cNvPr id="512" name="מלבן מעוגל 52"/>
          <p:cNvSpPr/>
          <p:nvPr/>
        </p:nvSpPr>
        <p:spPr>
          <a:xfrm>
            <a:off x="10568160" y="2735280"/>
            <a:ext cx="1439640" cy="333360"/>
          </a:xfrm>
          <a:custGeom>
            <a:avLst/>
            <a:gdLst/>
            <a:ahLst/>
            <a:cxnLst/>
            <a:rect l="0" t="0" r="r" b="b"/>
            <a:pathLst>
              <a:path w="4001"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5" y="927"/>
                </a:lnTo>
                <a:lnTo>
                  <a:pt x="3846" y="927"/>
                </a:lnTo>
                <a:cubicBezTo>
                  <a:pt x="3873" y="927"/>
                  <a:pt x="3899" y="920"/>
                  <a:pt x="3923" y="906"/>
                </a:cubicBezTo>
                <a:cubicBezTo>
                  <a:pt x="3946" y="893"/>
                  <a:pt x="3966" y="873"/>
                  <a:pt x="3979" y="850"/>
                </a:cubicBezTo>
                <a:cubicBezTo>
                  <a:pt x="3993" y="826"/>
                  <a:pt x="4000" y="800"/>
                  <a:pt x="4000" y="773"/>
                </a:cubicBezTo>
                <a:lnTo>
                  <a:pt x="4000" y="154"/>
                </a:lnTo>
                <a:lnTo>
                  <a:pt x="4000" y="155"/>
                </a:lnTo>
                <a:lnTo>
                  <a:pt x="4000" y="155"/>
                </a:lnTo>
                <a:cubicBezTo>
                  <a:pt x="4000" y="127"/>
                  <a:pt x="3993" y="101"/>
                  <a:pt x="3979" y="77"/>
                </a:cubicBezTo>
                <a:cubicBezTo>
                  <a:pt x="3966" y="54"/>
                  <a:pt x="3946" y="34"/>
                  <a:pt x="3923" y="21"/>
                </a:cubicBezTo>
                <a:cubicBezTo>
                  <a:pt x="3899" y="7"/>
                  <a:pt x="3873" y="0"/>
                  <a:pt x="3846" y="0"/>
                </a:cubicBezTo>
                <a:lnTo>
                  <a:pt x="154" y="0"/>
                </a:lnTo>
              </a:path>
            </a:pathLst>
          </a:custGeom>
          <a:solidFill>
            <a:srgbClr val="498FCC"/>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מפזרת</a:t>
            </a:r>
            <a:endParaRPr lang="en-US" sz="1600" b="0" strike="noStrike" spc="-1">
              <a:solidFill>
                <a:srgbClr val="000000"/>
              </a:solidFill>
              <a:latin typeface="Calibri"/>
            </a:endParaRPr>
          </a:p>
        </p:txBody>
      </p:sp>
      <p:sp>
        <p:nvSpPr>
          <p:cNvPr id="513" name="מלבן מעוגל 53"/>
          <p:cNvSpPr/>
          <p:nvPr/>
        </p:nvSpPr>
        <p:spPr>
          <a:xfrm>
            <a:off x="10563120" y="3149640"/>
            <a:ext cx="1440000" cy="525600"/>
          </a:xfrm>
          <a:custGeom>
            <a:avLst/>
            <a:gdLst/>
            <a:ahLst/>
            <a:cxnLst/>
            <a:rect l="0" t="0" r="r" b="b"/>
            <a:pathLst>
              <a:path w="4002" h="1462">
                <a:moveTo>
                  <a:pt x="243" y="0"/>
                </a:moveTo>
                <a:lnTo>
                  <a:pt x="244" y="0"/>
                </a:lnTo>
                <a:cubicBezTo>
                  <a:pt x="201" y="0"/>
                  <a:pt x="159" y="11"/>
                  <a:pt x="122" y="33"/>
                </a:cubicBezTo>
                <a:cubicBezTo>
                  <a:pt x="85" y="54"/>
                  <a:pt x="54" y="85"/>
                  <a:pt x="33" y="122"/>
                </a:cubicBezTo>
                <a:cubicBezTo>
                  <a:pt x="11" y="159"/>
                  <a:pt x="0" y="201"/>
                  <a:pt x="0" y="244"/>
                </a:cubicBezTo>
                <a:lnTo>
                  <a:pt x="0" y="1217"/>
                </a:lnTo>
                <a:lnTo>
                  <a:pt x="0" y="1218"/>
                </a:lnTo>
                <a:cubicBezTo>
                  <a:pt x="0" y="1260"/>
                  <a:pt x="11" y="1302"/>
                  <a:pt x="33" y="1339"/>
                </a:cubicBezTo>
                <a:cubicBezTo>
                  <a:pt x="54" y="1376"/>
                  <a:pt x="85" y="1407"/>
                  <a:pt x="122" y="1428"/>
                </a:cubicBezTo>
                <a:cubicBezTo>
                  <a:pt x="159" y="1450"/>
                  <a:pt x="201" y="1461"/>
                  <a:pt x="244" y="1461"/>
                </a:cubicBezTo>
                <a:lnTo>
                  <a:pt x="3757" y="1461"/>
                </a:lnTo>
                <a:lnTo>
                  <a:pt x="3758" y="1461"/>
                </a:lnTo>
                <a:cubicBezTo>
                  <a:pt x="3800" y="1461"/>
                  <a:pt x="3842" y="1450"/>
                  <a:pt x="3879" y="1428"/>
                </a:cubicBezTo>
                <a:cubicBezTo>
                  <a:pt x="3916" y="1407"/>
                  <a:pt x="3947" y="1376"/>
                  <a:pt x="3968" y="1339"/>
                </a:cubicBezTo>
                <a:cubicBezTo>
                  <a:pt x="3990" y="1302"/>
                  <a:pt x="4001" y="1260"/>
                  <a:pt x="4001" y="1218"/>
                </a:cubicBezTo>
                <a:lnTo>
                  <a:pt x="4001" y="243"/>
                </a:lnTo>
                <a:lnTo>
                  <a:pt x="4001" y="244"/>
                </a:lnTo>
                <a:lnTo>
                  <a:pt x="4001" y="244"/>
                </a:lnTo>
                <a:cubicBezTo>
                  <a:pt x="4001" y="201"/>
                  <a:pt x="3990" y="159"/>
                  <a:pt x="3968" y="122"/>
                </a:cubicBezTo>
                <a:cubicBezTo>
                  <a:pt x="3947" y="85"/>
                  <a:pt x="3916" y="54"/>
                  <a:pt x="3879" y="33"/>
                </a:cubicBezTo>
                <a:cubicBezTo>
                  <a:pt x="3842" y="11"/>
                  <a:pt x="3800" y="0"/>
                  <a:pt x="3758" y="0"/>
                </a:cubicBezTo>
                <a:lnTo>
                  <a:pt x="243"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דמות ממשית ומדומה</a:t>
            </a:r>
            <a:endParaRPr lang="en-US" sz="1600" b="0" strike="noStrike" spc="-1">
              <a:solidFill>
                <a:srgbClr val="000000"/>
              </a:solidFill>
              <a:latin typeface="Calibri"/>
            </a:endParaRPr>
          </a:p>
        </p:txBody>
      </p:sp>
      <p:sp>
        <p:nvSpPr>
          <p:cNvPr id="514" name="מלבן מעוגל 54"/>
          <p:cNvSpPr/>
          <p:nvPr/>
        </p:nvSpPr>
        <p:spPr>
          <a:xfrm>
            <a:off x="10563120" y="145584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הקדמה</a:t>
            </a:r>
            <a:endParaRPr lang="en-US" sz="16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5"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עדשה מפזרת</a:t>
            </a:r>
            <a:endParaRPr lang="en-US" sz="4000" b="0" strike="noStrike" spc="-1">
              <a:solidFill>
                <a:srgbClr val="000000"/>
              </a:solidFill>
              <a:latin typeface="Calibri"/>
            </a:endParaRPr>
          </a:p>
        </p:txBody>
      </p:sp>
      <p:sp>
        <p:nvSpPr>
          <p:cNvPr id="516" name="TextBox 57"/>
          <p:cNvSpPr/>
          <p:nvPr/>
        </p:nvSpPr>
        <p:spPr>
          <a:xfrm>
            <a:off x="5697360" y="1344600"/>
            <a:ext cx="4216680" cy="8560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t/>
            </a:r>
            <a:br/>
            <a:endParaRPr lang="en-US" sz="1800" b="0" strike="noStrike" spc="-1">
              <a:solidFill>
                <a:srgbClr val="000000"/>
              </a:solidFill>
              <a:latin typeface="Calibri"/>
            </a:endParaRPr>
          </a:p>
        </p:txBody>
      </p:sp>
      <p:grpSp>
        <p:nvGrpSpPr>
          <p:cNvPr id="517" name="קבוצה 13"/>
          <p:cNvGrpSpPr/>
          <p:nvPr/>
        </p:nvGrpSpPr>
        <p:grpSpPr>
          <a:xfrm>
            <a:off x="3747960" y="1803240"/>
            <a:ext cx="6437520" cy="3767040"/>
            <a:chOff x="3747960" y="1803240"/>
            <a:chExt cx="6437520" cy="3767040"/>
          </a:xfrm>
        </p:grpSpPr>
        <p:grpSp>
          <p:nvGrpSpPr>
            <p:cNvPr id="518" name="קבוצה 14"/>
            <p:cNvGrpSpPr/>
            <p:nvPr/>
          </p:nvGrpSpPr>
          <p:grpSpPr>
            <a:xfrm>
              <a:off x="3949920" y="1803240"/>
              <a:ext cx="6235560" cy="3767040"/>
              <a:chOff x="3949920" y="1803240"/>
              <a:chExt cx="6235560" cy="3767040"/>
            </a:xfrm>
          </p:grpSpPr>
          <p:grpSp>
            <p:nvGrpSpPr>
              <p:cNvPr id="519" name="קבוצה 18"/>
              <p:cNvGrpSpPr/>
              <p:nvPr/>
            </p:nvGrpSpPr>
            <p:grpSpPr>
              <a:xfrm>
                <a:off x="3949920" y="1865520"/>
                <a:ext cx="6235560" cy="3704760"/>
                <a:chOff x="3949920" y="1865520"/>
                <a:chExt cx="6235560" cy="3704760"/>
              </a:xfrm>
            </p:grpSpPr>
            <p:sp>
              <p:nvSpPr>
                <p:cNvPr id="520" name="Line 2"/>
                <p:cNvSpPr/>
                <p:nvPr/>
              </p:nvSpPr>
              <p:spPr>
                <a:xfrm>
                  <a:off x="3949920" y="4178880"/>
                  <a:ext cx="6235560" cy="0"/>
                </a:xfrm>
                <a:prstGeom prst="line">
                  <a:avLst/>
                </a:prstGeom>
                <a:ln w="28440">
                  <a:solidFill>
                    <a:srgbClr val="000000"/>
                  </a:solidFill>
                  <a:miter/>
                </a:ln>
              </p:spPr>
              <p:style>
                <a:lnRef idx="0">
                  <a:scrgbClr r="0" g="0" b="0"/>
                </a:lnRef>
                <a:fillRef idx="0">
                  <a:scrgbClr r="0" g="0" b="0"/>
                </a:fillRef>
                <a:effectRef idx="0">
                  <a:scrgbClr r="0" g="0" b="0"/>
                </a:effectRef>
                <a:fontRef idx="minor"/>
              </p:style>
            </p:sp>
            <p:sp>
              <p:nvSpPr>
                <p:cNvPr id="521" name="Line 4"/>
                <p:cNvSpPr/>
                <p:nvPr/>
              </p:nvSpPr>
              <p:spPr>
                <a:xfrm>
                  <a:off x="5788440" y="4108680"/>
                  <a:ext cx="0" cy="146880"/>
                </a:xfrm>
                <a:prstGeom prst="line">
                  <a:avLst/>
                </a:prstGeom>
                <a:ln w="28440">
                  <a:solidFill>
                    <a:srgbClr val="000000"/>
                  </a:solidFill>
                  <a:miter/>
                </a:ln>
              </p:spPr>
              <p:style>
                <a:lnRef idx="0">
                  <a:scrgbClr r="0" g="0" b="0"/>
                </a:lnRef>
                <a:fillRef idx="0">
                  <a:scrgbClr r="0" g="0" b="0"/>
                </a:fillRef>
                <a:effectRef idx="0">
                  <a:scrgbClr r="0" g="0" b="0"/>
                </a:effectRef>
                <a:fontRef idx="minor"/>
              </p:style>
            </p:sp>
            <p:sp>
              <p:nvSpPr>
                <p:cNvPr id="522" name="Line 5"/>
                <p:cNvSpPr/>
                <p:nvPr/>
              </p:nvSpPr>
              <p:spPr>
                <a:xfrm>
                  <a:off x="7958880" y="4114800"/>
                  <a:ext cx="0" cy="146880"/>
                </a:xfrm>
                <a:prstGeom prst="line">
                  <a:avLst/>
                </a:prstGeom>
                <a:ln w="28440">
                  <a:solidFill>
                    <a:srgbClr val="000000"/>
                  </a:solidFill>
                  <a:miter/>
                </a:ln>
              </p:spPr>
              <p:style>
                <a:lnRef idx="0">
                  <a:scrgbClr r="0" g="0" b="0"/>
                </a:lnRef>
                <a:fillRef idx="0">
                  <a:scrgbClr r="0" g="0" b="0"/>
                </a:fillRef>
                <a:effectRef idx="0">
                  <a:scrgbClr r="0" g="0" b="0"/>
                </a:effectRef>
                <a:fontRef idx="minor"/>
              </p:style>
            </p:sp>
            <p:sp>
              <p:nvSpPr>
                <p:cNvPr id="523" name="Line 9"/>
                <p:cNvSpPr/>
                <p:nvPr/>
              </p:nvSpPr>
              <p:spPr>
                <a:xfrm>
                  <a:off x="6870240" y="3744000"/>
                  <a:ext cx="1640880" cy="0"/>
                </a:xfrm>
                <a:prstGeom prst="line">
                  <a:avLst/>
                </a:prstGeom>
                <a:ln w="28440">
                  <a:solidFill>
                    <a:srgbClr val="FF6600"/>
                  </a:solidFill>
                  <a:miter/>
                  <a:tailEnd type="triangle" w="med" len="med"/>
                </a:ln>
              </p:spPr>
              <p:style>
                <a:lnRef idx="0">
                  <a:scrgbClr r="0" g="0" b="0"/>
                </a:lnRef>
                <a:fillRef idx="0">
                  <a:scrgbClr r="0" g="0" b="0"/>
                </a:fillRef>
                <a:effectRef idx="0">
                  <a:scrgbClr r="0" g="0" b="0"/>
                </a:effectRef>
                <a:fontRef idx="minor"/>
              </p:style>
            </p:sp>
            <p:sp>
              <p:nvSpPr>
                <p:cNvPr id="524" name="Line 10"/>
                <p:cNvSpPr/>
                <p:nvPr/>
              </p:nvSpPr>
              <p:spPr>
                <a:xfrm>
                  <a:off x="6870240" y="3737880"/>
                  <a:ext cx="1499760" cy="587880"/>
                </a:xfrm>
                <a:prstGeom prst="line">
                  <a:avLst/>
                </a:prstGeom>
                <a:ln w="28440">
                  <a:solidFill>
                    <a:srgbClr val="FF6600"/>
                  </a:solidFill>
                  <a:prstDash val="sysDot"/>
                  <a:miter/>
                </a:ln>
              </p:spPr>
              <p:style>
                <a:lnRef idx="0">
                  <a:scrgbClr r="0" g="0" b="0"/>
                </a:lnRef>
                <a:fillRef idx="0">
                  <a:scrgbClr r="0" g="0" b="0"/>
                </a:fillRef>
                <a:effectRef idx="0">
                  <a:scrgbClr r="0" g="0" b="0"/>
                </a:effectRef>
                <a:fontRef idx="minor"/>
              </p:style>
            </p:sp>
            <p:sp>
              <p:nvSpPr>
                <p:cNvPr id="525" name="Line 11"/>
                <p:cNvSpPr/>
                <p:nvPr/>
              </p:nvSpPr>
              <p:spPr>
                <a:xfrm flipV="1">
                  <a:off x="5579280" y="2929680"/>
                  <a:ext cx="1290600" cy="1488240"/>
                </a:xfrm>
                <a:prstGeom prst="line">
                  <a:avLst/>
                </a:prstGeom>
                <a:ln w="28440">
                  <a:solidFill>
                    <a:srgbClr val="00B050"/>
                  </a:solidFill>
                  <a:prstDash val="dash"/>
                  <a:miter/>
                  <a:headEnd type="triangle" w="med" len="med"/>
                </a:ln>
              </p:spPr>
              <p:style>
                <a:lnRef idx="0">
                  <a:scrgbClr r="0" g="0" b="0"/>
                </a:lnRef>
                <a:fillRef idx="0">
                  <a:scrgbClr r="0" g="0" b="0"/>
                </a:fillRef>
                <a:effectRef idx="0">
                  <a:scrgbClr r="0" g="0" b="0"/>
                </a:effectRef>
                <a:fontRef idx="minor"/>
              </p:style>
            </p:sp>
            <p:sp>
              <p:nvSpPr>
                <p:cNvPr id="526" name="Line 13"/>
                <p:cNvSpPr/>
                <p:nvPr/>
              </p:nvSpPr>
              <p:spPr>
                <a:xfrm>
                  <a:off x="4817880" y="2929680"/>
                  <a:ext cx="3693240" cy="2248560"/>
                </a:xfrm>
                <a:prstGeom prst="line">
                  <a:avLst/>
                </a:prstGeom>
                <a:ln w="28440">
                  <a:solidFill>
                    <a:srgbClr val="002060"/>
                  </a:solidFill>
                  <a:miter/>
                  <a:tailEnd type="triangle" w="med" len="med"/>
                </a:ln>
              </p:spPr>
              <p:style>
                <a:lnRef idx="0">
                  <a:scrgbClr r="0" g="0" b="0"/>
                </a:lnRef>
                <a:fillRef idx="0">
                  <a:scrgbClr r="0" g="0" b="0"/>
                </a:fillRef>
                <a:effectRef idx="0">
                  <a:scrgbClr r="0" g="0" b="0"/>
                </a:effectRef>
                <a:fontRef idx="minor"/>
              </p:style>
            </p:sp>
            <p:sp>
              <p:nvSpPr>
                <p:cNvPr id="527" name="Line 15"/>
                <p:cNvSpPr/>
                <p:nvPr/>
              </p:nvSpPr>
              <p:spPr>
                <a:xfrm flipV="1">
                  <a:off x="6870240" y="1865520"/>
                  <a:ext cx="897480" cy="1054440"/>
                </a:xfrm>
                <a:prstGeom prst="line">
                  <a:avLst/>
                </a:prstGeom>
                <a:ln w="28440">
                  <a:solidFill>
                    <a:srgbClr val="00B050"/>
                  </a:solidFill>
                  <a:miter/>
                  <a:tailEnd type="triangle" w="med" len="med"/>
                </a:ln>
              </p:spPr>
              <p:style>
                <a:lnRef idx="0">
                  <a:scrgbClr r="0" g="0" b="0"/>
                </a:lnRef>
                <a:fillRef idx="0">
                  <a:scrgbClr r="0" g="0" b="0"/>
                </a:fillRef>
                <a:effectRef idx="0">
                  <a:scrgbClr r="0" g="0" b="0"/>
                </a:effectRef>
                <a:fontRef idx="minor"/>
              </p:style>
            </p:sp>
            <p:sp>
              <p:nvSpPr>
                <p:cNvPr id="528" name="Line 16"/>
                <p:cNvSpPr/>
                <p:nvPr/>
              </p:nvSpPr>
              <p:spPr>
                <a:xfrm>
                  <a:off x="4817880" y="2932560"/>
                  <a:ext cx="2084040" cy="0"/>
                </a:xfrm>
                <a:prstGeom prst="line">
                  <a:avLst/>
                </a:prstGeom>
                <a:ln w="28440">
                  <a:solidFill>
                    <a:srgbClr val="00B050"/>
                  </a:solidFill>
                  <a:miter/>
                  <a:tailEnd type="triangle" w="med" len="med"/>
                </a:ln>
              </p:spPr>
              <p:style>
                <a:lnRef idx="0">
                  <a:scrgbClr r="0" g="0" b="0"/>
                </a:lnRef>
                <a:fillRef idx="0">
                  <a:scrgbClr r="0" g="0" b="0"/>
                </a:fillRef>
                <a:effectRef idx="0">
                  <a:scrgbClr r="0" g="0" b="0"/>
                </a:effectRef>
                <a:fontRef idx="minor"/>
              </p:style>
            </p:sp>
            <p:sp>
              <p:nvSpPr>
                <p:cNvPr id="529" name="Line 18"/>
                <p:cNvSpPr/>
                <p:nvPr/>
              </p:nvSpPr>
              <p:spPr>
                <a:xfrm>
                  <a:off x="4817880" y="2929680"/>
                  <a:ext cx="2055600" cy="808200"/>
                </a:xfrm>
                <a:prstGeom prst="line">
                  <a:avLst/>
                </a:prstGeom>
                <a:ln w="28440">
                  <a:solidFill>
                    <a:srgbClr val="FF6600"/>
                  </a:solidFill>
                  <a:miter/>
                  <a:tailEnd type="triangle" w="med" len="med"/>
                </a:ln>
              </p:spPr>
              <p:style>
                <a:lnRef idx="0">
                  <a:scrgbClr r="0" g="0" b="0"/>
                </a:lnRef>
                <a:fillRef idx="0">
                  <a:scrgbClr r="0" g="0" b="0"/>
                </a:fillRef>
                <a:effectRef idx="0">
                  <a:scrgbClr r="0" g="0" b="0"/>
                </a:effectRef>
                <a:fontRef idx="minor"/>
              </p:style>
            </p:sp>
            <p:sp>
              <p:nvSpPr>
                <p:cNvPr id="530" name="Line 19"/>
                <p:cNvSpPr/>
                <p:nvPr/>
              </p:nvSpPr>
              <p:spPr>
                <a:xfrm>
                  <a:off x="4817880" y="2929680"/>
                  <a:ext cx="1440" cy="1246320"/>
                </a:xfrm>
                <a:prstGeom prst="line">
                  <a:avLst/>
                </a:prstGeom>
                <a:ln w="28440">
                  <a:solidFill>
                    <a:srgbClr val="000000"/>
                  </a:solidFill>
                  <a:miter/>
                  <a:headEnd type="triangle" w="med" len="med"/>
                </a:ln>
              </p:spPr>
              <p:style>
                <a:lnRef idx="0">
                  <a:scrgbClr r="0" g="0" b="0"/>
                </a:lnRef>
                <a:fillRef idx="0">
                  <a:scrgbClr r="0" g="0" b="0"/>
                </a:fillRef>
                <a:effectRef idx="0">
                  <a:scrgbClr r="0" g="0" b="0"/>
                </a:effectRef>
                <a:fontRef idx="minor"/>
              </p:style>
            </p:sp>
            <p:grpSp>
              <p:nvGrpSpPr>
                <p:cNvPr id="531" name="Group 34"/>
                <p:cNvGrpSpPr/>
                <p:nvPr/>
              </p:nvGrpSpPr>
              <p:grpSpPr>
                <a:xfrm>
                  <a:off x="6791040" y="2488680"/>
                  <a:ext cx="151920" cy="3081600"/>
                  <a:chOff x="6791040" y="2488680"/>
                  <a:chExt cx="151920" cy="3081600"/>
                </a:xfrm>
              </p:grpSpPr>
              <p:sp>
                <p:nvSpPr>
                  <p:cNvPr id="532" name="Line 27"/>
                  <p:cNvSpPr/>
                  <p:nvPr/>
                </p:nvSpPr>
                <p:spPr>
                  <a:xfrm>
                    <a:off x="6866640" y="2589480"/>
                    <a:ext cx="0" cy="2866320"/>
                  </a:xfrm>
                  <a:prstGeom prst="line">
                    <a:avLst/>
                  </a:prstGeom>
                  <a:ln w="28440">
                    <a:solidFill>
                      <a:srgbClr val="000000"/>
                    </a:solidFill>
                    <a:miter/>
                  </a:ln>
                </p:spPr>
                <p:style>
                  <a:lnRef idx="0">
                    <a:scrgbClr r="0" g="0" b="0"/>
                  </a:lnRef>
                  <a:fillRef idx="0">
                    <a:scrgbClr r="0" g="0" b="0"/>
                  </a:fillRef>
                  <a:effectRef idx="0">
                    <a:scrgbClr r="0" g="0" b="0"/>
                  </a:effectRef>
                  <a:fontRef idx="minor"/>
                </p:style>
              </p:sp>
              <p:grpSp>
                <p:nvGrpSpPr>
                  <p:cNvPr id="533" name="Group 33"/>
                  <p:cNvGrpSpPr/>
                  <p:nvPr/>
                </p:nvGrpSpPr>
                <p:grpSpPr>
                  <a:xfrm>
                    <a:off x="6791040" y="5455800"/>
                    <a:ext cx="145800" cy="114480"/>
                    <a:chOff x="6791040" y="5455800"/>
                    <a:chExt cx="145800" cy="114480"/>
                  </a:xfrm>
                </p:grpSpPr>
                <p:sp>
                  <p:nvSpPr>
                    <p:cNvPr id="534" name="Line 28"/>
                    <p:cNvSpPr/>
                    <p:nvPr/>
                  </p:nvSpPr>
                  <p:spPr>
                    <a:xfrm flipH="1">
                      <a:off x="6791040" y="5455800"/>
                      <a:ext cx="75240" cy="114480"/>
                    </a:xfrm>
                    <a:prstGeom prst="line">
                      <a:avLst/>
                    </a:prstGeom>
                    <a:ln w="28440">
                      <a:solidFill>
                        <a:srgbClr val="000000"/>
                      </a:solidFill>
                      <a:miter/>
                    </a:ln>
                  </p:spPr>
                  <p:style>
                    <a:lnRef idx="0">
                      <a:scrgbClr r="0" g="0" b="0"/>
                    </a:lnRef>
                    <a:fillRef idx="0">
                      <a:scrgbClr r="0" g="0" b="0"/>
                    </a:fillRef>
                    <a:effectRef idx="0">
                      <a:scrgbClr r="0" g="0" b="0"/>
                    </a:effectRef>
                    <a:fontRef idx="minor"/>
                  </p:style>
                </p:sp>
                <p:sp>
                  <p:nvSpPr>
                    <p:cNvPr id="535" name="Line 29"/>
                    <p:cNvSpPr/>
                    <p:nvPr/>
                  </p:nvSpPr>
                  <p:spPr>
                    <a:xfrm>
                      <a:off x="6866640" y="5455800"/>
                      <a:ext cx="70200" cy="109800"/>
                    </a:xfrm>
                    <a:prstGeom prst="line">
                      <a:avLst/>
                    </a:prstGeom>
                    <a:ln w="28440">
                      <a:solidFill>
                        <a:srgbClr val="000000"/>
                      </a:solidFill>
                      <a:miter/>
                    </a:ln>
                  </p:spPr>
                  <p:style>
                    <a:lnRef idx="0">
                      <a:scrgbClr r="0" g="0" b="0"/>
                    </a:lnRef>
                    <a:fillRef idx="0">
                      <a:scrgbClr r="0" g="0" b="0"/>
                    </a:fillRef>
                    <a:effectRef idx="0">
                      <a:scrgbClr r="0" g="0" b="0"/>
                    </a:effectRef>
                    <a:fontRef idx="minor"/>
                  </p:style>
                </p:sp>
              </p:grpSp>
              <p:grpSp>
                <p:nvGrpSpPr>
                  <p:cNvPr id="536" name="Group 32"/>
                  <p:cNvGrpSpPr/>
                  <p:nvPr/>
                </p:nvGrpSpPr>
                <p:grpSpPr>
                  <a:xfrm>
                    <a:off x="6792840" y="2488680"/>
                    <a:ext cx="150120" cy="114480"/>
                    <a:chOff x="6792840" y="2488680"/>
                    <a:chExt cx="150120" cy="114480"/>
                  </a:xfrm>
                </p:grpSpPr>
                <p:sp>
                  <p:nvSpPr>
                    <p:cNvPr id="537" name="Line 30"/>
                    <p:cNvSpPr/>
                    <p:nvPr/>
                  </p:nvSpPr>
                  <p:spPr>
                    <a:xfrm flipH="1">
                      <a:off x="6867720" y="2488680"/>
                      <a:ext cx="75240" cy="114480"/>
                    </a:xfrm>
                    <a:prstGeom prst="line">
                      <a:avLst/>
                    </a:prstGeom>
                    <a:ln w="28440">
                      <a:solidFill>
                        <a:srgbClr val="000000"/>
                      </a:solidFill>
                      <a:miter/>
                    </a:ln>
                  </p:spPr>
                  <p:style>
                    <a:lnRef idx="0">
                      <a:scrgbClr r="0" g="0" b="0"/>
                    </a:lnRef>
                    <a:fillRef idx="0">
                      <a:scrgbClr r="0" g="0" b="0"/>
                    </a:fillRef>
                    <a:effectRef idx="0">
                      <a:scrgbClr r="0" g="0" b="0"/>
                    </a:effectRef>
                    <a:fontRef idx="minor"/>
                  </p:style>
                </p:sp>
                <p:sp>
                  <p:nvSpPr>
                    <p:cNvPr id="538" name="Line 31"/>
                    <p:cNvSpPr/>
                    <p:nvPr/>
                  </p:nvSpPr>
                  <p:spPr>
                    <a:xfrm>
                      <a:off x="6792840" y="2489760"/>
                      <a:ext cx="70560" cy="110160"/>
                    </a:xfrm>
                    <a:prstGeom prst="line">
                      <a:avLst/>
                    </a:prstGeom>
                    <a:ln w="28440">
                      <a:solidFill>
                        <a:srgbClr val="000000"/>
                      </a:solidFill>
                      <a:miter/>
                    </a:ln>
                  </p:spPr>
                  <p:style>
                    <a:lnRef idx="0">
                      <a:scrgbClr r="0" g="0" b="0"/>
                    </a:lnRef>
                    <a:fillRef idx="0">
                      <a:scrgbClr r="0" g="0" b="0"/>
                    </a:fillRef>
                    <a:effectRef idx="0">
                      <a:scrgbClr r="0" g="0" b="0"/>
                    </a:effectRef>
                    <a:fontRef idx="minor"/>
                  </p:style>
                </p:sp>
              </p:grpSp>
            </p:grpSp>
            <p:sp>
              <p:nvSpPr>
                <p:cNvPr id="539" name="Text Box 39"/>
                <p:cNvSpPr/>
                <p:nvPr/>
              </p:nvSpPr>
              <p:spPr>
                <a:xfrm>
                  <a:off x="7817760" y="4246200"/>
                  <a:ext cx="35496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0" strike="noStrike" spc="-1">
                      <a:solidFill>
                        <a:srgbClr val="000000"/>
                      </a:solidFill>
                      <a:latin typeface="Calibri"/>
                      <a:ea typeface="Calibri"/>
                    </a:rPr>
                    <a:t>f</a:t>
                  </a:r>
                  <a:endParaRPr lang="en-US" sz="1800" b="0" strike="noStrike" spc="-1">
                    <a:solidFill>
                      <a:srgbClr val="000000"/>
                    </a:solidFill>
                    <a:latin typeface="Calibri"/>
                  </a:endParaRPr>
                </a:p>
              </p:txBody>
            </p:sp>
            <p:sp>
              <p:nvSpPr>
                <p:cNvPr id="540" name="Text Box 40"/>
                <p:cNvSpPr/>
                <p:nvPr/>
              </p:nvSpPr>
              <p:spPr>
                <a:xfrm>
                  <a:off x="5486400" y="4246200"/>
                  <a:ext cx="43380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0" strike="noStrike" spc="-1">
                      <a:solidFill>
                        <a:srgbClr val="000000"/>
                      </a:solidFill>
                      <a:latin typeface="Calibri"/>
                      <a:ea typeface="Calibri"/>
                    </a:rPr>
                    <a:t>f</a:t>
                  </a:r>
                  <a:endParaRPr lang="en-US" sz="1800" b="0" strike="noStrike" spc="-1">
                    <a:solidFill>
                      <a:srgbClr val="000000"/>
                    </a:solidFill>
                    <a:latin typeface="Calibri"/>
                  </a:endParaRPr>
                </a:p>
              </p:txBody>
            </p:sp>
            <p:cxnSp>
              <p:nvCxnSpPr>
                <p:cNvPr id="541" name="מחבר חץ ישר 36"/>
                <p:cNvCxnSpPr/>
                <p:nvPr/>
              </p:nvCxnSpPr>
              <p:spPr>
                <a:xfrm flipH="1">
                  <a:off x="5486040" y="3737520"/>
                  <a:ext cx="1378080" cy="1080"/>
                </a:xfrm>
                <a:prstGeom prst="straightConnector1">
                  <a:avLst/>
                </a:prstGeom>
                <a:ln w="28440">
                  <a:solidFill>
                    <a:srgbClr val="FF6600"/>
                  </a:solidFill>
                  <a:prstDash val="dash"/>
                  <a:miter/>
                  <a:tailEnd type="triangle" w="med" len="med"/>
                </a:ln>
              </p:spPr>
            </p:cxnSp>
            <p:cxnSp>
              <p:nvCxnSpPr>
                <p:cNvPr id="542" name="מחבר חץ ישר 37"/>
                <p:cNvCxnSpPr/>
                <p:nvPr/>
              </p:nvCxnSpPr>
              <p:spPr>
                <a:xfrm>
                  <a:off x="6174720" y="3744000"/>
                  <a:ext cx="1080" cy="428400"/>
                </a:xfrm>
                <a:prstGeom prst="straightConnector1">
                  <a:avLst/>
                </a:prstGeom>
                <a:ln w="28440">
                  <a:solidFill>
                    <a:srgbClr val="000000"/>
                  </a:solidFill>
                  <a:prstDash val="dash"/>
                  <a:miter/>
                  <a:headEnd type="triangle" w="med" len="med"/>
                </a:ln>
              </p:spPr>
            </p:cxnSp>
          </p:grpSp>
          <p:sp>
            <p:nvSpPr>
              <p:cNvPr id="543" name="TextBox 19"/>
              <p:cNvSpPr/>
              <p:nvPr/>
            </p:nvSpPr>
            <p:spPr>
              <a:xfrm>
                <a:off x="8570160" y="3673800"/>
                <a:ext cx="26604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1" strike="noStrike" spc="-1">
                    <a:solidFill>
                      <a:srgbClr val="FF6600"/>
                    </a:solidFill>
                    <a:latin typeface="Calibri"/>
                    <a:ea typeface="Calibri"/>
                  </a:rPr>
                  <a:t>1</a:t>
                </a:r>
                <a:endParaRPr lang="en-US" sz="1800" b="0" strike="noStrike" spc="-1">
                  <a:solidFill>
                    <a:srgbClr val="000000"/>
                  </a:solidFill>
                  <a:latin typeface="Calibri"/>
                </a:endParaRPr>
              </a:p>
            </p:txBody>
          </p:sp>
          <p:sp>
            <p:nvSpPr>
              <p:cNvPr id="544" name="TextBox 20"/>
              <p:cNvSpPr/>
              <p:nvPr/>
            </p:nvSpPr>
            <p:spPr>
              <a:xfrm>
                <a:off x="8573760" y="5132520"/>
                <a:ext cx="26604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1" strike="noStrike" spc="-1">
                    <a:solidFill>
                      <a:srgbClr val="002060"/>
                    </a:solidFill>
                    <a:latin typeface="Calibri"/>
                    <a:ea typeface="Calibri"/>
                  </a:rPr>
                  <a:t>2</a:t>
                </a:r>
                <a:endParaRPr lang="en-US" sz="1800" b="0" strike="noStrike" spc="-1">
                  <a:solidFill>
                    <a:srgbClr val="000000"/>
                  </a:solidFill>
                  <a:latin typeface="Calibri"/>
                </a:endParaRPr>
              </a:p>
            </p:txBody>
          </p:sp>
          <p:sp>
            <p:nvSpPr>
              <p:cNvPr id="545" name="TextBox 21"/>
              <p:cNvSpPr/>
              <p:nvPr/>
            </p:nvSpPr>
            <p:spPr>
              <a:xfrm>
                <a:off x="8570160" y="1803240"/>
                <a:ext cx="26928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1" strike="noStrike" spc="-1">
                    <a:solidFill>
                      <a:srgbClr val="00B050"/>
                    </a:solidFill>
                    <a:latin typeface="Calibri"/>
                    <a:ea typeface="Calibri"/>
                  </a:rPr>
                  <a:t>3</a:t>
                </a:r>
                <a:endParaRPr lang="en-US" sz="1800" b="0" strike="noStrike" spc="-1">
                  <a:solidFill>
                    <a:srgbClr val="000000"/>
                  </a:solidFill>
                  <a:latin typeface="Calibri"/>
                </a:endParaRPr>
              </a:p>
            </p:txBody>
          </p:sp>
        </p:grpSp>
        <p:sp>
          <p:nvSpPr>
            <p:cNvPr id="546" name="Text Box 32"/>
            <p:cNvSpPr/>
            <p:nvPr/>
          </p:nvSpPr>
          <p:spPr>
            <a:xfrm>
              <a:off x="3747960" y="2932560"/>
              <a:ext cx="1020600" cy="8254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עצם</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1" strike="noStrike" spc="-1">
                  <a:solidFill>
                    <a:srgbClr val="000000"/>
                  </a:solidFill>
                  <a:latin typeface="Calibri"/>
                  <a:ea typeface="Calibri"/>
                </a:rPr>
                <a:t>object </a:t>
              </a:r>
              <a:endParaRPr lang="en-US" sz="2400" b="0" strike="noStrike" spc="-1">
                <a:solidFill>
                  <a:srgbClr val="000000"/>
                </a:solidFill>
                <a:latin typeface="Calibri"/>
              </a:endParaRPr>
            </a:p>
          </p:txBody>
        </p:sp>
        <p:sp>
          <p:nvSpPr>
            <p:cNvPr id="547" name="Text Box 32"/>
            <p:cNvSpPr/>
            <p:nvPr/>
          </p:nvSpPr>
          <p:spPr>
            <a:xfrm>
              <a:off x="5852880" y="4185720"/>
              <a:ext cx="1020600" cy="8254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דמות</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1" strike="noStrike" spc="-1">
                  <a:solidFill>
                    <a:srgbClr val="000000"/>
                  </a:solidFill>
                  <a:latin typeface="Calibri"/>
                  <a:ea typeface="Calibri"/>
                </a:rPr>
                <a:t>Image</a:t>
              </a:r>
              <a:endParaRPr lang="en-US" sz="2400" b="0" strike="noStrike" spc="-1">
                <a:solidFill>
                  <a:srgbClr val="000000"/>
                </a:solidFill>
                <a:latin typeface="Calibri"/>
              </a:endParaRPr>
            </a:p>
          </p:txBody>
        </p:sp>
      </p:grpSp>
      <p:sp>
        <p:nvSpPr>
          <p:cNvPr id="548" name="Text Box 3"/>
          <p:cNvSpPr/>
          <p:nvPr/>
        </p:nvSpPr>
        <p:spPr>
          <a:xfrm>
            <a:off x="6168960" y="1343160"/>
            <a:ext cx="4035600" cy="52056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1" u="sng" strike="noStrike" spc="-1">
                <a:solidFill>
                  <a:srgbClr val="000000"/>
                </a:solidFill>
                <a:uFillTx/>
                <a:latin typeface="Calibri"/>
                <a:cs typeface="Calibri"/>
              </a:rPr>
              <a:t>עצם ודמות:</a:t>
            </a:r>
            <a:endParaRPr lang="en-US" sz="2800" b="0" strike="noStrike" spc="-1">
              <a:solidFill>
                <a:srgbClr val="000000"/>
              </a:solidFill>
              <a:latin typeface="Calibri"/>
            </a:endParaRPr>
          </a:p>
        </p:txBody>
      </p:sp>
      <p:sp>
        <p:nvSpPr>
          <p:cNvPr id="549" name="Text Box 3"/>
          <p:cNvSpPr/>
          <p:nvPr/>
        </p:nvSpPr>
        <p:spPr>
          <a:xfrm>
            <a:off x="4370400" y="5673600"/>
            <a:ext cx="5815080" cy="4597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1" strike="noStrike" spc="-1">
                <a:solidFill>
                  <a:srgbClr val="000000"/>
                </a:solidFill>
                <a:latin typeface="Calibri"/>
                <a:cs typeface="Calibri"/>
              </a:rPr>
              <a:t>מתקבלת דמות מדומה, מוקטנת וישרה</a:t>
            </a:r>
            <a:endParaRPr lang="en-US" sz="2400" b="0" strike="noStrike" spc="-1">
              <a:solidFill>
                <a:srgbClr val="000000"/>
              </a:solidFill>
              <a:latin typeface="Calibri"/>
            </a:endParaRPr>
          </a:p>
        </p:txBody>
      </p:sp>
      <p:sp>
        <p:nvSpPr>
          <p:cNvPr id="550" name="מלבן מעוגל 55"/>
          <p:cNvSpPr/>
          <p:nvPr/>
        </p:nvSpPr>
        <p:spPr>
          <a:xfrm>
            <a:off x="10563120" y="18892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סוגי עדשות</a:t>
            </a:r>
            <a:endParaRPr lang="en-US" sz="1600" b="0" strike="noStrike" spc="-1">
              <a:solidFill>
                <a:srgbClr val="000000"/>
              </a:solidFill>
              <a:latin typeface="Calibri"/>
            </a:endParaRPr>
          </a:p>
        </p:txBody>
      </p:sp>
      <p:sp>
        <p:nvSpPr>
          <p:cNvPr id="551" name="מלבן מעוגל 56"/>
          <p:cNvSpPr/>
          <p:nvPr/>
        </p:nvSpPr>
        <p:spPr>
          <a:xfrm>
            <a:off x="10563120" y="37450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עוצמת העדשה</a:t>
            </a:r>
            <a:endParaRPr lang="en-US" sz="1600" b="0" strike="noStrike" spc="-1">
              <a:solidFill>
                <a:srgbClr val="000000"/>
              </a:solidFill>
              <a:latin typeface="Calibri"/>
            </a:endParaRPr>
          </a:p>
        </p:txBody>
      </p:sp>
      <p:sp>
        <p:nvSpPr>
          <p:cNvPr id="552" name="מלבן מעוגל 58"/>
          <p:cNvSpPr/>
          <p:nvPr/>
        </p:nvSpPr>
        <p:spPr>
          <a:xfrm>
            <a:off x="10563120" y="232560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מרכזת</a:t>
            </a:r>
            <a:endParaRPr lang="en-US" sz="1600" b="0" strike="noStrike" spc="-1">
              <a:solidFill>
                <a:srgbClr val="000000"/>
              </a:solidFill>
              <a:latin typeface="Calibri"/>
            </a:endParaRPr>
          </a:p>
        </p:txBody>
      </p:sp>
      <p:sp>
        <p:nvSpPr>
          <p:cNvPr id="553" name="מלבן מעוגל 59"/>
          <p:cNvSpPr/>
          <p:nvPr/>
        </p:nvSpPr>
        <p:spPr>
          <a:xfrm>
            <a:off x="10568160" y="2735280"/>
            <a:ext cx="1439640" cy="333360"/>
          </a:xfrm>
          <a:custGeom>
            <a:avLst/>
            <a:gdLst/>
            <a:ahLst/>
            <a:cxnLst/>
            <a:rect l="0" t="0" r="r" b="b"/>
            <a:pathLst>
              <a:path w="4001"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5" y="927"/>
                </a:lnTo>
                <a:lnTo>
                  <a:pt x="3846" y="927"/>
                </a:lnTo>
                <a:cubicBezTo>
                  <a:pt x="3873" y="927"/>
                  <a:pt x="3899" y="920"/>
                  <a:pt x="3923" y="906"/>
                </a:cubicBezTo>
                <a:cubicBezTo>
                  <a:pt x="3946" y="893"/>
                  <a:pt x="3966" y="873"/>
                  <a:pt x="3979" y="850"/>
                </a:cubicBezTo>
                <a:cubicBezTo>
                  <a:pt x="3993" y="826"/>
                  <a:pt x="4000" y="800"/>
                  <a:pt x="4000" y="773"/>
                </a:cubicBezTo>
                <a:lnTo>
                  <a:pt x="4000" y="154"/>
                </a:lnTo>
                <a:lnTo>
                  <a:pt x="4000" y="155"/>
                </a:lnTo>
                <a:lnTo>
                  <a:pt x="4000" y="155"/>
                </a:lnTo>
                <a:cubicBezTo>
                  <a:pt x="4000" y="127"/>
                  <a:pt x="3993" y="101"/>
                  <a:pt x="3979" y="77"/>
                </a:cubicBezTo>
                <a:cubicBezTo>
                  <a:pt x="3966" y="54"/>
                  <a:pt x="3946" y="34"/>
                  <a:pt x="3923" y="21"/>
                </a:cubicBezTo>
                <a:cubicBezTo>
                  <a:pt x="3899" y="7"/>
                  <a:pt x="3873" y="0"/>
                  <a:pt x="3846" y="0"/>
                </a:cubicBezTo>
                <a:lnTo>
                  <a:pt x="154" y="0"/>
                </a:lnTo>
              </a:path>
            </a:pathLst>
          </a:custGeom>
          <a:solidFill>
            <a:srgbClr val="498FCC"/>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מפזרת</a:t>
            </a:r>
            <a:endParaRPr lang="en-US" sz="1600" b="0" strike="noStrike" spc="-1">
              <a:solidFill>
                <a:srgbClr val="000000"/>
              </a:solidFill>
              <a:latin typeface="Calibri"/>
            </a:endParaRPr>
          </a:p>
        </p:txBody>
      </p:sp>
      <p:sp>
        <p:nvSpPr>
          <p:cNvPr id="554" name="מלבן מעוגל 60"/>
          <p:cNvSpPr/>
          <p:nvPr/>
        </p:nvSpPr>
        <p:spPr>
          <a:xfrm>
            <a:off x="10563120" y="3149640"/>
            <a:ext cx="1440000" cy="525600"/>
          </a:xfrm>
          <a:custGeom>
            <a:avLst/>
            <a:gdLst/>
            <a:ahLst/>
            <a:cxnLst/>
            <a:rect l="0" t="0" r="r" b="b"/>
            <a:pathLst>
              <a:path w="4002" h="1462">
                <a:moveTo>
                  <a:pt x="243" y="0"/>
                </a:moveTo>
                <a:lnTo>
                  <a:pt x="244" y="0"/>
                </a:lnTo>
                <a:cubicBezTo>
                  <a:pt x="201" y="0"/>
                  <a:pt x="159" y="11"/>
                  <a:pt x="122" y="33"/>
                </a:cubicBezTo>
                <a:cubicBezTo>
                  <a:pt x="85" y="54"/>
                  <a:pt x="54" y="85"/>
                  <a:pt x="33" y="122"/>
                </a:cubicBezTo>
                <a:cubicBezTo>
                  <a:pt x="11" y="159"/>
                  <a:pt x="0" y="201"/>
                  <a:pt x="0" y="244"/>
                </a:cubicBezTo>
                <a:lnTo>
                  <a:pt x="0" y="1217"/>
                </a:lnTo>
                <a:lnTo>
                  <a:pt x="0" y="1218"/>
                </a:lnTo>
                <a:cubicBezTo>
                  <a:pt x="0" y="1260"/>
                  <a:pt x="11" y="1302"/>
                  <a:pt x="33" y="1339"/>
                </a:cubicBezTo>
                <a:cubicBezTo>
                  <a:pt x="54" y="1376"/>
                  <a:pt x="85" y="1407"/>
                  <a:pt x="122" y="1428"/>
                </a:cubicBezTo>
                <a:cubicBezTo>
                  <a:pt x="159" y="1450"/>
                  <a:pt x="201" y="1461"/>
                  <a:pt x="244" y="1461"/>
                </a:cubicBezTo>
                <a:lnTo>
                  <a:pt x="3757" y="1461"/>
                </a:lnTo>
                <a:lnTo>
                  <a:pt x="3758" y="1461"/>
                </a:lnTo>
                <a:cubicBezTo>
                  <a:pt x="3800" y="1461"/>
                  <a:pt x="3842" y="1450"/>
                  <a:pt x="3879" y="1428"/>
                </a:cubicBezTo>
                <a:cubicBezTo>
                  <a:pt x="3916" y="1407"/>
                  <a:pt x="3947" y="1376"/>
                  <a:pt x="3968" y="1339"/>
                </a:cubicBezTo>
                <a:cubicBezTo>
                  <a:pt x="3990" y="1302"/>
                  <a:pt x="4001" y="1260"/>
                  <a:pt x="4001" y="1218"/>
                </a:cubicBezTo>
                <a:lnTo>
                  <a:pt x="4001" y="243"/>
                </a:lnTo>
                <a:lnTo>
                  <a:pt x="4001" y="244"/>
                </a:lnTo>
                <a:lnTo>
                  <a:pt x="4001" y="244"/>
                </a:lnTo>
                <a:cubicBezTo>
                  <a:pt x="4001" y="201"/>
                  <a:pt x="3990" y="159"/>
                  <a:pt x="3968" y="122"/>
                </a:cubicBezTo>
                <a:cubicBezTo>
                  <a:pt x="3947" y="85"/>
                  <a:pt x="3916" y="54"/>
                  <a:pt x="3879" y="33"/>
                </a:cubicBezTo>
                <a:cubicBezTo>
                  <a:pt x="3842" y="11"/>
                  <a:pt x="3800" y="0"/>
                  <a:pt x="3758" y="0"/>
                </a:cubicBezTo>
                <a:lnTo>
                  <a:pt x="243"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דמות ממשית ומדומה</a:t>
            </a:r>
            <a:endParaRPr lang="en-US" sz="1600" b="0" strike="noStrike" spc="-1">
              <a:solidFill>
                <a:srgbClr val="000000"/>
              </a:solidFill>
              <a:latin typeface="Calibri"/>
            </a:endParaRPr>
          </a:p>
        </p:txBody>
      </p:sp>
      <p:sp>
        <p:nvSpPr>
          <p:cNvPr id="555" name="מלבן מעוגל 61"/>
          <p:cNvSpPr/>
          <p:nvPr/>
        </p:nvSpPr>
        <p:spPr>
          <a:xfrm>
            <a:off x="10563120" y="145584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הקדמה</a:t>
            </a:r>
            <a:endParaRPr lang="en-US" sz="16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0" presetClass="entr" fill="hold" nodeType="clickEffect">
                                  <p:stCondLst>
                                    <p:cond delay="0"/>
                                  </p:stCondLst>
                                  <p:childTnLst>
                                    <p:set>
                                      <p:cBhvr>
                                        <p:cTn id="6" dur="1" fill="hold">
                                          <p:stCondLst>
                                            <p:cond delay="0"/>
                                          </p:stCondLst>
                                        </p:cTn>
                                        <p:tgtEl>
                                          <p:spTgt spid="517"/>
                                        </p:tgtEl>
                                        <p:attrNameLst>
                                          <p:attrName>style.visibility</p:attrName>
                                        </p:attrNameLst>
                                      </p:cBhvr>
                                      <p:to>
                                        <p:strVal val="visible"/>
                                      </p:to>
                                    </p:set>
                                    <p:animEffect transition="in" filter="fade">
                                      <p:cBhvr additive="repl">
                                        <p:cTn id="7" dur="500"/>
                                        <p:tgtEl>
                                          <p:spTgt spid="517"/>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fill="hold" nodeType="clickEffect">
                                  <p:stCondLst>
                                    <p:cond delay="0"/>
                                  </p:stCondLst>
                                  <p:childTnLst>
                                    <p:set>
                                      <p:cBhvr>
                                        <p:cTn id="11" dur="1" fill="hold">
                                          <p:stCondLst>
                                            <p:cond delay="0"/>
                                          </p:stCondLst>
                                        </p:cTn>
                                        <p:tgtEl>
                                          <p:spTgt spid="549"/>
                                        </p:tgtEl>
                                        <p:attrNameLst>
                                          <p:attrName>style.visibility</p:attrName>
                                        </p:attrNameLst>
                                      </p:cBhvr>
                                      <p:to>
                                        <p:strVal val="visible"/>
                                      </p:to>
                                    </p:set>
                                    <p:animEffect transition="in" filter="fade">
                                      <p:cBhvr additive="repl">
                                        <p:cTn id="12" dur="1000"/>
                                        <p:tgtEl>
                                          <p:spTgt spid="549"/>
                                        </p:tgtEl>
                                      </p:cBhvr>
                                    </p:animEffect>
                                    <p:anim calcmode="lin" valueType="num">
                                      <p:cBhvr additive="repl">
                                        <p:cTn id="13" dur="1000" fill="hold"/>
                                        <p:tgtEl>
                                          <p:spTgt spid="549"/>
                                        </p:tgtEl>
                                        <p:attrNameLst>
                                          <p:attrName>ppt_x</p:attrName>
                                        </p:attrNameLst>
                                      </p:cBhvr>
                                      <p:tavLst>
                                        <p:tav tm="0">
                                          <p:val>
                                            <p:strVal val="#ppt_x"/>
                                          </p:val>
                                        </p:tav>
                                        <p:tav tm="100000">
                                          <p:val>
                                            <p:strVal val="#ppt_x"/>
                                          </p:val>
                                        </p:tav>
                                      </p:tavLst>
                                    </p:anim>
                                    <p:anim calcmode="lin" valueType="num">
                                      <p:cBhvr additive="repl">
                                        <p:cTn id="14" dur="1000" fill="hold"/>
                                        <p:tgtEl>
                                          <p:spTgt spid="54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6"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דמות ממשית ומדומה</a:t>
            </a:r>
            <a:endParaRPr lang="en-US" sz="4000" b="0" strike="noStrike" spc="-1">
              <a:solidFill>
                <a:srgbClr val="000000"/>
              </a:solidFill>
              <a:latin typeface="Calibri"/>
            </a:endParaRPr>
          </a:p>
        </p:txBody>
      </p:sp>
      <p:sp>
        <p:nvSpPr>
          <p:cNvPr id="557" name="מלבן 1"/>
          <p:cNvSpPr/>
          <p:nvPr/>
        </p:nvSpPr>
        <p:spPr>
          <a:xfrm>
            <a:off x="4124160" y="1279440"/>
            <a:ext cx="6096240" cy="350748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1" u="sng" strike="noStrike" spc="-1">
                <a:solidFill>
                  <a:srgbClr val="000000"/>
                </a:solidFill>
                <a:uFillTx/>
                <a:latin typeface="Calibri"/>
                <a:cs typeface="Calibri"/>
              </a:rPr>
              <a:t>המשותף:</a:t>
            </a:r>
            <a:endParaRPr lang="en-US" sz="2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דמות </a:t>
            </a:r>
            <a:r>
              <a:rPr lang="he-IL" sz="2400" b="1" strike="noStrike" spc="-1">
                <a:solidFill>
                  <a:srgbClr val="000000"/>
                </a:solidFill>
                <a:latin typeface="Calibri"/>
                <a:cs typeface="Calibri"/>
              </a:rPr>
              <a:t>ממשית</a:t>
            </a:r>
            <a:r>
              <a:rPr lang="he-IL" sz="2400" b="0" strike="noStrike" spc="-1">
                <a:solidFill>
                  <a:srgbClr val="000000"/>
                </a:solidFill>
                <a:latin typeface="Calibri"/>
                <a:ea typeface="Calibri"/>
              </a:rPr>
              <a:t> </a:t>
            </a:r>
            <a:r>
              <a:rPr lang="he-IL" sz="2400" b="1" strike="noStrike" spc="-1">
                <a:solidFill>
                  <a:srgbClr val="000000"/>
                </a:solidFill>
                <a:latin typeface="Calibri"/>
                <a:cs typeface="Calibri"/>
              </a:rPr>
              <a:t>ומדומה</a:t>
            </a:r>
            <a:r>
              <a:rPr lang="he-IL" sz="2400" b="0" strike="noStrike" spc="-1">
                <a:solidFill>
                  <a:srgbClr val="000000"/>
                </a:solidFill>
                <a:latin typeface="Calibri"/>
                <a:ea typeface="Calibri"/>
              </a:rPr>
              <a:t> ניתן לראות, אולם, רק בהימצא בשדה הראיה.</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1" u="sng" strike="noStrike" spc="-1">
                <a:solidFill>
                  <a:srgbClr val="000000"/>
                </a:solidFill>
                <a:uFillTx/>
                <a:latin typeface="Calibri"/>
                <a:cs typeface="Calibri"/>
              </a:rPr>
              <a:t>השוני:</a:t>
            </a:r>
            <a:endParaRPr lang="en-US" sz="2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דמות </a:t>
            </a:r>
            <a:r>
              <a:rPr lang="he-IL" sz="2400" b="1" strike="noStrike" spc="-1">
                <a:solidFill>
                  <a:srgbClr val="000000"/>
                </a:solidFill>
                <a:latin typeface="Calibri"/>
                <a:cs typeface="Calibri"/>
              </a:rPr>
              <a:t>ממשית</a:t>
            </a:r>
            <a:r>
              <a:rPr lang="he-IL" sz="2400" b="0" strike="noStrike" spc="-1">
                <a:solidFill>
                  <a:srgbClr val="000000"/>
                </a:solidFill>
                <a:latin typeface="Calibri"/>
                <a:ea typeface="Calibri"/>
              </a:rPr>
              <a:t> ניתן לקלוט על מרקע במקום בו הדמות נוצרת.</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דמות </a:t>
            </a:r>
            <a:r>
              <a:rPr lang="he-IL" sz="2400" b="1" strike="noStrike" spc="-1">
                <a:solidFill>
                  <a:srgbClr val="000000"/>
                </a:solidFill>
                <a:latin typeface="Calibri"/>
                <a:cs typeface="Calibri"/>
              </a:rPr>
              <a:t>מדומה</a:t>
            </a:r>
            <a:r>
              <a:rPr lang="he-IL" sz="2400" b="0" strike="noStrike" spc="-1">
                <a:solidFill>
                  <a:srgbClr val="000000"/>
                </a:solidFill>
                <a:latin typeface="Calibri"/>
                <a:ea typeface="Calibri"/>
              </a:rPr>
              <a:t> לא ניתן לקלוט על מרקע, משום שהאור כלל לא מגיע לשם.</a:t>
            </a:r>
            <a:endParaRPr lang="en-US" sz="2400" b="0" strike="noStrike" spc="-1">
              <a:solidFill>
                <a:srgbClr val="000000"/>
              </a:solidFill>
              <a:latin typeface="Calibri"/>
            </a:endParaRPr>
          </a:p>
        </p:txBody>
      </p:sp>
      <p:sp>
        <p:nvSpPr>
          <p:cNvPr id="558" name="מלבן מעוגל 11"/>
          <p:cNvSpPr/>
          <p:nvPr/>
        </p:nvSpPr>
        <p:spPr>
          <a:xfrm>
            <a:off x="10563120" y="18892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סוגי עדשות</a:t>
            </a:r>
            <a:endParaRPr lang="en-US" sz="1600" b="0" strike="noStrike" spc="-1">
              <a:solidFill>
                <a:srgbClr val="000000"/>
              </a:solidFill>
              <a:latin typeface="Calibri"/>
            </a:endParaRPr>
          </a:p>
        </p:txBody>
      </p:sp>
      <p:sp>
        <p:nvSpPr>
          <p:cNvPr id="559" name="מלבן מעוגל 12"/>
          <p:cNvSpPr/>
          <p:nvPr/>
        </p:nvSpPr>
        <p:spPr>
          <a:xfrm>
            <a:off x="10563120" y="37450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עוצמת העדשה</a:t>
            </a:r>
            <a:endParaRPr lang="en-US" sz="1600" b="0" strike="noStrike" spc="-1">
              <a:solidFill>
                <a:srgbClr val="000000"/>
              </a:solidFill>
              <a:latin typeface="Calibri"/>
            </a:endParaRPr>
          </a:p>
        </p:txBody>
      </p:sp>
      <p:sp>
        <p:nvSpPr>
          <p:cNvPr id="560" name="מלבן מעוגל 13"/>
          <p:cNvSpPr/>
          <p:nvPr/>
        </p:nvSpPr>
        <p:spPr>
          <a:xfrm>
            <a:off x="10563120" y="232560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מרכזת</a:t>
            </a:r>
            <a:endParaRPr lang="en-US" sz="1600" b="0" strike="noStrike" spc="-1">
              <a:solidFill>
                <a:srgbClr val="000000"/>
              </a:solidFill>
              <a:latin typeface="Calibri"/>
            </a:endParaRPr>
          </a:p>
        </p:txBody>
      </p:sp>
      <p:sp>
        <p:nvSpPr>
          <p:cNvPr id="561" name="מלבן מעוגל 14"/>
          <p:cNvSpPr/>
          <p:nvPr/>
        </p:nvSpPr>
        <p:spPr>
          <a:xfrm>
            <a:off x="10568160" y="2735280"/>
            <a:ext cx="1439640" cy="333360"/>
          </a:xfrm>
          <a:custGeom>
            <a:avLst/>
            <a:gdLst/>
            <a:ahLst/>
            <a:cxnLst/>
            <a:rect l="0" t="0" r="r" b="b"/>
            <a:pathLst>
              <a:path w="4001"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5" y="927"/>
                </a:lnTo>
                <a:lnTo>
                  <a:pt x="3846" y="927"/>
                </a:lnTo>
                <a:cubicBezTo>
                  <a:pt x="3873" y="927"/>
                  <a:pt x="3899" y="920"/>
                  <a:pt x="3923" y="906"/>
                </a:cubicBezTo>
                <a:cubicBezTo>
                  <a:pt x="3946" y="893"/>
                  <a:pt x="3966" y="873"/>
                  <a:pt x="3979" y="850"/>
                </a:cubicBezTo>
                <a:cubicBezTo>
                  <a:pt x="3993" y="826"/>
                  <a:pt x="4000" y="800"/>
                  <a:pt x="4000" y="773"/>
                </a:cubicBezTo>
                <a:lnTo>
                  <a:pt x="4000" y="154"/>
                </a:lnTo>
                <a:lnTo>
                  <a:pt x="4000" y="155"/>
                </a:lnTo>
                <a:lnTo>
                  <a:pt x="4000" y="155"/>
                </a:lnTo>
                <a:cubicBezTo>
                  <a:pt x="4000" y="127"/>
                  <a:pt x="3993" y="101"/>
                  <a:pt x="3979" y="77"/>
                </a:cubicBezTo>
                <a:cubicBezTo>
                  <a:pt x="3966" y="54"/>
                  <a:pt x="3946" y="34"/>
                  <a:pt x="3923" y="21"/>
                </a:cubicBezTo>
                <a:cubicBezTo>
                  <a:pt x="3899" y="7"/>
                  <a:pt x="3873" y="0"/>
                  <a:pt x="3846"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מפזרת</a:t>
            </a:r>
            <a:endParaRPr lang="en-US" sz="1600" b="0" strike="noStrike" spc="-1">
              <a:solidFill>
                <a:srgbClr val="000000"/>
              </a:solidFill>
              <a:latin typeface="Calibri"/>
            </a:endParaRPr>
          </a:p>
        </p:txBody>
      </p:sp>
      <p:sp>
        <p:nvSpPr>
          <p:cNvPr id="562" name="מלבן מעוגל 15"/>
          <p:cNvSpPr/>
          <p:nvPr/>
        </p:nvSpPr>
        <p:spPr>
          <a:xfrm>
            <a:off x="10563120" y="3149640"/>
            <a:ext cx="1440000" cy="525600"/>
          </a:xfrm>
          <a:custGeom>
            <a:avLst/>
            <a:gdLst/>
            <a:ahLst/>
            <a:cxnLst/>
            <a:rect l="0" t="0" r="r" b="b"/>
            <a:pathLst>
              <a:path w="4002" h="1462">
                <a:moveTo>
                  <a:pt x="243" y="0"/>
                </a:moveTo>
                <a:lnTo>
                  <a:pt x="244" y="0"/>
                </a:lnTo>
                <a:cubicBezTo>
                  <a:pt x="201" y="0"/>
                  <a:pt x="159" y="11"/>
                  <a:pt x="122" y="33"/>
                </a:cubicBezTo>
                <a:cubicBezTo>
                  <a:pt x="85" y="54"/>
                  <a:pt x="54" y="85"/>
                  <a:pt x="33" y="122"/>
                </a:cubicBezTo>
                <a:cubicBezTo>
                  <a:pt x="11" y="159"/>
                  <a:pt x="0" y="201"/>
                  <a:pt x="0" y="244"/>
                </a:cubicBezTo>
                <a:lnTo>
                  <a:pt x="0" y="1217"/>
                </a:lnTo>
                <a:lnTo>
                  <a:pt x="0" y="1218"/>
                </a:lnTo>
                <a:cubicBezTo>
                  <a:pt x="0" y="1260"/>
                  <a:pt x="11" y="1302"/>
                  <a:pt x="33" y="1339"/>
                </a:cubicBezTo>
                <a:cubicBezTo>
                  <a:pt x="54" y="1376"/>
                  <a:pt x="85" y="1407"/>
                  <a:pt x="122" y="1428"/>
                </a:cubicBezTo>
                <a:cubicBezTo>
                  <a:pt x="159" y="1450"/>
                  <a:pt x="201" y="1461"/>
                  <a:pt x="244" y="1461"/>
                </a:cubicBezTo>
                <a:lnTo>
                  <a:pt x="3757" y="1461"/>
                </a:lnTo>
                <a:lnTo>
                  <a:pt x="3758" y="1461"/>
                </a:lnTo>
                <a:cubicBezTo>
                  <a:pt x="3800" y="1461"/>
                  <a:pt x="3842" y="1450"/>
                  <a:pt x="3879" y="1428"/>
                </a:cubicBezTo>
                <a:cubicBezTo>
                  <a:pt x="3916" y="1407"/>
                  <a:pt x="3947" y="1376"/>
                  <a:pt x="3968" y="1339"/>
                </a:cubicBezTo>
                <a:cubicBezTo>
                  <a:pt x="3990" y="1302"/>
                  <a:pt x="4001" y="1260"/>
                  <a:pt x="4001" y="1218"/>
                </a:cubicBezTo>
                <a:lnTo>
                  <a:pt x="4001" y="243"/>
                </a:lnTo>
                <a:lnTo>
                  <a:pt x="4001" y="244"/>
                </a:lnTo>
                <a:lnTo>
                  <a:pt x="4001" y="244"/>
                </a:lnTo>
                <a:cubicBezTo>
                  <a:pt x="4001" y="201"/>
                  <a:pt x="3990" y="159"/>
                  <a:pt x="3968" y="122"/>
                </a:cubicBezTo>
                <a:cubicBezTo>
                  <a:pt x="3947" y="85"/>
                  <a:pt x="3916" y="54"/>
                  <a:pt x="3879" y="33"/>
                </a:cubicBezTo>
                <a:cubicBezTo>
                  <a:pt x="3842" y="11"/>
                  <a:pt x="3800" y="0"/>
                  <a:pt x="3758" y="0"/>
                </a:cubicBezTo>
                <a:lnTo>
                  <a:pt x="243" y="0"/>
                </a:lnTo>
              </a:path>
            </a:pathLst>
          </a:custGeom>
          <a:solidFill>
            <a:srgbClr val="498FCC"/>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דמות ממשית ומדומה</a:t>
            </a:r>
            <a:endParaRPr lang="en-US" sz="1600" b="0" strike="noStrike" spc="-1">
              <a:solidFill>
                <a:srgbClr val="000000"/>
              </a:solidFill>
              <a:latin typeface="Calibri"/>
            </a:endParaRPr>
          </a:p>
        </p:txBody>
      </p:sp>
      <p:sp>
        <p:nvSpPr>
          <p:cNvPr id="563" name="מלבן מעוגל 17"/>
          <p:cNvSpPr/>
          <p:nvPr/>
        </p:nvSpPr>
        <p:spPr>
          <a:xfrm>
            <a:off x="10563120" y="145584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הקדמה</a:t>
            </a:r>
            <a:endParaRPr lang="en-US" sz="16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42" presetClass="entr" fill="hold" nodeType="clickEffect">
                                  <p:stCondLst>
                                    <p:cond delay="0"/>
                                  </p:stCondLst>
                                  <p:childTnLst>
                                    <p:set>
                                      <p:cBhvr>
                                        <p:cTn id="6" dur="1" fill="hold">
                                          <p:stCondLst>
                                            <p:cond delay="0"/>
                                          </p:stCondLst>
                                        </p:cTn>
                                        <p:tgtEl>
                                          <p:spTgt spid="557">
                                            <p:txEl>
                                              <p:pRg st="0" end="0"/>
                                            </p:txEl>
                                          </p:spTgt>
                                        </p:tgtEl>
                                        <p:attrNameLst>
                                          <p:attrName>style.visibility</p:attrName>
                                        </p:attrNameLst>
                                      </p:cBhvr>
                                      <p:to>
                                        <p:strVal val="visible"/>
                                      </p:to>
                                    </p:set>
                                    <p:animEffect transition="in" filter="fade">
                                      <p:cBhvr additive="repl">
                                        <p:cTn id="7" dur="1000"/>
                                        <p:tgtEl>
                                          <p:spTgt spid="557">
                                            <p:txEl>
                                              <p:pRg st="0" end="0"/>
                                            </p:txEl>
                                          </p:spTgt>
                                        </p:tgtEl>
                                      </p:cBhvr>
                                    </p:animEffect>
                                    <p:anim calcmode="lin" valueType="num">
                                      <p:cBhvr additive="repl">
                                        <p:cTn id="8" dur="1000" fill="hold"/>
                                        <p:tgtEl>
                                          <p:spTgt spid="557">
                                            <p:txEl>
                                              <p:pRg st="0" end="0"/>
                                            </p:txEl>
                                          </p:spTgt>
                                        </p:tgtEl>
                                        <p:attrNameLst>
                                          <p:attrName>ppt_x</p:attrName>
                                        </p:attrNameLst>
                                      </p:cBhvr>
                                      <p:tavLst>
                                        <p:tav tm="0">
                                          <p:val>
                                            <p:strVal val="#ppt_x"/>
                                          </p:val>
                                        </p:tav>
                                        <p:tav tm="100000">
                                          <p:val>
                                            <p:strVal val="#ppt_x"/>
                                          </p:val>
                                        </p:tav>
                                      </p:tavLst>
                                    </p:anim>
                                    <p:anim calcmode="lin" valueType="num">
                                      <p:cBhvr additive="repl">
                                        <p:cTn id="9" dur="1000" fill="hold"/>
                                        <p:tgtEl>
                                          <p:spTgt spid="557">
                                            <p:txEl>
                                              <p:pRg st="0" end="0"/>
                                            </p:txEl>
                                          </p:spTgt>
                                        </p:tgtEl>
                                        <p:attrNameLst>
                                          <p:attrName>ppt_y</p:attrName>
                                        </p:attrNameLst>
                                      </p:cBhvr>
                                      <p:tavLst>
                                        <p:tav tm="0">
                                          <p:val>
                                            <p:strVal val="#ppt_y+.1"/>
                                          </p:val>
                                        </p:tav>
                                        <p:tav tm="100000">
                                          <p:val>
                                            <p:strVal val="#ppt_y"/>
                                          </p:val>
                                        </p:tav>
                                      </p:tavLst>
                                    </p:anim>
                                  </p:childTnLst>
                                </p:cTn>
                              </p:par>
                              <p:par>
                                <p:cTn id="10" presetID="42" presetClass="entr" fill="hold" nodeType="withEffect">
                                  <p:stCondLst>
                                    <p:cond delay="0"/>
                                  </p:stCondLst>
                                  <p:childTnLst>
                                    <p:set>
                                      <p:cBhvr>
                                        <p:cTn id="11" dur="1" fill="hold">
                                          <p:stCondLst>
                                            <p:cond delay="0"/>
                                          </p:stCondLst>
                                        </p:cTn>
                                        <p:tgtEl>
                                          <p:spTgt spid="557">
                                            <p:txEl>
                                              <p:pRg st="1" end="1"/>
                                            </p:txEl>
                                          </p:spTgt>
                                        </p:tgtEl>
                                        <p:attrNameLst>
                                          <p:attrName>style.visibility</p:attrName>
                                        </p:attrNameLst>
                                      </p:cBhvr>
                                      <p:to>
                                        <p:strVal val="visible"/>
                                      </p:to>
                                    </p:set>
                                    <p:animEffect transition="in" filter="fade">
                                      <p:cBhvr additive="repl">
                                        <p:cTn id="12" dur="1000"/>
                                        <p:tgtEl>
                                          <p:spTgt spid="557">
                                            <p:txEl>
                                              <p:pRg st="1" end="1"/>
                                            </p:txEl>
                                          </p:spTgt>
                                        </p:tgtEl>
                                      </p:cBhvr>
                                    </p:animEffect>
                                    <p:anim calcmode="lin" valueType="num">
                                      <p:cBhvr additive="repl">
                                        <p:cTn id="13" dur="1000" fill="hold"/>
                                        <p:tgtEl>
                                          <p:spTgt spid="557">
                                            <p:txEl>
                                              <p:pRg st="1" end="1"/>
                                            </p:txEl>
                                          </p:spTgt>
                                        </p:tgtEl>
                                        <p:attrNameLst>
                                          <p:attrName>ppt_x</p:attrName>
                                        </p:attrNameLst>
                                      </p:cBhvr>
                                      <p:tavLst>
                                        <p:tav tm="0">
                                          <p:val>
                                            <p:strVal val="#ppt_x"/>
                                          </p:val>
                                        </p:tav>
                                        <p:tav tm="100000">
                                          <p:val>
                                            <p:strVal val="#ppt_x"/>
                                          </p:val>
                                        </p:tav>
                                      </p:tavLst>
                                    </p:anim>
                                    <p:anim calcmode="lin" valueType="num">
                                      <p:cBhvr additive="repl">
                                        <p:cTn id="14" dur="1000" fill="hold"/>
                                        <p:tgtEl>
                                          <p:spTgt spid="55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fill="hold" nodeType="clickEffect">
                                  <p:stCondLst>
                                    <p:cond delay="0"/>
                                  </p:stCondLst>
                                  <p:childTnLst>
                                    <p:set>
                                      <p:cBhvr>
                                        <p:cTn id="18" dur="1" fill="hold">
                                          <p:stCondLst>
                                            <p:cond delay="0"/>
                                          </p:stCondLst>
                                        </p:cTn>
                                        <p:tgtEl>
                                          <p:spTgt spid="557">
                                            <p:txEl>
                                              <p:pRg st="3" end="3"/>
                                            </p:txEl>
                                          </p:spTgt>
                                        </p:tgtEl>
                                        <p:attrNameLst>
                                          <p:attrName>style.visibility</p:attrName>
                                        </p:attrNameLst>
                                      </p:cBhvr>
                                      <p:to>
                                        <p:strVal val="visible"/>
                                      </p:to>
                                    </p:set>
                                    <p:animEffect transition="in" filter="fade">
                                      <p:cBhvr additive="repl">
                                        <p:cTn id="19" dur="1000"/>
                                        <p:tgtEl>
                                          <p:spTgt spid="557">
                                            <p:txEl>
                                              <p:pRg st="3" end="3"/>
                                            </p:txEl>
                                          </p:spTgt>
                                        </p:tgtEl>
                                      </p:cBhvr>
                                    </p:animEffect>
                                    <p:anim calcmode="lin" valueType="num">
                                      <p:cBhvr additive="repl">
                                        <p:cTn id="20" dur="1000" fill="hold"/>
                                        <p:tgtEl>
                                          <p:spTgt spid="557">
                                            <p:txEl>
                                              <p:pRg st="3" end="3"/>
                                            </p:txEl>
                                          </p:spTgt>
                                        </p:tgtEl>
                                        <p:attrNameLst>
                                          <p:attrName>ppt_x</p:attrName>
                                        </p:attrNameLst>
                                      </p:cBhvr>
                                      <p:tavLst>
                                        <p:tav tm="0">
                                          <p:val>
                                            <p:strVal val="#ppt_x"/>
                                          </p:val>
                                        </p:tav>
                                        <p:tav tm="100000">
                                          <p:val>
                                            <p:strVal val="#ppt_x"/>
                                          </p:val>
                                        </p:tav>
                                      </p:tavLst>
                                    </p:anim>
                                    <p:anim calcmode="lin" valueType="num">
                                      <p:cBhvr additive="repl">
                                        <p:cTn id="21" dur="1000" fill="hold"/>
                                        <p:tgtEl>
                                          <p:spTgt spid="557">
                                            <p:txEl>
                                              <p:pRg st="3" end="3"/>
                                            </p:txEl>
                                          </p:spTgt>
                                        </p:tgtEl>
                                        <p:attrNameLst>
                                          <p:attrName>ppt_y</p:attrName>
                                        </p:attrNameLst>
                                      </p:cBhvr>
                                      <p:tavLst>
                                        <p:tav tm="0">
                                          <p:val>
                                            <p:strVal val="#ppt_y+.1"/>
                                          </p:val>
                                        </p:tav>
                                        <p:tav tm="100000">
                                          <p:val>
                                            <p:strVal val="#ppt_y"/>
                                          </p:val>
                                        </p:tav>
                                      </p:tavLst>
                                    </p:anim>
                                  </p:childTnLst>
                                </p:cTn>
                              </p:par>
                              <p:par>
                                <p:cTn id="22" presetID="42" presetClass="entr" fill="hold" nodeType="withEffect">
                                  <p:stCondLst>
                                    <p:cond delay="0"/>
                                  </p:stCondLst>
                                  <p:childTnLst>
                                    <p:set>
                                      <p:cBhvr>
                                        <p:cTn id="23" dur="1" fill="hold">
                                          <p:stCondLst>
                                            <p:cond delay="0"/>
                                          </p:stCondLst>
                                        </p:cTn>
                                        <p:tgtEl>
                                          <p:spTgt spid="557">
                                            <p:txEl>
                                              <p:pRg st="4" end="4"/>
                                            </p:txEl>
                                          </p:spTgt>
                                        </p:tgtEl>
                                        <p:attrNameLst>
                                          <p:attrName>style.visibility</p:attrName>
                                        </p:attrNameLst>
                                      </p:cBhvr>
                                      <p:to>
                                        <p:strVal val="visible"/>
                                      </p:to>
                                    </p:set>
                                    <p:animEffect transition="in" filter="fade">
                                      <p:cBhvr additive="repl">
                                        <p:cTn id="24" dur="1000"/>
                                        <p:tgtEl>
                                          <p:spTgt spid="557">
                                            <p:txEl>
                                              <p:pRg st="4" end="4"/>
                                            </p:txEl>
                                          </p:spTgt>
                                        </p:tgtEl>
                                      </p:cBhvr>
                                    </p:animEffect>
                                    <p:anim calcmode="lin" valueType="num">
                                      <p:cBhvr additive="repl">
                                        <p:cTn id="25" dur="1000" fill="hold"/>
                                        <p:tgtEl>
                                          <p:spTgt spid="557">
                                            <p:txEl>
                                              <p:pRg st="4" end="4"/>
                                            </p:txEl>
                                          </p:spTgt>
                                        </p:tgtEl>
                                        <p:attrNameLst>
                                          <p:attrName>ppt_x</p:attrName>
                                        </p:attrNameLst>
                                      </p:cBhvr>
                                      <p:tavLst>
                                        <p:tav tm="0">
                                          <p:val>
                                            <p:strVal val="#ppt_x"/>
                                          </p:val>
                                        </p:tav>
                                        <p:tav tm="100000">
                                          <p:val>
                                            <p:strVal val="#ppt_x"/>
                                          </p:val>
                                        </p:tav>
                                      </p:tavLst>
                                    </p:anim>
                                    <p:anim calcmode="lin" valueType="num">
                                      <p:cBhvr additive="repl">
                                        <p:cTn id="26" dur="1000" fill="hold"/>
                                        <p:tgtEl>
                                          <p:spTgt spid="557">
                                            <p:txEl>
                                              <p:pRg st="4" end="4"/>
                                            </p:txEl>
                                          </p:spTgt>
                                        </p:tgtEl>
                                        <p:attrNameLst>
                                          <p:attrName>ppt_y</p:attrName>
                                        </p:attrNameLst>
                                      </p:cBhvr>
                                      <p:tavLst>
                                        <p:tav tm="0">
                                          <p:val>
                                            <p:strVal val="#ppt_y+.1"/>
                                          </p:val>
                                        </p:tav>
                                        <p:tav tm="100000">
                                          <p:val>
                                            <p:strVal val="#ppt_y"/>
                                          </p:val>
                                        </p:tav>
                                      </p:tavLst>
                                    </p:anim>
                                  </p:childTnLst>
                                </p:cTn>
                              </p:par>
                              <p:par>
                                <p:cTn id="27" presetID="42" presetClass="entr" fill="hold" nodeType="withEffect">
                                  <p:stCondLst>
                                    <p:cond delay="0"/>
                                  </p:stCondLst>
                                  <p:childTnLst>
                                    <p:set>
                                      <p:cBhvr>
                                        <p:cTn id="28" dur="1" fill="hold">
                                          <p:stCondLst>
                                            <p:cond delay="0"/>
                                          </p:stCondLst>
                                        </p:cTn>
                                        <p:tgtEl>
                                          <p:spTgt spid="557">
                                            <p:txEl>
                                              <p:pRg st="5" end="5"/>
                                            </p:txEl>
                                          </p:spTgt>
                                        </p:tgtEl>
                                        <p:attrNameLst>
                                          <p:attrName>style.visibility</p:attrName>
                                        </p:attrNameLst>
                                      </p:cBhvr>
                                      <p:to>
                                        <p:strVal val="visible"/>
                                      </p:to>
                                    </p:set>
                                    <p:animEffect transition="in" filter="fade">
                                      <p:cBhvr additive="repl">
                                        <p:cTn id="29" dur="1000"/>
                                        <p:tgtEl>
                                          <p:spTgt spid="557">
                                            <p:txEl>
                                              <p:pRg st="5" end="5"/>
                                            </p:txEl>
                                          </p:spTgt>
                                        </p:tgtEl>
                                      </p:cBhvr>
                                    </p:animEffect>
                                    <p:anim calcmode="lin" valueType="num">
                                      <p:cBhvr additive="repl">
                                        <p:cTn id="30" dur="1000" fill="hold"/>
                                        <p:tgtEl>
                                          <p:spTgt spid="557">
                                            <p:txEl>
                                              <p:pRg st="5" end="5"/>
                                            </p:txEl>
                                          </p:spTgt>
                                        </p:tgtEl>
                                        <p:attrNameLst>
                                          <p:attrName>ppt_x</p:attrName>
                                        </p:attrNameLst>
                                      </p:cBhvr>
                                      <p:tavLst>
                                        <p:tav tm="0">
                                          <p:val>
                                            <p:strVal val="#ppt_x"/>
                                          </p:val>
                                        </p:tav>
                                        <p:tav tm="100000">
                                          <p:val>
                                            <p:strVal val="#ppt_x"/>
                                          </p:val>
                                        </p:tav>
                                      </p:tavLst>
                                    </p:anim>
                                    <p:anim calcmode="lin" valueType="num">
                                      <p:cBhvr additive="repl">
                                        <p:cTn id="31" dur="1000" fill="hold"/>
                                        <p:tgtEl>
                                          <p:spTgt spid="557">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4"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עוצמת העדשה</a:t>
            </a:r>
            <a:endParaRPr lang="en-US" sz="4000" b="0" strike="noStrike" spc="-1">
              <a:solidFill>
                <a:srgbClr val="000000"/>
              </a:solidFill>
              <a:latin typeface="Calibri"/>
            </a:endParaRPr>
          </a:p>
        </p:txBody>
      </p:sp>
      <p:sp>
        <p:nvSpPr>
          <p:cNvPr id="565" name="מלבן 9"/>
          <p:cNvSpPr/>
          <p:nvPr/>
        </p:nvSpPr>
        <p:spPr>
          <a:xfrm>
            <a:off x="4124160" y="1287360"/>
            <a:ext cx="6096240" cy="375156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עוצמת העדשה נסמן באות </a:t>
            </a:r>
            <a:r>
              <a:rPr lang="en-US" sz="2400" b="0" strike="noStrike" spc="-1">
                <a:solidFill>
                  <a:srgbClr val="000000"/>
                </a:solidFill>
                <a:latin typeface="Calibri"/>
                <a:ea typeface="Calibri"/>
              </a:rPr>
              <a:t>C</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נמדדת ביחידת דיופטר [</a:t>
            </a:r>
            <a:r>
              <a:rPr lang="en-US" sz="2400" b="0" strike="noStrike" spc="-1">
                <a:solidFill>
                  <a:srgbClr val="000000"/>
                </a:solidFill>
                <a:latin typeface="Calibri"/>
                <a:ea typeface="Calibri"/>
              </a:rPr>
              <a:t>D</a:t>
            </a:r>
            <a:r>
              <a:rPr lang="he-IL" sz="2400" b="0" strike="noStrike" spc="-1">
                <a:solidFill>
                  <a:srgbClr val="000000"/>
                </a:solidFill>
                <a:latin typeface="Calibri"/>
                <a:ea typeface="Calibri"/>
              </a:rPr>
              <a:t>]</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מדד לכושר השבירה של העדשה</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נוסחא:</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עוצמת עדשה מרכזת</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עוצמת עדשה מפזרת </a:t>
            </a:r>
            <a:endParaRPr lang="en-US" sz="2400" b="0" strike="noStrike" spc="-1">
              <a:solidFill>
                <a:srgbClr val="000000"/>
              </a:solidFill>
              <a:latin typeface="Calibri"/>
            </a:endParaRPr>
          </a:p>
        </p:txBody>
      </p:sp>
      <p:sp>
        <p:nvSpPr>
          <p:cNvPr id="566" name="מלבן מעוגל 14"/>
          <p:cNvSpPr/>
          <p:nvPr/>
        </p:nvSpPr>
        <p:spPr>
          <a:xfrm>
            <a:off x="10563120" y="18892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סוגי עדשות</a:t>
            </a:r>
            <a:endParaRPr lang="en-US" sz="1600" b="0" strike="noStrike" spc="-1">
              <a:solidFill>
                <a:srgbClr val="000000"/>
              </a:solidFill>
              <a:latin typeface="Calibri"/>
            </a:endParaRPr>
          </a:p>
        </p:txBody>
      </p:sp>
      <p:sp>
        <p:nvSpPr>
          <p:cNvPr id="567" name="מלבן מעוגל 24"/>
          <p:cNvSpPr/>
          <p:nvPr/>
        </p:nvSpPr>
        <p:spPr>
          <a:xfrm>
            <a:off x="10563120" y="37450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solidFill>
            <a:srgbClr val="498FCC"/>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עוצמת העדשה</a:t>
            </a:r>
            <a:endParaRPr lang="en-US" sz="1600" b="0" strike="noStrike" spc="-1">
              <a:solidFill>
                <a:srgbClr val="000000"/>
              </a:solidFill>
              <a:latin typeface="Calibri"/>
            </a:endParaRPr>
          </a:p>
        </p:txBody>
      </p:sp>
      <p:sp>
        <p:nvSpPr>
          <p:cNvPr id="568" name="מלבן מעוגל 25"/>
          <p:cNvSpPr/>
          <p:nvPr/>
        </p:nvSpPr>
        <p:spPr>
          <a:xfrm>
            <a:off x="10563120" y="232560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מרכזת</a:t>
            </a:r>
            <a:endParaRPr lang="en-US" sz="1600" b="0" strike="noStrike" spc="-1">
              <a:solidFill>
                <a:srgbClr val="000000"/>
              </a:solidFill>
              <a:latin typeface="Calibri"/>
            </a:endParaRPr>
          </a:p>
        </p:txBody>
      </p:sp>
      <p:sp>
        <p:nvSpPr>
          <p:cNvPr id="569" name="מלבן מעוגל 26"/>
          <p:cNvSpPr/>
          <p:nvPr/>
        </p:nvSpPr>
        <p:spPr>
          <a:xfrm>
            <a:off x="10568160" y="2735280"/>
            <a:ext cx="1439640" cy="333360"/>
          </a:xfrm>
          <a:custGeom>
            <a:avLst/>
            <a:gdLst/>
            <a:ahLst/>
            <a:cxnLst/>
            <a:rect l="0" t="0" r="r" b="b"/>
            <a:pathLst>
              <a:path w="4001"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5" y="927"/>
                </a:lnTo>
                <a:lnTo>
                  <a:pt x="3846" y="927"/>
                </a:lnTo>
                <a:cubicBezTo>
                  <a:pt x="3873" y="927"/>
                  <a:pt x="3899" y="920"/>
                  <a:pt x="3923" y="906"/>
                </a:cubicBezTo>
                <a:cubicBezTo>
                  <a:pt x="3946" y="893"/>
                  <a:pt x="3966" y="873"/>
                  <a:pt x="3979" y="850"/>
                </a:cubicBezTo>
                <a:cubicBezTo>
                  <a:pt x="3993" y="826"/>
                  <a:pt x="4000" y="800"/>
                  <a:pt x="4000" y="773"/>
                </a:cubicBezTo>
                <a:lnTo>
                  <a:pt x="4000" y="154"/>
                </a:lnTo>
                <a:lnTo>
                  <a:pt x="4000" y="155"/>
                </a:lnTo>
                <a:lnTo>
                  <a:pt x="4000" y="155"/>
                </a:lnTo>
                <a:cubicBezTo>
                  <a:pt x="4000" y="127"/>
                  <a:pt x="3993" y="101"/>
                  <a:pt x="3979" y="77"/>
                </a:cubicBezTo>
                <a:cubicBezTo>
                  <a:pt x="3966" y="54"/>
                  <a:pt x="3946" y="34"/>
                  <a:pt x="3923" y="21"/>
                </a:cubicBezTo>
                <a:cubicBezTo>
                  <a:pt x="3899" y="7"/>
                  <a:pt x="3873" y="0"/>
                  <a:pt x="3846"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מפזרת</a:t>
            </a:r>
            <a:endParaRPr lang="en-US" sz="1600" b="0" strike="noStrike" spc="-1">
              <a:solidFill>
                <a:srgbClr val="000000"/>
              </a:solidFill>
              <a:latin typeface="Calibri"/>
            </a:endParaRPr>
          </a:p>
        </p:txBody>
      </p:sp>
      <p:sp>
        <p:nvSpPr>
          <p:cNvPr id="570" name="מלבן מעוגל 27"/>
          <p:cNvSpPr/>
          <p:nvPr/>
        </p:nvSpPr>
        <p:spPr>
          <a:xfrm>
            <a:off x="10563120" y="3149640"/>
            <a:ext cx="1440000" cy="525600"/>
          </a:xfrm>
          <a:custGeom>
            <a:avLst/>
            <a:gdLst/>
            <a:ahLst/>
            <a:cxnLst/>
            <a:rect l="0" t="0" r="r" b="b"/>
            <a:pathLst>
              <a:path w="4002" h="1462">
                <a:moveTo>
                  <a:pt x="243" y="0"/>
                </a:moveTo>
                <a:lnTo>
                  <a:pt x="244" y="0"/>
                </a:lnTo>
                <a:cubicBezTo>
                  <a:pt x="201" y="0"/>
                  <a:pt x="159" y="11"/>
                  <a:pt x="122" y="33"/>
                </a:cubicBezTo>
                <a:cubicBezTo>
                  <a:pt x="85" y="54"/>
                  <a:pt x="54" y="85"/>
                  <a:pt x="33" y="122"/>
                </a:cubicBezTo>
                <a:cubicBezTo>
                  <a:pt x="11" y="159"/>
                  <a:pt x="0" y="201"/>
                  <a:pt x="0" y="244"/>
                </a:cubicBezTo>
                <a:lnTo>
                  <a:pt x="0" y="1217"/>
                </a:lnTo>
                <a:lnTo>
                  <a:pt x="0" y="1218"/>
                </a:lnTo>
                <a:cubicBezTo>
                  <a:pt x="0" y="1260"/>
                  <a:pt x="11" y="1302"/>
                  <a:pt x="33" y="1339"/>
                </a:cubicBezTo>
                <a:cubicBezTo>
                  <a:pt x="54" y="1376"/>
                  <a:pt x="85" y="1407"/>
                  <a:pt x="122" y="1428"/>
                </a:cubicBezTo>
                <a:cubicBezTo>
                  <a:pt x="159" y="1450"/>
                  <a:pt x="201" y="1461"/>
                  <a:pt x="244" y="1461"/>
                </a:cubicBezTo>
                <a:lnTo>
                  <a:pt x="3757" y="1461"/>
                </a:lnTo>
                <a:lnTo>
                  <a:pt x="3758" y="1461"/>
                </a:lnTo>
                <a:cubicBezTo>
                  <a:pt x="3800" y="1461"/>
                  <a:pt x="3842" y="1450"/>
                  <a:pt x="3879" y="1428"/>
                </a:cubicBezTo>
                <a:cubicBezTo>
                  <a:pt x="3916" y="1407"/>
                  <a:pt x="3947" y="1376"/>
                  <a:pt x="3968" y="1339"/>
                </a:cubicBezTo>
                <a:cubicBezTo>
                  <a:pt x="3990" y="1302"/>
                  <a:pt x="4001" y="1260"/>
                  <a:pt x="4001" y="1218"/>
                </a:cubicBezTo>
                <a:lnTo>
                  <a:pt x="4001" y="243"/>
                </a:lnTo>
                <a:lnTo>
                  <a:pt x="4001" y="244"/>
                </a:lnTo>
                <a:lnTo>
                  <a:pt x="4001" y="244"/>
                </a:lnTo>
                <a:cubicBezTo>
                  <a:pt x="4001" y="201"/>
                  <a:pt x="3990" y="159"/>
                  <a:pt x="3968" y="122"/>
                </a:cubicBezTo>
                <a:cubicBezTo>
                  <a:pt x="3947" y="85"/>
                  <a:pt x="3916" y="54"/>
                  <a:pt x="3879" y="33"/>
                </a:cubicBezTo>
                <a:cubicBezTo>
                  <a:pt x="3842" y="11"/>
                  <a:pt x="3800" y="0"/>
                  <a:pt x="3758" y="0"/>
                </a:cubicBezTo>
                <a:lnTo>
                  <a:pt x="243"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דמות ממשית ומדומה</a:t>
            </a:r>
            <a:endParaRPr lang="en-US" sz="1600" b="0" strike="noStrike" spc="-1">
              <a:solidFill>
                <a:srgbClr val="000000"/>
              </a:solidFill>
              <a:latin typeface="Calibri"/>
            </a:endParaRPr>
          </a:p>
        </p:txBody>
      </p:sp>
      <p:sp>
        <p:nvSpPr>
          <p:cNvPr id="571" name="מלבן מעוגל 28"/>
          <p:cNvSpPr/>
          <p:nvPr/>
        </p:nvSpPr>
        <p:spPr>
          <a:xfrm>
            <a:off x="10563120" y="145584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הקדמה</a:t>
            </a:r>
            <a:endParaRPr lang="en-US" sz="16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2"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סיכום </a:t>
            </a:r>
            <a:endParaRPr lang="en-US" sz="4000" b="0" strike="noStrike" spc="-1">
              <a:solidFill>
                <a:srgbClr val="000000"/>
              </a:solidFill>
              <a:latin typeface="Calibri"/>
            </a:endParaRPr>
          </a:p>
        </p:txBody>
      </p:sp>
      <p:sp>
        <p:nvSpPr>
          <p:cNvPr id="573" name="Oval 94"/>
          <p:cNvSpPr/>
          <p:nvPr/>
        </p:nvSpPr>
        <p:spPr>
          <a:xfrm>
            <a:off x="6380280" y="1862280"/>
            <a:ext cx="260280" cy="649080"/>
          </a:xfrm>
          <a:prstGeom prst="ellipse">
            <a:avLst/>
          </a:prstGeom>
          <a:noFill/>
          <a:ln w="0">
            <a:noFill/>
          </a:ln>
        </p:spPr>
        <p:style>
          <a:lnRef idx="0">
            <a:scrgbClr r="0" g="0" b="0"/>
          </a:lnRef>
          <a:fillRef idx="0">
            <a:scrgbClr r="0" g="0" b="0"/>
          </a:fillRef>
          <a:effectRef idx="0">
            <a:scrgbClr r="0" g="0" b="0"/>
          </a:effectRef>
          <a:fontRef idx="minor"/>
        </p:style>
      </p:sp>
      <p:sp>
        <p:nvSpPr>
          <p:cNvPr id="574" name="TextBox 3"/>
          <p:cNvSpPr/>
          <p:nvPr/>
        </p:nvSpPr>
        <p:spPr>
          <a:xfrm>
            <a:off x="-2371680" y="2624040"/>
            <a:ext cx="12550680" cy="4597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70C0"/>
                </a:solidFill>
                <a:latin typeface="Calibri"/>
                <a:cs typeface="Calibri"/>
              </a:rPr>
              <a:t>כיצד ניתן להתייחס לעדשה כמורכבת ממנסרות?</a:t>
            </a:r>
            <a:endParaRPr lang="en-US" sz="2400" b="0" strike="noStrike" spc="-1">
              <a:solidFill>
                <a:srgbClr val="000000"/>
              </a:solidFill>
              <a:latin typeface="Calibri"/>
            </a:endParaRPr>
          </a:p>
        </p:txBody>
      </p:sp>
      <p:sp>
        <p:nvSpPr>
          <p:cNvPr id="575" name="TextBox 4"/>
          <p:cNvSpPr/>
          <p:nvPr/>
        </p:nvSpPr>
        <p:spPr>
          <a:xfrm>
            <a:off x="1281240" y="4003560"/>
            <a:ext cx="8897760" cy="4597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70C0"/>
                </a:solidFill>
                <a:latin typeface="Calibri"/>
                <a:cs typeface="Calibri"/>
              </a:rPr>
              <a:t>איך נקבע אם דמות היא ממשית או מדומה?</a:t>
            </a:r>
            <a:endParaRPr lang="en-US" sz="2400" b="0" strike="noStrike" spc="-1">
              <a:solidFill>
                <a:srgbClr val="000000"/>
              </a:solidFill>
              <a:latin typeface="Calibri"/>
            </a:endParaRPr>
          </a:p>
        </p:txBody>
      </p:sp>
      <p:sp>
        <p:nvSpPr>
          <p:cNvPr id="576" name="TextBox 6"/>
          <p:cNvSpPr/>
          <p:nvPr/>
        </p:nvSpPr>
        <p:spPr>
          <a:xfrm>
            <a:off x="2671920" y="5594400"/>
            <a:ext cx="7507080" cy="94716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0" strike="noStrike" spc="-1">
                <a:solidFill>
                  <a:srgbClr val="000000"/>
                </a:solidFill>
                <a:latin typeface="Calibri"/>
                <a:cs typeface="Calibri"/>
              </a:rPr>
              <a:t>בשיעור הבא נלמד על העין ואופן היווצרות הדמות דרכה. </a:t>
            </a:r>
            <a:endParaRPr lang="en-US" sz="2800" b="0" strike="noStrike" spc="-1">
              <a:solidFill>
                <a:srgbClr val="000000"/>
              </a:solidFill>
              <a:latin typeface="Calibri"/>
            </a:endParaRPr>
          </a:p>
        </p:txBody>
      </p:sp>
      <p:sp>
        <p:nvSpPr>
          <p:cNvPr id="577" name="TextBox 8"/>
          <p:cNvSpPr/>
          <p:nvPr/>
        </p:nvSpPr>
        <p:spPr>
          <a:xfrm>
            <a:off x="6067440" y="2975040"/>
            <a:ext cx="4111560" cy="6426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קרני האור נשברות דרך העדשה כמו דרך פאות מנסרה משולשת</a:t>
            </a:r>
            <a:endParaRPr lang="en-US" sz="1800" b="0" strike="noStrike" spc="-1">
              <a:solidFill>
                <a:srgbClr val="000000"/>
              </a:solidFill>
              <a:latin typeface="Calibri"/>
            </a:endParaRPr>
          </a:p>
        </p:txBody>
      </p:sp>
      <p:sp>
        <p:nvSpPr>
          <p:cNvPr id="578" name="מלבן 9"/>
          <p:cNvSpPr/>
          <p:nvPr/>
        </p:nvSpPr>
        <p:spPr>
          <a:xfrm>
            <a:off x="4083120" y="4464000"/>
            <a:ext cx="6095880" cy="64260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ממשית- מימין לעדשה ולא ניתן להקרין על מרקע.</a:t>
            </a:r>
            <a:r>
              <a:t/>
            </a:r>
            <a:br/>
            <a:r>
              <a:rPr lang="he-IL" sz="1800" b="0" strike="noStrike" spc="-1">
                <a:solidFill>
                  <a:srgbClr val="000000"/>
                </a:solidFill>
                <a:latin typeface="Calibri"/>
                <a:cs typeface="Calibri"/>
              </a:rPr>
              <a:t>מדומה- משמאל לעדשה.</a:t>
            </a:r>
            <a:endParaRPr lang="en-US" sz="1800" b="0" strike="noStrike" spc="-1">
              <a:solidFill>
                <a:srgbClr val="000000"/>
              </a:solidFill>
              <a:latin typeface="Calibri"/>
            </a:endParaRPr>
          </a:p>
        </p:txBody>
      </p:sp>
      <p:sp>
        <p:nvSpPr>
          <p:cNvPr id="579" name="מלבן 23"/>
          <p:cNvSpPr/>
          <p:nvPr/>
        </p:nvSpPr>
        <p:spPr>
          <a:xfrm>
            <a:off x="3213000" y="1278000"/>
            <a:ext cx="6966000" cy="137376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0" strike="noStrike" spc="-1">
                <a:solidFill>
                  <a:srgbClr val="000000"/>
                </a:solidFill>
                <a:latin typeface="Calibri"/>
                <a:cs typeface="Calibri"/>
              </a:rPr>
              <a:t>בשיעור זה הבנו את אופן קבלת דמות בעדשה מרכזת ומפזרת, מרכיבי העדשה הכדורית, עדשה מרכזת ועדשה מפזרת ועוצמת העדשה.</a:t>
            </a:r>
            <a:endParaRPr lang="en-US" sz="2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57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fill="hold" nodeType="clickEffect">
                                  <p:stCondLst>
                                    <p:cond delay="0"/>
                                  </p:stCondLst>
                                  <p:childTnLst>
                                    <p:set>
                                      <p:cBhvr>
                                        <p:cTn id="10" dur="1" fill="hold">
                                          <p:stCondLst>
                                            <p:cond delay="0"/>
                                          </p:stCondLst>
                                        </p:cTn>
                                        <p:tgtEl>
                                          <p:spTgt spid="574"/>
                                        </p:tgtEl>
                                        <p:attrNameLst>
                                          <p:attrName>style.visibility</p:attrName>
                                        </p:attrNameLst>
                                      </p:cBhvr>
                                      <p:to>
                                        <p:strVal val="visible"/>
                                      </p:to>
                                    </p:set>
                                    <p:animEffect transition="in" filter="fade">
                                      <p:cBhvr additive="repl">
                                        <p:cTn id="11" dur="1000"/>
                                        <p:tgtEl>
                                          <p:spTgt spid="574"/>
                                        </p:tgtEl>
                                      </p:cBhvr>
                                    </p:animEffect>
                                    <p:anim calcmode="lin" valueType="num">
                                      <p:cBhvr additive="repl">
                                        <p:cTn id="12" dur="1000" fill="hold"/>
                                        <p:tgtEl>
                                          <p:spTgt spid="574"/>
                                        </p:tgtEl>
                                        <p:attrNameLst>
                                          <p:attrName>ppt_x</p:attrName>
                                        </p:attrNameLst>
                                      </p:cBhvr>
                                      <p:tavLst>
                                        <p:tav tm="0">
                                          <p:val>
                                            <p:strVal val="#ppt_x"/>
                                          </p:val>
                                        </p:tav>
                                        <p:tav tm="100000">
                                          <p:val>
                                            <p:strVal val="#ppt_x"/>
                                          </p:val>
                                        </p:tav>
                                      </p:tavLst>
                                    </p:anim>
                                    <p:anim calcmode="lin" valueType="num">
                                      <p:cBhvr additive="repl">
                                        <p:cTn id="13" dur="1000" fill="hold"/>
                                        <p:tgtEl>
                                          <p:spTgt spid="574"/>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fill="hold" nodeType="clickEffect">
                                  <p:stCondLst>
                                    <p:cond delay="0"/>
                                  </p:stCondLst>
                                  <p:childTnLst>
                                    <p:set>
                                      <p:cBhvr>
                                        <p:cTn id="17" dur="1" fill="hold">
                                          <p:stCondLst>
                                            <p:cond delay="0"/>
                                          </p:stCondLst>
                                        </p:cTn>
                                        <p:tgtEl>
                                          <p:spTgt spid="577"/>
                                        </p:tgtEl>
                                        <p:attrNameLst>
                                          <p:attrName>style.visibility</p:attrName>
                                        </p:attrNameLst>
                                      </p:cBhvr>
                                      <p:to>
                                        <p:strVal val="visible"/>
                                      </p:to>
                                    </p:set>
                                    <p:animEffect transition="in" filter="fade">
                                      <p:cBhvr additive="repl">
                                        <p:cTn id="18" dur="1000"/>
                                        <p:tgtEl>
                                          <p:spTgt spid="577"/>
                                        </p:tgtEl>
                                      </p:cBhvr>
                                    </p:animEffect>
                                    <p:anim calcmode="lin" valueType="num">
                                      <p:cBhvr additive="repl">
                                        <p:cTn id="19" dur="1000" fill="hold"/>
                                        <p:tgtEl>
                                          <p:spTgt spid="577"/>
                                        </p:tgtEl>
                                        <p:attrNameLst>
                                          <p:attrName>ppt_x</p:attrName>
                                        </p:attrNameLst>
                                      </p:cBhvr>
                                      <p:tavLst>
                                        <p:tav tm="0">
                                          <p:val>
                                            <p:strVal val="#ppt_x"/>
                                          </p:val>
                                        </p:tav>
                                        <p:tav tm="100000">
                                          <p:val>
                                            <p:strVal val="#ppt_x"/>
                                          </p:val>
                                        </p:tav>
                                      </p:tavLst>
                                    </p:anim>
                                    <p:anim calcmode="lin" valueType="num">
                                      <p:cBhvr additive="repl">
                                        <p:cTn id="20" dur="1000" fill="hold"/>
                                        <p:tgtEl>
                                          <p:spTgt spid="577"/>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fill="hold" nodeType="clickEffect">
                                  <p:stCondLst>
                                    <p:cond delay="0"/>
                                  </p:stCondLst>
                                  <p:childTnLst>
                                    <p:set>
                                      <p:cBhvr>
                                        <p:cTn id="24" dur="1" fill="hold">
                                          <p:stCondLst>
                                            <p:cond delay="0"/>
                                          </p:stCondLst>
                                        </p:cTn>
                                        <p:tgtEl>
                                          <p:spTgt spid="575"/>
                                        </p:tgtEl>
                                        <p:attrNameLst>
                                          <p:attrName>style.visibility</p:attrName>
                                        </p:attrNameLst>
                                      </p:cBhvr>
                                      <p:to>
                                        <p:strVal val="visible"/>
                                      </p:to>
                                    </p:set>
                                    <p:animEffect transition="in" filter="fade">
                                      <p:cBhvr additive="repl">
                                        <p:cTn id="25" dur="1000"/>
                                        <p:tgtEl>
                                          <p:spTgt spid="575"/>
                                        </p:tgtEl>
                                      </p:cBhvr>
                                    </p:animEffect>
                                    <p:anim calcmode="lin" valueType="num">
                                      <p:cBhvr additive="repl">
                                        <p:cTn id="26" dur="1000" fill="hold"/>
                                        <p:tgtEl>
                                          <p:spTgt spid="575"/>
                                        </p:tgtEl>
                                        <p:attrNameLst>
                                          <p:attrName>ppt_x</p:attrName>
                                        </p:attrNameLst>
                                      </p:cBhvr>
                                      <p:tavLst>
                                        <p:tav tm="0">
                                          <p:val>
                                            <p:strVal val="#ppt_x"/>
                                          </p:val>
                                        </p:tav>
                                        <p:tav tm="100000">
                                          <p:val>
                                            <p:strVal val="#ppt_x"/>
                                          </p:val>
                                        </p:tav>
                                      </p:tavLst>
                                    </p:anim>
                                    <p:anim calcmode="lin" valueType="num">
                                      <p:cBhvr additive="repl">
                                        <p:cTn id="27" dur="1000" fill="hold"/>
                                        <p:tgtEl>
                                          <p:spTgt spid="575"/>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fill="hold" nodeType="clickEffect">
                                  <p:stCondLst>
                                    <p:cond delay="0"/>
                                  </p:stCondLst>
                                  <p:childTnLst>
                                    <p:set>
                                      <p:cBhvr>
                                        <p:cTn id="31" dur="1" fill="hold">
                                          <p:stCondLst>
                                            <p:cond delay="0"/>
                                          </p:stCondLst>
                                        </p:cTn>
                                        <p:tgtEl>
                                          <p:spTgt spid="578"/>
                                        </p:tgtEl>
                                        <p:attrNameLst>
                                          <p:attrName>style.visibility</p:attrName>
                                        </p:attrNameLst>
                                      </p:cBhvr>
                                      <p:to>
                                        <p:strVal val="visible"/>
                                      </p:to>
                                    </p:set>
                                    <p:animEffect transition="in" filter="fade">
                                      <p:cBhvr additive="repl">
                                        <p:cTn id="32" dur="1000"/>
                                        <p:tgtEl>
                                          <p:spTgt spid="578"/>
                                        </p:tgtEl>
                                      </p:cBhvr>
                                    </p:animEffect>
                                    <p:anim calcmode="lin" valueType="num">
                                      <p:cBhvr additive="repl">
                                        <p:cTn id="33" dur="1000" fill="hold"/>
                                        <p:tgtEl>
                                          <p:spTgt spid="578"/>
                                        </p:tgtEl>
                                        <p:attrNameLst>
                                          <p:attrName>ppt_x</p:attrName>
                                        </p:attrNameLst>
                                      </p:cBhvr>
                                      <p:tavLst>
                                        <p:tav tm="0">
                                          <p:val>
                                            <p:strVal val="#ppt_x"/>
                                          </p:val>
                                        </p:tav>
                                        <p:tav tm="100000">
                                          <p:val>
                                            <p:strVal val="#ppt_x"/>
                                          </p:val>
                                        </p:tav>
                                      </p:tavLst>
                                    </p:anim>
                                    <p:anim calcmode="lin" valueType="num">
                                      <p:cBhvr additive="repl">
                                        <p:cTn id="34" dur="1000" fill="hold"/>
                                        <p:tgtEl>
                                          <p:spTgt spid="578"/>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 presetClass="entr" fill="hold" nodeType="clickEffect">
                                  <p:stCondLst>
                                    <p:cond delay="0"/>
                                  </p:stCondLst>
                                  <p:childTnLst>
                                    <p:set>
                                      <p:cBhvr>
                                        <p:cTn id="38" dur="1" fill="hold">
                                          <p:stCondLst>
                                            <p:cond delay="0"/>
                                          </p:stCondLst>
                                        </p:cTn>
                                        <p:tgtEl>
                                          <p:spTgt spid="5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TextBox 3"/>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תוכן עניינים</a:t>
            </a:r>
            <a:endParaRPr lang="en-US" sz="4000" b="0" strike="noStrike" spc="-1">
              <a:solidFill>
                <a:srgbClr val="000000"/>
              </a:solidFill>
              <a:latin typeface="Calibri"/>
            </a:endParaRPr>
          </a:p>
        </p:txBody>
      </p:sp>
      <p:sp>
        <p:nvSpPr>
          <p:cNvPr id="144" name="TextBox 4"/>
          <p:cNvSpPr/>
          <p:nvPr/>
        </p:nvSpPr>
        <p:spPr>
          <a:xfrm>
            <a:off x="3805200" y="1201680"/>
            <a:ext cx="6305760" cy="44830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נושא </a:t>
            </a:r>
            <a:r>
              <a:rPr lang="he-IL" sz="2400" b="0" strike="noStrike" spc="-1">
                <a:solidFill>
                  <a:srgbClr val="000000"/>
                </a:solidFill>
                <a:latin typeface="Calibri"/>
                <a:ea typeface="Calibri"/>
              </a:rPr>
              <a:t>1 – הקדמה</a:t>
            </a:r>
            <a:endParaRPr lang="en-US" sz="24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נושא </a:t>
            </a:r>
            <a:r>
              <a:rPr lang="he-IL" sz="2400" b="0" strike="noStrike" spc="-1">
                <a:solidFill>
                  <a:srgbClr val="000000"/>
                </a:solidFill>
                <a:latin typeface="Calibri"/>
                <a:ea typeface="Calibri"/>
              </a:rPr>
              <a:t>2 – סוגי עדשות</a:t>
            </a:r>
            <a:endParaRPr lang="en-US" sz="24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נושא </a:t>
            </a:r>
            <a:r>
              <a:rPr lang="he-IL" sz="2400" b="0" strike="noStrike" spc="-1">
                <a:solidFill>
                  <a:srgbClr val="000000"/>
                </a:solidFill>
                <a:latin typeface="Calibri"/>
                <a:ea typeface="Calibri"/>
              </a:rPr>
              <a:t>3 – עדשה מרכזת</a:t>
            </a:r>
            <a:endParaRPr lang="en-US" sz="24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נושא </a:t>
            </a:r>
            <a:r>
              <a:rPr lang="he-IL" sz="2400" b="0" strike="noStrike" spc="-1">
                <a:solidFill>
                  <a:srgbClr val="000000"/>
                </a:solidFill>
                <a:latin typeface="Calibri"/>
                <a:ea typeface="Calibri"/>
              </a:rPr>
              <a:t>4 – עדשה מפזרת</a:t>
            </a:r>
            <a:endParaRPr lang="en-US" sz="24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נושא </a:t>
            </a:r>
            <a:r>
              <a:rPr lang="he-IL" sz="2400" b="0" strike="noStrike" spc="-1">
                <a:solidFill>
                  <a:srgbClr val="000000"/>
                </a:solidFill>
                <a:latin typeface="Calibri"/>
                <a:ea typeface="Calibri"/>
              </a:rPr>
              <a:t>5 – דמות ממשית ומדומה</a:t>
            </a:r>
            <a:endParaRPr lang="en-US" sz="24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נושא </a:t>
            </a:r>
            <a:r>
              <a:rPr lang="he-IL" sz="2400" b="0" strike="noStrike" spc="-1">
                <a:solidFill>
                  <a:srgbClr val="000000"/>
                </a:solidFill>
                <a:latin typeface="Calibri"/>
                <a:ea typeface="Calibri"/>
              </a:rPr>
              <a:t>6 – עוצמת העדשה</a:t>
            </a:r>
            <a:endParaRPr lang="en-US" sz="24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הקדמה</a:t>
            </a:r>
            <a:endParaRPr lang="en-US" sz="4000" b="0" strike="noStrike" spc="-1">
              <a:solidFill>
                <a:srgbClr val="000000"/>
              </a:solidFill>
              <a:latin typeface="Calibri"/>
            </a:endParaRPr>
          </a:p>
        </p:txBody>
      </p:sp>
      <p:pic>
        <p:nvPicPr>
          <p:cNvPr id="146" name="אובייקט 17" descr="שיש לבן"/>
          <p:cNvPicPr/>
          <p:nvPr/>
        </p:nvPicPr>
        <p:blipFill>
          <a:blip r:embed="rId3"/>
          <a:stretch/>
        </p:blipFill>
        <p:spPr>
          <a:xfrm>
            <a:off x="7880400" y="5149800"/>
            <a:ext cx="1778040" cy="1079640"/>
          </a:xfrm>
          <a:prstGeom prst="rect">
            <a:avLst/>
          </a:prstGeom>
          <a:ln w="0">
            <a:noFill/>
          </a:ln>
        </p:spPr>
      </p:pic>
      <p:pic>
        <p:nvPicPr>
          <p:cNvPr id="147" name="אובייקט 18" descr="שיש לבן"/>
          <p:cNvPicPr/>
          <p:nvPr/>
        </p:nvPicPr>
        <p:blipFill>
          <a:blip r:embed="rId4"/>
          <a:stretch/>
        </p:blipFill>
        <p:spPr>
          <a:xfrm>
            <a:off x="4834080" y="5149800"/>
            <a:ext cx="2158920" cy="1079640"/>
          </a:xfrm>
          <a:prstGeom prst="rect">
            <a:avLst/>
          </a:prstGeom>
          <a:ln w="0">
            <a:noFill/>
          </a:ln>
        </p:spPr>
      </p:pic>
      <p:sp>
        <p:nvSpPr>
          <p:cNvPr id="148" name="מלבן 19"/>
          <p:cNvSpPr/>
          <p:nvPr/>
        </p:nvSpPr>
        <p:spPr>
          <a:xfrm>
            <a:off x="3514680" y="1309680"/>
            <a:ext cx="6678720" cy="417816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1" u="sng" strike="noStrike" spc="-1">
                <a:solidFill>
                  <a:srgbClr val="000000"/>
                </a:solidFill>
                <a:uFillTx/>
                <a:latin typeface="Calibri"/>
                <a:cs typeface="Calibri"/>
              </a:rPr>
              <a:t>הגדרה: </a:t>
            </a:r>
            <a:endParaRPr lang="en-US" sz="2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עדשה היא מערכת אופטית המוגבלת ע"י שני משטחים מישבריים</a:t>
            </a:r>
            <a:r>
              <a:rPr lang="en-US" sz="2400" b="0" strike="noStrike" spc="-1">
                <a:solidFill>
                  <a:srgbClr val="000000"/>
                </a:solidFill>
                <a:latin typeface="Calibri"/>
                <a:ea typeface="Calibri"/>
              </a:rPr>
              <a:t> </a:t>
            </a:r>
            <a:r>
              <a:rPr lang="he-IL" sz="2400" b="0" strike="noStrike" spc="-1">
                <a:solidFill>
                  <a:srgbClr val="000000"/>
                </a:solidFill>
                <a:latin typeface="Calibri"/>
                <a:ea typeface="Calibri"/>
              </a:rPr>
              <a:t>(בעל יכולת לשבור את האור) אשר לשניהם ציר משותף.</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עדשה כדורית היא עדשה שלפחות אחד משני צדיה הוא חלק מכדור</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משטח העדשה הכדורית הוא החפיפה של שני כדורים או השטח בין שני כדורים.</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p:txBody>
      </p:sp>
      <p:sp>
        <p:nvSpPr>
          <p:cNvPr id="149" name="מלבן מעוגל 20"/>
          <p:cNvSpPr/>
          <p:nvPr/>
        </p:nvSpPr>
        <p:spPr>
          <a:xfrm>
            <a:off x="10563120" y="18892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סוגי עדשות</a:t>
            </a:r>
            <a:endParaRPr lang="en-US" sz="1600" b="0" strike="noStrike" spc="-1">
              <a:solidFill>
                <a:srgbClr val="000000"/>
              </a:solidFill>
              <a:latin typeface="Calibri"/>
            </a:endParaRPr>
          </a:p>
        </p:txBody>
      </p:sp>
      <p:sp>
        <p:nvSpPr>
          <p:cNvPr id="150" name="מלבן מעוגל 22"/>
          <p:cNvSpPr/>
          <p:nvPr/>
        </p:nvSpPr>
        <p:spPr>
          <a:xfrm>
            <a:off x="10563120" y="37450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עוצמת העדשה</a:t>
            </a:r>
            <a:endParaRPr lang="en-US" sz="1600" b="0" strike="noStrike" spc="-1">
              <a:solidFill>
                <a:srgbClr val="000000"/>
              </a:solidFill>
              <a:latin typeface="Calibri"/>
            </a:endParaRPr>
          </a:p>
        </p:txBody>
      </p:sp>
      <p:sp>
        <p:nvSpPr>
          <p:cNvPr id="151" name="מלבן מעוגל 23"/>
          <p:cNvSpPr/>
          <p:nvPr/>
        </p:nvSpPr>
        <p:spPr>
          <a:xfrm>
            <a:off x="10563120" y="232560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מרכזת</a:t>
            </a:r>
            <a:endParaRPr lang="en-US" sz="1600" b="0" strike="noStrike" spc="-1">
              <a:solidFill>
                <a:srgbClr val="000000"/>
              </a:solidFill>
              <a:latin typeface="Calibri"/>
            </a:endParaRPr>
          </a:p>
        </p:txBody>
      </p:sp>
      <p:sp>
        <p:nvSpPr>
          <p:cNvPr id="152" name="מלבן מעוגל 24"/>
          <p:cNvSpPr/>
          <p:nvPr/>
        </p:nvSpPr>
        <p:spPr>
          <a:xfrm>
            <a:off x="10568160" y="2735280"/>
            <a:ext cx="1439640" cy="333360"/>
          </a:xfrm>
          <a:custGeom>
            <a:avLst/>
            <a:gdLst/>
            <a:ahLst/>
            <a:cxnLst/>
            <a:rect l="0" t="0" r="r" b="b"/>
            <a:pathLst>
              <a:path w="4001"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5" y="927"/>
                </a:lnTo>
                <a:lnTo>
                  <a:pt x="3846" y="927"/>
                </a:lnTo>
                <a:cubicBezTo>
                  <a:pt x="3873" y="927"/>
                  <a:pt x="3899" y="920"/>
                  <a:pt x="3923" y="906"/>
                </a:cubicBezTo>
                <a:cubicBezTo>
                  <a:pt x="3946" y="893"/>
                  <a:pt x="3966" y="873"/>
                  <a:pt x="3979" y="850"/>
                </a:cubicBezTo>
                <a:cubicBezTo>
                  <a:pt x="3993" y="826"/>
                  <a:pt x="4000" y="800"/>
                  <a:pt x="4000" y="773"/>
                </a:cubicBezTo>
                <a:lnTo>
                  <a:pt x="4000" y="154"/>
                </a:lnTo>
                <a:lnTo>
                  <a:pt x="4000" y="155"/>
                </a:lnTo>
                <a:lnTo>
                  <a:pt x="4000" y="155"/>
                </a:lnTo>
                <a:cubicBezTo>
                  <a:pt x="4000" y="127"/>
                  <a:pt x="3993" y="101"/>
                  <a:pt x="3979" y="77"/>
                </a:cubicBezTo>
                <a:cubicBezTo>
                  <a:pt x="3966" y="54"/>
                  <a:pt x="3946" y="34"/>
                  <a:pt x="3923" y="21"/>
                </a:cubicBezTo>
                <a:cubicBezTo>
                  <a:pt x="3899" y="7"/>
                  <a:pt x="3873" y="0"/>
                  <a:pt x="3846"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מפזרת</a:t>
            </a:r>
            <a:endParaRPr lang="en-US" sz="1600" b="0" strike="noStrike" spc="-1">
              <a:solidFill>
                <a:srgbClr val="000000"/>
              </a:solidFill>
              <a:latin typeface="Calibri"/>
            </a:endParaRPr>
          </a:p>
        </p:txBody>
      </p:sp>
      <p:sp>
        <p:nvSpPr>
          <p:cNvPr id="153" name="מלבן מעוגל 25"/>
          <p:cNvSpPr/>
          <p:nvPr/>
        </p:nvSpPr>
        <p:spPr>
          <a:xfrm>
            <a:off x="10563120" y="3149640"/>
            <a:ext cx="1440000" cy="525600"/>
          </a:xfrm>
          <a:custGeom>
            <a:avLst/>
            <a:gdLst/>
            <a:ahLst/>
            <a:cxnLst/>
            <a:rect l="0" t="0" r="r" b="b"/>
            <a:pathLst>
              <a:path w="4002" h="1462">
                <a:moveTo>
                  <a:pt x="243" y="0"/>
                </a:moveTo>
                <a:lnTo>
                  <a:pt x="244" y="0"/>
                </a:lnTo>
                <a:cubicBezTo>
                  <a:pt x="201" y="0"/>
                  <a:pt x="159" y="11"/>
                  <a:pt x="122" y="33"/>
                </a:cubicBezTo>
                <a:cubicBezTo>
                  <a:pt x="85" y="54"/>
                  <a:pt x="54" y="85"/>
                  <a:pt x="33" y="122"/>
                </a:cubicBezTo>
                <a:cubicBezTo>
                  <a:pt x="11" y="159"/>
                  <a:pt x="0" y="201"/>
                  <a:pt x="0" y="244"/>
                </a:cubicBezTo>
                <a:lnTo>
                  <a:pt x="0" y="1217"/>
                </a:lnTo>
                <a:lnTo>
                  <a:pt x="0" y="1218"/>
                </a:lnTo>
                <a:cubicBezTo>
                  <a:pt x="0" y="1260"/>
                  <a:pt x="11" y="1302"/>
                  <a:pt x="33" y="1339"/>
                </a:cubicBezTo>
                <a:cubicBezTo>
                  <a:pt x="54" y="1376"/>
                  <a:pt x="85" y="1407"/>
                  <a:pt x="122" y="1428"/>
                </a:cubicBezTo>
                <a:cubicBezTo>
                  <a:pt x="159" y="1450"/>
                  <a:pt x="201" y="1461"/>
                  <a:pt x="244" y="1461"/>
                </a:cubicBezTo>
                <a:lnTo>
                  <a:pt x="3757" y="1461"/>
                </a:lnTo>
                <a:lnTo>
                  <a:pt x="3758" y="1461"/>
                </a:lnTo>
                <a:cubicBezTo>
                  <a:pt x="3800" y="1461"/>
                  <a:pt x="3842" y="1450"/>
                  <a:pt x="3879" y="1428"/>
                </a:cubicBezTo>
                <a:cubicBezTo>
                  <a:pt x="3916" y="1407"/>
                  <a:pt x="3947" y="1376"/>
                  <a:pt x="3968" y="1339"/>
                </a:cubicBezTo>
                <a:cubicBezTo>
                  <a:pt x="3990" y="1302"/>
                  <a:pt x="4001" y="1260"/>
                  <a:pt x="4001" y="1218"/>
                </a:cubicBezTo>
                <a:lnTo>
                  <a:pt x="4001" y="243"/>
                </a:lnTo>
                <a:lnTo>
                  <a:pt x="4001" y="244"/>
                </a:lnTo>
                <a:lnTo>
                  <a:pt x="4001" y="244"/>
                </a:lnTo>
                <a:cubicBezTo>
                  <a:pt x="4001" y="201"/>
                  <a:pt x="3990" y="159"/>
                  <a:pt x="3968" y="122"/>
                </a:cubicBezTo>
                <a:cubicBezTo>
                  <a:pt x="3947" y="85"/>
                  <a:pt x="3916" y="54"/>
                  <a:pt x="3879" y="33"/>
                </a:cubicBezTo>
                <a:cubicBezTo>
                  <a:pt x="3842" y="11"/>
                  <a:pt x="3800" y="0"/>
                  <a:pt x="3758" y="0"/>
                </a:cubicBezTo>
                <a:lnTo>
                  <a:pt x="243"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דמות ממשית ומדומה</a:t>
            </a:r>
            <a:endParaRPr lang="en-US" sz="1600" b="0" strike="noStrike" spc="-1">
              <a:solidFill>
                <a:srgbClr val="000000"/>
              </a:solidFill>
              <a:latin typeface="Calibri"/>
            </a:endParaRPr>
          </a:p>
        </p:txBody>
      </p:sp>
      <p:sp>
        <p:nvSpPr>
          <p:cNvPr id="154" name="מלבן מעוגל 26"/>
          <p:cNvSpPr/>
          <p:nvPr/>
        </p:nvSpPr>
        <p:spPr>
          <a:xfrm>
            <a:off x="10563120" y="145584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solidFill>
            <a:srgbClr val="498FCC"/>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הקדמה</a:t>
            </a:r>
            <a:endParaRPr lang="en-US" sz="16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42" presetClass="entr" fill="hold" nodeType="clickEffect">
                                  <p:stCondLst>
                                    <p:cond delay="0"/>
                                  </p:stCondLst>
                                  <p:childTnLst>
                                    <p:set>
                                      <p:cBhvr>
                                        <p:cTn id="6" dur="1" fill="hold">
                                          <p:stCondLst>
                                            <p:cond delay="0"/>
                                          </p:stCondLst>
                                        </p:cTn>
                                        <p:tgtEl>
                                          <p:spTgt spid="148"/>
                                        </p:tgtEl>
                                        <p:attrNameLst>
                                          <p:attrName>style.visibility</p:attrName>
                                        </p:attrNameLst>
                                      </p:cBhvr>
                                      <p:to>
                                        <p:strVal val="visible"/>
                                      </p:to>
                                    </p:set>
                                    <p:animEffect transition="in" filter="fade">
                                      <p:cBhvr additive="repl">
                                        <p:cTn id="7" dur="1000"/>
                                        <p:tgtEl>
                                          <p:spTgt spid="148"/>
                                        </p:tgtEl>
                                      </p:cBhvr>
                                    </p:animEffect>
                                    <p:anim calcmode="lin" valueType="num">
                                      <p:cBhvr additive="repl">
                                        <p:cTn id="8" dur="1000" fill="hold"/>
                                        <p:tgtEl>
                                          <p:spTgt spid="148"/>
                                        </p:tgtEl>
                                        <p:attrNameLst>
                                          <p:attrName>ppt_x</p:attrName>
                                        </p:attrNameLst>
                                      </p:cBhvr>
                                      <p:tavLst>
                                        <p:tav tm="0">
                                          <p:val>
                                            <p:strVal val="#ppt_x"/>
                                          </p:val>
                                        </p:tav>
                                        <p:tav tm="100000">
                                          <p:val>
                                            <p:strVal val="#ppt_x"/>
                                          </p:val>
                                        </p:tav>
                                      </p:tavLst>
                                    </p:anim>
                                    <p:anim calcmode="lin" valueType="num">
                                      <p:cBhvr additive="repl">
                                        <p:cTn id="9" dur="1000" fill="hold"/>
                                        <p:tgtEl>
                                          <p:spTgt spid="148"/>
                                        </p:tgtEl>
                                        <p:attrNameLst>
                                          <p:attrName>ppt_y</p:attrName>
                                        </p:attrNameLst>
                                      </p:cBhvr>
                                      <p:tavLst>
                                        <p:tav tm="0">
                                          <p:val>
                                            <p:strVal val="#ppt_y+.1"/>
                                          </p:val>
                                        </p:tav>
                                        <p:tav tm="100000">
                                          <p:val>
                                            <p:strVal val="#ppt_y"/>
                                          </p:val>
                                        </p:tav>
                                      </p:tavLst>
                                    </p:anim>
                                  </p:childTnLst>
                                </p:cTn>
                              </p:par>
                              <p:par>
                                <p:cTn id="10" presetID="42" presetClass="entr" fill="hold" nodeType="withEffect">
                                  <p:stCondLst>
                                    <p:cond delay="0"/>
                                  </p:stCondLst>
                                  <p:childTnLst>
                                    <p:set>
                                      <p:cBhvr>
                                        <p:cTn id="11" dur="1" fill="hold">
                                          <p:stCondLst>
                                            <p:cond delay="0"/>
                                          </p:stCondLst>
                                        </p:cTn>
                                        <p:tgtEl>
                                          <p:spTgt spid="146"/>
                                        </p:tgtEl>
                                        <p:attrNameLst>
                                          <p:attrName>style.visibility</p:attrName>
                                        </p:attrNameLst>
                                      </p:cBhvr>
                                      <p:to>
                                        <p:strVal val="visible"/>
                                      </p:to>
                                    </p:set>
                                    <p:animEffect transition="in" filter="fade">
                                      <p:cBhvr additive="repl">
                                        <p:cTn id="12" dur="1000"/>
                                        <p:tgtEl>
                                          <p:spTgt spid="146"/>
                                        </p:tgtEl>
                                      </p:cBhvr>
                                    </p:animEffect>
                                    <p:anim calcmode="lin" valueType="num">
                                      <p:cBhvr additive="repl">
                                        <p:cTn id="13" dur="1000" fill="hold"/>
                                        <p:tgtEl>
                                          <p:spTgt spid="146"/>
                                        </p:tgtEl>
                                        <p:attrNameLst>
                                          <p:attrName>ppt_x</p:attrName>
                                        </p:attrNameLst>
                                      </p:cBhvr>
                                      <p:tavLst>
                                        <p:tav tm="0">
                                          <p:val>
                                            <p:strVal val="#ppt_x"/>
                                          </p:val>
                                        </p:tav>
                                        <p:tav tm="100000">
                                          <p:val>
                                            <p:strVal val="#ppt_x"/>
                                          </p:val>
                                        </p:tav>
                                      </p:tavLst>
                                    </p:anim>
                                    <p:anim calcmode="lin" valueType="num">
                                      <p:cBhvr additive="repl">
                                        <p:cTn id="14" dur="1000" fill="hold"/>
                                        <p:tgtEl>
                                          <p:spTgt spid="146"/>
                                        </p:tgtEl>
                                        <p:attrNameLst>
                                          <p:attrName>ppt_y</p:attrName>
                                        </p:attrNameLst>
                                      </p:cBhvr>
                                      <p:tavLst>
                                        <p:tav tm="0">
                                          <p:val>
                                            <p:strVal val="#ppt_y+.1"/>
                                          </p:val>
                                        </p:tav>
                                        <p:tav tm="100000">
                                          <p:val>
                                            <p:strVal val="#ppt_y"/>
                                          </p:val>
                                        </p:tav>
                                      </p:tavLst>
                                    </p:anim>
                                  </p:childTnLst>
                                </p:cTn>
                              </p:par>
                              <p:par>
                                <p:cTn id="15" presetID="42" presetClass="entr" fill="hold" nodeType="withEffect">
                                  <p:stCondLst>
                                    <p:cond delay="0"/>
                                  </p:stCondLst>
                                  <p:childTnLst>
                                    <p:set>
                                      <p:cBhvr>
                                        <p:cTn id="16" dur="1" fill="hold">
                                          <p:stCondLst>
                                            <p:cond delay="0"/>
                                          </p:stCondLst>
                                        </p:cTn>
                                        <p:tgtEl>
                                          <p:spTgt spid="147"/>
                                        </p:tgtEl>
                                        <p:attrNameLst>
                                          <p:attrName>style.visibility</p:attrName>
                                        </p:attrNameLst>
                                      </p:cBhvr>
                                      <p:to>
                                        <p:strVal val="visible"/>
                                      </p:to>
                                    </p:set>
                                    <p:animEffect transition="in" filter="fade">
                                      <p:cBhvr additive="repl">
                                        <p:cTn id="17" dur="1000"/>
                                        <p:tgtEl>
                                          <p:spTgt spid="147"/>
                                        </p:tgtEl>
                                      </p:cBhvr>
                                    </p:animEffect>
                                    <p:anim calcmode="lin" valueType="num">
                                      <p:cBhvr additive="repl">
                                        <p:cTn id="18" dur="1000" fill="hold"/>
                                        <p:tgtEl>
                                          <p:spTgt spid="147"/>
                                        </p:tgtEl>
                                        <p:attrNameLst>
                                          <p:attrName>ppt_x</p:attrName>
                                        </p:attrNameLst>
                                      </p:cBhvr>
                                      <p:tavLst>
                                        <p:tav tm="0">
                                          <p:val>
                                            <p:strVal val="#ppt_x"/>
                                          </p:val>
                                        </p:tav>
                                        <p:tav tm="100000">
                                          <p:val>
                                            <p:strVal val="#ppt_x"/>
                                          </p:val>
                                        </p:tav>
                                      </p:tavLst>
                                    </p:anim>
                                    <p:anim calcmode="lin" valueType="num">
                                      <p:cBhvr additive="repl">
                                        <p:cTn id="19" dur="1000" fill="hold"/>
                                        <p:tgtEl>
                                          <p:spTgt spid="14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הקדמה</a:t>
            </a:r>
            <a:endParaRPr lang="en-US" sz="4000" b="0" strike="noStrike" spc="-1">
              <a:solidFill>
                <a:srgbClr val="000000"/>
              </a:solidFill>
              <a:latin typeface="Calibri"/>
            </a:endParaRPr>
          </a:p>
        </p:txBody>
      </p:sp>
      <p:sp>
        <p:nvSpPr>
          <p:cNvPr id="156" name="מלבן 4"/>
          <p:cNvSpPr/>
          <p:nvPr/>
        </p:nvSpPr>
        <p:spPr>
          <a:xfrm>
            <a:off x="4229280" y="1370160"/>
            <a:ext cx="6095880" cy="16178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1" u="sng" strike="noStrike" spc="-1">
                <a:solidFill>
                  <a:srgbClr val="000000"/>
                </a:solidFill>
                <a:uFillTx/>
                <a:latin typeface="Calibri"/>
                <a:cs typeface="Calibri"/>
              </a:rPr>
              <a:t>מוקד העדשה: </a:t>
            </a:r>
            <a:endParaRPr lang="en-US" sz="2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הנקודה אליה מתרכזת אלומה המקבילה לציר העדשה, מסומן באות </a:t>
            </a:r>
            <a:r>
              <a:rPr lang="en-US" sz="2400" b="0" strike="noStrike" spc="-1">
                <a:solidFill>
                  <a:srgbClr val="000000"/>
                </a:solidFill>
                <a:latin typeface="Calibri"/>
                <a:ea typeface="Calibri"/>
              </a:rPr>
              <a:t>F</a:t>
            </a:r>
            <a:r>
              <a:rPr lang="he-IL" sz="2400" b="0" strike="noStrike" spc="-1">
                <a:solidFill>
                  <a:srgbClr val="000000"/>
                </a:solidFill>
                <a:latin typeface="Calibri"/>
                <a:ea typeface="Calibri"/>
              </a:rPr>
              <a:t>, מרחק </a:t>
            </a:r>
            <a:r>
              <a:rPr lang="en-US" sz="2400" b="0" strike="noStrike" spc="-1">
                <a:solidFill>
                  <a:srgbClr val="000000"/>
                </a:solidFill>
                <a:latin typeface="Calibri"/>
                <a:ea typeface="Calibri"/>
              </a:rPr>
              <a:t>F</a:t>
            </a:r>
            <a:r>
              <a:rPr lang="he-IL" sz="2400" b="0" strike="noStrike" spc="-1">
                <a:solidFill>
                  <a:srgbClr val="000000"/>
                </a:solidFill>
                <a:latin typeface="Calibri"/>
                <a:ea typeface="Calibri"/>
              </a:rPr>
              <a:t> מהעדשה נקרא 'מרחק המוקד' ומסומן באות </a:t>
            </a:r>
            <a:r>
              <a:rPr lang="en-US" sz="2400" b="0" strike="noStrike" spc="-1">
                <a:solidFill>
                  <a:srgbClr val="000000"/>
                </a:solidFill>
                <a:latin typeface="Calibri"/>
                <a:ea typeface="Calibri"/>
              </a:rPr>
              <a:t>f</a:t>
            </a:r>
            <a:r>
              <a:rPr lang="he-IL" sz="2400" b="0" strike="noStrike" spc="-1">
                <a:solidFill>
                  <a:srgbClr val="000000"/>
                </a:solidFill>
                <a:latin typeface="Calibri"/>
                <a:ea typeface="Calibri"/>
              </a:rPr>
              <a:t>.</a:t>
            </a:r>
            <a:endParaRPr lang="en-US" sz="2400" b="0" strike="noStrike" spc="-1">
              <a:solidFill>
                <a:srgbClr val="000000"/>
              </a:solidFill>
              <a:latin typeface="Calibri"/>
            </a:endParaRPr>
          </a:p>
        </p:txBody>
      </p:sp>
      <p:sp>
        <p:nvSpPr>
          <p:cNvPr id="157" name="מלבן מעוגל 11"/>
          <p:cNvSpPr/>
          <p:nvPr/>
        </p:nvSpPr>
        <p:spPr>
          <a:xfrm>
            <a:off x="10563120" y="18892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סוגי עדשות</a:t>
            </a:r>
            <a:endParaRPr lang="en-US" sz="1600" b="0" strike="noStrike" spc="-1">
              <a:solidFill>
                <a:srgbClr val="000000"/>
              </a:solidFill>
              <a:latin typeface="Calibri"/>
            </a:endParaRPr>
          </a:p>
        </p:txBody>
      </p:sp>
      <p:sp>
        <p:nvSpPr>
          <p:cNvPr id="158" name="מלבן מעוגל 12"/>
          <p:cNvSpPr/>
          <p:nvPr/>
        </p:nvSpPr>
        <p:spPr>
          <a:xfrm>
            <a:off x="10563120" y="37450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עוצמת העדשה</a:t>
            </a:r>
            <a:endParaRPr lang="en-US" sz="1600" b="0" strike="noStrike" spc="-1">
              <a:solidFill>
                <a:srgbClr val="000000"/>
              </a:solidFill>
              <a:latin typeface="Calibri"/>
            </a:endParaRPr>
          </a:p>
        </p:txBody>
      </p:sp>
      <p:sp>
        <p:nvSpPr>
          <p:cNvPr id="159" name="מלבן מעוגל 22"/>
          <p:cNvSpPr/>
          <p:nvPr/>
        </p:nvSpPr>
        <p:spPr>
          <a:xfrm>
            <a:off x="10563120" y="232560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מרכזת</a:t>
            </a:r>
            <a:endParaRPr lang="en-US" sz="1600" b="0" strike="noStrike" spc="-1">
              <a:solidFill>
                <a:srgbClr val="000000"/>
              </a:solidFill>
              <a:latin typeface="Calibri"/>
            </a:endParaRPr>
          </a:p>
        </p:txBody>
      </p:sp>
      <p:sp>
        <p:nvSpPr>
          <p:cNvPr id="160" name="מלבן מעוגל 23"/>
          <p:cNvSpPr/>
          <p:nvPr/>
        </p:nvSpPr>
        <p:spPr>
          <a:xfrm>
            <a:off x="10568160" y="2735280"/>
            <a:ext cx="1439640" cy="333360"/>
          </a:xfrm>
          <a:custGeom>
            <a:avLst/>
            <a:gdLst/>
            <a:ahLst/>
            <a:cxnLst/>
            <a:rect l="0" t="0" r="r" b="b"/>
            <a:pathLst>
              <a:path w="4001"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5" y="927"/>
                </a:lnTo>
                <a:lnTo>
                  <a:pt x="3846" y="927"/>
                </a:lnTo>
                <a:cubicBezTo>
                  <a:pt x="3873" y="927"/>
                  <a:pt x="3899" y="920"/>
                  <a:pt x="3923" y="906"/>
                </a:cubicBezTo>
                <a:cubicBezTo>
                  <a:pt x="3946" y="893"/>
                  <a:pt x="3966" y="873"/>
                  <a:pt x="3979" y="850"/>
                </a:cubicBezTo>
                <a:cubicBezTo>
                  <a:pt x="3993" y="826"/>
                  <a:pt x="4000" y="800"/>
                  <a:pt x="4000" y="773"/>
                </a:cubicBezTo>
                <a:lnTo>
                  <a:pt x="4000" y="154"/>
                </a:lnTo>
                <a:lnTo>
                  <a:pt x="4000" y="155"/>
                </a:lnTo>
                <a:lnTo>
                  <a:pt x="4000" y="155"/>
                </a:lnTo>
                <a:cubicBezTo>
                  <a:pt x="4000" y="127"/>
                  <a:pt x="3993" y="101"/>
                  <a:pt x="3979" y="77"/>
                </a:cubicBezTo>
                <a:cubicBezTo>
                  <a:pt x="3966" y="54"/>
                  <a:pt x="3946" y="34"/>
                  <a:pt x="3923" y="21"/>
                </a:cubicBezTo>
                <a:cubicBezTo>
                  <a:pt x="3899" y="7"/>
                  <a:pt x="3873" y="0"/>
                  <a:pt x="3846"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מפזרת</a:t>
            </a:r>
            <a:endParaRPr lang="en-US" sz="1600" b="0" strike="noStrike" spc="-1">
              <a:solidFill>
                <a:srgbClr val="000000"/>
              </a:solidFill>
              <a:latin typeface="Calibri"/>
            </a:endParaRPr>
          </a:p>
        </p:txBody>
      </p:sp>
      <p:sp>
        <p:nvSpPr>
          <p:cNvPr id="161" name="מלבן מעוגל 24"/>
          <p:cNvSpPr/>
          <p:nvPr/>
        </p:nvSpPr>
        <p:spPr>
          <a:xfrm>
            <a:off x="10563120" y="3149640"/>
            <a:ext cx="1440000" cy="525600"/>
          </a:xfrm>
          <a:custGeom>
            <a:avLst/>
            <a:gdLst/>
            <a:ahLst/>
            <a:cxnLst/>
            <a:rect l="0" t="0" r="r" b="b"/>
            <a:pathLst>
              <a:path w="4002" h="1462">
                <a:moveTo>
                  <a:pt x="243" y="0"/>
                </a:moveTo>
                <a:lnTo>
                  <a:pt x="244" y="0"/>
                </a:lnTo>
                <a:cubicBezTo>
                  <a:pt x="201" y="0"/>
                  <a:pt x="159" y="11"/>
                  <a:pt x="122" y="33"/>
                </a:cubicBezTo>
                <a:cubicBezTo>
                  <a:pt x="85" y="54"/>
                  <a:pt x="54" y="85"/>
                  <a:pt x="33" y="122"/>
                </a:cubicBezTo>
                <a:cubicBezTo>
                  <a:pt x="11" y="159"/>
                  <a:pt x="0" y="201"/>
                  <a:pt x="0" y="244"/>
                </a:cubicBezTo>
                <a:lnTo>
                  <a:pt x="0" y="1217"/>
                </a:lnTo>
                <a:lnTo>
                  <a:pt x="0" y="1218"/>
                </a:lnTo>
                <a:cubicBezTo>
                  <a:pt x="0" y="1260"/>
                  <a:pt x="11" y="1302"/>
                  <a:pt x="33" y="1339"/>
                </a:cubicBezTo>
                <a:cubicBezTo>
                  <a:pt x="54" y="1376"/>
                  <a:pt x="85" y="1407"/>
                  <a:pt x="122" y="1428"/>
                </a:cubicBezTo>
                <a:cubicBezTo>
                  <a:pt x="159" y="1450"/>
                  <a:pt x="201" y="1461"/>
                  <a:pt x="244" y="1461"/>
                </a:cubicBezTo>
                <a:lnTo>
                  <a:pt x="3757" y="1461"/>
                </a:lnTo>
                <a:lnTo>
                  <a:pt x="3758" y="1461"/>
                </a:lnTo>
                <a:cubicBezTo>
                  <a:pt x="3800" y="1461"/>
                  <a:pt x="3842" y="1450"/>
                  <a:pt x="3879" y="1428"/>
                </a:cubicBezTo>
                <a:cubicBezTo>
                  <a:pt x="3916" y="1407"/>
                  <a:pt x="3947" y="1376"/>
                  <a:pt x="3968" y="1339"/>
                </a:cubicBezTo>
                <a:cubicBezTo>
                  <a:pt x="3990" y="1302"/>
                  <a:pt x="4001" y="1260"/>
                  <a:pt x="4001" y="1218"/>
                </a:cubicBezTo>
                <a:lnTo>
                  <a:pt x="4001" y="243"/>
                </a:lnTo>
                <a:lnTo>
                  <a:pt x="4001" y="244"/>
                </a:lnTo>
                <a:lnTo>
                  <a:pt x="4001" y="244"/>
                </a:lnTo>
                <a:cubicBezTo>
                  <a:pt x="4001" y="201"/>
                  <a:pt x="3990" y="159"/>
                  <a:pt x="3968" y="122"/>
                </a:cubicBezTo>
                <a:cubicBezTo>
                  <a:pt x="3947" y="85"/>
                  <a:pt x="3916" y="54"/>
                  <a:pt x="3879" y="33"/>
                </a:cubicBezTo>
                <a:cubicBezTo>
                  <a:pt x="3842" y="11"/>
                  <a:pt x="3800" y="0"/>
                  <a:pt x="3758" y="0"/>
                </a:cubicBezTo>
                <a:lnTo>
                  <a:pt x="243"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דמות ממשית ומדומה</a:t>
            </a:r>
            <a:endParaRPr lang="en-US" sz="1600" b="0" strike="noStrike" spc="-1">
              <a:solidFill>
                <a:srgbClr val="000000"/>
              </a:solidFill>
              <a:latin typeface="Calibri"/>
            </a:endParaRPr>
          </a:p>
        </p:txBody>
      </p:sp>
      <p:sp>
        <p:nvSpPr>
          <p:cNvPr id="162" name="מלבן מעוגל 25"/>
          <p:cNvSpPr/>
          <p:nvPr/>
        </p:nvSpPr>
        <p:spPr>
          <a:xfrm>
            <a:off x="10563120" y="145584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solidFill>
            <a:srgbClr val="498FCC"/>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הקדמה</a:t>
            </a:r>
            <a:endParaRPr lang="en-US" sz="16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42" presetClass="entr" fill="hold" nodeType="clickEffect">
                                  <p:stCondLst>
                                    <p:cond delay="0"/>
                                  </p:stCondLst>
                                  <p:childTnLst>
                                    <p:set>
                                      <p:cBhvr>
                                        <p:cTn id="6" dur="1" fill="hold">
                                          <p:stCondLst>
                                            <p:cond delay="0"/>
                                          </p:stCondLst>
                                        </p:cTn>
                                        <p:tgtEl>
                                          <p:spTgt spid="156"/>
                                        </p:tgtEl>
                                        <p:attrNameLst>
                                          <p:attrName>style.visibility</p:attrName>
                                        </p:attrNameLst>
                                      </p:cBhvr>
                                      <p:to>
                                        <p:strVal val="visible"/>
                                      </p:to>
                                    </p:set>
                                    <p:animEffect transition="in" filter="fade">
                                      <p:cBhvr additive="repl">
                                        <p:cTn id="7" dur="1000"/>
                                        <p:tgtEl>
                                          <p:spTgt spid="156"/>
                                        </p:tgtEl>
                                      </p:cBhvr>
                                    </p:animEffect>
                                    <p:anim calcmode="lin" valueType="num">
                                      <p:cBhvr additive="repl">
                                        <p:cTn id="8" dur="1000" fill="hold"/>
                                        <p:tgtEl>
                                          <p:spTgt spid="156"/>
                                        </p:tgtEl>
                                        <p:attrNameLst>
                                          <p:attrName>ppt_x</p:attrName>
                                        </p:attrNameLst>
                                      </p:cBhvr>
                                      <p:tavLst>
                                        <p:tav tm="0">
                                          <p:val>
                                            <p:strVal val="#ppt_x"/>
                                          </p:val>
                                        </p:tav>
                                        <p:tav tm="100000">
                                          <p:val>
                                            <p:strVal val="#ppt_x"/>
                                          </p:val>
                                        </p:tav>
                                      </p:tavLst>
                                    </p:anim>
                                    <p:anim calcmode="lin" valueType="num">
                                      <p:cBhvr additive="repl">
                                        <p:cTn id="9" dur="1000" fill="hold"/>
                                        <p:tgtEl>
                                          <p:spTgt spid="15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DFE3E5"/>
            </a:gs>
          </a:gsLst>
          <a:lin ang="8100000"/>
        </a:gradFill>
        <a:effectLst/>
      </p:bgPr>
    </p:bg>
    <p:spTree>
      <p:nvGrpSpPr>
        <p:cNvPr id="1" name=""/>
        <p:cNvGrpSpPr/>
        <p:nvPr/>
      </p:nvGrpSpPr>
      <p:grpSpPr>
        <a:xfrm>
          <a:off x="0" y="0"/>
          <a:ext cx="0" cy="0"/>
          <a:chOff x="0" y="0"/>
          <a:chExt cx="0" cy="0"/>
        </a:xfrm>
      </p:grpSpPr>
      <p:sp>
        <p:nvSpPr>
          <p:cNvPr id="163"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סוגי עדשות</a:t>
            </a:r>
            <a:endParaRPr lang="en-US" sz="4000" b="0" strike="noStrike" spc="-1">
              <a:solidFill>
                <a:srgbClr val="000000"/>
              </a:solidFill>
              <a:latin typeface="Calibri"/>
            </a:endParaRPr>
          </a:p>
        </p:txBody>
      </p:sp>
      <p:sp>
        <p:nvSpPr>
          <p:cNvPr id="164" name="Rectangle 3"/>
          <p:cNvSpPr/>
          <p:nvPr/>
        </p:nvSpPr>
        <p:spPr>
          <a:xfrm>
            <a:off x="2593800" y="1454040"/>
            <a:ext cx="7417080" cy="8560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p:txBody>
      </p:sp>
      <p:sp>
        <p:nvSpPr>
          <p:cNvPr id="165" name="מלבן 2"/>
          <p:cNvSpPr/>
          <p:nvPr/>
        </p:nvSpPr>
        <p:spPr>
          <a:xfrm>
            <a:off x="5728680" y="1297080"/>
            <a:ext cx="4665960" cy="52056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1" u="sng" strike="noStrike" spc="-1">
                <a:solidFill>
                  <a:srgbClr val="000000"/>
                </a:solidFill>
                <a:uFillTx/>
                <a:latin typeface="Calibri"/>
                <a:cs typeface="Calibri"/>
              </a:rPr>
              <a:t>עדשה דו-קמורה (עדשה מרכזת)</a:t>
            </a:r>
            <a:endParaRPr lang="en-US" sz="2800" b="0" strike="noStrike" spc="-1">
              <a:solidFill>
                <a:srgbClr val="000000"/>
              </a:solidFill>
              <a:latin typeface="Calibri"/>
            </a:endParaRPr>
          </a:p>
        </p:txBody>
      </p:sp>
      <p:grpSp>
        <p:nvGrpSpPr>
          <p:cNvPr id="166" name="קבוצה 59"/>
          <p:cNvGrpSpPr/>
          <p:nvPr/>
        </p:nvGrpSpPr>
        <p:grpSpPr>
          <a:xfrm>
            <a:off x="6719760" y="1735200"/>
            <a:ext cx="3291120" cy="1531800"/>
            <a:chOff x="6719760" y="1735200"/>
            <a:chExt cx="3291120" cy="1531800"/>
          </a:xfrm>
        </p:grpSpPr>
        <p:sp>
          <p:nvSpPr>
            <p:cNvPr id="167" name="Oval 26"/>
            <p:cNvSpPr/>
            <p:nvPr/>
          </p:nvSpPr>
          <p:spPr>
            <a:xfrm>
              <a:off x="8252640" y="1735200"/>
              <a:ext cx="444960" cy="1531800"/>
            </a:xfrm>
            <a:prstGeom prst="ellipse">
              <a:avLst/>
            </a:prstGeom>
            <a:solidFill>
              <a:srgbClr val="CCECFF"/>
            </a:solidFill>
            <a:ln w="0">
              <a:noFill/>
            </a:ln>
          </p:spPr>
          <p:style>
            <a:lnRef idx="0">
              <a:scrgbClr r="0" g="0" b="0"/>
            </a:lnRef>
            <a:fillRef idx="0">
              <a:scrgbClr r="0" g="0" b="0"/>
            </a:fillRef>
            <a:effectRef idx="0">
              <a:scrgbClr r="0" g="0" b="0"/>
            </a:effectRef>
            <a:fontRef idx="minor"/>
          </p:style>
        </p:sp>
        <p:sp>
          <p:nvSpPr>
            <p:cNvPr id="168" name="Line 34"/>
            <p:cNvSpPr/>
            <p:nvPr/>
          </p:nvSpPr>
          <p:spPr>
            <a:xfrm>
              <a:off x="6719760" y="2525760"/>
              <a:ext cx="3291120" cy="0"/>
            </a:xfrm>
            <a:prstGeom prst="line">
              <a:avLst/>
            </a:prstGeom>
            <a:ln w="9360">
              <a:solidFill>
                <a:srgbClr val="000000"/>
              </a:solidFill>
              <a:prstDash val="dash"/>
              <a:miter/>
            </a:ln>
          </p:spPr>
          <p:style>
            <a:lnRef idx="0">
              <a:scrgbClr r="0" g="0" b="0"/>
            </a:lnRef>
            <a:fillRef idx="0">
              <a:scrgbClr r="0" g="0" b="0"/>
            </a:fillRef>
            <a:effectRef idx="0">
              <a:scrgbClr r="0" g="0" b="0"/>
            </a:effectRef>
            <a:fontRef idx="minor"/>
          </p:style>
        </p:sp>
        <p:sp>
          <p:nvSpPr>
            <p:cNvPr id="169" name="Line 35"/>
            <p:cNvSpPr/>
            <p:nvPr/>
          </p:nvSpPr>
          <p:spPr>
            <a:xfrm>
              <a:off x="6769080" y="1932840"/>
              <a:ext cx="1532880" cy="0"/>
            </a:xfrm>
            <a:prstGeom prst="line">
              <a:avLst/>
            </a:prstGeom>
            <a:ln w="9360">
              <a:solidFill>
                <a:srgbClr val="FF6600"/>
              </a:solidFill>
              <a:miter/>
              <a:tailEnd type="triangle" w="med" len="med"/>
            </a:ln>
          </p:spPr>
          <p:style>
            <a:lnRef idx="0">
              <a:scrgbClr r="0" g="0" b="0"/>
            </a:lnRef>
            <a:fillRef idx="0">
              <a:scrgbClr r="0" g="0" b="0"/>
            </a:fillRef>
            <a:effectRef idx="0">
              <a:scrgbClr r="0" g="0" b="0"/>
            </a:effectRef>
            <a:fontRef idx="minor"/>
          </p:style>
        </p:sp>
        <p:sp>
          <p:nvSpPr>
            <p:cNvPr id="170" name="Line 37"/>
            <p:cNvSpPr/>
            <p:nvPr/>
          </p:nvSpPr>
          <p:spPr>
            <a:xfrm>
              <a:off x="8302320" y="1932840"/>
              <a:ext cx="296640" cy="49320"/>
            </a:xfrm>
            <a:prstGeom prst="line">
              <a:avLst/>
            </a:prstGeom>
            <a:ln w="9360">
              <a:solidFill>
                <a:srgbClr val="FF6600"/>
              </a:solidFill>
              <a:miter/>
            </a:ln>
          </p:spPr>
          <p:style>
            <a:lnRef idx="0">
              <a:scrgbClr r="0" g="0" b="0"/>
            </a:lnRef>
            <a:fillRef idx="0">
              <a:scrgbClr r="0" g="0" b="0"/>
            </a:fillRef>
            <a:effectRef idx="0">
              <a:scrgbClr r="0" g="0" b="0"/>
            </a:effectRef>
            <a:fontRef idx="minor"/>
          </p:style>
        </p:sp>
        <p:sp>
          <p:nvSpPr>
            <p:cNvPr id="171" name="Line 38"/>
            <p:cNvSpPr/>
            <p:nvPr/>
          </p:nvSpPr>
          <p:spPr>
            <a:xfrm>
              <a:off x="8598960" y="1982160"/>
              <a:ext cx="1137240" cy="543600"/>
            </a:xfrm>
            <a:prstGeom prst="line">
              <a:avLst/>
            </a:prstGeom>
            <a:ln w="9360">
              <a:solidFill>
                <a:srgbClr val="FF6600"/>
              </a:solidFill>
              <a:miter/>
            </a:ln>
          </p:spPr>
          <p:style>
            <a:lnRef idx="0">
              <a:scrgbClr r="0" g="0" b="0"/>
            </a:lnRef>
            <a:fillRef idx="0">
              <a:scrgbClr r="0" g="0" b="0"/>
            </a:fillRef>
            <a:effectRef idx="0">
              <a:scrgbClr r="0" g="0" b="0"/>
            </a:effectRef>
            <a:fontRef idx="minor"/>
          </p:style>
        </p:sp>
        <p:sp>
          <p:nvSpPr>
            <p:cNvPr id="172" name="Line 39"/>
            <p:cNvSpPr/>
            <p:nvPr/>
          </p:nvSpPr>
          <p:spPr>
            <a:xfrm>
              <a:off x="6818400" y="3168360"/>
              <a:ext cx="1532880" cy="0"/>
            </a:xfrm>
            <a:prstGeom prst="line">
              <a:avLst/>
            </a:prstGeom>
            <a:ln w="9360">
              <a:solidFill>
                <a:srgbClr val="FF6600"/>
              </a:solidFill>
              <a:miter/>
              <a:tailEnd type="triangle" w="med" len="med"/>
            </a:ln>
          </p:spPr>
          <p:style>
            <a:lnRef idx="0">
              <a:scrgbClr r="0" g="0" b="0"/>
            </a:lnRef>
            <a:fillRef idx="0">
              <a:scrgbClr r="0" g="0" b="0"/>
            </a:fillRef>
            <a:effectRef idx="0">
              <a:scrgbClr r="0" g="0" b="0"/>
            </a:effectRef>
            <a:fontRef idx="minor"/>
          </p:style>
        </p:sp>
        <p:sp>
          <p:nvSpPr>
            <p:cNvPr id="173" name="Line 40"/>
            <p:cNvSpPr/>
            <p:nvPr/>
          </p:nvSpPr>
          <p:spPr>
            <a:xfrm flipV="1">
              <a:off x="8351640" y="3118680"/>
              <a:ext cx="246960" cy="49320"/>
            </a:xfrm>
            <a:prstGeom prst="line">
              <a:avLst/>
            </a:prstGeom>
            <a:ln w="9360">
              <a:solidFill>
                <a:srgbClr val="FF6600"/>
              </a:solidFill>
              <a:miter/>
            </a:ln>
          </p:spPr>
          <p:style>
            <a:lnRef idx="0">
              <a:scrgbClr r="0" g="0" b="0"/>
            </a:lnRef>
            <a:fillRef idx="0">
              <a:scrgbClr r="0" g="0" b="0"/>
            </a:fillRef>
            <a:effectRef idx="0">
              <a:scrgbClr r="0" g="0" b="0"/>
            </a:effectRef>
            <a:fontRef idx="minor"/>
          </p:style>
        </p:sp>
        <p:sp>
          <p:nvSpPr>
            <p:cNvPr id="174" name="Line 41"/>
            <p:cNvSpPr/>
            <p:nvPr/>
          </p:nvSpPr>
          <p:spPr>
            <a:xfrm flipV="1">
              <a:off x="8598960" y="2525400"/>
              <a:ext cx="1137240" cy="592920"/>
            </a:xfrm>
            <a:prstGeom prst="line">
              <a:avLst/>
            </a:prstGeom>
            <a:ln w="9360">
              <a:solidFill>
                <a:srgbClr val="FF6600"/>
              </a:solidFill>
              <a:miter/>
            </a:ln>
          </p:spPr>
          <p:style>
            <a:lnRef idx="0">
              <a:scrgbClr r="0" g="0" b="0"/>
            </a:lnRef>
            <a:fillRef idx="0">
              <a:scrgbClr r="0" g="0" b="0"/>
            </a:fillRef>
            <a:effectRef idx="0">
              <a:scrgbClr r="0" g="0" b="0"/>
            </a:effectRef>
            <a:fontRef idx="minor"/>
          </p:style>
        </p:sp>
        <p:sp>
          <p:nvSpPr>
            <p:cNvPr id="175" name="Line 42"/>
            <p:cNvSpPr/>
            <p:nvPr/>
          </p:nvSpPr>
          <p:spPr>
            <a:xfrm>
              <a:off x="6769080" y="2278800"/>
              <a:ext cx="1483560" cy="0"/>
            </a:xfrm>
            <a:prstGeom prst="line">
              <a:avLst/>
            </a:prstGeom>
            <a:ln w="9360">
              <a:solidFill>
                <a:srgbClr val="FF6600"/>
              </a:solidFill>
              <a:miter/>
              <a:tailEnd type="triangle" w="med" len="med"/>
            </a:ln>
          </p:spPr>
          <p:style>
            <a:lnRef idx="0">
              <a:scrgbClr r="0" g="0" b="0"/>
            </a:lnRef>
            <a:fillRef idx="0">
              <a:scrgbClr r="0" g="0" b="0"/>
            </a:fillRef>
            <a:effectRef idx="0">
              <a:scrgbClr r="0" g="0" b="0"/>
            </a:effectRef>
            <a:fontRef idx="minor"/>
          </p:style>
        </p:sp>
        <p:sp>
          <p:nvSpPr>
            <p:cNvPr id="176" name="Line 43"/>
            <p:cNvSpPr/>
            <p:nvPr/>
          </p:nvSpPr>
          <p:spPr>
            <a:xfrm>
              <a:off x="8302320" y="2278800"/>
              <a:ext cx="345960" cy="49320"/>
            </a:xfrm>
            <a:prstGeom prst="line">
              <a:avLst/>
            </a:prstGeom>
            <a:ln w="9360">
              <a:solidFill>
                <a:srgbClr val="FF6600"/>
              </a:solidFill>
              <a:miter/>
            </a:ln>
          </p:spPr>
          <p:style>
            <a:lnRef idx="0">
              <a:scrgbClr r="0" g="0" b="0"/>
            </a:lnRef>
            <a:fillRef idx="0">
              <a:scrgbClr r="0" g="0" b="0"/>
            </a:fillRef>
            <a:effectRef idx="0">
              <a:scrgbClr r="0" g="0" b="0"/>
            </a:effectRef>
            <a:fontRef idx="minor"/>
          </p:style>
        </p:sp>
        <p:sp>
          <p:nvSpPr>
            <p:cNvPr id="177" name="Line 44"/>
            <p:cNvSpPr/>
            <p:nvPr/>
          </p:nvSpPr>
          <p:spPr>
            <a:xfrm>
              <a:off x="8648640" y="2328120"/>
              <a:ext cx="1087920" cy="197640"/>
            </a:xfrm>
            <a:prstGeom prst="line">
              <a:avLst/>
            </a:prstGeom>
            <a:ln w="9360">
              <a:solidFill>
                <a:srgbClr val="FF6600"/>
              </a:solidFill>
              <a:miter/>
              <a:tailEnd type="triangle" w="med" len="med"/>
            </a:ln>
          </p:spPr>
          <p:style>
            <a:lnRef idx="0">
              <a:scrgbClr r="0" g="0" b="0"/>
            </a:lnRef>
            <a:fillRef idx="0">
              <a:scrgbClr r="0" g="0" b="0"/>
            </a:fillRef>
            <a:effectRef idx="0">
              <a:scrgbClr r="0" g="0" b="0"/>
            </a:effectRef>
            <a:fontRef idx="minor"/>
          </p:style>
        </p:sp>
        <p:sp>
          <p:nvSpPr>
            <p:cNvPr id="178" name="Line 45"/>
            <p:cNvSpPr/>
            <p:nvPr/>
          </p:nvSpPr>
          <p:spPr>
            <a:xfrm>
              <a:off x="6769080" y="2773080"/>
              <a:ext cx="1483560" cy="0"/>
            </a:xfrm>
            <a:prstGeom prst="line">
              <a:avLst/>
            </a:prstGeom>
            <a:ln w="9360">
              <a:solidFill>
                <a:srgbClr val="FF6600"/>
              </a:solidFill>
              <a:miter/>
              <a:tailEnd type="triangle" w="med" len="med"/>
            </a:ln>
          </p:spPr>
          <p:style>
            <a:lnRef idx="0">
              <a:scrgbClr r="0" g="0" b="0"/>
            </a:lnRef>
            <a:fillRef idx="0">
              <a:scrgbClr r="0" g="0" b="0"/>
            </a:fillRef>
            <a:effectRef idx="0">
              <a:scrgbClr r="0" g="0" b="0"/>
            </a:effectRef>
            <a:fontRef idx="minor"/>
          </p:style>
        </p:sp>
        <p:sp>
          <p:nvSpPr>
            <p:cNvPr id="179" name="Line 46"/>
            <p:cNvSpPr/>
            <p:nvPr/>
          </p:nvSpPr>
          <p:spPr>
            <a:xfrm flipV="1">
              <a:off x="8302320" y="2723040"/>
              <a:ext cx="345960" cy="49320"/>
            </a:xfrm>
            <a:prstGeom prst="line">
              <a:avLst/>
            </a:prstGeom>
            <a:ln w="9360">
              <a:solidFill>
                <a:srgbClr val="FF6600"/>
              </a:solidFill>
              <a:miter/>
            </a:ln>
          </p:spPr>
          <p:style>
            <a:lnRef idx="0">
              <a:scrgbClr r="0" g="0" b="0"/>
            </a:lnRef>
            <a:fillRef idx="0">
              <a:scrgbClr r="0" g="0" b="0"/>
            </a:fillRef>
            <a:effectRef idx="0">
              <a:scrgbClr r="0" g="0" b="0"/>
            </a:effectRef>
            <a:fontRef idx="minor"/>
          </p:style>
        </p:sp>
        <p:sp>
          <p:nvSpPr>
            <p:cNvPr id="180" name="Line 47"/>
            <p:cNvSpPr/>
            <p:nvPr/>
          </p:nvSpPr>
          <p:spPr>
            <a:xfrm flipV="1">
              <a:off x="8697960" y="2525400"/>
              <a:ext cx="1038600" cy="197640"/>
            </a:xfrm>
            <a:prstGeom prst="line">
              <a:avLst/>
            </a:prstGeom>
            <a:ln w="9360">
              <a:solidFill>
                <a:srgbClr val="FF6600"/>
              </a:solidFill>
              <a:miter/>
            </a:ln>
          </p:spPr>
          <p:style>
            <a:lnRef idx="0">
              <a:scrgbClr r="0" g="0" b="0"/>
            </a:lnRef>
            <a:fillRef idx="0">
              <a:scrgbClr r="0" g="0" b="0"/>
            </a:fillRef>
            <a:effectRef idx="0">
              <a:scrgbClr r="0" g="0" b="0"/>
            </a:effectRef>
            <a:fontRef idx="minor"/>
          </p:style>
        </p:sp>
      </p:grpSp>
      <p:sp>
        <p:nvSpPr>
          <p:cNvPr id="181" name="מלבן 3"/>
          <p:cNvSpPr/>
          <p:nvPr/>
        </p:nvSpPr>
        <p:spPr>
          <a:xfrm>
            <a:off x="8517600" y="3403440"/>
            <a:ext cx="1750320" cy="45972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u="sng" strike="noStrike" spc="-1">
                <a:solidFill>
                  <a:srgbClr val="000000"/>
                </a:solidFill>
                <a:uFillTx/>
                <a:latin typeface="Calibri"/>
                <a:cs typeface="Calibri"/>
              </a:rPr>
              <a:t>סימול סכמתי:</a:t>
            </a:r>
            <a:endParaRPr lang="en-US" sz="2400" b="0" strike="noStrike" spc="-1">
              <a:solidFill>
                <a:srgbClr val="000000"/>
              </a:solidFill>
              <a:latin typeface="Calibri"/>
            </a:endParaRPr>
          </a:p>
        </p:txBody>
      </p:sp>
      <p:cxnSp>
        <p:nvCxnSpPr>
          <p:cNvPr id="182" name="מחבר חץ ישר 74"/>
          <p:cNvCxnSpPr/>
          <p:nvPr/>
        </p:nvCxnSpPr>
        <p:spPr>
          <a:xfrm>
            <a:off x="7913160" y="3562200"/>
            <a:ext cx="1080" cy="1191600"/>
          </a:xfrm>
          <a:prstGeom prst="straightConnector1">
            <a:avLst/>
          </a:prstGeom>
          <a:ln w="38160">
            <a:solidFill>
              <a:srgbClr val="335B74"/>
            </a:solidFill>
            <a:miter/>
            <a:headEnd type="arrow" w="med" len="med"/>
            <a:tailEnd type="arrow" w="med" len="med"/>
          </a:ln>
        </p:spPr>
      </p:cxnSp>
      <p:sp>
        <p:nvSpPr>
          <p:cNvPr id="183" name="מלבן 4"/>
          <p:cNvSpPr/>
          <p:nvPr/>
        </p:nvSpPr>
        <p:spPr>
          <a:xfrm>
            <a:off x="4154400" y="4741920"/>
            <a:ext cx="6096240" cy="11912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u="sng" strike="noStrike" spc="-1">
                <a:solidFill>
                  <a:srgbClr val="000000"/>
                </a:solidFill>
                <a:uFillTx/>
                <a:latin typeface="Calibri"/>
                <a:cs typeface="Calibri"/>
              </a:rPr>
              <a:t>מוקד העדשה:</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נק' המפגש של כל הקרניים על הציר האופטי. </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נמצא מימין לעדשה</a:t>
            </a:r>
            <a:endParaRPr lang="en-US" sz="2400" b="0" strike="noStrike" spc="-1">
              <a:solidFill>
                <a:srgbClr val="000000"/>
              </a:solidFill>
              <a:latin typeface="Calibri"/>
            </a:endParaRPr>
          </a:p>
        </p:txBody>
      </p:sp>
      <p:sp>
        <p:nvSpPr>
          <p:cNvPr id="184" name="מלבן מעוגל 30"/>
          <p:cNvSpPr/>
          <p:nvPr/>
        </p:nvSpPr>
        <p:spPr>
          <a:xfrm>
            <a:off x="10563120" y="18892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solidFill>
            <a:srgbClr val="498FCC"/>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סוגי עדשות</a:t>
            </a:r>
            <a:endParaRPr lang="en-US" sz="1600" b="0" strike="noStrike" spc="-1">
              <a:solidFill>
                <a:srgbClr val="000000"/>
              </a:solidFill>
              <a:latin typeface="Calibri"/>
            </a:endParaRPr>
          </a:p>
        </p:txBody>
      </p:sp>
      <p:sp>
        <p:nvSpPr>
          <p:cNvPr id="185" name="מלבן מעוגל 31"/>
          <p:cNvSpPr/>
          <p:nvPr/>
        </p:nvSpPr>
        <p:spPr>
          <a:xfrm>
            <a:off x="10563120" y="37450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עוצמת העדשה</a:t>
            </a:r>
            <a:endParaRPr lang="en-US" sz="1600" b="0" strike="noStrike" spc="-1">
              <a:solidFill>
                <a:srgbClr val="000000"/>
              </a:solidFill>
              <a:latin typeface="Calibri"/>
            </a:endParaRPr>
          </a:p>
        </p:txBody>
      </p:sp>
      <p:sp>
        <p:nvSpPr>
          <p:cNvPr id="186" name="מלבן מעוגל 33"/>
          <p:cNvSpPr/>
          <p:nvPr/>
        </p:nvSpPr>
        <p:spPr>
          <a:xfrm>
            <a:off x="10563120" y="232560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מרכזת</a:t>
            </a:r>
            <a:endParaRPr lang="en-US" sz="1600" b="0" strike="noStrike" spc="-1">
              <a:solidFill>
                <a:srgbClr val="000000"/>
              </a:solidFill>
              <a:latin typeface="Calibri"/>
            </a:endParaRPr>
          </a:p>
        </p:txBody>
      </p:sp>
      <p:sp>
        <p:nvSpPr>
          <p:cNvPr id="187" name="מלבן מעוגל 40"/>
          <p:cNvSpPr/>
          <p:nvPr/>
        </p:nvSpPr>
        <p:spPr>
          <a:xfrm>
            <a:off x="10568160" y="2735280"/>
            <a:ext cx="1439640" cy="333360"/>
          </a:xfrm>
          <a:custGeom>
            <a:avLst/>
            <a:gdLst/>
            <a:ahLst/>
            <a:cxnLst/>
            <a:rect l="0" t="0" r="r" b="b"/>
            <a:pathLst>
              <a:path w="4001"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5" y="927"/>
                </a:lnTo>
                <a:lnTo>
                  <a:pt x="3846" y="927"/>
                </a:lnTo>
                <a:cubicBezTo>
                  <a:pt x="3873" y="927"/>
                  <a:pt x="3899" y="920"/>
                  <a:pt x="3923" y="906"/>
                </a:cubicBezTo>
                <a:cubicBezTo>
                  <a:pt x="3946" y="893"/>
                  <a:pt x="3966" y="873"/>
                  <a:pt x="3979" y="850"/>
                </a:cubicBezTo>
                <a:cubicBezTo>
                  <a:pt x="3993" y="826"/>
                  <a:pt x="4000" y="800"/>
                  <a:pt x="4000" y="773"/>
                </a:cubicBezTo>
                <a:lnTo>
                  <a:pt x="4000" y="154"/>
                </a:lnTo>
                <a:lnTo>
                  <a:pt x="4000" y="155"/>
                </a:lnTo>
                <a:lnTo>
                  <a:pt x="4000" y="155"/>
                </a:lnTo>
                <a:cubicBezTo>
                  <a:pt x="4000" y="127"/>
                  <a:pt x="3993" y="101"/>
                  <a:pt x="3979" y="77"/>
                </a:cubicBezTo>
                <a:cubicBezTo>
                  <a:pt x="3966" y="54"/>
                  <a:pt x="3946" y="34"/>
                  <a:pt x="3923" y="21"/>
                </a:cubicBezTo>
                <a:cubicBezTo>
                  <a:pt x="3899" y="7"/>
                  <a:pt x="3873" y="0"/>
                  <a:pt x="3846"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מפזרת</a:t>
            </a:r>
            <a:endParaRPr lang="en-US" sz="1600" b="0" strike="noStrike" spc="-1">
              <a:solidFill>
                <a:srgbClr val="000000"/>
              </a:solidFill>
              <a:latin typeface="Calibri"/>
            </a:endParaRPr>
          </a:p>
        </p:txBody>
      </p:sp>
      <p:sp>
        <p:nvSpPr>
          <p:cNvPr id="188" name="מלבן מעוגל 41"/>
          <p:cNvSpPr/>
          <p:nvPr/>
        </p:nvSpPr>
        <p:spPr>
          <a:xfrm>
            <a:off x="10563120" y="3149640"/>
            <a:ext cx="1440000" cy="525600"/>
          </a:xfrm>
          <a:custGeom>
            <a:avLst/>
            <a:gdLst/>
            <a:ahLst/>
            <a:cxnLst/>
            <a:rect l="0" t="0" r="r" b="b"/>
            <a:pathLst>
              <a:path w="4002" h="1462">
                <a:moveTo>
                  <a:pt x="243" y="0"/>
                </a:moveTo>
                <a:lnTo>
                  <a:pt x="244" y="0"/>
                </a:lnTo>
                <a:cubicBezTo>
                  <a:pt x="201" y="0"/>
                  <a:pt x="159" y="11"/>
                  <a:pt x="122" y="33"/>
                </a:cubicBezTo>
                <a:cubicBezTo>
                  <a:pt x="85" y="54"/>
                  <a:pt x="54" y="85"/>
                  <a:pt x="33" y="122"/>
                </a:cubicBezTo>
                <a:cubicBezTo>
                  <a:pt x="11" y="159"/>
                  <a:pt x="0" y="201"/>
                  <a:pt x="0" y="244"/>
                </a:cubicBezTo>
                <a:lnTo>
                  <a:pt x="0" y="1217"/>
                </a:lnTo>
                <a:lnTo>
                  <a:pt x="0" y="1218"/>
                </a:lnTo>
                <a:cubicBezTo>
                  <a:pt x="0" y="1260"/>
                  <a:pt x="11" y="1302"/>
                  <a:pt x="33" y="1339"/>
                </a:cubicBezTo>
                <a:cubicBezTo>
                  <a:pt x="54" y="1376"/>
                  <a:pt x="85" y="1407"/>
                  <a:pt x="122" y="1428"/>
                </a:cubicBezTo>
                <a:cubicBezTo>
                  <a:pt x="159" y="1450"/>
                  <a:pt x="201" y="1461"/>
                  <a:pt x="244" y="1461"/>
                </a:cubicBezTo>
                <a:lnTo>
                  <a:pt x="3757" y="1461"/>
                </a:lnTo>
                <a:lnTo>
                  <a:pt x="3758" y="1461"/>
                </a:lnTo>
                <a:cubicBezTo>
                  <a:pt x="3800" y="1461"/>
                  <a:pt x="3842" y="1450"/>
                  <a:pt x="3879" y="1428"/>
                </a:cubicBezTo>
                <a:cubicBezTo>
                  <a:pt x="3916" y="1407"/>
                  <a:pt x="3947" y="1376"/>
                  <a:pt x="3968" y="1339"/>
                </a:cubicBezTo>
                <a:cubicBezTo>
                  <a:pt x="3990" y="1302"/>
                  <a:pt x="4001" y="1260"/>
                  <a:pt x="4001" y="1218"/>
                </a:cubicBezTo>
                <a:lnTo>
                  <a:pt x="4001" y="243"/>
                </a:lnTo>
                <a:lnTo>
                  <a:pt x="4001" y="244"/>
                </a:lnTo>
                <a:lnTo>
                  <a:pt x="4001" y="244"/>
                </a:lnTo>
                <a:cubicBezTo>
                  <a:pt x="4001" y="201"/>
                  <a:pt x="3990" y="159"/>
                  <a:pt x="3968" y="122"/>
                </a:cubicBezTo>
                <a:cubicBezTo>
                  <a:pt x="3947" y="85"/>
                  <a:pt x="3916" y="54"/>
                  <a:pt x="3879" y="33"/>
                </a:cubicBezTo>
                <a:cubicBezTo>
                  <a:pt x="3842" y="11"/>
                  <a:pt x="3800" y="0"/>
                  <a:pt x="3758" y="0"/>
                </a:cubicBezTo>
                <a:lnTo>
                  <a:pt x="243"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דמות ממשית ומדומה</a:t>
            </a:r>
            <a:endParaRPr lang="en-US" sz="1600" b="0" strike="noStrike" spc="-1">
              <a:solidFill>
                <a:srgbClr val="000000"/>
              </a:solidFill>
              <a:latin typeface="Calibri"/>
            </a:endParaRPr>
          </a:p>
        </p:txBody>
      </p:sp>
      <p:sp>
        <p:nvSpPr>
          <p:cNvPr id="189" name="מלבן מעוגל 42"/>
          <p:cNvSpPr/>
          <p:nvPr/>
        </p:nvSpPr>
        <p:spPr>
          <a:xfrm>
            <a:off x="10563120" y="145584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הקדמה</a:t>
            </a:r>
            <a:endParaRPr lang="en-US" sz="16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0" presetClass="entr" fill="hold" nodeType="clickEffect">
                                  <p:stCondLst>
                                    <p:cond delay="0"/>
                                  </p:stCondLst>
                                  <p:endCondLst>
                                    <p:cond evt="begin" delay="0"/>
                                  </p:endCondLst>
                                  <p:childTnLst>
                                    <p:set>
                                      <p:cBhvr>
                                        <p:cTn id="6" dur="1" fill="hold">
                                          <p:stCondLst>
                                            <p:cond delay="0"/>
                                          </p:stCondLst>
                                        </p:cTn>
                                        <p:tgtEl>
                                          <p:spTgt spid="164">
                                            <p:txEl>
                                              <p:pRg st="0" end="0"/>
                                            </p:txEl>
                                          </p:spTgt>
                                        </p:tgtEl>
                                        <p:attrNameLst>
                                          <p:attrName>style.visibility</p:attrName>
                                        </p:attrNameLst>
                                      </p:cBhvr>
                                      <p:to>
                                        <p:strVal val="visible"/>
                                      </p:to>
                                    </p:set>
                                    <p:animEffect transition="in" filter="fade">
                                      <p:cBhvr additive="repl">
                                        <p:cTn id="7" dur="500"/>
                                        <p:tgtEl>
                                          <p:spTgt spid="16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fill="hold" nodeType="clickEffect">
                                  <p:stCondLst>
                                    <p:cond delay="0"/>
                                  </p:stCondLst>
                                  <p:childTnLst>
                                    <p:set>
                                      <p:cBhvr>
                                        <p:cTn id="11" dur="1" fill="hold">
                                          <p:stCondLst>
                                            <p:cond delay="0"/>
                                          </p:stCondLst>
                                        </p:cTn>
                                        <p:tgtEl>
                                          <p:spTgt spid="165"/>
                                        </p:tgtEl>
                                        <p:attrNameLst>
                                          <p:attrName>style.visibility</p:attrName>
                                        </p:attrNameLst>
                                      </p:cBhvr>
                                      <p:to>
                                        <p:strVal val="visible"/>
                                      </p:to>
                                    </p:set>
                                    <p:animEffect transition="in" filter="fade">
                                      <p:cBhvr additive="repl">
                                        <p:cTn id="12" dur="1000"/>
                                        <p:tgtEl>
                                          <p:spTgt spid="165"/>
                                        </p:tgtEl>
                                      </p:cBhvr>
                                    </p:animEffect>
                                    <p:anim calcmode="lin" valueType="num">
                                      <p:cBhvr additive="repl">
                                        <p:cTn id="13" dur="1000" fill="hold"/>
                                        <p:tgtEl>
                                          <p:spTgt spid="165"/>
                                        </p:tgtEl>
                                        <p:attrNameLst>
                                          <p:attrName>ppt_x</p:attrName>
                                        </p:attrNameLst>
                                      </p:cBhvr>
                                      <p:tavLst>
                                        <p:tav tm="0">
                                          <p:val>
                                            <p:strVal val="#ppt_x"/>
                                          </p:val>
                                        </p:tav>
                                        <p:tav tm="100000">
                                          <p:val>
                                            <p:strVal val="#ppt_x"/>
                                          </p:val>
                                        </p:tav>
                                      </p:tavLst>
                                    </p:anim>
                                    <p:anim calcmode="lin" valueType="num">
                                      <p:cBhvr additive="repl">
                                        <p:cTn id="14" dur="1000" fill="hold"/>
                                        <p:tgtEl>
                                          <p:spTgt spid="165"/>
                                        </p:tgtEl>
                                        <p:attrNameLst>
                                          <p:attrName>ppt_y</p:attrName>
                                        </p:attrNameLst>
                                      </p:cBhvr>
                                      <p:tavLst>
                                        <p:tav tm="0">
                                          <p:val>
                                            <p:strVal val="#ppt_y+.1"/>
                                          </p:val>
                                        </p:tav>
                                        <p:tav tm="100000">
                                          <p:val>
                                            <p:strVal val="#ppt_y"/>
                                          </p:val>
                                        </p:tav>
                                      </p:tavLst>
                                    </p:anim>
                                  </p:childTnLst>
                                </p:cTn>
                              </p:par>
                              <p:par>
                                <p:cTn id="15" presetID="42" presetClass="entr" fill="hold" nodeType="withEffect">
                                  <p:stCondLst>
                                    <p:cond delay="0"/>
                                  </p:stCondLst>
                                  <p:childTnLst>
                                    <p:set>
                                      <p:cBhvr>
                                        <p:cTn id="16" dur="1" fill="hold">
                                          <p:stCondLst>
                                            <p:cond delay="0"/>
                                          </p:stCondLst>
                                        </p:cTn>
                                        <p:tgtEl>
                                          <p:spTgt spid="166"/>
                                        </p:tgtEl>
                                        <p:attrNameLst>
                                          <p:attrName>style.visibility</p:attrName>
                                        </p:attrNameLst>
                                      </p:cBhvr>
                                      <p:to>
                                        <p:strVal val="visible"/>
                                      </p:to>
                                    </p:set>
                                    <p:animEffect transition="in" filter="fade">
                                      <p:cBhvr additive="repl">
                                        <p:cTn id="17" dur="1000"/>
                                        <p:tgtEl>
                                          <p:spTgt spid="166"/>
                                        </p:tgtEl>
                                      </p:cBhvr>
                                    </p:animEffect>
                                    <p:anim calcmode="lin" valueType="num">
                                      <p:cBhvr additive="repl">
                                        <p:cTn id="18" dur="1000" fill="hold"/>
                                        <p:tgtEl>
                                          <p:spTgt spid="166"/>
                                        </p:tgtEl>
                                        <p:attrNameLst>
                                          <p:attrName>ppt_x</p:attrName>
                                        </p:attrNameLst>
                                      </p:cBhvr>
                                      <p:tavLst>
                                        <p:tav tm="0">
                                          <p:val>
                                            <p:strVal val="#ppt_x"/>
                                          </p:val>
                                        </p:tav>
                                        <p:tav tm="100000">
                                          <p:val>
                                            <p:strVal val="#ppt_x"/>
                                          </p:val>
                                        </p:tav>
                                      </p:tavLst>
                                    </p:anim>
                                    <p:anim calcmode="lin" valueType="num">
                                      <p:cBhvr additive="repl">
                                        <p:cTn id="19" dur="1000" fill="hold"/>
                                        <p:tgtEl>
                                          <p:spTgt spid="166"/>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fill="hold" nodeType="clickEffect">
                                  <p:stCondLst>
                                    <p:cond delay="0"/>
                                  </p:stCondLst>
                                  <p:childTnLst>
                                    <p:set>
                                      <p:cBhvr>
                                        <p:cTn id="23" dur="1" fill="hold">
                                          <p:stCondLst>
                                            <p:cond delay="0"/>
                                          </p:stCondLst>
                                        </p:cTn>
                                        <p:tgtEl>
                                          <p:spTgt spid="181"/>
                                        </p:tgtEl>
                                        <p:attrNameLst>
                                          <p:attrName>style.visibility</p:attrName>
                                        </p:attrNameLst>
                                      </p:cBhvr>
                                      <p:to>
                                        <p:strVal val="visible"/>
                                      </p:to>
                                    </p:set>
                                    <p:animEffect transition="in" filter="fade">
                                      <p:cBhvr additive="repl">
                                        <p:cTn id="24" dur="1000"/>
                                        <p:tgtEl>
                                          <p:spTgt spid="181"/>
                                        </p:tgtEl>
                                      </p:cBhvr>
                                    </p:animEffect>
                                    <p:anim calcmode="lin" valueType="num">
                                      <p:cBhvr additive="repl">
                                        <p:cTn id="25" dur="1000" fill="hold"/>
                                        <p:tgtEl>
                                          <p:spTgt spid="181"/>
                                        </p:tgtEl>
                                        <p:attrNameLst>
                                          <p:attrName>ppt_x</p:attrName>
                                        </p:attrNameLst>
                                      </p:cBhvr>
                                      <p:tavLst>
                                        <p:tav tm="0">
                                          <p:val>
                                            <p:strVal val="#ppt_x"/>
                                          </p:val>
                                        </p:tav>
                                        <p:tav tm="100000">
                                          <p:val>
                                            <p:strVal val="#ppt_x"/>
                                          </p:val>
                                        </p:tav>
                                      </p:tavLst>
                                    </p:anim>
                                    <p:anim calcmode="lin" valueType="num">
                                      <p:cBhvr additive="repl">
                                        <p:cTn id="26" dur="1000" fill="hold"/>
                                        <p:tgtEl>
                                          <p:spTgt spid="181"/>
                                        </p:tgtEl>
                                        <p:attrNameLst>
                                          <p:attrName>ppt_y</p:attrName>
                                        </p:attrNameLst>
                                      </p:cBhvr>
                                      <p:tavLst>
                                        <p:tav tm="0">
                                          <p:val>
                                            <p:strVal val="#ppt_y+.1"/>
                                          </p:val>
                                        </p:tav>
                                        <p:tav tm="100000">
                                          <p:val>
                                            <p:strVal val="#ppt_y"/>
                                          </p:val>
                                        </p:tav>
                                      </p:tavLst>
                                    </p:anim>
                                  </p:childTnLst>
                                </p:cTn>
                              </p:par>
                              <p:par>
                                <p:cTn id="27" presetID="42" presetClass="entr" fill="hold" nodeType="withEffect">
                                  <p:stCondLst>
                                    <p:cond delay="0"/>
                                  </p:stCondLst>
                                  <p:childTnLst>
                                    <p:set>
                                      <p:cBhvr>
                                        <p:cTn id="28" dur="1" fill="hold">
                                          <p:stCondLst>
                                            <p:cond delay="0"/>
                                          </p:stCondLst>
                                        </p:cTn>
                                        <p:tgtEl>
                                          <p:spTgt spid="182"/>
                                        </p:tgtEl>
                                        <p:attrNameLst>
                                          <p:attrName>style.visibility</p:attrName>
                                        </p:attrNameLst>
                                      </p:cBhvr>
                                      <p:to>
                                        <p:strVal val="visible"/>
                                      </p:to>
                                    </p:set>
                                    <p:animEffect transition="in" filter="fade">
                                      <p:cBhvr additive="repl">
                                        <p:cTn id="29" dur="1000"/>
                                        <p:tgtEl>
                                          <p:spTgt spid="182"/>
                                        </p:tgtEl>
                                      </p:cBhvr>
                                    </p:animEffect>
                                    <p:anim calcmode="lin" valueType="num">
                                      <p:cBhvr additive="repl">
                                        <p:cTn id="30" dur="1000" fill="hold"/>
                                        <p:tgtEl>
                                          <p:spTgt spid="182"/>
                                        </p:tgtEl>
                                        <p:attrNameLst>
                                          <p:attrName>ppt_x</p:attrName>
                                        </p:attrNameLst>
                                      </p:cBhvr>
                                      <p:tavLst>
                                        <p:tav tm="0">
                                          <p:val>
                                            <p:strVal val="#ppt_x"/>
                                          </p:val>
                                        </p:tav>
                                        <p:tav tm="100000">
                                          <p:val>
                                            <p:strVal val="#ppt_x"/>
                                          </p:val>
                                        </p:tav>
                                      </p:tavLst>
                                    </p:anim>
                                    <p:anim calcmode="lin" valueType="num">
                                      <p:cBhvr additive="repl">
                                        <p:cTn id="31" dur="1000" fill="hold"/>
                                        <p:tgtEl>
                                          <p:spTgt spid="182"/>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fill="hold" nodeType="clickEffect">
                                  <p:stCondLst>
                                    <p:cond delay="0"/>
                                  </p:stCondLst>
                                  <p:childTnLst>
                                    <p:set>
                                      <p:cBhvr>
                                        <p:cTn id="35" dur="1" fill="hold">
                                          <p:stCondLst>
                                            <p:cond delay="0"/>
                                          </p:stCondLst>
                                        </p:cTn>
                                        <p:tgtEl>
                                          <p:spTgt spid="183"/>
                                        </p:tgtEl>
                                        <p:attrNameLst>
                                          <p:attrName>style.visibility</p:attrName>
                                        </p:attrNameLst>
                                      </p:cBhvr>
                                      <p:to>
                                        <p:strVal val="visible"/>
                                      </p:to>
                                    </p:set>
                                    <p:animEffect transition="in" filter="fade">
                                      <p:cBhvr additive="repl">
                                        <p:cTn id="36" dur="1000"/>
                                        <p:tgtEl>
                                          <p:spTgt spid="183"/>
                                        </p:tgtEl>
                                      </p:cBhvr>
                                    </p:animEffect>
                                    <p:anim calcmode="lin" valueType="num">
                                      <p:cBhvr additive="repl">
                                        <p:cTn id="37" dur="1000" fill="hold"/>
                                        <p:tgtEl>
                                          <p:spTgt spid="183"/>
                                        </p:tgtEl>
                                        <p:attrNameLst>
                                          <p:attrName>ppt_x</p:attrName>
                                        </p:attrNameLst>
                                      </p:cBhvr>
                                      <p:tavLst>
                                        <p:tav tm="0">
                                          <p:val>
                                            <p:strVal val="#ppt_x"/>
                                          </p:val>
                                        </p:tav>
                                        <p:tav tm="100000">
                                          <p:val>
                                            <p:strVal val="#ppt_x"/>
                                          </p:val>
                                        </p:tav>
                                      </p:tavLst>
                                    </p:anim>
                                    <p:anim calcmode="lin" valueType="num">
                                      <p:cBhvr additive="repl">
                                        <p:cTn id="38" dur="1000" fill="hold"/>
                                        <p:tgtEl>
                                          <p:spTgt spid="18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DFE3E5"/>
            </a:gs>
          </a:gsLst>
          <a:lin ang="8100000"/>
        </a:gradFill>
        <a:effectLst/>
      </p:bgPr>
    </p:bg>
    <p:spTree>
      <p:nvGrpSpPr>
        <p:cNvPr id="1" name=""/>
        <p:cNvGrpSpPr/>
        <p:nvPr/>
      </p:nvGrpSpPr>
      <p:grpSpPr>
        <a:xfrm>
          <a:off x="0" y="0"/>
          <a:ext cx="0" cy="0"/>
          <a:chOff x="0" y="0"/>
          <a:chExt cx="0" cy="0"/>
        </a:xfrm>
      </p:grpSpPr>
      <p:sp>
        <p:nvSpPr>
          <p:cNvPr id="190"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סוגי עדשות</a:t>
            </a:r>
            <a:endParaRPr lang="en-US" sz="4000" b="0" strike="noStrike" spc="-1">
              <a:solidFill>
                <a:srgbClr val="000000"/>
              </a:solidFill>
              <a:latin typeface="Calibri"/>
            </a:endParaRPr>
          </a:p>
        </p:txBody>
      </p:sp>
      <p:sp>
        <p:nvSpPr>
          <p:cNvPr id="191" name="Rectangle 3"/>
          <p:cNvSpPr/>
          <p:nvPr/>
        </p:nvSpPr>
        <p:spPr>
          <a:xfrm>
            <a:off x="2593800" y="1454040"/>
            <a:ext cx="7417080" cy="8560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p:txBody>
      </p:sp>
      <p:sp>
        <p:nvSpPr>
          <p:cNvPr id="192" name="מלבן 2"/>
          <p:cNvSpPr/>
          <p:nvPr/>
        </p:nvSpPr>
        <p:spPr>
          <a:xfrm>
            <a:off x="5731200" y="1285920"/>
            <a:ext cx="4670280" cy="52056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1" u="sng" strike="noStrike" spc="-1">
                <a:solidFill>
                  <a:srgbClr val="000000"/>
                </a:solidFill>
                <a:uFillTx/>
                <a:latin typeface="Calibri"/>
                <a:cs typeface="Calibri"/>
              </a:rPr>
              <a:t>עדשה דו-קעורה (עדשה מפזרת)</a:t>
            </a:r>
            <a:endParaRPr lang="en-US" sz="2800" b="0" strike="noStrike" spc="-1">
              <a:solidFill>
                <a:srgbClr val="000000"/>
              </a:solidFill>
              <a:latin typeface="Calibri"/>
            </a:endParaRPr>
          </a:p>
        </p:txBody>
      </p:sp>
      <p:sp>
        <p:nvSpPr>
          <p:cNvPr id="193" name="מלבן 3"/>
          <p:cNvSpPr/>
          <p:nvPr/>
        </p:nvSpPr>
        <p:spPr>
          <a:xfrm>
            <a:off x="8524440" y="3465360"/>
            <a:ext cx="1750320" cy="45972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u="sng" strike="noStrike" spc="-1">
                <a:solidFill>
                  <a:srgbClr val="000000"/>
                </a:solidFill>
                <a:uFillTx/>
                <a:latin typeface="Calibri"/>
                <a:cs typeface="Calibri"/>
              </a:rPr>
              <a:t>סימול סכמתי:</a:t>
            </a:r>
            <a:endParaRPr lang="en-US" sz="2400" b="0" strike="noStrike" spc="-1">
              <a:solidFill>
                <a:srgbClr val="000000"/>
              </a:solidFill>
              <a:latin typeface="Calibri"/>
            </a:endParaRPr>
          </a:p>
        </p:txBody>
      </p:sp>
      <p:grpSp>
        <p:nvGrpSpPr>
          <p:cNvPr id="194" name="קבוצה 30"/>
          <p:cNvGrpSpPr/>
          <p:nvPr/>
        </p:nvGrpSpPr>
        <p:grpSpPr>
          <a:xfrm>
            <a:off x="6881760" y="1917720"/>
            <a:ext cx="2392560" cy="1467000"/>
            <a:chOff x="6881760" y="1917720"/>
            <a:chExt cx="2392560" cy="1467000"/>
          </a:xfrm>
        </p:grpSpPr>
        <p:sp>
          <p:nvSpPr>
            <p:cNvPr id="195" name="AutoShape 4"/>
            <p:cNvSpPr/>
            <p:nvPr/>
          </p:nvSpPr>
          <p:spPr>
            <a:xfrm>
              <a:off x="7885080" y="1955880"/>
              <a:ext cx="771840" cy="714240"/>
            </a:xfrm>
            <a:custGeom>
              <a:avLst/>
              <a:gdLst/>
              <a:ahLst/>
              <a:cxnLst/>
              <a:rect l="0" t="0" r="r" b="b"/>
              <a:pathLst>
                <a:path w="2146" h="1986">
                  <a:moveTo>
                    <a:pt x="1072" y="1985"/>
                  </a:moveTo>
                  <a:lnTo>
                    <a:pt x="2145" y="0"/>
                  </a:lnTo>
                  <a:lnTo>
                    <a:pt x="0" y="0"/>
                  </a:lnTo>
                  <a:lnTo>
                    <a:pt x="1072" y="1985"/>
                  </a:lnTo>
                </a:path>
              </a:pathLst>
            </a:custGeom>
            <a:solidFill>
              <a:srgbClr val="CCECFF"/>
            </a:solidFill>
            <a:ln w="9360">
              <a:solidFill>
                <a:srgbClr val="CCECFF"/>
              </a:solidFill>
              <a:miter/>
            </a:ln>
          </p:spPr>
          <p:style>
            <a:lnRef idx="0">
              <a:scrgbClr r="0" g="0" b="0"/>
            </a:lnRef>
            <a:fillRef idx="0">
              <a:scrgbClr r="0" g="0" b="0"/>
            </a:fillRef>
            <a:effectRef idx="0">
              <a:scrgbClr r="0" g="0" b="0"/>
            </a:effectRef>
            <a:fontRef idx="minor"/>
          </p:style>
        </p:sp>
        <p:sp>
          <p:nvSpPr>
            <p:cNvPr id="196" name="AutoShape 5"/>
            <p:cNvSpPr/>
            <p:nvPr/>
          </p:nvSpPr>
          <p:spPr>
            <a:xfrm>
              <a:off x="7885080" y="2670480"/>
              <a:ext cx="771840" cy="714240"/>
            </a:xfrm>
            <a:custGeom>
              <a:avLst/>
              <a:gdLst/>
              <a:ahLst/>
              <a:cxnLst/>
              <a:rect l="0" t="0" r="r" b="b"/>
              <a:pathLst>
                <a:path w="2146" h="1986">
                  <a:moveTo>
                    <a:pt x="1072" y="0"/>
                  </a:moveTo>
                  <a:lnTo>
                    <a:pt x="2145" y="1985"/>
                  </a:lnTo>
                  <a:lnTo>
                    <a:pt x="0" y="1985"/>
                  </a:lnTo>
                  <a:lnTo>
                    <a:pt x="1072" y="0"/>
                  </a:lnTo>
                </a:path>
              </a:pathLst>
            </a:custGeom>
            <a:solidFill>
              <a:srgbClr val="CCECFF"/>
            </a:solidFill>
            <a:ln w="9360">
              <a:solidFill>
                <a:srgbClr val="CCECFF"/>
              </a:solidFill>
              <a:miter/>
            </a:ln>
          </p:spPr>
          <p:style>
            <a:lnRef idx="0">
              <a:scrgbClr r="0" g="0" b="0"/>
            </a:lnRef>
            <a:fillRef idx="0">
              <a:scrgbClr r="0" g="0" b="0"/>
            </a:fillRef>
            <a:effectRef idx="0">
              <a:scrgbClr r="0" g="0" b="0"/>
            </a:effectRef>
            <a:fontRef idx="minor"/>
          </p:style>
        </p:sp>
        <p:sp>
          <p:nvSpPr>
            <p:cNvPr id="197" name="Line 7"/>
            <p:cNvSpPr/>
            <p:nvPr/>
          </p:nvSpPr>
          <p:spPr>
            <a:xfrm>
              <a:off x="6881760" y="2265120"/>
              <a:ext cx="1234800" cy="0"/>
            </a:xfrm>
            <a:prstGeom prst="line">
              <a:avLst/>
            </a:prstGeom>
            <a:ln w="28440">
              <a:solidFill>
                <a:srgbClr val="FF6600"/>
              </a:solidFill>
              <a:miter/>
              <a:tailEnd type="triangle" w="med" len="med"/>
            </a:ln>
          </p:spPr>
          <p:style>
            <a:lnRef idx="0">
              <a:scrgbClr r="0" g="0" b="0"/>
            </a:lnRef>
            <a:fillRef idx="0">
              <a:scrgbClr r="0" g="0" b="0"/>
            </a:fillRef>
            <a:effectRef idx="0">
              <a:scrgbClr r="0" g="0" b="0"/>
            </a:effectRef>
            <a:fontRef idx="minor"/>
          </p:style>
        </p:sp>
        <p:sp>
          <p:nvSpPr>
            <p:cNvPr id="198" name="Line 8"/>
            <p:cNvSpPr/>
            <p:nvPr/>
          </p:nvSpPr>
          <p:spPr>
            <a:xfrm>
              <a:off x="6881760" y="2998800"/>
              <a:ext cx="1234800" cy="0"/>
            </a:xfrm>
            <a:prstGeom prst="line">
              <a:avLst/>
            </a:prstGeom>
            <a:ln w="28440">
              <a:solidFill>
                <a:srgbClr val="FF6600"/>
              </a:solidFill>
              <a:miter/>
              <a:tailEnd type="triangle" w="med" len="med"/>
            </a:ln>
          </p:spPr>
          <p:style>
            <a:lnRef idx="0">
              <a:scrgbClr r="0" g="0" b="0"/>
            </a:lnRef>
            <a:fillRef idx="0">
              <a:scrgbClr r="0" g="0" b="0"/>
            </a:fillRef>
            <a:effectRef idx="0">
              <a:scrgbClr r="0" g="0" b="0"/>
            </a:effectRef>
            <a:fontRef idx="minor"/>
          </p:style>
        </p:sp>
        <p:sp>
          <p:nvSpPr>
            <p:cNvPr id="199" name="Line 9"/>
            <p:cNvSpPr/>
            <p:nvPr/>
          </p:nvSpPr>
          <p:spPr>
            <a:xfrm flipV="1">
              <a:off x="8116560" y="2187720"/>
              <a:ext cx="424440" cy="77040"/>
            </a:xfrm>
            <a:prstGeom prst="line">
              <a:avLst/>
            </a:prstGeom>
            <a:ln w="28440">
              <a:solidFill>
                <a:srgbClr val="FF6600"/>
              </a:solidFill>
              <a:miter/>
            </a:ln>
          </p:spPr>
          <p:style>
            <a:lnRef idx="0">
              <a:scrgbClr r="0" g="0" b="0"/>
            </a:lnRef>
            <a:fillRef idx="0">
              <a:scrgbClr r="0" g="0" b="0"/>
            </a:fillRef>
            <a:effectRef idx="0">
              <a:scrgbClr r="0" g="0" b="0"/>
            </a:effectRef>
            <a:fontRef idx="minor"/>
          </p:style>
        </p:sp>
        <p:sp>
          <p:nvSpPr>
            <p:cNvPr id="200" name="Line 10"/>
            <p:cNvSpPr/>
            <p:nvPr/>
          </p:nvSpPr>
          <p:spPr>
            <a:xfrm flipV="1">
              <a:off x="8502480" y="1917720"/>
              <a:ext cx="540000" cy="270000"/>
            </a:xfrm>
            <a:prstGeom prst="line">
              <a:avLst/>
            </a:prstGeom>
            <a:ln w="28440">
              <a:solidFill>
                <a:srgbClr val="FF6600"/>
              </a:solidFill>
              <a:miter/>
              <a:tailEnd type="triangle" w="med" len="med"/>
            </a:ln>
          </p:spPr>
          <p:style>
            <a:lnRef idx="0">
              <a:scrgbClr r="0" g="0" b="0"/>
            </a:lnRef>
            <a:fillRef idx="0">
              <a:scrgbClr r="0" g="0" b="0"/>
            </a:fillRef>
            <a:effectRef idx="0">
              <a:scrgbClr r="0" g="0" b="0"/>
            </a:effectRef>
            <a:fontRef idx="minor"/>
          </p:style>
        </p:sp>
        <p:sp>
          <p:nvSpPr>
            <p:cNvPr id="201" name="Line 11"/>
            <p:cNvSpPr/>
            <p:nvPr/>
          </p:nvSpPr>
          <p:spPr>
            <a:xfrm>
              <a:off x="8078040" y="2998800"/>
              <a:ext cx="424440" cy="77040"/>
            </a:xfrm>
            <a:prstGeom prst="line">
              <a:avLst/>
            </a:prstGeom>
            <a:ln w="28440">
              <a:solidFill>
                <a:srgbClr val="FF6600"/>
              </a:solidFill>
              <a:miter/>
            </a:ln>
          </p:spPr>
          <p:style>
            <a:lnRef idx="0">
              <a:scrgbClr r="0" g="0" b="0"/>
            </a:lnRef>
            <a:fillRef idx="0">
              <a:scrgbClr r="0" g="0" b="0"/>
            </a:fillRef>
            <a:effectRef idx="0">
              <a:scrgbClr r="0" g="0" b="0"/>
            </a:effectRef>
            <a:fontRef idx="minor"/>
          </p:style>
        </p:sp>
        <p:sp>
          <p:nvSpPr>
            <p:cNvPr id="202" name="Line 12"/>
            <p:cNvSpPr/>
            <p:nvPr/>
          </p:nvSpPr>
          <p:spPr>
            <a:xfrm>
              <a:off x="8463960" y="3075840"/>
              <a:ext cx="540000" cy="270000"/>
            </a:xfrm>
            <a:prstGeom prst="line">
              <a:avLst/>
            </a:prstGeom>
            <a:ln w="28440">
              <a:solidFill>
                <a:srgbClr val="FF6600"/>
              </a:solidFill>
              <a:miter/>
              <a:tailEnd type="triangle" w="med" len="med"/>
            </a:ln>
          </p:spPr>
          <p:style>
            <a:lnRef idx="0">
              <a:scrgbClr r="0" g="0" b="0"/>
            </a:lnRef>
            <a:fillRef idx="0">
              <a:scrgbClr r="0" g="0" b="0"/>
            </a:fillRef>
            <a:effectRef idx="0">
              <a:scrgbClr r="0" g="0" b="0"/>
            </a:effectRef>
            <a:fontRef idx="minor"/>
          </p:style>
        </p:sp>
        <p:sp>
          <p:nvSpPr>
            <p:cNvPr id="203" name="Line 28"/>
            <p:cNvSpPr/>
            <p:nvPr/>
          </p:nvSpPr>
          <p:spPr>
            <a:xfrm flipH="1">
              <a:off x="7499160" y="2072160"/>
              <a:ext cx="1234800" cy="578880"/>
            </a:xfrm>
            <a:prstGeom prst="line">
              <a:avLst/>
            </a:prstGeom>
            <a:ln w="9360">
              <a:solidFill>
                <a:srgbClr val="FF6600"/>
              </a:solidFill>
              <a:prstDash val="dash"/>
              <a:miter/>
            </a:ln>
          </p:spPr>
          <p:style>
            <a:lnRef idx="0">
              <a:scrgbClr r="0" g="0" b="0"/>
            </a:lnRef>
            <a:fillRef idx="0">
              <a:scrgbClr r="0" g="0" b="0"/>
            </a:fillRef>
            <a:effectRef idx="0">
              <a:scrgbClr r="0" g="0" b="0"/>
            </a:effectRef>
            <a:fontRef idx="minor"/>
          </p:style>
        </p:sp>
        <p:sp>
          <p:nvSpPr>
            <p:cNvPr id="204" name="Line 29"/>
            <p:cNvSpPr/>
            <p:nvPr/>
          </p:nvSpPr>
          <p:spPr>
            <a:xfrm flipH="1" flipV="1">
              <a:off x="7537680" y="2651400"/>
              <a:ext cx="1234800" cy="578880"/>
            </a:xfrm>
            <a:prstGeom prst="line">
              <a:avLst/>
            </a:prstGeom>
            <a:ln w="9360">
              <a:solidFill>
                <a:srgbClr val="FF6600"/>
              </a:solidFill>
              <a:prstDash val="dash"/>
              <a:miter/>
            </a:ln>
          </p:spPr>
          <p:style>
            <a:lnRef idx="0">
              <a:scrgbClr r="0" g="0" b="0"/>
            </a:lnRef>
            <a:fillRef idx="0">
              <a:scrgbClr r="0" g="0" b="0"/>
            </a:fillRef>
            <a:effectRef idx="0">
              <a:scrgbClr r="0" g="0" b="0"/>
            </a:effectRef>
            <a:fontRef idx="minor"/>
          </p:style>
        </p:sp>
        <p:sp>
          <p:nvSpPr>
            <p:cNvPr id="205" name="Freeform 30"/>
            <p:cNvSpPr/>
            <p:nvPr/>
          </p:nvSpPr>
          <p:spPr>
            <a:xfrm>
              <a:off x="7885080" y="1956240"/>
              <a:ext cx="231480" cy="1428480"/>
            </a:xfrm>
            <a:custGeom>
              <a:avLst/>
              <a:gdLst/>
              <a:ahLst/>
              <a:cxnLst/>
              <a:rect l="l" t="t" r="r" b="b"/>
              <a:pathLst>
                <a:path w="336" h="1344">
                  <a:moveTo>
                    <a:pt x="0" y="0"/>
                  </a:moveTo>
                  <a:cubicBezTo>
                    <a:pt x="168" y="248"/>
                    <a:pt x="336" y="496"/>
                    <a:pt x="336" y="720"/>
                  </a:cubicBezTo>
                  <a:cubicBezTo>
                    <a:pt x="336" y="944"/>
                    <a:pt x="168" y="1144"/>
                    <a:pt x="0" y="1344"/>
                  </a:cubicBezTo>
                </a:path>
              </a:pathLst>
            </a:custGeom>
            <a:noFill/>
            <a:ln w="9360">
              <a:solidFill>
                <a:srgbClr val="000000"/>
              </a:solidFill>
              <a:round/>
            </a:ln>
          </p:spPr>
          <p:style>
            <a:lnRef idx="0">
              <a:scrgbClr r="0" g="0" b="0"/>
            </a:lnRef>
            <a:fillRef idx="0">
              <a:scrgbClr r="0" g="0" b="0"/>
            </a:fillRef>
            <a:effectRef idx="0">
              <a:scrgbClr r="0" g="0" b="0"/>
            </a:effectRef>
            <a:fontRef idx="minor"/>
          </p:style>
        </p:sp>
        <p:sp>
          <p:nvSpPr>
            <p:cNvPr id="206" name="Freeform 31"/>
            <p:cNvSpPr/>
            <p:nvPr/>
          </p:nvSpPr>
          <p:spPr>
            <a:xfrm flipH="1">
              <a:off x="8424720" y="1917720"/>
              <a:ext cx="231480" cy="1467000"/>
            </a:xfrm>
            <a:custGeom>
              <a:avLst/>
              <a:gdLst/>
              <a:ahLst/>
              <a:cxnLst/>
              <a:rect l="l" t="t" r="r" b="b"/>
              <a:pathLst>
                <a:path w="336" h="1344">
                  <a:moveTo>
                    <a:pt x="0" y="0"/>
                  </a:moveTo>
                  <a:cubicBezTo>
                    <a:pt x="168" y="248"/>
                    <a:pt x="336" y="496"/>
                    <a:pt x="336" y="720"/>
                  </a:cubicBezTo>
                  <a:cubicBezTo>
                    <a:pt x="336" y="944"/>
                    <a:pt x="168" y="1144"/>
                    <a:pt x="0" y="1344"/>
                  </a:cubicBezTo>
                </a:path>
              </a:pathLst>
            </a:custGeom>
            <a:noFill/>
            <a:ln w="9360">
              <a:solidFill>
                <a:srgbClr val="000000"/>
              </a:solidFill>
              <a:round/>
            </a:ln>
          </p:spPr>
          <p:style>
            <a:lnRef idx="0">
              <a:scrgbClr r="0" g="0" b="0"/>
            </a:lnRef>
            <a:fillRef idx="0">
              <a:scrgbClr r="0" g="0" b="0"/>
            </a:fillRef>
            <a:effectRef idx="0">
              <a:scrgbClr r="0" g="0" b="0"/>
            </a:effectRef>
            <a:fontRef idx="minor"/>
          </p:style>
        </p:sp>
        <p:sp>
          <p:nvSpPr>
            <p:cNvPr id="207" name="Line 32"/>
            <p:cNvSpPr/>
            <p:nvPr/>
          </p:nvSpPr>
          <p:spPr>
            <a:xfrm>
              <a:off x="6881760" y="2496600"/>
              <a:ext cx="1196280" cy="0"/>
            </a:xfrm>
            <a:prstGeom prst="line">
              <a:avLst/>
            </a:prstGeom>
            <a:ln w="28440">
              <a:solidFill>
                <a:srgbClr val="1CADE4"/>
              </a:solidFill>
              <a:miter/>
              <a:tailEnd type="triangle" w="med" len="med"/>
            </a:ln>
          </p:spPr>
          <p:style>
            <a:lnRef idx="0">
              <a:scrgbClr r="0" g="0" b="0"/>
            </a:lnRef>
            <a:fillRef idx="0">
              <a:scrgbClr r="0" g="0" b="0"/>
            </a:fillRef>
            <a:effectRef idx="0">
              <a:scrgbClr r="0" g="0" b="0"/>
            </a:effectRef>
            <a:fontRef idx="minor"/>
          </p:style>
        </p:sp>
        <p:sp>
          <p:nvSpPr>
            <p:cNvPr id="208" name="Line 33"/>
            <p:cNvSpPr/>
            <p:nvPr/>
          </p:nvSpPr>
          <p:spPr>
            <a:xfrm flipV="1">
              <a:off x="8078040" y="2457720"/>
              <a:ext cx="385920" cy="38520"/>
            </a:xfrm>
            <a:prstGeom prst="line">
              <a:avLst/>
            </a:prstGeom>
            <a:ln w="28440">
              <a:solidFill>
                <a:srgbClr val="1CADE4"/>
              </a:solidFill>
              <a:miter/>
            </a:ln>
          </p:spPr>
          <p:style>
            <a:lnRef idx="0">
              <a:scrgbClr r="0" g="0" b="0"/>
            </a:lnRef>
            <a:fillRef idx="0">
              <a:scrgbClr r="0" g="0" b="0"/>
            </a:fillRef>
            <a:effectRef idx="0">
              <a:scrgbClr r="0" g="0" b="0"/>
            </a:effectRef>
            <a:fontRef idx="minor"/>
          </p:style>
        </p:sp>
        <p:sp>
          <p:nvSpPr>
            <p:cNvPr id="209" name="Line 34"/>
            <p:cNvSpPr/>
            <p:nvPr/>
          </p:nvSpPr>
          <p:spPr>
            <a:xfrm flipV="1">
              <a:off x="8463960" y="2303280"/>
              <a:ext cx="810360" cy="154440"/>
            </a:xfrm>
            <a:prstGeom prst="line">
              <a:avLst/>
            </a:prstGeom>
            <a:ln w="28440">
              <a:solidFill>
                <a:srgbClr val="1CADE4"/>
              </a:solidFill>
              <a:miter/>
              <a:tailEnd type="triangle" w="med" len="med"/>
            </a:ln>
          </p:spPr>
          <p:style>
            <a:lnRef idx="0">
              <a:scrgbClr r="0" g="0" b="0"/>
            </a:lnRef>
            <a:fillRef idx="0">
              <a:scrgbClr r="0" g="0" b="0"/>
            </a:fillRef>
            <a:effectRef idx="0">
              <a:scrgbClr r="0" g="0" b="0"/>
            </a:effectRef>
            <a:fontRef idx="minor"/>
          </p:style>
        </p:sp>
        <p:sp>
          <p:nvSpPr>
            <p:cNvPr id="210" name="Line 35"/>
            <p:cNvSpPr/>
            <p:nvPr/>
          </p:nvSpPr>
          <p:spPr>
            <a:xfrm flipH="1">
              <a:off x="7537320" y="2342160"/>
              <a:ext cx="1582200" cy="308880"/>
            </a:xfrm>
            <a:prstGeom prst="line">
              <a:avLst/>
            </a:prstGeom>
            <a:ln w="9360">
              <a:solidFill>
                <a:srgbClr val="1CADE4"/>
              </a:solidFill>
              <a:prstDash val="dash"/>
              <a:miter/>
            </a:ln>
          </p:spPr>
          <p:style>
            <a:lnRef idx="0">
              <a:scrgbClr r="0" g="0" b="0"/>
            </a:lnRef>
            <a:fillRef idx="0">
              <a:scrgbClr r="0" g="0" b="0"/>
            </a:fillRef>
            <a:effectRef idx="0">
              <a:scrgbClr r="0" g="0" b="0"/>
            </a:effectRef>
            <a:fontRef idx="minor"/>
          </p:style>
        </p:sp>
        <p:sp>
          <p:nvSpPr>
            <p:cNvPr id="211" name="Line 36"/>
            <p:cNvSpPr/>
            <p:nvPr/>
          </p:nvSpPr>
          <p:spPr>
            <a:xfrm>
              <a:off x="6920280" y="2766960"/>
              <a:ext cx="1196280" cy="0"/>
            </a:xfrm>
            <a:prstGeom prst="line">
              <a:avLst/>
            </a:prstGeom>
            <a:ln w="28440">
              <a:solidFill>
                <a:srgbClr val="1CADE4"/>
              </a:solidFill>
              <a:miter/>
              <a:tailEnd type="triangle" w="med" len="med"/>
            </a:ln>
          </p:spPr>
          <p:style>
            <a:lnRef idx="0">
              <a:scrgbClr r="0" g="0" b="0"/>
            </a:lnRef>
            <a:fillRef idx="0">
              <a:scrgbClr r="0" g="0" b="0"/>
            </a:fillRef>
            <a:effectRef idx="0">
              <a:scrgbClr r="0" g="0" b="0"/>
            </a:effectRef>
            <a:fontRef idx="minor"/>
          </p:style>
        </p:sp>
        <p:sp>
          <p:nvSpPr>
            <p:cNvPr id="212" name="Line 37"/>
            <p:cNvSpPr/>
            <p:nvPr/>
          </p:nvSpPr>
          <p:spPr>
            <a:xfrm>
              <a:off x="8078040" y="2766960"/>
              <a:ext cx="347040" cy="77040"/>
            </a:xfrm>
            <a:prstGeom prst="line">
              <a:avLst/>
            </a:prstGeom>
            <a:ln w="28440">
              <a:solidFill>
                <a:srgbClr val="1CADE4"/>
              </a:solidFill>
              <a:miter/>
            </a:ln>
          </p:spPr>
          <p:style>
            <a:lnRef idx="0">
              <a:scrgbClr r="0" g="0" b="0"/>
            </a:lnRef>
            <a:fillRef idx="0">
              <a:scrgbClr r="0" g="0" b="0"/>
            </a:fillRef>
            <a:effectRef idx="0">
              <a:scrgbClr r="0" g="0" b="0"/>
            </a:effectRef>
            <a:fontRef idx="minor"/>
          </p:style>
        </p:sp>
        <p:sp>
          <p:nvSpPr>
            <p:cNvPr id="213" name="Line 38"/>
            <p:cNvSpPr/>
            <p:nvPr/>
          </p:nvSpPr>
          <p:spPr>
            <a:xfrm>
              <a:off x="8425440" y="2844360"/>
              <a:ext cx="810360" cy="192960"/>
            </a:xfrm>
            <a:prstGeom prst="line">
              <a:avLst/>
            </a:prstGeom>
            <a:ln w="28440">
              <a:solidFill>
                <a:srgbClr val="1CADE4"/>
              </a:solidFill>
              <a:miter/>
              <a:tailEnd type="triangle" w="med" len="med"/>
            </a:ln>
          </p:spPr>
          <p:style>
            <a:lnRef idx="0">
              <a:scrgbClr r="0" g="0" b="0"/>
            </a:lnRef>
            <a:fillRef idx="0">
              <a:scrgbClr r="0" g="0" b="0"/>
            </a:fillRef>
            <a:effectRef idx="0">
              <a:scrgbClr r="0" g="0" b="0"/>
            </a:effectRef>
            <a:fontRef idx="minor"/>
          </p:style>
        </p:sp>
        <p:sp>
          <p:nvSpPr>
            <p:cNvPr id="214" name="Line 39"/>
            <p:cNvSpPr/>
            <p:nvPr/>
          </p:nvSpPr>
          <p:spPr>
            <a:xfrm flipH="1" flipV="1">
              <a:off x="7499160" y="2651040"/>
              <a:ext cx="1620720" cy="347400"/>
            </a:xfrm>
            <a:prstGeom prst="line">
              <a:avLst/>
            </a:prstGeom>
            <a:ln w="9360">
              <a:solidFill>
                <a:srgbClr val="1CADE4"/>
              </a:solidFill>
              <a:prstDash val="dash"/>
              <a:miter/>
            </a:ln>
          </p:spPr>
          <p:style>
            <a:lnRef idx="0">
              <a:scrgbClr r="0" g="0" b="0"/>
            </a:lnRef>
            <a:fillRef idx="0">
              <a:scrgbClr r="0" g="0" b="0"/>
            </a:fillRef>
            <a:effectRef idx="0">
              <a:scrgbClr r="0" g="0" b="0"/>
            </a:effectRef>
            <a:fontRef idx="minor"/>
          </p:style>
        </p:sp>
      </p:grpSp>
      <p:grpSp>
        <p:nvGrpSpPr>
          <p:cNvPr id="215" name="קבוצה 75"/>
          <p:cNvGrpSpPr/>
          <p:nvPr/>
        </p:nvGrpSpPr>
        <p:grpSpPr>
          <a:xfrm>
            <a:off x="7853040" y="3811680"/>
            <a:ext cx="720" cy="752400"/>
            <a:chOff x="7853040" y="3811680"/>
            <a:chExt cx="720" cy="752400"/>
          </a:xfrm>
        </p:grpSpPr>
        <p:sp>
          <p:nvSpPr>
            <p:cNvPr id="216" name="מחבר ישר 76"/>
            <p:cNvSpPr/>
            <p:nvPr/>
          </p:nvSpPr>
          <p:spPr>
            <a:xfrm>
              <a:off x="7853400" y="3811680"/>
              <a:ext cx="0" cy="752400"/>
            </a:xfrm>
            <a:prstGeom prst="line">
              <a:avLst/>
            </a:prstGeom>
            <a:ln w="38160">
              <a:solidFill>
                <a:srgbClr val="335B74"/>
              </a:solidFill>
              <a:miter/>
            </a:ln>
          </p:spPr>
          <p:style>
            <a:lnRef idx="0">
              <a:scrgbClr r="0" g="0" b="0"/>
            </a:lnRef>
            <a:fillRef idx="0">
              <a:scrgbClr r="0" g="0" b="0"/>
            </a:fillRef>
            <a:effectRef idx="0">
              <a:scrgbClr r="0" g="0" b="0"/>
            </a:effectRef>
            <a:fontRef idx="minor"/>
          </p:style>
        </p:sp>
        <p:cxnSp>
          <p:nvCxnSpPr>
            <p:cNvPr id="217" name="מחבר חץ ישר 77"/>
            <p:cNvCxnSpPr/>
            <p:nvPr/>
          </p:nvCxnSpPr>
          <p:spPr>
            <a:xfrm>
              <a:off x="7853040" y="3815280"/>
              <a:ext cx="1080" cy="47520"/>
            </a:xfrm>
            <a:prstGeom prst="straightConnector1">
              <a:avLst/>
            </a:prstGeom>
            <a:ln w="38160">
              <a:solidFill>
                <a:srgbClr val="335B74"/>
              </a:solidFill>
              <a:miter/>
              <a:tailEnd type="arrow" w="med" len="med"/>
            </a:ln>
          </p:spPr>
        </p:cxnSp>
        <p:cxnSp>
          <p:nvCxnSpPr>
            <p:cNvPr id="218" name="מחבר חץ ישר 78"/>
            <p:cNvCxnSpPr/>
            <p:nvPr/>
          </p:nvCxnSpPr>
          <p:spPr>
            <a:xfrm flipV="1">
              <a:off x="7853040" y="4521240"/>
              <a:ext cx="1080" cy="42840"/>
            </a:xfrm>
            <a:prstGeom prst="straightConnector1">
              <a:avLst/>
            </a:prstGeom>
            <a:ln w="38160">
              <a:solidFill>
                <a:srgbClr val="335B74"/>
              </a:solidFill>
              <a:miter/>
              <a:tailEnd type="arrow" w="med" len="med"/>
            </a:ln>
          </p:spPr>
        </p:cxnSp>
      </p:grpSp>
      <p:sp>
        <p:nvSpPr>
          <p:cNvPr id="219" name="מלבן 1"/>
          <p:cNvSpPr/>
          <p:nvPr/>
        </p:nvSpPr>
        <p:spPr>
          <a:xfrm>
            <a:off x="4162320" y="4726080"/>
            <a:ext cx="6096240" cy="11912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u="sng" strike="noStrike" spc="-1">
                <a:solidFill>
                  <a:srgbClr val="000000"/>
                </a:solidFill>
                <a:uFillTx/>
                <a:latin typeface="Calibri"/>
                <a:cs typeface="Calibri"/>
              </a:rPr>
              <a:t>מוקד העדשה:</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נק' מפגש המשכי הקרניים על הציר האופטי. </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נמצא משמאל לעדשה, ומהווה מוקד מדומה.</a:t>
            </a:r>
            <a:endParaRPr lang="en-US" sz="2400" b="0" strike="noStrike" spc="-1">
              <a:solidFill>
                <a:srgbClr val="000000"/>
              </a:solidFill>
              <a:latin typeface="Calibri"/>
            </a:endParaRPr>
          </a:p>
        </p:txBody>
      </p:sp>
      <p:sp>
        <p:nvSpPr>
          <p:cNvPr id="220" name="מלבן מעוגל 39"/>
          <p:cNvSpPr/>
          <p:nvPr/>
        </p:nvSpPr>
        <p:spPr>
          <a:xfrm>
            <a:off x="10563120" y="18892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solidFill>
            <a:srgbClr val="498FCC"/>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סוגי עדשות</a:t>
            </a:r>
            <a:endParaRPr lang="en-US" sz="1600" b="0" strike="noStrike" spc="-1">
              <a:solidFill>
                <a:srgbClr val="000000"/>
              </a:solidFill>
              <a:latin typeface="Calibri"/>
            </a:endParaRPr>
          </a:p>
        </p:txBody>
      </p:sp>
      <p:sp>
        <p:nvSpPr>
          <p:cNvPr id="221" name="מלבן מעוגל 59"/>
          <p:cNvSpPr/>
          <p:nvPr/>
        </p:nvSpPr>
        <p:spPr>
          <a:xfrm>
            <a:off x="10563120" y="37450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עוצמת העדשה</a:t>
            </a:r>
            <a:endParaRPr lang="en-US" sz="1600" b="0" strike="noStrike" spc="-1">
              <a:solidFill>
                <a:srgbClr val="000000"/>
              </a:solidFill>
              <a:latin typeface="Calibri"/>
            </a:endParaRPr>
          </a:p>
        </p:txBody>
      </p:sp>
      <p:sp>
        <p:nvSpPr>
          <p:cNvPr id="222" name="מלבן מעוגל 60"/>
          <p:cNvSpPr/>
          <p:nvPr/>
        </p:nvSpPr>
        <p:spPr>
          <a:xfrm>
            <a:off x="10563120" y="232560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מרכזת</a:t>
            </a:r>
            <a:endParaRPr lang="en-US" sz="1600" b="0" strike="noStrike" spc="-1">
              <a:solidFill>
                <a:srgbClr val="000000"/>
              </a:solidFill>
              <a:latin typeface="Calibri"/>
            </a:endParaRPr>
          </a:p>
        </p:txBody>
      </p:sp>
      <p:sp>
        <p:nvSpPr>
          <p:cNvPr id="223" name="מלבן מעוגל 61"/>
          <p:cNvSpPr/>
          <p:nvPr/>
        </p:nvSpPr>
        <p:spPr>
          <a:xfrm>
            <a:off x="10568160" y="2735280"/>
            <a:ext cx="1439640" cy="333360"/>
          </a:xfrm>
          <a:custGeom>
            <a:avLst/>
            <a:gdLst/>
            <a:ahLst/>
            <a:cxnLst/>
            <a:rect l="0" t="0" r="r" b="b"/>
            <a:pathLst>
              <a:path w="4001"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5" y="927"/>
                </a:lnTo>
                <a:lnTo>
                  <a:pt x="3846" y="927"/>
                </a:lnTo>
                <a:cubicBezTo>
                  <a:pt x="3873" y="927"/>
                  <a:pt x="3899" y="920"/>
                  <a:pt x="3923" y="906"/>
                </a:cubicBezTo>
                <a:cubicBezTo>
                  <a:pt x="3946" y="893"/>
                  <a:pt x="3966" y="873"/>
                  <a:pt x="3979" y="850"/>
                </a:cubicBezTo>
                <a:cubicBezTo>
                  <a:pt x="3993" y="826"/>
                  <a:pt x="4000" y="800"/>
                  <a:pt x="4000" y="773"/>
                </a:cubicBezTo>
                <a:lnTo>
                  <a:pt x="4000" y="154"/>
                </a:lnTo>
                <a:lnTo>
                  <a:pt x="4000" y="155"/>
                </a:lnTo>
                <a:lnTo>
                  <a:pt x="4000" y="155"/>
                </a:lnTo>
                <a:cubicBezTo>
                  <a:pt x="4000" y="127"/>
                  <a:pt x="3993" y="101"/>
                  <a:pt x="3979" y="77"/>
                </a:cubicBezTo>
                <a:cubicBezTo>
                  <a:pt x="3966" y="54"/>
                  <a:pt x="3946" y="34"/>
                  <a:pt x="3923" y="21"/>
                </a:cubicBezTo>
                <a:cubicBezTo>
                  <a:pt x="3899" y="7"/>
                  <a:pt x="3873" y="0"/>
                  <a:pt x="3846"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מפזרת</a:t>
            </a:r>
            <a:endParaRPr lang="en-US" sz="1600" b="0" strike="noStrike" spc="-1">
              <a:solidFill>
                <a:srgbClr val="000000"/>
              </a:solidFill>
              <a:latin typeface="Calibri"/>
            </a:endParaRPr>
          </a:p>
        </p:txBody>
      </p:sp>
      <p:sp>
        <p:nvSpPr>
          <p:cNvPr id="224" name="מלבן מעוגל 62"/>
          <p:cNvSpPr/>
          <p:nvPr/>
        </p:nvSpPr>
        <p:spPr>
          <a:xfrm>
            <a:off x="10563120" y="3149640"/>
            <a:ext cx="1440000" cy="525600"/>
          </a:xfrm>
          <a:custGeom>
            <a:avLst/>
            <a:gdLst/>
            <a:ahLst/>
            <a:cxnLst/>
            <a:rect l="0" t="0" r="r" b="b"/>
            <a:pathLst>
              <a:path w="4002" h="1462">
                <a:moveTo>
                  <a:pt x="243" y="0"/>
                </a:moveTo>
                <a:lnTo>
                  <a:pt x="244" y="0"/>
                </a:lnTo>
                <a:cubicBezTo>
                  <a:pt x="201" y="0"/>
                  <a:pt x="159" y="11"/>
                  <a:pt x="122" y="33"/>
                </a:cubicBezTo>
                <a:cubicBezTo>
                  <a:pt x="85" y="54"/>
                  <a:pt x="54" y="85"/>
                  <a:pt x="33" y="122"/>
                </a:cubicBezTo>
                <a:cubicBezTo>
                  <a:pt x="11" y="159"/>
                  <a:pt x="0" y="201"/>
                  <a:pt x="0" y="244"/>
                </a:cubicBezTo>
                <a:lnTo>
                  <a:pt x="0" y="1217"/>
                </a:lnTo>
                <a:lnTo>
                  <a:pt x="0" y="1218"/>
                </a:lnTo>
                <a:cubicBezTo>
                  <a:pt x="0" y="1260"/>
                  <a:pt x="11" y="1302"/>
                  <a:pt x="33" y="1339"/>
                </a:cubicBezTo>
                <a:cubicBezTo>
                  <a:pt x="54" y="1376"/>
                  <a:pt x="85" y="1407"/>
                  <a:pt x="122" y="1428"/>
                </a:cubicBezTo>
                <a:cubicBezTo>
                  <a:pt x="159" y="1450"/>
                  <a:pt x="201" y="1461"/>
                  <a:pt x="244" y="1461"/>
                </a:cubicBezTo>
                <a:lnTo>
                  <a:pt x="3757" y="1461"/>
                </a:lnTo>
                <a:lnTo>
                  <a:pt x="3758" y="1461"/>
                </a:lnTo>
                <a:cubicBezTo>
                  <a:pt x="3800" y="1461"/>
                  <a:pt x="3842" y="1450"/>
                  <a:pt x="3879" y="1428"/>
                </a:cubicBezTo>
                <a:cubicBezTo>
                  <a:pt x="3916" y="1407"/>
                  <a:pt x="3947" y="1376"/>
                  <a:pt x="3968" y="1339"/>
                </a:cubicBezTo>
                <a:cubicBezTo>
                  <a:pt x="3990" y="1302"/>
                  <a:pt x="4001" y="1260"/>
                  <a:pt x="4001" y="1218"/>
                </a:cubicBezTo>
                <a:lnTo>
                  <a:pt x="4001" y="243"/>
                </a:lnTo>
                <a:lnTo>
                  <a:pt x="4001" y="244"/>
                </a:lnTo>
                <a:lnTo>
                  <a:pt x="4001" y="244"/>
                </a:lnTo>
                <a:cubicBezTo>
                  <a:pt x="4001" y="201"/>
                  <a:pt x="3990" y="159"/>
                  <a:pt x="3968" y="122"/>
                </a:cubicBezTo>
                <a:cubicBezTo>
                  <a:pt x="3947" y="85"/>
                  <a:pt x="3916" y="54"/>
                  <a:pt x="3879" y="33"/>
                </a:cubicBezTo>
                <a:cubicBezTo>
                  <a:pt x="3842" y="11"/>
                  <a:pt x="3800" y="0"/>
                  <a:pt x="3758" y="0"/>
                </a:cubicBezTo>
                <a:lnTo>
                  <a:pt x="243"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דמות ממשית ומדומה</a:t>
            </a:r>
            <a:endParaRPr lang="en-US" sz="1600" b="0" strike="noStrike" spc="-1">
              <a:solidFill>
                <a:srgbClr val="000000"/>
              </a:solidFill>
              <a:latin typeface="Calibri"/>
            </a:endParaRPr>
          </a:p>
        </p:txBody>
      </p:sp>
      <p:sp>
        <p:nvSpPr>
          <p:cNvPr id="225" name="מלבן מעוגל 63"/>
          <p:cNvSpPr/>
          <p:nvPr/>
        </p:nvSpPr>
        <p:spPr>
          <a:xfrm>
            <a:off x="10563120" y="145584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הקדמה</a:t>
            </a:r>
            <a:endParaRPr lang="en-US" sz="16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42" presetClass="entr" fill="hold" nodeType="clickEffect">
                                  <p:stCondLst>
                                    <p:cond delay="0"/>
                                  </p:stCondLst>
                                  <p:childTnLst>
                                    <p:set>
                                      <p:cBhvr>
                                        <p:cTn id="6" dur="1" fill="hold">
                                          <p:stCondLst>
                                            <p:cond delay="0"/>
                                          </p:stCondLst>
                                        </p:cTn>
                                        <p:tgtEl>
                                          <p:spTgt spid="192"/>
                                        </p:tgtEl>
                                        <p:attrNameLst>
                                          <p:attrName>style.visibility</p:attrName>
                                        </p:attrNameLst>
                                      </p:cBhvr>
                                      <p:to>
                                        <p:strVal val="visible"/>
                                      </p:to>
                                    </p:set>
                                    <p:animEffect transition="in" filter="fade">
                                      <p:cBhvr additive="repl">
                                        <p:cTn id="7" dur="1000"/>
                                        <p:tgtEl>
                                          <p:spTgt spid="192"/>
                                        </p:tgtEl>
                                      </p:cBhvr>
                                    </p:animEffect>
                                    <p:anim calcmode="lin" valueType="num">
                                      <p:cBhvr additive="repl">
                                        <p:cTn id="8" dur="1000" fill="hold"/>
                                        <p:tgtEl>
                                          <p:spTgt spid="192"/>
                                        </p:tgtEl>
                                        <p:attrNameLst>
                                          <p:attrName>ppt_x</p:attrName>
                                        </p:attrNameLst>
                                      </p:cBhvr>
                                      <p:tavLst>
                                        <p:tav tm="0">
                                          <p:val>
                                            <p:strVal val="#ppt_x"/>
                                          </p:val>
                                        </p:tav>
                                        <p:tav tm="100000">
                                          <p:val>
                                            <p:strVal val="#ppt_x"/>
                                          </p:val>
                                        </p:tav>
                                      </p:tavLst>
                                    </p:anim>
                                    <p:anim calcmode="lin" valueType="num">
                                      <p:cBhvr additive="repl">
                                        <p:cTn id="9" dur="1000" fill="hold"/>
                                        <p:tgtEl>
                                          <p:spTgt spid="192"/>
                                        </p:tgtEl>
                                        <p:attrNameLst>
                                          <p:attrName>ppt_y</p:attrName>
                                        </p:attrNameLst>
                                      </p:cBhvr>
                                      <p:tavLst>
                                        <p:tav tm="0">
                                          <p:val>
                                            <p:strVal val="#ppt_y+.1"/>
                                          </p:val>
                                        </p:tav>
                                        <p:tav tm="100000">
                                          <p:val>
                                            <p:strVal val="#ppt_y"/>
                                          </p:val>
                                        </p:tav>
                                      </p:tavLst>
                                    </p:anim>
                                  </p:childTnLst>
                                </p:cTn>
                              </p:par>
                              <p:par>
                                <p:cTn id="10" presetID="42" presetClass="entr" fill="hold" nodeType="withEffect">
                                  <p:stCondLst>
                                    <p:cond delay="0"/>
                                  </p:stCondLst>
                                  <p:childTnLst>
                                    <p:set>
                                      <p:cBhvr>
                                        <p:cTn id="11" dur="1" fill="hold">
                                          <p:stCondLst>
                                            <p:cond delay="0"/>
                                          </p:stCondLst>
                                        </p:cTn>
                                        <p:tgtEl>
                                          <p:spTgt spid="194"/>
                                        </p:tgtEl>
                                        <p:attrNameLst>
                                          <p:attrName>style.visibility</p:attrName>
                                        </p:attrNameLst>
                                      </p:cBhvr>
                                      <p:to>
                                        <p:strVal val="visible"/>
                                      </p:to>
                                    </p:set>
                                    <p:animEffect transition="in" filter="fade">
                                      <p:cBhvr additive="repl">
                                        <p:cTn id="12" dur="1000"/>
                                        <p:tgtEl>
                                          <p:spTgt spid="194"/>
                                        </p:tgtEl>
                                      </p:cBhvr>
                                    </p:animEffect>
                                    <p:anim calcmode="lin" valueType="num">
                                      <p:cBhvr additive="repl">
                                        <p:cTn id="13" dur="1000" fill="hold"/>
                                        <p:tgtEl>
                                          <p:spTgt spid="194"/>
                                        </p:tgtEl>
                                        <p:attrNameLst>
                                          <p:attrName>ppt_x</p:attrName>
                                        </p:attrNameLst>
                                      </p:cBhvr>
                                      <p:tavLst>
                                        <p:tav tm="0">
                                          <p:val>
                                            <p:strVal val="#ppt_x"/>
                                          </p:val>
                                        </p:tav>
                                        <p:tav tm="100000">
                                          <p:val>
                                            <p:strVal val="#ppt_x"/>
                                          </p:val>
                                        </p:tav>
                                      </p:tavLst>
                                    </p:anim>
                                    <p:anim calcmode="lin" valueType="num">
                                      <p:cBhvr additive="repl">
                                        <p:cTn id="14" dur="1000" fill="hold"/>
                                        <p:tgtEl>
                                          <p:spTgt spid="19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fill="hold" nodeType="clickEffect">
                                  <p:stCondLst>
                                    <p:cond delay="0"/>
                                  </p:stCondLst>
                                  <p:childTnLst>
                                    <p:set>
                                      <p:cBhvr>
                                        <p:cTn id="18" dur="1" fill="hold">
                                          <p:stCondLst>
                                            <p:cond delay="0"/>
                                          </p:stCondLst>
                                        </p:cTn>
                                        <p:tgtEl>
                                          <p:spTgt spid="193"/>
                                        </p:tgtEl>
                                        <p:attrNameLst>
                                          <p:attrName>style.visibility</p:attrName>
                                        </p:attrNameLst>
                                      </p:cBhvr>
                                      <p:to>
                                        <p:strVal val="visible"/>
                                      </p:to>
                                    </p:set>
                                    <p:animEffect transition="in" filter="fade">
                                      <p:cBhvr additive="repl">
                                        <p:cTn id="19" dur="1000"/>
                                        <p:tgtEl>
                                          <p:spTgt spid="193"/>
                                        </p:tgtEl>
                                      </p:cBhvr>
                                    </p:animEffect>
                                    <p:anim calcmode="lin" valueType="num">
                                      <p:cBhvr additive="repl">
                                        <p:cTn id="20" dur="1000" fill="hold"/>
                                        <p:tgtEl>
                                          <p:spTgt spid="193"/>
                                        </p:tgtEl>
                                        <p:attrNameLst>
                                          <p:attrName>ppt_x</p:attrName>
                                        </p:attrNameLst>
                                      </p:cBhvr>
                                      <p:tavLst>
                                        <p:tav tm="0">
                                          <p:val>
                                            <p:strVal val="#ppt_x"/>
                                          </p:val>
                                        </p:tav>
                                        <p:tav tm="100000">
                                          <p:val>
                                            <p:strVal val="#ppt_x"/>
                                          </p:val>
                                        </p:tav>
                                      </p:tavLst>
                                    </p:anim>
                                    <p:anim calcmode="lin" valueType="num">
                                      <p:cBhvr additive="repl">
                                        <p:cTn id="21" dur="1000" fill="hold"/>
                                        <p:tgtEl>
                                          <p:spTgt spid="193"/>
                                        </p:tgtEl>
                                        <p:attrNameLst>
                                          <p:attrName>ppt_y</p:attrName>
                                        </p:attrNameLst>
                                      </p:cBhvr>
                                      <p:tavLst>
                                        <p:tav tm="0">
                                          <p:val>
                                            <p:strVal val="#ppt_y+.1"/>
                                          </p:val>
                                        </p:tav>
                                        <p:tav tm="100000">
                                          <p:val>
                                            <p:strVal val="#ppt_y"/>
                                          </p:val>
                                        </p:tav>
                                      </p:tavLst>
                                    </p:anim>
                                  </p:childTnLst>
                                </p:cTn>
                              </p:par>
                              <p:par>
                                <p:cTn id="22" presetID="42" presetClass="entr" fill="hold" nodeType="withEffect">
                                  <p:stCondLst>
                                    <p:cond delay="0"/>
                                  </p:stCondLst>
                                  <p:childTnLst>
                                    <p:set>
                                      <p:cBhvr>
                                        <p:cTn id="23" dur="1" fill="hold">
                                          <p:stCondLst>
                                            <p:cond delay="0"/>
                                          </p:stCondLst>
                                        </p:cTn>
                                        <p:tgtEl>
                                          <p:spTgt spid="215"/>
                                        </p:tgtEl>
                                        <p:attrNameLst>
                                          <p:attrName>style.visibility</p:attrName>
                                        </p:attrNameLst>
                                      </p:cBhvr>
                                      <p:to>
                                        <p:strVal val="visible"/>
                                      </p:to>
                                    </p:set>
                                    <p:animEffect transition="in" filter="fade">
                                      <p:cBhvr additive="repl">
                                        <p:cTn id="24" dur="1000"/>
                                        <p:tgtEl>
                                          <p:spTgt spid="215"/>
                                        </p:tgtEl>
                                      </p:cBhvr>
                                    </p:animEffect>
                                    <p:anim calcmode="lin" valueType="num">
                                      <p:cBhvr additive="repl">
                                        <p:cTn id="25" dur="1000" fill="hold"/>
                                        <p:tgtEl>
                                          <p:spTgt spid="215"/>
                                        </p:tgtEl>
                                        <p:attrNameLst>
                                          <p:attrName>ppt_x</p:attrName>
                                        </p:attrNameLst>
                                      </p:cBhvr>
                                      <p:tavLst>
                                        <p:tav tm="0">
                                          <p:val>
                                            <p:strVal val="#ppt_x"/>
                                          </p:val>
                                        </p:tav>
                                        <p:tav tm="100000">
                                          <p:val>
                                            <p:strVal val="#ppt_x"/>
                                          </p:val>
                                        </p:tav>
                                      </p:tavLst>
                                    </p:anim>
                                    <p:anim calcmode="lin" valueType="num">
                                      <p:cBhvr additive="repl">
                                        <p:cTn id="26" dur="1000" fill="hold"/>
                                        <p:tgtEl>
                                          <p:spTgt spid="215"/>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fill="hold" nodeType="clickEffect">
                                  <p:stCondLst>
                                    <p:cond delay="0"/>
                                  </p:stCondLst>
                                  <p:childTnLst>
                                    <p:set>
                                      <p:cBhvr>
                                        <p:cTn id="30" dur="1" fill="hold">
                                          <p:stCondLst>
                                            <p:cond delay="0"/>
                                          </p:stCondLst>
                                        </p:cTn>
                                        <p:tgtEl>
                                          <p:spTgt spid="219"/>
                                        </p:tgtEl>
                                        <p:attrNameLst>
                                          <p:attrName>style.visibility</p:attrName>
                                        </p:attrNameLst>
                                      </p:cBhvr>
                                      <p:to>
                                        <p:strVal val="visible"/>
                                      </p:to>
                                    </p:set>
                                    <p:animEffect transition="in" filter="fade">
                                      <p:cBhvr additive="repl">
                                        <p:cTn id="31" dur="1000"/>
                                        <p:tgtEl>
                                          <p:spTgt spid="219"/>
                                        </p:tgtEl>
                                      </p:cBhvr>
                                    </p:animEffect>
                                    <p:anim calcmode="lin" valueType="num">
                                      <p:cBhvr additive="repl">
                                        <p:cTn id="32" dur="1000" fill="hold"/>
                                        <p:tgtEl>
                                          <p:spTgt spid="219"/>
                                        </p:tgtEl>
                                        <p:attrNameLst>
                                          <p:attrName>ppt_x</p:attrName>
                                        </p:attrNameLst>
                                      </p:cBhvr>
                                      <p:tavLst>
                                        <p:tav tm="0">
                                          <p:val>
                                            <p:strVal val="#ppt_x"/>
                                          </p:val>
                                        </p:tav>
                                        <p:tav tm="100000">
                                          <p:val>
                                            <p:strVal val="#ppt_x"/>
                                          </p:val>
                                        </p:tav>
                                      </p:tavLst>
                                    </p:anim>
                                    <p:anim calcmode="lin" valueType="num">
                                      <p:cBhvr additive="repl">
                                        <p:cTn id="33" dur="1000" fill="hold"/>
                                        <p:tgtEl>
                                          <p:spTgt spid="2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סיכום ביניים</a:t>
            </a:r>
            <a:endParaRPr lang="en-US" sz="4000" b="0" strike="noStrike" spc="-1">
              <a:solidFill>
                <a:srgbClr val="000000"/>
              </a:solidFill>
              <a:latin typeface="Calibri"/>
            </a:endParaRPr>
          </a:p>
        </p:txBody>
      </p:sp>
      <p:sp>
        <p:nvSpPr>
          <p:cNvPr id="227" name="Rectangle 3"/>
          <p:cNvSpPr/>
          <p:nvPr/>
        </p:nvSpPr>
        <p:spPr>
          <a:xfrm>
            <a:off x="2803680" y="1173240"/>
            <a:ext cx="7416720" cy="13734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0" strike="noStrike" spc="-1">
                <a:solidFill>
                  <a:srgbClr val="000000"/>
                </a:solidFill>
                <a:latin typeface="Calibri"/>
                <a:cs typeface="Calibri"/>
              </a:rPr>
              <a:t>עד כה למדנו על מרכיבי העדשה הכדורית וסימול סכמתי.</a:t>
            </a:r>
            <a:endParaRPr lang="en-US" sz="2800" b="0" strike="noStrike" spc="-1">
              <a:solidFill>
                <a:srgbClr val="000000"/>
              </a:solidFill>
              <a:latin typeface="Calibri"/>
            </a:endParaRPr>
          </a:p>
        </p:txBody>
      </p:sp>
      <p:sp>
        <p:nvSpPr>
          <p:cNvPr id="228" name="TextBox 3"/>
          <p:cNvSpPr/>
          <p:nvPr/>
        </p:nvSpPr>
        <p:spPr>
          <a:xfrm>
            <a:off x="6718320" y="2308320"/>
            <a:ext cx="350208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משני כדורים, לא בהכרח באותו הגודל.</a:t>
            </a:r>
            <a:endParaRPr lang="en-US" sz="1800" b="0" strike="noStrike" spc="-1">
              <a:solidFill>
                <a:srgbClr val="000000"/>
              </a:solidFill>
              <a:latin typeface="Calibri"/>
            </a:endParaRPr>
          </a:p>
        </p:txBody>
      </p:sp>
      <p:sp>
        <p:nvSpPr>
          <p:cNvPr id="229" name="מלבן 1"/>
          <p:cNvSpPr/>
          <p:nvPr/>
        </p:nvSpPr>
        <p:spPr>
          <a:xfrm>
            <a:off x="4124160" y="5381640"/>
            <a:ext cx="6096240" cy="94716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0" strike="noStrike" spc="-1">
                <a:solidFill>
                  <a:srgbClr val="000000"/>
                </a:solidFill>
                <a:latin typeface="Calibri"/>
                <a:cs typeface="Calibri"/>
              </a:rPr>
              <a:t>בהמשך השיעור נלמד על עדשה מרכזת ומפזרת ועוצמת העדשה.</a:t>
            </a:r>
            <a:endParaRPr lang="en-US" sz="2800" b="0" strike="noStrike" spc="-1">
              <a:solidFill>
                <a:srgbClr val="000000"/>
              </a:solidFill>
              <a:latin typeface="Calibri"/>
            </a:endParaRPr>
          </a:p>
        </p:txBody>
      </p:sp>
      <p:cxnSp>
        <p:nvCxnSpPr>
          <p:cNvPr id="230" name="מחבר חץ ישר 15"/>
          <p:cNvCxnSpPr/>
          <p:nvPr/>
        </p:nvCxnSpPr>
        <p:spPr>
          <a:xfrm>
            <a:off x="8646840" y="3343320"/>
            <a:ext cx="1080" cy="799200"/>
          </a:xfrm>
          <a:prstGeom prst="straightConnector1">
            <a:avLst/>
          </a:prstGeom>
          <a:ln w="38160">
            <a:solidFill>
              <a:srgbClr val="335B74"/>
            </a:solidFill>
            <a:miter/>
            <a:headEnd type="arrow" w="med" len="med"/>
            <a:tailEnd type="arrow" w="med" len="med"/>
          </a:ln>
        </p:spPr>
      </p:cxnSp>
      <p:sp>
        <p:nvSpPr>
          <p:cNvPr id="231" name="מלבן 17"/>
          <p:cNvSpPr/>
          <p:nvPr/>
        </p:nvSpPr>
        <p:spPr>
          <a:xfrm>
            <a:off x="6718320" y="4640400"/>
            <a:ext cx="3556440" cy="36828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נק' מוקד היא מדומה ותהיה בצד שמאל.</a:t>
            </a:r>
            <a:endParaRPr lang="en-US" sz="1800" b="0" strike="noStrike" spc="-1">
              <a:solidFill>
                <a:srgbClr val="000000"/>
              </a:solidFill>
              <a:latin typeface="Calibri"/>
            </a:endParaRPr>
          </a:p>
        </p:txBody>
      </p:sp>
      <p:sp>
        <p:nvSpPr>
          <p:cNvPr id="232" name="מלבן 4"/>
          <p:cNvSpPr/>
          <p:nvPr/>
        </p:nvSpPr>
        <p:spPr>
          <a:xfrm>
            <a:off x="6000480" y="1873080"/>
            <a:ext cx="4313880" cy="45972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70C0"/>
                </a:solidFill>
                <a:latin typeface="Calibri"/>
                <a:cs typeface="Calibri"/>
              </a:rPr>
              <a:t>מאילו צורות מורכבת עדשה כדורית?</a:t>
            </a:r>
            <a:endParaRPr lang="en-US" sz="2400" b="0" strike="noStrike" spc="-1">
              <a:solidFill>
                <a:srgbClr val="000000"/>
              </a:solidFill>
              <a:latin typeface="Calibri"/>
            </a:endParaRPr>
          </a:p>
        </p:txBody>
      </p:sp>
      <p:sp>
        <p:nvSpPr>
          <p:cNvPr id="233" name="מלבן 5"/>
          <p:cNvSpPr/>
          <p:nvPr/>
        </p:nvSpPr>
        <p:spPr>
          <a:xfrm>
            <a:off x="5555520" y="2882880"/>
            <a:ext cx="4746600" cy="45972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70C0"/>
                </a:solidFill>
                <a:latin typeface="Calibri"/>
                <a:cs typeface="Calibri"/>
              </a:rPr>
              <a:t>מהו הסימול הסכמתי של עדשה מרכזת?</a:t>
            </a:r>
            <a:endParaRPr lang="en-US" sz="2400" b="0" strike="noStrike" spc="-1">
              <a:solidFill>
                <a:srgbClr val="000000"/>
              </a:solidFill>
              <a:latin typeface="Calibri"/>
            </a:endParaRPr>
          </a:p>
        </p:txBody>
      </p:sp>
      <p:sp>
        <p:nvSpPr>
          <p:cNvPr id="234" name="מלבן 11"/>
          <p:cNvSpPr/>
          <p:nvPr/>
        </p:nvSpPr>
        <p:spPr>
          <a:xfrm>
            <a:off x="4546440" y="4226040"/>
            <a:ext cx="5805720" cy="45972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70C0"/>
                </a:solidFill>
                <a:latin typeface="Calibri"/>
                <a:cs typeface="Calibri"/>
              </a:rPr>
              <a:t>באיזה צד של העדשה המפזרת תהיה נק' המוקד?</a:t>
            </a:r>
            <a:endParaRPr lang="en-US" sz="24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2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fill="hold" nodeType="clickEffect">
                                  <p:stCondLst>
                                    <p:cond delay="0"/>
                                  </p:stCondLst>
                                  <p:childTnLst>
                                    <p:set>
                                      <p:cBhvr>
                                        <p:cTn id="10" dur="1" fill="hold">
                                          <p:stCondLst>
                                            <p:cond delay="0"/>
                                          </p:stCondLst>
                                        </p:cTn>
                                        <p:tgtEl>
                                          <p:spTgt spid="232"/>
                                        </p:tgtEl>
                                        <p:attrNameLst>
                                          <p:attrName>style.visibility</p:attrName>
                                        </p:attrNameLst>
                                      </p:cBhvr>
                                      <p:to>
                                        <p:strVal val="visible"/>
                                      </p:to>
                                    </p:set>
                                    <p:animEffect transition="in" filter="fade">
                                      <p:cBhvr additive="repl">
                                        <p:cTn id="11" dur="1000"/>
                                        <p:tgtEl>
                                          <p:spTgt spid="232"/>
                                        </p:tgtEl>
                                      </p:cBhvr>
                                    </p:animEffect>
                                    <p:anim calcmode="lin" valueType="num">
                                      <p:cBhvr additive="repl">
                                        <p:cTn id="12" dur="1000" fill="hold"/>
                                        <p:tgtEl>
                                          <p:spTgt spid="232"/>
                                        </p:tgtEl>
                                        <p:attrNameLst>
                                          <p:attrName>ppt_x</p:attrName>
                                        </p:attrNameLst>
                                      </p:cBhvr>
                                      <p:tavLst>
                                        <p:tav tm="0">
                                          <p:val>
                                            <p:strVal val="#ppt_x"/>
                                          </p:val>
                                        </p:tav>
                                        <p:tav tm="100000">
                                          <p:val>
                                            <p:strVal val="#ppt_x"/>
                                          </p:val>
                                        </p:tav>
                                      </p:tavLst>
                                    </p:anim>
                                    <p:anim calcmode="lin" valueType="num">
                                      <p:cBhvr additive="repl">
                                        <p:cTn id="13" dur="1000" fill="hold"/>
                                        <p:tgtEl>
                                          <p:spTgt spid="232"/>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fill="hold" nodeType="clickEffect">
                                  <p:stCondLst>
                                    <p:cond delay="0"/>
                                  </p:stCondLst>
                                  <p:childTnLst>
                                    <p:set>
                                      <p:cBhvr>
                                        <p:cTn id="17" dur="1" fill="hold">
                                          <p:stCondLst>
                                            <p:cond delay="0"/>
                                          </p:stCondLst>
                                        </p:cTn>
                                        <p:tgtEl>
                                          <p:spTgt spid="228"/>
                                        </p:tgtEl>
                                        <p:attrNameLst>
                                          <p:attrName>style.visibility</p:attrName>
                                        </p:attrNameLst>
                                      </p:cBhvr>
                                      <p:to>
                                        <p:strVal val="visible"/>
                                      </p:to>
                                    </p:set>
                                    <p:animEffect transition="in" filter="fade">
                                      <p:cBhvr additive="repl">
                                        <p:cTn id="18" dur="1000"/>
                                        <p:tgtEl>
                                          <p:spTgt spid="228"/>
                                        </p:tgtEl>
                                      </p:cBhvr>
                                    </p:animEffect>
                                    <p:anim calcmode="lin" valueType="num">
                                      <p:cBhvr additive="repl">
                                        <p:cTn id="19" dur="1000" fill="hold"/>
                                        <p:tgtEl>
                                          <p:spTgt spid="228"/>
                                        </p:tgtEl>
                                        <p:attrNameLst>
                                          <p:attrName>ppt_x</p:attrName>
                                        </p:attrNameLst>
                                      </p:cBhvr>
                                      <p:tavLst>
                                        <p:tav tm="0">
                                          <p:val>
                                            <p:strVal val="#ppt_x"/>
                                          </p:val>
                                        </p:tav>
                                        <p:tav tm="100000">
                                          <p:val>
                                            <p:strVal val="#ppt_x"/>
                                          </p:val>
                                        </p:tav>
                                      </p:tavLst>
                                    </p:anim>
                                    <p:anim calcmode="lin" valueType="num">
                                      <p:cBhvr additive="repl">
                                        <p:cTn id="20" dur="1000" fill="hold"/>
                                        <p:tgtEl>
                                          <p:spTgt spid="228"/>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fill="hold" nodeType="clickEffect">
                                  <p:stCondLst>
                                    <p:cond delay="0"/>
                                  </p:stCondLst>
                                  <p:childTnLst>
                                    <p:set>
                                      <p:cBhvr>
                                        <p:cTn id="24" dur="1" fill="hold">
                                          <p:stCondLst>
                                            <p:cond delay="0"/>
                                          </p:stCondLst>
                                        </p:cTn>
                                        <p:tgtEl>
                                          <p:spTgt spid="233"/>
                                        </p:tgtEl>
                                        <p:attrNameLst>
                                          <p:attrName>style.visibility</p:attrName>
                                        </p:attrNameLst>
                                      </p:cBhvr>
                                      <p:to>
                                        <p:strVal val="visible"/>
                                      </p:to>
                                    </p:set>
                                    <p:animEffect transition="in" filter="fade">
                                      <p:cBhvr additive="repl">
                                        <p:cTn id="25" dur="1000"/>
                                        <p:tgtEl>
                                          <p:spTgt spid="233"/>
                                        </p:tgtEl>
                                      </p:cBhvr>
                                    </p:animEffect>
                                    <p:anim calcmode="lin" valueType="num">
                                      <p:cBhvr additive="repl">
                                        <p:cTn id="26" dur="1000" fill="hold"/>
                                        <p:tgtEl>
                                          <p:spTgt spid="233"/>
                                        </p:tgtEl>
                                        <p:attrNameLst>
                                          <p:attrName>ppt_x</p:attrName>
                                        </p:attrNameLst>
                                      </p:cBhvr>
                                      <p:tavLst>
                                        <p:tav tm="0">
                                          <p:val>
                                            <p:strVal val="#ppt_x"/>
                                          </p:val>
                                        </p:tav>
                                        <p:tav tm="100000">
                                          <p:val>
                                            <p:strVal val="#ppt_x"/>
                                          </p:val>
                                        </p:tav>
                                      </p:tavLst>
                                    </p:anim>
                                    <p:anim calcmode="lin" valueType="num">
                                      <p:cBhvr additive="repl">
                                        <p:cTn id="27" dur="1000" fill="hold"/>
                                        <p:tgtEl>
                                          <p:spTgt spid="233"/>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fill="hold" nodeType="clickEffect">
                                  <p:stCondLst>
                                    <p:cond delay="0"/>
                                  </p:stCondLst>
                                  <p:childTnLst>
                                    <p:set>
                                      <p:cBhvr>
                                        <p:cTn id="31" dur="1" fill="hold">
                                          <p:stCondLst>
                                            <p:cond delay="0"/>
                                          </p:stCondLst>
                                        </p:cTn>
                                        <p:tgtEl>
                                          <p:spTgt spid="230"/>
                                        </p:tgtEl>
                                        <p:attrNameLst>
                                          <p:attrName>style.visibility</p:attrName>
                                        </p:attrNameLst>
                                      </p:cBhvr>
                                      <p:to>
                                        <p:strVal val="visible"/>
                                      </p:to>
                                    </p:set>
                                    <p:animEffect transition="in" filter="fade">
                                      <p:cBhvr additive="repl">
                                        <p:cTn id="32" dur="1000"/>
                                        <p:tgtEl>
                                          <p:spTgt spid="230"/>
                                        </p:tgtEl>
                                      </p:cBhvr>
                                    </p:animEffect>
                                    <p:anim calcmode="lin" valueType="num">
                                      <p:cBhvr additive="repl">
                                        <p:cTn id="33" dur="1000" fill="hold"/>
                                        <p:tgtEl>
                                          <p:spTgt spid="230"/>
                                        </p:tgtEl>
                                        <p:attrNameLst>
                                          <p:attrName>ppt_x</p:attrName>
                                        </p:attrNameLst>
                                      </p:cBhvr>
                                      <p:tavLst>
                                        <p:tav tm="0">
                                          <p:val>
                                            <p:strVal val="#ppt_x"/>
                                          </p:val>
                                        </p:tav>
                                        <p:tav tm="100000">
                                          <p:val>
                                            <p:strVal val="#ppt_x"/>
                                          </p:val>
                                        </p:tav>
                                      </p:tavLst>
                                    </p:anim>
                                    <p:anim calcmode="lin" valueType="num">
                                      <p:cBhvr additive="repl">
                                        <p:cTn id="34" dur="1000" fill="hold"/>
                                        <p:tgtEl>
                                          <p:spTgt spid="230"/>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fill="hold" nodeType="clickEffect">
                                  <p:stCondLst>
                                    <p:cond delay="0"/>
                                  </p:stCondLst>
                                  <p:childTnLst>
                                    <p:set>
                                      <p:cBhvr>
                                        <p:cTn id="38" dur="1" fill="hold">
                                          <p:stCondLst>
                                            <p:cond delay="0"/>
                                          </p:stCondLst>
                                        </p:cTn>
                                        <p:tgtEl>
                                          <p:spTgt spid="234"/>
                                        </p:tgtEl>
                                        <p:attrNameLst>
                                          <p:attrName>style.visibility</p:attrName>
                                        </p:attrNameLst>
                                      </p:cBhvr>
                                      <p:to>
                                        <p:strVal val="visible"/>
                                      </p:to>
                                    </p:set>
                                    <p:animEffect transition="in" filter="fade">
                                      <p:cBhvr additive="repl">
                                        <p:cTn id="39" dur="1000"/>
                                        <p:tgtEl>
                                          <p:spTgt spid="234"/>
                                        </p:tgtEl>
                                      </p:cBhvr>
                                    </p:animEffect>
                                    <p:anim calcmode="lin" valueType="num">
                                      <p:cBhvr additive="repl">
                                        <p:cTn id="40" dur="1000" fill="hold"/>
                                        <p:tgtEl>
                                          <p:spTgt spid="234"/>
                                        </p:tgtEl>
                                        <p:attrNameLst>
                                          <p:attrName>ppt_x</p:attrName>
                                        </p:attrNameLst>
                                      </p:cBhvr>
                                      <p:tavLst>
                                        <p:tav tm="0">
                                          <p:val>
                                            <p:strVal val="#ppt_x"/>
                                          </p:val>
                                        </p:tav>
                                        <p:tav tm="100000">
                                          <p:val>
                                            <p:strVal val="#ppt_x"/>
                                          </p:val>
                                        </p:tav>
                                      </p:tavLst>
                                    </p:anim>
                                    <p:anim calcmode="lin" valueType="num">
                                      <p:cBhvr additive="repl">
                                        <p:cTn id="41" dur="1000" fill="hold"/>
                                        <p:tgtEl>
                                          <p:spTgt spid="234"/>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fill="hold" nodeType="clickEffect">
                                  <p:stCondLst>
                                    <p:cond delay="0"/>
                                  </p:stCondLst>
                                  <p:childTnLst>
                                    <p:set>
                                      <p:cBhvr>
                                        <p:cTn id="45" dur="1" fill="hold">
                                          <p:stCondLst>
                                            <p:cond delay="0"/>
                                          </p:stCondLst>
                                        </p:cTn>
                                        <p:tgtEl>
                                          <p:spTgt spid="231"/>
                                        </p:tgtEl>
                                        <p:attrNameLst>
                                          <p:attrName>style.visibility</p:attrName>
                                        </p:attrNameLst>
                                      </p:cBhvr>
                                      <p:to>
                                        <p:strVal val="visible"/>
                                      </p:to>
                                    </p:set>
                                    <p:animEffect transition="in" filter="fade">
                                      <p:cBhvr additive="repl">
                                        <p:cTn id="46" dur="1000"/>
                                        <p:tgtEl>
                                          <p:spTgt spid="231"/>
                                        </p:tgtEl>
                                      </p:cBhvr>
                                    </p:animEffect>
                                    <p:anim calcmode="lin" valueType="num">
                                      <p:cBhvr additive="repl">
                                        <p:cTn id="47" dur="1000" fill="hold"/>
                                        <p:tgtEl>
                                          <p:spTgt spid="231"/>
                                        </p:tgtEl>
                                        <p:attrNameLst>
                                          <p:attrName>ppt_x</p:attrName>
                                        </p:attrNameLst>
                                      </p:cBhvr>
                                      <p:tavLst>
                                        <p:tav tm="0">
                                          <p:val>
                                            <p:strVal val="#ppt_x"/>
                                          </p:val>
                                        </p:tav>
                                        <p:tav tm="100000">
                                          <p:val>
                                            <p:strVal val="#ppt_x"/>
                                          </p:val>
                                        </p:tav>
                                      </p:tavLst>
                                    </p:anim>
                                    <p:anim calcmode="lin" valueType="num">
                                      <p:cBhvr additive="repl">
                                        <p:cTn id="48" dur="1000" fill="hold"/>
                                        <p:tgtEl>
                                          <p:spTgt spid="231"/>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 presetClass="entr" fill="hold" nodeType="clickEffect">
                                  <p:stCondLst>
                                    <p:cond delay="0"/>
                                  </p:stCondLst>
                                  <p:childTnLst>
                                    <p:set>
                                      <p:cBhvr>
                                        <p:cTn id="52" dur="1" fill="hold">
                                          <p:stCondLst>
                                            <p:cond delay="0"/>
                                          </p:stCondLst>
                                        </p:cTn>
                                        <p:tgtEl>
                                          <p:spTgt spid="2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עדשה מרכזת</a:t>
            </a:r>
            <a:endParaRPr lang="en-US" sz="4000" b="0" strike="noStrike" spc="-1">
              <a:solidFill>
                <a:srgbClr val="000000"/>
              </a:solidFill>
              <a:latin typeface="Calibri"/>
            </a:endParaRPr>
          </a:p>
        </p:txBody>
      </p:sp>
      <p:sp>
        <p:nvSpPr>
          <p:cNvPr id="236" name="Text Box 32"/>
          <p:cNvSpPr/>
          <p:nvPr/>
        </p:nvSpPr>
        <p:spPr>
          <a:xfrm>
            <a:off x="3149640" y="3243240"/>
            <a:ext cx="143172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ציר אופטי</a:t>
            </a:r>
            <a:endParaRPr lang="en-US" sz="1800" b="0" strike="noStrike" spc="-1">
              <a:solidFill>
                <a:srgbClr val="000000"/>
              </a:solidFill>
              <a:latin typeface="Calibri"/>
            </a:endParaRPr>
          </a:p>
        </p:txBody>
      </p:sp>
      <p:sp>
        <p:nvSpPr>
          <p:cNvPr id="237" name="Line 5"/>
          <p:cNvSpPr/>
          <p:nvPr/>
        </p:nvSpPr>
        <p:spPr>
          <a:xfrm flipH="1">
            <a:off x="3357360" y="3230640"/>
            <a:ext cx="6592680" cy="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238" name="Text Box 3"/>
          <p:cNvSpPr/>
          <p:nvPr/>
        </p:nvSpPr>
        <p:spPr>
          <a:xfrm>
            <a:off x="6211800" y="1365120"/>
            <a:ext cx="4035600" cy="52056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7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1" u="sng" strike="noStrike" spc="-1">
                <a:solidFill>
                  <a:srgbClr val="000000"/>
                </a:solidFill>
                <a:uFillTx/>
                <a:latin typeface="Calibri"/>
                <a:cs typeface="Calibri"/>
              </a:rPr>
              <a:t>סימול סכמתי</a:t>
            </a:r>
            <a:endParaRPr lang="en-US" sz="2800" b="0" strike="noStrike" spc="-1">
              <a:solidFill>
                <a:srgbClr val="000000"/>
              </a:solidFill>
              <a:latin typeface="Calibri"/>
            </a:endParaRPr>
          </a:p>
        </p:txBody>
      </p:sp>
      <p:grpSp>
        <p:nvGrpSpPr>
          <p:cNvPr id="239" name="קבוצה 30"/>
          <p:cNvGrpSpPr/>
          <p:nvPr/>
        </p:nvGrpSpPr>
        <p:grpSpPr>
          <a:xfrm>
            <a:off x="4927680" y="2001960"/>
            <a:ext cx="4213080" cy="2412720"/>
            <a:chOff x="4927680" y="2001960"/>
            <a:chExt cx="4213080" cy="2412720"/>
          </a:xfrm>
        </p:grpSpPr>
        <p:grpSp>
          <p:nvGrpSpPr>
            <p:cNvPr id="240" name="קבוצה 31"/>
            <p:cNvGrpSpPr/>
            <p:nvPr/>
          </p:nvGrpSpPr>
          <p:grpSpPr>
            <a:xfrm>
              <a:off x="4927680" y="2001960"/>
              <a:ext cx="4213080" cy="2412720"/>
              <a:chOff x="4927680" y="2001960"/>
              <a:chExt cx="4213080" cy="2412720"/>
            </a:xfrm>
          </p:grpSpPr>
          <p:sp>
            <p:nvSpPr>
              <p:cNvPr id="241" name="אליפסה 38"/>
              <p:cNvSpPr/>
              <p:nvPr/>
            </p:nvSpPr>
            <p:spPr>
              <a:xfrm>
                <a:off x="6734160" y="2001960"/>
                <a:ext cx="2391480" cy="2391840"/>
              </a:xfrm>
              <a:prstGeom prst="ellipse">
                <a:avLst/>
              </a:prstGeom>
              <a:noFill/>
              <a:ln w="9360">
                <a:solidFill>
                  <a:srgbClr val="000000"/>
                </a:solidFill>
                <a:miter/>
              </a:ln>
            </p:spPr>
            <p:style>
              <a:lnRef idx="0">
                <a:scrgbClr r="0" g="0" b="0"/>
              </a:lnRef>
              <a:fillRef idx="0">
                <a:scrgbClr r="0" g="0" b="0"/>
              </a:fillRef>
              <a:effectRef idx="0">
                <a:scrgbClr r="0" g="0" b="0"/>
              </a:effectRef>
              <a:fontRef idx="minor"/>
            </p:style>
          </p:sp>
          <p:sp>
            <p:nvSpPr>
              <p:cNvPr id="242" name="אליפסה 39"/>
              <p:cNvSpPr/>
              <p:nvPr/>
            </p:nvSpPr>
            <p:spPr>
              <a:xfrm>
                <a:off x="4927680" y="2001960"/>
                <a:ext cx="2391480" cy="2391840"/>
              </a:xfrm>
              <a:prstGeom prst="ellipse">
                <a:avLst/>
              </a:prstGeom>
              <a:noFill/>
              <a:ln w="9360">
                <a:solidFill>
                  <a:srgbClr val="000000"/>
                </a:solidFill>
                <a:miter/>
              </a:ln>
            </p:spPr>
            <p:style>
              <a:lnRef idx="0">
                <a:scrgbClr r="0" g="0" b="0"/>
              </a:lnRef>
              <a:fillRef idx="0">
                <a:scrgbClr r="0" g="0" b="0"/>
              </a:fillRef>
              <a:effectRef idx="0">
                <a:scrgbClr r="0" g="0" b="0"/>
              </a:effectRef>
              <a:fontRef idx="minor"/>
            </p:style>
          </p:sp>
          <p:pic>
            <p:nvPicPr>
              <p:cNvPr id="243" name="Picture 4"/>
              <p:cNvPicPr/>
              <p:nvPr/>
            </p:nvPicPr>
            <p:blipFill>
              <a:blip r:embed="rId3"/>
              <a:stretch/>
            </p:blipFill>
            <p:spPr>
              <a:xfrm>
                <a:off x="4931280" y="2014200"/>
                <a:ext cx="4209480" cy="2400480"/>
              </a:xfrm>
              <a:prstGeom prst="rect">
                <a:avLst/>
              </a:prstGeom>
              <a:ln w="0">
                <a:noFill/>
              </a:ln>
            </p:spPr>
          </p:pic>
        </p:grpSp>
        <p:sp>
          <p:nvSpPr>
            <p:cNvPr id="244" name="מחבר ישר 32"/>
            <p:cNvSpPr/>
            <p:nvPr/>
          </p:nvSpPr>
          <p:spPr>
            <a:xfrm flipV="1">
              <a:off x="7930080" y="3230640"/>
              <a:ext cx="0" cy="116280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245" name="מחבר ישר 33"/>
            <p:cNvSpPr/>
            <p:nvPr/>
          </p:nvSpPr>
          <p:spPr>
            <a:xfrm flipV="1">
              <a:off x="6097680" y="3230640"/>
              <a:ext cx="0" cy="116280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246" name="תרשים זרימה: מחבר 34"/>
            <p:cNvSpPr/>
            <p:nvPr/>
          </p:nvSpPr>
          <p:spPr>
            <a:xfrm>
              <a:off x="6027840" y="3162600"/>
              <a:ext cx="139680" cy="139680"/>
            </a:xfrm>
            <a:prstGeom prst="flowChartConnector">
              <a:avLst/>
            </a:prstGeom>
            <a:solidFill>
              <a:srgbClr val="FF0000"/>
            </a:solidFill>
            <a:ln w="9360">
              <a:solidFill>
                <a:srgbClr val="000000"/>
              </a:solidFill>
              <a:miter/>
            </a:ln>
          </p:spPr>
          <p:style>
            <a:lnRef idx="0">
              <a:scrgbClr r="0" g="0" b="0"/>
            </a:lnRef>
            <a:fillRef idx="0">
              <a:scrgbClr r="0" g="0" b="0"/>
            </a:fillRef>
            <a:effectRef idx="0">
              <a:scrgbClr r="0" g="0" b="0"/>
            </a:effectRef>
            <a:fontRef idx="minor"/>
          </p:style>
        </p:sp>
        <p:sp>
          <p:nvSpPr>
            <p:cNvPr id="247" name="תרשים זרימה: מחבר 35"/>
            <p:cNvSpPr/>
            <p:nvPr/>
          </p:nvSpPr>
          <p:spPr>
            <a:xfrm>
              <a:off x="7860240" y="3162600"/>
              <a:ext cx="139680" cy="139680"/>
            </a:xfrm>
            <a:prstGeom prst="flowChartConnector">
              <a:avLst/>
            </a:prstGeom>
            <a:solidFill>
              <a:srgbClr val="FF0000"/>
            </a:solidFill>
            <a:ln w="9360">
              <a:solidFill>
                <a:srgbClr val="000000"/>
              </a:solidFill>
              <a:miter/>
            </a:ln>
          </p:spPr>
          <p:style>
            <a:lnRef idx="0">
              <a:scrgbClr r="0" g="0" b="0"/>
            </a:lnRef>
            <a:fillRef idx="0">
              <a:scrgbClr r="0" g="0" b="0"/>
            </a:fillRef>
            <a:effectRef idx="0">
              <a:scrgbClr r="0" g="0" b="0"/>
            </a:effectRef>
            <a:fontRef idx="minor"/>
          </p:style>
        </p:sp>
        <p:sp>
          <p:nvSpPr>
            <p:cNvPr id="248" name="TextBox 36"/>
            <p:cNvSpPr/>
            <p:nvPr/>
          </p:nvSpPr>
          <p:spPr>
            <a:xfrm>
              <a:off x="5957640" y="3601800"/>
              <a:ext cx="50400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0" strike="noStrike" spc="-1">
                  <a:solidFill>
                    <a:srgbClr val="000000"/>
                  </a:solidFill>
                  <a:latin typeface="Calibri"/>
                  <a:ea typeface="Calibri"/>
                </a:rPr>
                <a:t>R</a:t>
              </a:r>
              <a:r>
                <a:rPr lang="en-US" sz="1400" b="0" strike="noStrike" spc="-1">
                  <a:solidFill>
                    <a:srgbClr val="000000"/>
                  </a:solidFill>
                  <a:latin typeface="Calibri"/>
                  <a:ea typeface="Calibri"/>
                </a:rPr>
                <a:t>1</a:t>
              </a:r>
              <a:endParaRPr lang="en-US" sz="1400" b="0" strike="noStrike" spc="-1">
                <a:solidFill>
                  <a:srgbClr val="000000"/>
                </a:solidFill>
                <a:latin typeface="Calibri"/>
              </a:endParaRPr>
            </a:p>
          </p:txBody>
        </p:sp>
        <p:sp>
          <p:nvSpPr>
            <p:cNvPr id="249" name="TextBox 37"/>
            <p:cNvSpPr/>
            <p:nvPr/>
          </p:nvSpPr>
          <p:spPr>
            <a:xfrm>
              <a:off x="7797960" y="3601800"/>
              <a:ext cx="50400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0" strike="noStrike" spc="-1">
                  <a:solidFill>
                    <a:srgbClr val="000000"/>
                  </a:solidFill>
                  <a:latin typeface="Calibri"/>
                  <a:ea typeface="Calibri"/>
                </a:rPr>
                <a:t>R</a:t>
              </a:r>
              <a:r>
                <a:rPr lang="en-US" sz="1400" b="0" strike="noStrike" spc="-1">
                  <a:solidFill>
                    <a:srgbClr val="000000"/>
                  </a:solidFill>
                  <a:latin typeface="Calibri"/>
                  <a:ea typeface="Calibri"/>
                </a:rPr>
                <a:t>2</a:t>
              </a:r>
              <a:endParaRPr lang="en-US" sz="1400" b="0" strike="noStrike" spc="-1">
                <a:solidFill>
                  <a:srgbClr val="000000"/>
                </a:solidFill>
                <a:latin typeface="Calibri"/>
              </a:endParaRPr>
            </a:p>
          </p:txBody>
        </p:sp>
      </p:grpSp>
      <p:sp>
        <p:nvSpPr>
          <p:cNvPr id="250" name="Text Box 32"/>
          <p:cNvSpPr/>
          <p:nvPr/>
        </p:nvSpPr>
        <p:spPr>
          <a:xfrm>
            <a:off x="6470640" y="5091120"/>
            <a:ext cx="3776760" cy="4597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1" strike="noStrike" spc="-1">
                <a:solidFill>
                  <a:srgbClr val="000000"/>
                </a:solidFill>
                <a:latin typeface="Calibri"/>
                <a:cs typeface="Calibri"/>
              </a:rPr>
              <a:t>נוסחת מלטשי העדשות:</a:t>
            </a:r>
            <a:endParaRPr lang="en-US" sz="2400" b="0" strike="noStrike" spc="-1">
              <a:solidFill>
                <a:srgbClr val="000000"/>
              </a:solidFill>
              <a:latin typeface="Calibri"/>
            </a:endParaRPr>
          </a:p>
        </p:txBody>
      </p:sp>
      <p:grpSp>
        <p:nvGrpSpPr>
          <p:cNvPr id="251" name="קבוצה 43"/>
          <p:cNvGrpSpPr/>
          <p:nvPr/>
        </p:nvGrpSpPr>
        <p:grpSpPr>
          <a:xfrm>
            <a:off x="4584600" y="2425320"/>
            <a:ext cx="5404680" cy="2045520"/>
            <a:chOff x="4584600" y="2425320"/>
            <a:chExt cx="5404680" cy="2045520"/>
          </a:xfrm>
        </p:grpSpPr>
        <p:cxnSp>
          <p:nvCxnSpPr>
            <p:cNvPr id="252" name="מחבר חץ ישר 44"/>
            <p:cNvCxnSpPr/>
            <p:nvPr/>
          </p:nvCxnSpPr>
          <p:spPr>
            <a:xfrm>
              <a:off x="7035840" y="2425320"/>
              <a:ext cx="1080" cy="1637640"/>
            </a:xfrm>
            <a:prstGeom prst="straightConnector1">
              <a:avLst/>
            </a:prstGeom>
            <a:ln w="38160">
              <a:solidFill>
                <a:srgbClr val="000000"/>
              </a:solidFill>
              <a:miter/>
              <a:headEnd type="arrow" w="med" len="med"/>
              <a:tailEnd type="arrow" w="med" len="med"/>
            </a:ln>
          </p:spPr>
        </p:cxnSp>
        <p:sp>
          <p:nvSpPr>
            <p:cNvPr id="253" name="Text Box 32"/>
            <p:cNvSpPr/>
            <p:nvPr/>
          </p:nvSpPr>
          <p:spPr>
            <a:xfrm>
              <a:off x="4584600" y="3267360"/>
              <a:ext cx="1052280" cy="6426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עצם</a:t>
              </a: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0" strike="noStrike" spc="-1">
                  <a:solidFill>
                    <a:srgbClr val="000000"/>
                  </a:solidFill>
                  <a:latin typeface="Calibri"/>
                  <a:ea typeface="Calibri"/>
                </a:rPr>
                <a:t>Object</a:t>
              </a:r>
              <a:endParaRPr lang="en-US" sz="1800" b="0" strike="noStrike" spc="-1">
                <a:solidFill>
                  <a:srgbClr val="000000"/>
                </a:solidFill>
                <a:latin typeface="Calibri"/>
              </a:endParaRPr>
            </a:p>
          </p:txBody>
        </p:sp>
        <p:sp>
          <p:nvSpPr>
            <p:cNvPr id="254" name="Text Box 32"/>
            <p:cNvSpPr/>
            <p:nvPr/>
          </p:nvSpPr>
          <p:spPr>
            <a:xfrm>
              <a:off x="6509880" y="4102560"/>
              <a:ext cx="105228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עדשה</a:t>
              </a:r>
              <a:endParaRPr lang="en-US" sz="1800" b="0" strike="noStrike" spc="-1">
                <a:solidFill>
                  <a:srgbClr val="000000"/>
                </a:solidFill>
                <a:latin typeface="Calibri"/>
              </a:endParaRPr>
            </a:p>
          </p:txBody>
        </p:sp>
        <p:grpSp>
          <p:nvGrpSpPr>
            <p:cNvPr id="255" name="Group 8"/>
            <p:cNvGrpSpPr/>
            <p:nvPr/>
          </p:nvGrpSpPr>
          <p:grpSpPr>
            <a:xfrm>
              <a:off x="8285400" y="3198240"/>
              <a:ext cx="208080" cy="470880"/>
              <a:chOff x="8285400" y="3198240"/>
              <a:chExt cx="208080" cy="470880"/>
            </a:xfrm>
          </p:grpSpPr>
          <p:sp>
            <p:nvSpPr>
              <p:cNvPr id="256" name="Oval 9"/>
              <p:cNvSpPr/>
              <p:nvPr/>
            </p:nvSpPr>
            <p:spPr>
              <a:xfrm>
                <a:off x="8354880" y="3198240"/>
                <a:ext cx="69480" cy="69480"/>
              </a:xfrm>
              <a:prstGeom prst="ellipse">
                <a:avLst/>
              </a:prstGeom>
              <a:solidFill>
                <a:srgbClr val="1CADE4"/>
              </a:solidFill>
              <a:ln w="9360">
                <a:solidFill>
                  <a:srgbClr val="000000"/>
                </a:solidFill>
                <a:miter/>
              </a:ln>
            </p:spPr>
            <p:style>
              <a:lnRef idx="0">
                <a:scrgbClr r="0" g="0" b="0"/>
              </a:lnRef>
              <a:fillRef idx="0">
                <a:scrgbClr r="0" g="0" b="0"/>
              </a:fillRef>
              <a:effectRef idx="0">
                <a:scrgbClr r="0" g="0" b="0"/>
              </a:effectRef>
              <a:fontRef idx="minor"/>
            </p:style>
          </p:sp>
          <p:sp>
            <p:nvSpPr>
              <p:cNvPr id="257" name="Text Box 10"/>
              <p:cNvSpPr/>
              <p:nvPr/>
            </p:nvSpPr>
            <p:spPr>
              <a:xfrm>
                <a:off x="8285400" y="3270240"/>
                <a:ext cx="208080" cy="3988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2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1" strike="noStrike" spc="-1">
                    <a:solidFill>
                      <a:srgbClr val="000000"/>
                    </a:solidFill>
                    <a:latin typeface="Calibri"/>
                    <a:ea typeface="Calibri"/>
                  </a:rPr>
                  <a:t>f</a:t>
                </a:r>
                <a:endParaRPr lang="en-US" sz="2000" b="0" strike="noStrike" spc="-1">
                  <a:solidFill>
                    <a:srgbClr val="000000"/>
                  </a:solidFill>
                  <a:latin typeface="Calibri"/>
                </a:endParaRPr>
              </a:p>
            </p:txBody>
          </p:sp>
        </p:grpSp>
        <p:grpSp>
          <p:nvGrpSpPr>
            <p:cNvPr id="258" name="Group 16"/>
            <p:cNvGrpSpPr/>
            <p:nvPr/>
          </p:nvGrpSpPr>
          <p:grpSpPr>
            <a:xfrm>
              <a:off x="5578920" y="3198240"/>
              <a:ext cx="208080" cy="502560"/>
              <a:chOff x="5578920" y="3198240"/>
              <a:chExt cx="208080" cy="502560"/>
            </a:xfrm>
          </p:grpSpPr>
          <p:sp>
            <p:nvSpPr>
              <p:cNvPr id="259" name="Oval 17"/>
              <p:cNvSpPr/>
              <p:nvPr/>
            </p:nvSpPr>
            <p:spPr>
              <a:xfrm>
                <a:off x="5648040" y="3198240"/>
                <a:ext cx="69480" cy="69120"/>
              </a:xfrm>
              <a:prstGeom prst="ellipse">
                <a:avLst/>
              </a:prstGeom>
              <a:solidFill>
                <a:srgbClr val="1CADE4"/>
              </a:solidFill>
              <a:ln w="9360">
                <a:solidFill>
                  <a:srgbClr val="000000"/>
                </a:solidFill>
                <a:miter/>
              </a:ln>
            </p:spPr>
            <p:style>
              <a:lnRef idx="0">
                <a:scrgbClr r="0" g="0" b="0"/>
              </a:lnRef>
              <a:fillRef idx="0">
                <a:scrgbClr r="0" g="0" b="0"/>
              </a:fillRef>
              <a:effectRef idx="0">
                <a:scrgbClr r="0" g="0" b="0"/>
              </a:effectRef>
              <a:fontRef idx="minor"/>
            </p:style>
          </p:sp>
          <p:sp>
            <p:nvSpPr>
              <p:cNvPr id="260" name="Text Box 18"/>
              <p:cNvSpPr/>
              <p:nvPr/>
            </p:nvSpPr>
            <p:spPr>
              <a:xfrm>
                <a:off x="5578920" y="3301920"/>
                <a:ext cx="208080" cy="3988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2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1" strike="noStrike" spc="-1">
                    <a:solidFill>
                      <a:srgbClr val="000000"/>
                    </a:solidFill>
                    <a:latin typeface="Calibri"/>
                    <a:ea typeface="Calibri"/>
                  </a:rPr>
                  <a:t>f</a:t>
                </a:r>
                <a:endParaRPr lang="en-US" sz="2000" b="0" strike="noStrike" spc="-1">
                  <a:solidFill>
                    <a:srgbClr val="000000"/>
                  </a:solidFill>
                  <a:latin typeface="Calibri"/>
                </a:endParaRPr>
              </a:p>
            </p:txBody>
          </p:sp>
        </p:grpSp>
        <p:sp>
          <p:nvSpPr>
            <p:cNvPr id="261" name="AutoShape 6"/>
            <p:cNvSpPr/>
            <p:nvPr/>
          </p:nvSpPr>
          <p:spPr>
            <a:xfrm>
              <a:off x="5171040" y="2537280"/>
              <a:ext cx="138600" cy="694080"/>
            </a:xfrm>
            <a:custGeom>
              <a:avLst/>
              <a:gdLst/>
              <a:ahLst/>
              <a:cxnLst/>
              <a:rect l="0" t="0" r="r" b="b"/>
              <a:pathLst>
                <a:path w="387" h="1930">
                  <a:moveTo>
                    <a:pt x="96" y="1929"/>
                  </a:moveTo>
                  <a:lnTo>
                    <a:pt x="96" y="482"/>
                  </a:lnTo>
                  <a:lnTo>
                    <a:pt x="0" y="482"/>
                  </a:lnTo>
                  <a:lnTo>
                    <a:pt x="193" y="0"/>
                  </a:lnTo>
                  <a:lnTo>
                    <a:pt x="386" y="482"/>
                  </a:lnTo>
                  <a:lnTo>
                    <a:pt x="289" y="482"/>
                  </a:lnTo>
                  <a:lnTo>
                    <a:pt x="289" y="1929"/>
                  </a:lnTo>
                  <a:lnTo>
                    <a:pt x="96" y="1929"/>
                  </a:lnTo>
                </a:path>
              </a:pathLst>
            </a:custGeom>
            <a:solidFill>
              <a:srgbClr val="1CADE4"/>
            </a:solidFill>
            <a:ln w="9360">
              <a:solidFill>
                <a:srgbClr val="000000"/>
              </a:solidFill>
              <a:miter/>
            </a:ln>
          </p:spPr>
          <p:style>
            <a:lnRef idx="0">
              <a:scrgbClr r="0" g="0" b="0"/>
            </a:lnRef>
            <a:fillRef idx="0">
              <a:scrgbClr r="0" g="0" b="0"/>
            </a:fillRef>
            <a:effectRef idx="0">
              <a:scrgbClr r="0" g="0" b="0"/>
            </a:effectRef>
            <a:fontRef idx="minor"/>
          </p:style>
        </p:sp>
        <p:sp>
          <p:nvSpPr>
            <p:cNvPr id="262" name="Text Box 32"/>
            <p:cNvSpPr/>
            <p:nvPr/>
          </p:nvSpPr>
          <p:spPr>
            <a:xfrm>
              <a:off x="7780320" y="2551680"/>
              <a:ext cx="1009440" cy="6426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מוקד העדשה</a:t>
              </a:r>
              <a:endParaRPr lang="en-US" sz="1800" b="0" strike="noStrike" spc="-1">
                <a:solidFill>
                  <a:srgbClr val="000000"/>
                </a:solidFill>
                <a:latin typeface="Calibri"/>
              </a:endParaRPr>
            </a:p>
          </p:txBody>
        </p:sp>
        <p:pic>
          <p:nvPicPr>
            <p:cNvPr id="263" name="Picture 11"/>
            <p:cNvPicPr/>
            <p:nvPr/>
          </p:nvPicPr>
          <p:blipFill>
            <a:blip r:embed="rId4"/>
            <a:stretch/>
          </p:blipFill>
          <p:spPr>
            <a:xfrm rot="4500000">
              <a:off x="8621280" y="2663280"/>
              <a:ext cx="1298520" cy="1139400"/>
            </a:xfrm>
            <a:prstGeom prst="rect">
              <a:avLst/>
            </a:prstGeom>
            <a:ln w="0">
              <a:noFill/>
            </a:ln>
          </p:spPr>
        </p:pic>
      </p:grpSp>
      <p:sp>
        <p:nvSpPr>
          <p:cNvPr id="264" name="מלבן מעוגל 52"/>
          <p:cNvSpPr/>
          <p:nvPr/>
        </p:nvSpPr>
        <p:spPr>
          <a:xfrm>
            <a:off x="10563120" y="18892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סוגי עדשות</a:t>
            </a:r>
            <a:endParaRPr lang="en-US" sz="1600" b="0" strike="noStrike" spc="-1">
              <a:solidFill>
                <a:srgbClr val="000000"/>
              </a:solidFill>
              <a:latin typeface="Calibri"/>
            </a:endParaRPr>
          </a:p>
        </p:txBody>
      </p:sp>
      <p:sp>
        <p:nvSpPr>
          <p:cNvPr id="265" name="מלבן מעוגל 53"/>
          <p:cNvSpPr/>
          <p:nvPr/>
        </p:nvSpPr>
        <p:spPr>
          <a:xfrm>
            <a:off x="10563120" y="37450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עוצמת העדשה</a:t>
            </a:r>
            <a:endParaRPr lang="en-US" sz="1600" b="0" strike="noStrike" spc="-1">
              <a:solidFill>
                <a:srgbClr val="000000"/>
              </a:solidFill>
              <a:latin typeface="Calibri"/>
            </a:endParaRPr>
          </a:p>
        </p:txBody>
      </p:sp>
      <p:sp>
        <p:nvSpPr>
          <p:cNvPr id="266" name="מלבן מעוגל 54"/>
          <p:cNvSpPr/>
          <p:nvPr/>
        </p:nvSpPr>
        <p:spPr>
          <a:xfrm>
            <a:off x="10563120" y="232560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solidFill>
            <a:srgbClr val="498FCC"/>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מרכזת</a:t>
            </a:r>
            <a:endParaRPr lang="en-US" sz="1600" b="0" strike="noStrike" spc="-1">
              <a:solidFill>
                <a:srgbClr val="000000"/>
              </a:solidFill>
              <a:latin typeface="Calibri"/>
            </a:endParaRPr>
          </a:p>
        </p:txBody>
      </p:sp>
      <p:sp>
        <p:nvSpPr>
          <p:cNvPr id="267" name="מלבן מעוגל 60"/>
          <p:cNvSpPr/>
          <p:nvPr/>
        </p:nvSpPr>
        <p:spPr>
          <a:xfrm>
            <a:off x="10568160" y="2735280"/>
            <a:ext cx="1439640" cy="333360"/>
          </a:xfrm>
          <a:custGeom>
            <a:avLst/>
            <a:gdLst/>
            <a:ahLst/>
            <a:cxnLst/>
            <a:rect l="0" t="0" r="r" b="b"/>
            <a:pathLst>
              <a:path w="4001"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5" y="927"/>
                </a:lnTo>
                <a:lnTo>
                  <a:pt x="3846" y="927"/>
                </a:lnTo>
                <a:cubicBezTo>
                  <a:pt x="3873" y="927"/>
                  <a:pt x="3899" y="920"/>
                  <a:pt x="3923" y="906"/>
                </a:cubicBezTo>
                <a:cubicBezTo>
                  <a:pt x="3946" y="893"/>
                  <a:pt x="3966" y="873"/>
                  <a:pt x="3979" y="850"/>
                </a:cubicBezTo>
                <a:cubicBezTo>
                  <a:pt x="3993" y="826"/>
                  <a:pt x="4000" y="800"/>
                  <a:pt x="4000" y="773"/>
                </a:cubicBezTo>
                <a:lnTo>
                  <a:pt x="4000" y="154"/>
                </a:lnTo>
                <a:lnTo>
                  <a:pt x="4000" y="155"/>
                </a:lnTo>
                <a:lnTo>
                  <a:pt x="4000" y="155"/>
                </a:lnTo>
                <a:cubicBezTo>
                  <a:pt x="4000" y="127"/>
                  <a:pt x="3993" y="101"/>
                  <a:pt x="3979" y="77"/>
                </a:cubicBezTo>
                <a:cubicBezTo>
                  <a:pt x="3966" y="54"/>
                  <a:pt x="3946" y="34"/>
                  <a:pt x="3923" y="21"/>
                </a:cubicBezTo>
                <a:cubicBezTo>
                  <a:pt x="3899" y="7"/>
                  <a:pt x="3873" y="0"/>
                  <a:pt x="3846"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מפזרת</a:t>
            </a:r>
            <a:endParaRPr lang="en-US" sz="1600" b="0" strike="noStrike" spc="-1">
              <a:solidFill>
                <a:srgbClr val="000000"/>
              </a:solidFill>
              <a:latin typeface="Calibri"/>
            </a:endParaRPr>
          </a:p>
        </p:txBody>
      </p:sp>
      <p:sp>
        <p:nvSpPr>
          <p:cNvPr id="268" name="מלבן מעוגל 61"/>
          <p:cNvSpPr/>
          <p:nvPr/>
        </p:nvSpPr>
        <p:spPr>
          <a:xfrm>
            <a:off x="10563120" y="3149640"/>
            <a:ext cx="1440000" cy="525600"/>
          </a:xfrm>
          <a:custGeom>
            <a:avLst/>
            <a:gdLst/>
            <a:ahLst/>
            <a:cxnLst/>
            <a:rect l="0" t="0" r="r" b="b"/>
            <a:pathLst>
              <a:path w="4002" h="1462">
                <a:moveTo>
                  <a:pt x="243" y="0"/>
                </a:moveTo>
                <a:lnTo>
                  <a:pt x="244" y="0"/>
                </a:lnTo>
                <a:cubicBezTo>
                  <a:pt x="201" y="0"/>
                  <a:pt x="159" y="11"/>
                  <a:pt x="122" y="33"/>
                </a:cubicBezTo>
                <a:cubicBezTo>
                  <a:pt x="85" y="54"/>
                  <a:pt x="54" y="85"/>
                  <a:pt x="33" y="122"/>
                </a:cubicBezTo>
                <a:cubicBezTo>
                  <a:pt x="11" y="159"/>
                  <a:pt x="0" y="201"/>
                  <a:pt x="0" y="244"/>
                </a:cubicBezTo>
                <a:lnTo>
                  <a:pt x="0" y="1217"/>
                </a:lnTo>
                <a:lnTo>
                  <a:pt x="0" y="1218"/>
                </a:lnTo>
                <a:cubicBezTo>
                  <a:pt x="0" y="1260"/>
                  <a:pt x="11" y="1302"/>
                  <a:pt x="33" y="1339"/>
                </a:cubicBezTo>
                <a:cubicBezTo>
                  <a:pt x="54" y="1376"/>
                  <a:pt x="85" y="1407"/>
                  <a:pt x="122" y="1428"/>
                </a:cubicBezTo>
                <a:cubicBezTo>
                  <a:pt x="159" y="1450"/>
                  <a:pt x="201" y="1461"/>
                  <a:pt x="244" y="1461"/>
                </a:cubicBezTo>
                <a:lnTo>
                  <a:pt x="3757" y="1461"/>
                </a:lnTo>
                <a:lnTo>
                  <a:pt x="3758" y="1461"/>
                </a:lnTo>
                <a:cubicBezTo>
                  <a:pt x="3800" y="1461"/>
                  <a:pt x="3842" y="1450"/>
                  <a:pt x="3879" y="1428"/>
                </a:cubicBezTo>
                <a:cubicBezTo>
                  <a:pt x="3916" y="1407"/>
                  <a:pt x="3947" y="1376"/>
                  <a:pt x="3968" y="1339"/>
                </a:cubicBezTo>
                <a:cubicBezTo>
                  <a:pt x="3990" y="1302"/>
                  <a:pt x="4001" y="1260"/>
                  <a:pt x="4001" y="1218"/>
                </a:cubicBezTo>
                <a:lnTo>
                  <a:pt x="4001" y="243"/>
                </a:lnTo>
                <a:lnTo>
                  <a:pt x="4001" y="244"/>
                </a:lnTo>
                <a:lnTo>
                  <a:pt x="4001" y="244"/>
                </a:lnTo>
                <a:cubicBezTo>
                  <a:pt x="4001" y="201"/>
                  <a:pt x="3990" y="159"/>
                  <a:pt x="3968" y="122"/>
                </a:cubicBezTo>
                <a:cubicBezTo>
                  <a:pt x="3947" y="85"/>
                  <a:pt x="3916" y="54"/>
                  <a:pt x="3879" y="33"/>
                </a:cubicBezTo>
                <a:cubicBezTo>
                  <a:pt x="3842" y="11"/>
                  <a:pt x="3800" y="0"/>
                  <a:pt x="3758" y="0"/>
                </a:cubicBezTo>
                <a:lnTo>
                  <a:pt x="243"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דמות ממשית ומדומה</a:t>
            </a:r>
            <a:endParaRPr lang="en-US" sz="1600" b="0" strike="noStrike" spc="-1">
              <a:solidFill>
                <a:srgbClr val="000000"/>
              </a:solidFill>
              <a:latin typeface="Calibri"/>
            </a:endParaRPr>
          </a:p>
        </p:txBody>
      </p:sp>
      <p:sp>
        <p:nvSpPr>
          <p:cNvPr id="269" name="מלבן מעוגל 62"/>
          <p:cNvSpPr/>
          <p:nvPr/>
        </p:nvSpPr>
        <p:spPr>
          <a:xfrm>
            <a:off x="10563120" y="145584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הקדמה</a:t>
            </a:r>
            <a:endParaRPr lang="en-US" sz="16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עדשה מרכזת</a:t>
            </a:r>
            <a:endParaRPr lang="en-US" sz="4000" b="0" strike="noStrike" spc="-1">
              <a:solidFill>
                <a:srgbClr val="000000"/>
              </a:solidFill>
              <a:latin typeface="Calibri"/>
            </a:endParaRPr>
          </a:p>
        </p:txBody>
      </p:sp>
      <p:sp>
        <p:nvSpPr>
          <p:cNvPr id="271" name="Text Box 3"/>
          <p:cNvSpPr/>
          <p:nvPr/>
        </p:nvSpPr>
        <p:spPr>
          <a:xfrm>
            <a:off x="2943360" y="1332000"/>
            <a:ext cx="7283160" cy="13816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תרגיל: שני כדורים מזכוכית (מקדם שבירה </a:t>
            </a:r>
            <a:r>
              <a:rPr lang="he-IL" sz="2400" b="0" strike="noStrike" spc="-1">
                <a:solidFill>
                  <a:srgbClr val="000000"/>
                </a:solidFill>
                <a:latin typeface="Calibri"/>
                <a:ea typeface="Calibri"/>
              </a:rPr>
              <a:t>1.5) נמצאים באוויר, מה אורך המוקד של העדשה המורכבת מהם?</a:t>
            </a:r>
            <a:endParaRPr lang="en-US" sz="2400" b="0" strike="noStrike" spc="-1">
              <a:solidFill>
                <a:srgbClr val="000000"/>
              </a:solidFill>
              <a:latin typeface="Calibri"/>
            </a:endParaRPr>
          </a:p>
          <a:p>
            <a:pPr algn="r" rtl="1">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נתונים: </a:t>
            </a:r>
            <a:r>
              <a:rPr lang="en-US" sz="2400" b="0" strike="noStrike" spc="-1">
                <a:solidFill>
                  <a:srgbClr val="000000"/>
                </a:solidFill>
                <a:latin typeface="Calibri"/>
                <a:ea typeface="Calibri"/>
              </a:rPr>
              <a:t>R1=30cm</a:t>
            </a:r>
            <a:r>
              <a:rPr lang="he-IL" sz="2400" b="0" strike="noStrike" spc="-1">
                <a:solidFill>
                  <a:srgbClr val="000000"/>
                </a:solidFill>
                <a:latin typeface="Calibri"/>
                <a:ea typeface="Calibri"/>
              </a:rPr>
              <a:t>, </a:t>
            </a:r>
            <a:r>
              <a:rPr lang="en-US" sz="2400" b="0" strike="noStrike" spc="-1">
                <a:solidFill>
                  <a:srgbClr val="000000"/>
                </a:solidFill>
                <a:latin typeface="Calibri"/>
                <a:ea typeface="Calibri"/>
              </a:rPr>
              <a:t>R2=20cm</a:t>
            </a:r>
            <a:r>
              <a:rPr lang="he-IL" sz="2400" b="0" strike="noStrike" spc="-1">
                <a:solidFill>
                  <a:srgbClr val="000000"/>
                </a:solidFill>
                <a:latin typeface="Calibri"/>
                <a:ea typeface="Calibri"/>
              </a:rPr>
              <a:t>, </a:t>
            </a:r>
            <a:endParaRPr lang="en-US" sz="2400" b="0" strike="noStrike" spc="-1">
              <a:solidFill>
                <a:srgbClr val="000000"/>
              </a:solidFill>
              <a:latin typeface="Calibri"/>
            </a:endParaRPr>
          </a:p>
        </p:txBody>
      </p:sp>
      <p:sp>
        <p:nvSpPr>
          <p:cNvPr id="272" name="Text Box 32"/>
          <p:cNvSpPr/>
          <p:nvPr/>
        </p:nvSpPr>
        <p:spPr>
          <a:xfrm>
            <a:off x="1684440" y="4338720"/>
            <a:ext cx="125892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ציר אופטי</a:t>
            </a:r>
            <a:endParaRPr lang="en-US" sz="1800" b="0" strike="noStrike" spc="-1">
              <a:solidFill>
                <a:srgbClr val="000000"/>
              </a:solidFill>
              <a:latin typeface="Calibri"/>
            </a:endParaRPr>
          </a:p>
        </p:txBody>
      </p:sp>
      <p:sp>
        <p:nvSpPr>
          <p:cNvPr id="273" name="Line 5"/>
          <p:cNvSpPr/>
          <p:nvPr/>
        </p:nvSpPr>
        <p:spPr>
          <a:xfrm flipH="1">
            <a:off x="2312640" y="4178160"/>
            <a:ext cx="4213080" cy="0"/>
          </a:xfrm>
          <a:prstGeom prst="line">
            <a:avLst/>
          </a:prstGeom>
          <a:ln w="9360">
            <a:solidFill>
              <a:srgbClr val="000000"/>
            </a:solidFill>
            <a:miter/>
          </a:ln>
        </p:spPr>
        <p:style>
          <a:lnRef idx="0">
            <a:scrgbClr r="0" g="0" b="0"/>
          </a:lnRef>
          <a:fillRef idx="0">
            <a:scrgbClr r="0" g="0" b="0"/>
          </a:fillRef>
          <a:effectRef idx="0">
            <a:scrgbClr r="0" g="0" b="0"/>
          </a:effectRef>
          <a:fontRef idx="minor"/>
        </p:style>
      </p:sp>
      <p:grpSp>
        <p:nvGrpSpPr>
          <p:cNvPr id="274" name="קבוצה 80"/>
          <p:cNvGrpSpPr/>
          <p:nvPr/>
        </p:nvGrpSpPr>
        <p:grpSpPr>
          <a:xfrm>
            <a:off x="2614680" y="3098880"/>
            <a:ext cx="3703680" cy="2120760"/>
            <a:chOff x="2614680" y="3098880"/>
            <a:chExt cx="3703680" cy="2120760"/>
          </a:xfrm>
        </p:grpSpPr>
        <p:grpSp>
          <p:nvGrpSpPr>
            <p:cNvPr id="275" name="קבוצה 81"/>
            <p:cNvGrpSpPr/>
            <p:nvPr/>
          </p:nvGrpSpPr>
          <p:grpSpPr>
            <a:xfrm>
              <a:off x="2614680" y="3098880"/>
              <a:ext cx="3703680" cy="2120760"/>
              <a:chOff x="2614680" y="3098880"/>
              <a:chExt cx="3703680" cy="2120760"/>
            </a:xfrm>
          </p:grpSpPr>
          <p:sp>
            <p:nvSpPr>
              <p:cNvPr id="276" name="אליפסה 88"/>
              <p:cNvSpPr/>
              <p:nvPr/>
            </p:nvSpPr>
            <p:spPr>
              <a:xfrm>
                <a:off x="4202640" y="3098880"/>
                <a:ext cx="2102400" cy="2102400"/>
              </a:xfrm>
              <a:prstGeom prst="ellipse">
                <a:avLst/>
              </a:prstGeom>
              <a:noFill/>
              <a:ln w="9360">
                <a:solidFill>
                  <a:srgbClr val="000000"/>
                </a:solidFill>
                <a:miter/>
              </a:ln>
            </p:spPr>
            <p:style>
              <a:lnRef idx="0">
                <a:scrgbClr r="0" g="0" b="0"/>
              </a:lnRef>
              <a:fillRef idx="0">
                <a:scrgbClr r="0" g="0" b="0"/>
              </a:fillRef>
              <a:effectRef idx="0">
                <a:scrgbClr r="0" g="0" b="0"/>
              </a:effectRef>
              <a:fontRef idx="minor"/>
            </p:style>
          </p:sp>
          <p:sp>
            <p:nvSpPr>
              <p:cNvPr id="277" name="אליפסה 89"/>
              <p:cNvSpPr/>
              <p:nvPr/>
            </p:nvSpPr>
            <p:spPr>
              <a:xfrm>
                <a:off x="2614680" y="3098880"/>
                <a:ext cx="2102400" cy="2102400"/>
              </a:xfrm>
              <a:prstGeom prst="ellipse">
                <a:avLst/>
              </a:prstGeom>
              <a:noFill/>
              <a:ln w="9360">
                <a:solidFill>
                  <a:srgbClr val="000000"/>
                </a:solidFill>
                <a:miter/>
              </a:ln>
            </p:spPr>
            <p:style>
              <a:lnRef idx="0">
                <a:scrgbClr r="0" g="0" b="0"/>
              </a:lnRef>
              <a:fillRef idx="0">
                <a:scrgbClr r="0" g="0" b="0"/>
              </a:fillRef>
              <a:effectRef idx="0">
                <a:scrgbClr r="0" g="0" b="0"/>
              </a:effectRef>
              <a:fontRef idx="minor"/>
            </p:style>
          </p:sp>
          <p:pic>
            <p:nvPicPr>
              <p:cNvPr id="278" name="Picture 4"/>
              <p:cNvPicPr/>
              <p:nvPr/>
            </p:nvPicPr>
            <p:blipFill>
              <a:blip r:embed="rId3"/>
              <a:stretch/>
            </p:blipFill>
            <p:spPr>
              <a:xfrm>
                <a:off x="2617920" y="3109680"/>
                <a:ext cx="3700440" cy="2109960"/>
              </a:xfrm>
              <a:prstGeom prst="rect">
                <a:avLst/>
              </a:prstGeom>
              <a:ln w="0">
                <a:noFill/>
              </a:ln>
            </p:spPr>
          </p:pic>
        </p:grpSp>
        <p:sp>
          <p:nvSpPr>
            <p:cNvPr id="279" name="מחבר ישר 82"/>
            <p:cNvSpPr/>
            <p:nvPr/>
          </p:nvSpPr>
          <p:spPr>
            <a:xfrm flipV="1">
              <a:off x="5254200" y="4178520"/>
              <a:ext cx="0" cy="102204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280" name="מחבר ישר 83"/>
            <p:cNvSpPr/>
            <p:nvPr/>
          </p:nvSpPr>
          <p:spPr>
            <a:xfrm flipV="1">
              <a:off x="3643200" y="4178520"/>
              <a:ext cx="0" cy="102204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281" name="תרשים זרימה: מחבר 84"/>
            <p:cNvSpPr/>
            <p:nvPr/>
          </p:nvSpPr>
          <p:spPr>
            <a:xfrm>
              <a:off x="3582000" y="4119120"/>
              <a:ext cx="122760" cy="122760"/>
            </a:xfrm>
            <a:prstGeom prst="flowChartConnector">
              <a:avLst/>
            </a:prstGeom>
            <a:solidFill>
              <a:srgbClr val="FF0000"/>
            </a:solidFill>
            <a:ln w="9360">
              <a:solidFill>
                <a:srgbClr val="000000"/>
              </a:solidFill>
              <a:miter/>
            </a:ln>
          </p:spPr>
          <p:style>
            <a:lnRef idx="0">
              <a:scrgbClr r="0" g="0" b="0"/>
            </a:lnRef>
            <a:fillRef idx="0">
              <a:scrgbClr r="0" g="0" b="0"/>
            </a:fillRef>
            <a:effectRef idx="0">
              <a:scrgbClr r="0" g="0" b="0"/>
            </a:effectRef>
            <a:fontRef idx="minor"/>
          </p:style>
        </p:sp>
        <p:sp>
          <p:nvSpPr>
            <p:cNvPr id="282" name="תרשים זרימה: מחבר 85"/>
            <p:cNvSpPr/>
            <p:nvPr/>
          </p:nvSpPr>
          <p:spPr>
            <a:xfrm>
              <a:off x="5192640" y="4119120"/>
              <a:ext cx="122760" cy="122760"/>
            </a:xfrm>
            <a:prstGeom prst="flowChartConnector">
              <a:avLst/>
            </a:prstGeom>
            <a:solidFill>
              <a:srgbClr val="FF0000"/>
            </a:solidFill>
            <a:ln w="9360">
              <a:solidFill>
                <a:srgbClr val="000000"/>
              </a:solidFill>
              <a:miter/>
            </a:ln>
          </p:spPr>
          <p:style>
            <a:lnRef idx="0">
              <a:scrgbClr r="0" g="0" b="0"/>
            </a:lnRef>
            <a:fillRef idx="0">
              <a:scrgbClr r="0" g="0" b="0"/>
            </a:fillRef>
            <a:effectRef idx="0">
              <a:scrgbClr r="0" g="0" b="0"/>
            </a:effectRef>
            <a:fontRef idx="minor"/>
          </p:style>
        </p:sp>
        <p:sp>
          <p:nvSpPr>
            <p:cNvPr id="283" name="TextBox 86"/>
            <p:cNvSpPr/>
            <p:nvPr/>
          </p:nvSpPr>
          <p:spPr>
            <a:xfrm>
              <a:off x="3309120" y="4505040"/>
              <a:ext cx="115884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0" strike="noStrike" spc="-1">
                  <a:solidFill>
                    <a:srgbClr val="000000"/>
                  </a:solidFill>
                  <a:latin typeface="Calibri"/>
                  <a:ea typeface="Calibri"/>
                </a:rPr>
                <a:t>R</a:t>
              </a:r>
              <a:r>
                <a:rPr lang="en-US" sz="1400" b="0" strike="noStrike" spc="-1">
                  <a:solidFill>
                    <a:srgbClr val="000000"/>
                  </a:solidFill>
                  <a:latin typeface="Calibri"/>
                  <a:ea typeface="Calibri"/>
                </a:rPr>
                <a:t>1= 30 cm</a:t>
              </a:r>
              <a:endParaRPr lang="en-US" sz="1400" b="0" strike="noStrike" spc="-1">
                <a:solidFill>
                  <a:srgbClr val="000000"/>
                </a:solidFill>
                <a:latin typeface="Calibri"/>
              </a:endParaRPr>
            </a:p>
          </p:txBody>
        </p:sp>
        <p:sp>
          <p:nvSpPr>
            <p:cNvPr id="284" name="TextBox 87"/>
            <p:cNvSpPr/>
            <p:nvPr/>
          </p:nvSpPr>
          <p:spPr>
            <a:xfrm>
              <a:off x="4968360" y="4505400"/>
              <a:ext cx="135000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0" strike="noStrike" spc="-1">
                  <a:solidFill>
                    <a:srgbClr val="000000"/>
                  </a:solidFill>
                  <a:latin typeface="Calibri"/>
                  <a:ea typeface="Calibri"/>
                </a:rPr>
                <a:t>R</a:t>
              </a:r>
              <a:r>
                <a:rPr lang="en-US" sz="1400" b="0" strike="noStrike" spc="-1">
                  <a:solidFill>
                    <a:srgbClr val="000000"/>
                  </a:solidFill>
                  <a:latin typeface="Calibri"/>
                  <a:ea typeface="Calibri"/>
                </a:rPr>
                <a:t>2= 20cm</a:t>
              </a:r>
              <a:endParaRPr lang="en-US" sz="1400" b="0" strike="noStrike" spc="-1">
                <a:solidFill>
                  <a:srgbClr val="000000"/>
                </a:solidFill>
                <a:latin typeface="Calibri"/>
              </a:endParaRPr>
            </a:p>
          </p:txBody>
        </p:sp>
      </p:grpSp>
      <p:grpSp>
        <p:nvGrpSpPr>
          <p:cNvPr id="285" name="קבוצה 91"/>
          <p:cNvGrpSpPr/>
          <p:nvPr/>
        </p:nvGrpSpPr>
        <p:grpSpPr>
          <a:xfrm>
            <a:off x="3051000" y="3470400"/>
            <a:ext cx="3254400" cy="1841760"/>
            <a:chOff x="3051000" y="3470400"/>
            <a:chExt cx="3254400" cy="1841760"/>
          </a:xfrm>
        </p:grpSpPr>
        <p:cxnSp>
          <p:nvCxnSpPr>
            <p:cNvPr id="286" name="מחבר חץ ישר 92"/>
            <p:cNvCxnSpPr/>
            <p:nvPr/>
          </p:nvCxnSpPr>
          <p:spPr>
            <a:xfrm>
              <a:off x="4467960" y="3470400"/>
              <a:ext cx="1080" cy="1439280"/>
            </a:xfrm>
            <a:prstGeom prst="straightConnector1">
              <a:avLst/>
            </a:prstGeom>
            <a:ln w="38160">
              <a:solidFill>
                <a:srgbClr val="000000"/>
              </a:solidFill>
              <a:miter/>
              <a:headEnd type="arrow" w="med" len="med"/>
              <a:tailEnd type="arrow" w="med" len="med"/>
            </a:ln>
          </p:spPr>
        </p:cxnSp>
        <p:sp>
          <p:nvSpPr>
            <p:cNvPr id="287" name="Text Box 32"/>
            <p:cNvSpPr/>
            <p:nvPr/>
          </p:nvSpPr>
          <p:spPr>
            <a:xfrm>
              <a:off x="4005360" y="4943880"/>
              <a:ext cx="92520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עדשה</a:t>
              </a:r>
              <a:endParaRPr lang="en-US" sz="1800" b="0" strike="noStrike" spc="-1">
                <a:solidFill>
                  <a:srgbClr val="000000"/>
                </a:solidFill>
                <a:latin typeface="Calibri"/>
              </a:endParaRPr>
            </a:p>
          </p:txBody>
        </p:sp>
        <p:grpSp>
          <p:nvGrpSpPr>
            <p:cNvPr id="288" name="Group 8"/>
            <p:cNvGrpSpPr/>
            <p:nvPr/>
          </p:nvGrpSpPr>
          <p:grpSpPr>
            <a:xfrm>
              <a:off x="4719960" y="4149000"/>
              <a:ext cx="1152720" cy="431640"/>
              <a:chOff x="4719960" y="4149000"/>
              <a:chExt cx="1152720" cy="431640"/>
            </a:xfrm>
          </p:grpSpPr>
          <p:sp>
            <p:nvSpPr>
              <p:cNvPr id="289" name="Oval 9"/>
              <p:cNvSpPr/>
              <p:nvPr/>
            </p:nvSpPr>
            <p:spPr>
              <a:xfrm>
                <a:off x="5627160" y="4149000"/>
                <a:ext cx="60840" cy="60840"/>
              </a:xfrm>
              <a:prstGeom prst="ellipse">
                <a:avLst/>
              </a:prstGeom>
              <a:solidFill>
                <a:srgbClr val="1CADE4"/>
              </a:solidFill>
              <a:ln w="9360">
                <a:solidFill>
                  <a:srgbClr val="000000"/>
                </a:solidFill>
                <a:miter/>
              </a:ln>
            </p:spPr>
            <p:style>
              <a:lnRef idx="0">
                <a:scrgbClr r="0" g="0" b="0"/>
              </a:lnRef>
              <a:fillRef idx="0">
                <a:scrgbClr r="0" g="0" b="0"/>
              </a:fillRef>
              <a:effectRef idx="0">
                <a:scrgbClr r="0" g="0" b="0"/>
              </a:effectRef>
              <a:fontRef idx="minor"/>
            </p:style>
          </p:sp>
          <p:sp>
            <p:nvSpPr>
              <p:cNvPr id="290" name="Text Box 10"/>
              <p:cNvSpPr/>
              <p:nvPr/>
            </p:nvSpPr>
            <p:spPr>
              <a:xfrm>
                <a:off x="4719960" y="4212360"/>
                <a:ext cx="115272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0" strike="noStrike" spc="-1">
                    <a:solidFill>
                      <a:srgbClr val="000000"/>
                    </a:solidFill>
                    <a:latin typeface="Calibri"/>
                    <a:ea typeface="Calibri"/>
                  </a:rPr>
                  <a:t>f= 24cm</a:t>
                </a:r>
                <a:endParaRPr lang="en-US" sz="1800" b="0" strike="noStrike" spc="-1">
                  <a:solidFill>
                    <a:srgbClr val="000000"/>
                  </a:solidFill>
                  <a:latin typeface="Calibri"/>
                </a:endParaRPr>
              </a:p>
            </p:txBody>
          </p:sp>
        </p:grpSp>
        <p:grpSp>
          <p:nvGrpSpPr>
            <p:cNvPr id="291" name="Group 16"/>
            <p:cNvGrpSpPr/>
            <p:nvPr/>
          </p:nvGrpSpPr>
          <p:grpSpPr>
            <a:xfrm>
              <a:off x="3051000" y="4149360"/>
              <a:ext cx="1260720" cy="434160"/>
              <a:chOff x="3051000" y="4149360"/>
              <a:chExt cx="1260720" cy="434160"/>
            </a:xfrm>
          </p:grpSpPr>
          <p:sp>
            <p:nvSpPr>
              <p:cNvPr id="292" name="Oval 17"/>
              <p:cNvSpPr/>
              <p:nvPr/>
            </p:nvSpPr>
            <p:spPr>
              <a:xfrm>
                <a:off x="3247560" y="4149360"/>
                <a:ext cx="60840" cy="60480"/>
              </a:xfrm>
              <a:prstGeom prst="ellipse">
                <a:avLst/>
              </a:prstGeom>
              <a:solidFill>
                <a:srgbClr val="1CADE4"/>
              </a:solidFill>
              <a:ln w="9360">
                <a:solidFill>
                  <a:srgbClr val="000000"/>
                </a:solidFill>
                <a:miter/>
              </a:ln>
            </p:spPr>
            <p:style>
              <a:lnRef idx="0">
                <a:scrgbClr r="0" g="0" b="0"/>
              </a:lnRef>
              <a:fillRef idx="0">
                <a:scrgbClr r="0" g="0" b="0"/>
              </a:fillRef>
              <a:effectRef idx="0">
                <a:scrgbClr r="0" g="0" b="0"/>
              </a:effectRef>
              <a:fontRef idx="minor"/>
            </p:style>
          </p:sp>
          <p:sp>
            <p:nvSpPr>
              <p:cNvPr id="293" name="Text Box 18"/>
              <p:cNvSpPr/>
              <p:nvPr/>
            </p:nvSpPr>
            <p:spPr>
              <a:xfrm>
                <a:off x="3051000" y="4215240"/>
                <a:ext cx="126072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0" strike="noStrike" spc="-1">
                    <a:solidFill>
                      <a:srgbClr val="000000"/>
                    </a:solidFill>
                    <a:latin typeface="Calibri"/>
                    <a:ea typeface="Calibri"/>
                  </a:rPr>
                  <a:t>f= 24 cm</a:t>
                </a:r>
                <a:endParaRPr lang="en-US" sz="1800" b="0" strike="noStrike" spc="-1">
                  <a:solidFill>
                    <a:srgbClr val="000000"/>
                  </a:solidFill>
                  <a:latin typeface="Calibri"/>
                </a:endParaRPr>
              </a:p>
            </p:txBody>
          </p:sp>
        </p:grpSp>
        <p:sp>
          <p:nvSpPr>
            <p:cNvPr id="294" name="Text Box 32"/>
            <p:cNvSpPr/>
            <p:nvPr/>
          </p:nvSpPr>
          <p:spPr>
            <a:xfrm>
              <a:off x="5122800" y="3580920"/>
              <a:ext cx="1182600" cy="6426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מוקד העדשה</a:t>
              </a:r>
              <a:endParaRPr lang="en-US" sz="1800" b="0" strike="noStrike" spc="-1">
                <a:solidFill>
                  <a:srgbClr val="000000"/>
                </a:solidFill>
                <a:latin typeface="Calibri"/>
              </a:endParaRPr>
            </a:p>
          </p:txBody>
        </p:sp>
      </p:grpSp>
      <p:sp>
        <p:nvSpPr>
          <p:cNvPr id="295" name="מלבן מעוגל 38"/>
          <p:cNvSpPr/>
          <p:nvPr/>
        </p:nvSpPr>
        <p:spPr>
          <a:xfrm>
            <a:off x="10563120" y="18892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סוגי עדשות</a:t>
            </a:r>
            <a:endParaRPr lang="en-US" sz="1600" b="0" strike="noStrike" spc="-1">
              <a:solidFill>
                <a:srgbClr val="000000"/>
              </a:solidFill>
              <a:latin typeface="Calibri"/>
            </a:endParaRPr>
          </a:p>
        </p:txBody>
      </p:sp>
      <p:sp>
        <p:nvSpPr>
          <p:cNvPr id="296" name="מלבן מעוגל 39"/>
          <p:cNvSpPr/>
          <p:nvPr/>
        </p:nvSpPr>
        <p:spPr>
          <a:xfrm>
            <a:off x="10563120" y="374508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עוצמת העדשה</a:t>
            </a:r>
            <a:endParaRPr lang="en-US" sz="1600" b="0" strike="noStrike" spc="-1">
              <a:solidFill>
                <a:srgbClr val="000000"/>
              </a:solidFill>
              <a:latin typeface="Calibri"/>
            </a:endParaRPr>
          </a:p>
        </p:txBody>
      </p:sp>
      <p:sp>
        <p:nvSpPr>
          <p:cNvPr id="297" name="מלבן מעוגל 40"/>
          <p:cNvSpPr/>
          <p:nvPr/>
        </p:nvSpPr>
        <p:spPr>
          <a:xfrm>
            <a:off x="10563120" y="232560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solidFill>
            <a:srgbClr val="498FCC"/>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מרכזת</a:t>
            </a:r>
            <a:endParaRPr lang="en-US" sz="1600" b="0" strike="noStrike" spc="-1">
              <a:solidFill>
                <a:srgbClr val="000000"/>
              </a:solidFill>
              <a:latin typeface="Calibri"/>
            </a:endParaRPr>
          </a:p>
        </p:txBody>
      </p:sp>
      <p:sp>
        <p:nvSpPr>
          <p:cNvPr id="298" name="מלבן מעוגל 41"/>
          <p:cNvSpPr/>
          <p:nvPr/>
        </p:nvSpPr>
        <p:spPr>
          <a:xfrm>
            <a:off x="10568160" y="2735280"/>
            <a:ext cx="1439640" cy="333360"/>
          </a:xfrm>
          <a:custGeom>
            <a:avLst/>
            <a:gdLst/>
            <a:ahLst/>
            <a:cxnLst/>
            <a:rect l="0" t="0" r="r" b="b"/>
            <a:pathLst>
              <a:path w="4001"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5" y="927"/>
                </a:lnTo>
                <a:lnTo>
                  <a:pt x="3846" y="927"/>
                </a:lnTo>
                <a:cubicBezTo>
                  <a:pt x="3873" y="927"/>
                  <a:pt x="3899" y="920"/>
                  <a:pt x="3923" y="906"/>
                </a:cubicBezTo>
                <a:cubicBezTo>
                  <a:pt x="3946" y="893"/>
                  <a:pt x="3966" y="873"/>
                  <a:pt x="3979" y="850"/>
                </a:cubicBezTo>
                <a:cubicBezTo>
                  <a:pt x="3993" y="826"/>
                  <a:pt x="4000" y="800"/>
                  <a:pt x="4000" y="773"/>
                </a:cubicBezTo>
                <a:lnTo>
                  <a:pt x="4000" y="154"/>
                </a:lnTo>
                <a:lnTo>
                  <a:pt x="4000" y="155"/>
                </a:lnTo>
                <a:lnTo>
                  <a:pt x="4000" y="155"/>
                </a:lnTo>
                <a:cubicBezTo>
                  <a:pt x="4000" y="127"/>
                  <a:pt x="3993" y="101"/>
                  <a:pt x="3979" y="77"/>
                </a:cubicBezTo>
                <a:cubicBezTo>
                  <a:pt x="3966" y="54"/>
                  <a:pt x="3946" y="34"/>
                  <a:pt x="3923" y="21"/>
                </a:cubicBezTo>
                <a:cubicBezTo>
                  <a:pt x="3899" y="7"/>
                  <a:pt x="3873" y="0"/>
                  <a:pt x="3846"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עדשה מפזרת</a:t>
            </a:r>
            <a:endParaRPr lang="en-US" sz="1600" b="0" strike="noStrike" spc="-1">
              <a:solidFill>
                <a:srgbClr val="000000"/>
              </a:solidFill>
              <a:latin typeface="Calibri"/>
            </a:endParaRPr>
          </a:p>
        </p:txBody>
      </p:sp>
      <p:sp>
        <p:nvSpPr>
          <p:cNvPr id="299" name="מלבן מעוגל 42"/>
          <p:cNvSpPr/>
          <p:nvPr/>
        </p:nvSpPr>
        <p:spPr>
          <a:xfrm>
            <a:off x="10563120" y="3149640"/>
            <a:ext cx="1440000" cy="525600"/>
          </a:xfrm>
          <a:custGeom>
            <a:avLst/>
            <a:gdLst/>
            <a:ahLst/>
            <a:cxnLst/>
            <a:rect l="0" t="0" r="r" b="b"/>
            <a:pathLst>
              <a:path w="4002" h="1462">
                <a:moveTo>
                  <a:pt x="243" y="0"/>
                </a:moveTo>
                <a:lnTo>
                  <a:pt x="244" y="0"/>
                </a:lnTo>
                <a:cubicBezTo>
                  <a:pt x="201" y="0"/>
                  <a:pt x="159" y="11"/>
                  <a:pt x="122" y="33"/>
                </a:cubicBezTo>
                <a:cubicBezTo>
                  <a:pt x="85" y="54"/>
                  <a:pt x="54" y="85"/>
                  <a:pt x="33" y="122"/>
                </a:cubicBezTo>
                <a:cubicBezTo>
                  <a:pt x="11" y="159"/>
                  <a:pt x="0" y="201"/>
                  <a:pt x="0" y="244"/>
                </a:cubicBezTo>
                <a:lnTo>
                  <a:pt x="0" y="1217"/>
                </a:lnTo>
                <a:lnTo>
                  <a:pt x="0" y="1218"/>
                </a:lnTo>
                <a:cubicBezTo>
                  <a:pt x="0" y="1260"/>
                  <a:pt x="11" y="1302"/>
                  <a:pt x="33" y="1339"/>
                </a:cubicBezTo>
                <a:cubicBezTo>
                  <a:pt x="54" y="1376"/>
                  <a:pt x="85" y="1407"/>
                  <a:pt x="122" y="1428"/>
                </a:cubicBezTo>
                <a:cubicBezTo>
                  <a:pt x="159" y="1450"/>
                  <a:pt x="201" y="1461"/>
                  <a:pt x="244" y="1461"/>
                </a:cubicBezTo>
                <a:lnTo>
                  <a:pt x="3757" y="1461"/>
                </a:lnTo>
                <a:lnTo>
                  <a:pt x="3758" y="1461"/>
                </a:lnTo>
                <a:cubicBezTo>
                  <a:pt x="3800" y="1461"/>
                  <a:pt x="3842" y="1450"/>
                  <a:pt x="3879" y="1428"/>
                </a:cubicBezTo>
                <a:cubicBezTo>
                  <a:pt x="3916" y="1407"/>
                  <a:pt x="3947" y="1376"/>
                  <a:pt x="3968" y="1339"/>
                </a:cubicBezTo>
                <a:cubicBezTo>
                  <a:pt x="3990" y="1302"/>
                  <a:pt x="4001" y="1260"/>
                  <a:pt x="4001" y="1218"/>
                </a:cubicBezTo>
                <a:lnTo>
                  <a:pt x="4001" y="243"/>
                </a:lnTo>
                <a:lnTo>
                  <a:pt x="4001" y="244"/>
                </a:lnTo>
                <a:lnTo>
                  <a:pt x="4001" y="244"/>
                </a:lnTo>
                <a:cubicBezTo>
                  <a:pt x="4001" y="201"/>
                  <a:pt x="3990" y="159"/>
                  <a:pt x="3968" y="122"/>
                </a:cubicBezTo>
                <a:cubicBezTo>
                  <a:pt x="3947" y="85"/>
                  <a:pt x="3916" y="54"/>
                  <a:pt x="3879" y="33"/>
                </a:cubicBezTo>
                <a:cubicBezTo>
                  <a:pt x="3842" y="11"/>
                  <a:pt x="3800" y="0"/>
                  <a:pt x="3758" y="0"/>
                </a:cubicBezTo>
                <a:lnTo>
                  <a:pt x="243"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דמות ממשית ומדומה</a:t>
            </a:r>
            <a:endParaRPr lang="en-US" sz="1600" b="0" strike="noStrike" spc="-1">
              <a:solidFill>
                <a:srgbClr val="000000"/>
              </a:solidFill>
              <a:latin typeface="Calibri"/>
            </a:endParaRPr>
          </a:p>
        </p:txBody>
      </p:sp>
      <p:sp>
        <p:nvSpPr>
          <p:cNvPr id="300" name="מלבן מעוגל 43"/>
          <p:cNvSpPr/>
          <p:nvPr/>
        </p:nvSpPr>
        <p:spPr>
          <a:xfrm>
            <a:off x="10563120" y="1455840"/>
            <a:ext cx="1440000" cy="333360"/>
          </a:xfrm>
          <a:custGeom>
            <a:avLst/>
            <a:gdLst/>
            <a:ahLst/>
            <a:cxnLst/>
            <a:rect l="0" t="0" r="r" b="b"/>
            <a:pathLst>
              <a:path w="4002"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46" y="927"/>
                </a:lnTo>
                <a:lnTo>
                  <a:pt x="3847" y="927"/>
                </a:lnTo>
                <a:cubicBezTo>
                  <a:pt x="3874" y="927"/>
                  <a:pt x="3900" y="920"/>
                  <a:pt x="3924" y="906"/>
                </a:cubicBezTo>
                <a:cubicBezTo>
                  <a:pt x="3947" y="893"/>
                  <a:pt x="3967" y="873"/>
                  <a:pt x="3980" y="850"/>
                </a:cubicBezTo>
                <a:cubicBezTo>
                  <a:pt x="3994" y="826"/>
                  <a:pt x="4001" y="800"/>
                  <a:pt x="4001" y="773"/>
                </a:cubicBezTo>
                <a:lnTo>
                  <a:pt x="4000" y="154"/>
                </a:lnTo>
                <a:lnTo>
                  <a:pt x="4001" y="155"/>
                </a:lnTo>
                <a:lnTo>
                  <a:pt x="4001" y="155"/>
                </a:lnTo>
                <a:cubicBezTo>
                  <a:pt x="4001" y="127"/>
                  <a:pt x="3994" y="101"/>
                  <a:pt x="3980" y="77"/>
                </a:cubicBezTo>
                <a:cubicBezTo>
                  <a:pt x="3967" y="54"/>
                  <a:pt x="3947" y="34"/>
                  <a:pt x="3924" y="21"/>
                </a:cubicBezTo>
                <a:cubicBezTo>
                  <a:pt x="3900" y="7"/>
                  <a:pt x="3874" y="0"/>
                  <a:pt x="3847"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הקדמה</a:t>
            </a:r>
            <a:endParaRPr lang="en-US" sz="16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5186</TotalTime>
  <Words>2880</Words>
  <Application>Microsoft Office PowerPoint</Application>
  <PresentationFormat>מותאם אישית</PresentationFormat>
  <Paragraphs>867</Paragraphs>
  <Slides>19</Slides>
  <Notes>19</Notes>
  <HiddenSlides>0</HiddenSlides>
  <MMClips>0</MMClips>
  <ScaleCrop>false</ScaleCrop>
  <HeadingPairs>
    <vt:vector size="6" baseType="variant">
      <vt:variant>
        <vt:lpstr>גופנים בשימוש</vt:lpstr>
      </vt:variant>
      <vt:variant>
        <vt:i4>6</vt:i4>
      </vt:variant>
      <vt:variant>
        <vt:lpstr>ערכת נושא</vt:lpstr>
      </vt:variant>
      <vt:variant>
        <vt:i4>2</vt:i4>
      </vt:variant>
      <vt:variant>
        <vt:lpstr>כותרות שקופיות</vt:lpstr>
      </vt:variant>
      <vt:variant>
        <vt:i4>19</vt:i4>
      </vt:variant>
    </vt:vector>
  </HeadingPairs>
  <TitlesOfParts>
    <vt:vector size="27" baseType="lpstr">
      <vt:lpstr>AdumaFOT Bold</vt:lpstr>
      <vt:lpstr>AdumaFOT Regular</vt:lpstr>
      <vt:lpstr>Arial</vt:lpstr>
      <vt:lpstr>Calibri</vt:lpstr>
      <vt:lpstr>DejaVu Sans</vt:lpstr>
      <vt:lpstr>Guttman Yad-Brush</vt:lpstr>
      <vt:lpstr>Office Theme</vt:lpstr>
      <vt:lpstr>Office Theme</vt:lpstr>
      <vt:lpstr>עדשות</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subject/>
  <dc:creator>מאור גלס</dc:creator>
  <dc:description/>
  <cp:lastModifiedBy>ADMIN</cp:lastModifiedBy>
  <cp:revision>172</cp:revision>
  <dcterms:created xsi:type="dcterms:W3CDTF">2019-01-01T15:54:30Z</dcterms:created>
  <dcterms:modified xsi:type="dcterms:W3CDTF">2022-02-15T17:27:19Z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r8>-344576105</vt:r8>
  </property>
  <property fmtid="{D5CDD505-2E9C-101B-9397-08002B2CF9AE}" pid="3" name="_AuthorEmail">
    <vt:lpwstr>s8621276@IAF.IDF.IL</vt:lpwstr>
  </property>
  <property fmtid="{D5CDD505-2E9C-101B-9397-08002B2CF9AE}" pid="4" name="_AuthorEmailDisplayName">
    <vt:lpwstr>דומקה יגב שחר</vt:lpwstr>
  </property>
  <property fmtid="{D5CDD505-2E9C-101B-9397-08002B2CF9AE}" pid="5" name="_EmailSubject">
    <vt:lpwstr>מצגות מתוקפות</vt:lpwstr>
  </property>
  <property fmtid="{D5CDD505-2E9C-101B-9397-08002B2CF9AE}" pid="6" name="_NewReviewCycle">
    <vt:lpwstr/>
  </property>
  <property fmtid="{D5CDD505-2E9C-101B-9397-08002B2CF9AE}" pid="7" name="_PreviousAdHocReviewCycleID">
    <vt:r8>-1194823957</vt:r8>
  </property>
</Properties>
</file>