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10"/>
  </p:notesMasterIdLst>
  <p:handoutMasterIdLst>
    <p:handoutMasterId r:id="rId11"/>
  </p:handoutMasterIdLst>
  <p:sldIdLst>
    <p:sldId id="271" r:id="rId2"/>
    <p:sldId id="273" r:id="rId3"/>
    <p:sldId id="261" r:id="rId4"/>
    <p:sldId id="260" r:id="rId5"/>
    <p:sldId id="266" r:id="rId6"/>
    <p:sldId id="270" r:id="rId7"/>
    <p:sldId id="274" r:id="rId8"/>
    <p:sldId id="262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D6295"/>
    <a:srgbClr val="498FCC"/>
    <a:srgbClr val="FEFEFE"/>
    <a:srgbClr val="75B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83595" autoAdjust="0"/>
    <p:restoredTop sz="94658" autoAdjust="0"/>
  </p:normalViewPr>
  <p:slideViewPr>
    <p:cSldViewPr snapToGrid="0">
      <p:cViewPr varScale="1">
        <p:scale>
          <a:sx n="109" d="100"/>
          <a:sy n="109" d="100"/>
        </p:scale>
        <p:origin x="58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4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154F424-B5BE-4A68-9FDF-4779E88AB63A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0E90CEF-7E16-40F9-819C-ACBF61D898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1051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9138" y="98425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58693"/>
              </p:ext>
            </p:extLst>
          </p:nvPr>
        </p:nvGraphicFramePr>
        <p:xfrm>
          <a:off x="313879" y="3409852"/>
          <a:ext cx="6067449" cy="5428813"/>
        </p:xfrm>
        <a:graphic>
          <a:graphicData uri="http://schemas.openxmlformats.org/drawingml/2006/table">
            <a:tbl>
              <a:tblPr rtl="1"/>
              <a:tblGrid>
                <a:gridCol w="4987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61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05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פתיחה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" pitchFamily="2" charset="-79"/>
                          <a:cs typeface="+mn-cs"/>
                        </a:rPr>
                        <a:t>קוראים ל-2 חניכים לקדמת הכיתה.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" pitchFamily="2" charset="-79"/>
                          <a:cs typeface="+mn-cs"/>
                        </a:rPr>
                        <a:t>חניך #1 – תתחיל לספר לחניך #2 בדיחה. החניך מספר את הבדיחה, ותוך כדי אנו נבקש מחניך #2 להתחיל להתרחק מהכיתה עד שיצא ממנה, אבל תוך כדי שחניך #1 ממשיך לספר את הבדיחה כרגיל ומתעלם מכך שחניך #2 יוצא מהכיתה.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" pitchFamily="2" charset="-79"/>
                          <a:cs typeface="+mn-cs"/>
                        </a:rPr>
                        <a:t>נשאל את חניך #2 – האם שמעת את הבדיחה? הוא יענה – בהתחלה שמעתי, ואז כשהתרחקתי מחניך #1 שמעתי פחות ופחות עד שיצאתי מהכיתה לגמרי ולא שמעתי כלום.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" pitchFamily="2" charset="-79"/>
                          <a:cs typeface="+mn-cs"/>
                        </a:rPr>
                        <a:t>יפה מאוד. ניתן להסיק מכך שאיכות השמיעה שלנו, או איכות התקשורת במובן יותר מקצועי, תלויה במרחק בין המשדר – חניך #1 והמקלט – חניך #2.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" pitchFamily="2" charset="-79"/>
                          <a:cs typeface="+mn-cs"/>
                        </a:rPr>
                        <a:t>את 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התופעה שהרגע הדגמנו אנחנו נלמד היום בשיעור בשם </a:t>
                      </a:r>
                      <a:r>
                        <a:rPr kumimoji="0" lang="he-IL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אפקט דופלר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4" marR="91454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יצירת עניין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לשיעור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6672" y="3754319"/>
            <a:ext cx="792088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45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239926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304800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  <p:graphicFrame>
        <p:nvGraphicFramePr>
          <p:cNvPr id="11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995596"/>
              </p:ext>
            </p:extLst>
          </p:nvPr>
        </p:nvGraphicFramePr>
        <p:xfrm>
          <a:off x="313879" y="3409852"/>
          <a:ext cx="6067449" cy="5428813"/>
        </p:xfrm>
        <a:graphic>
          <a:graphicData uri="http://schemas.openxmlformats.org/drawingml/2006/table">
            <a:tbl>
              <a:tblPr rtl="1"/>
              <a:tblGrid>
                <a:gridCol w="4987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61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4" marR="91454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05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בשיעור זה נכיר את תופעת דופלר.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נלמד את ההגדרה של אפקט דופלר ואת </a:t>
                      </a: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חישוב סטיית התדר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שיעור זה חשוב לנו מפני שאנו צריכים להכיר את מבנה העין עבור מערכות אופטיות שונות.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4" marR="91454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הצגת 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מטרות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הנמקה</a:t>
                      </a:r>
                    </a:p>
                  </a:txBody>
                  <a:tcPr marL="91454" marR="91454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342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93738" y="6524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3284538" y="8234363"/>
          <a:ext cx="125730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r:id="rId4" imgW="5210902" imgH="3495238" progId="">
                  <p:embed/>
                </p:oleObj>
              </mc:Choice>
              <mc:Fallback>
                <p:oleObj r:id="rId4" imgW="5210902" imgH="3495238" progId="">
                  <p:embed/>
                  <p:pic>
                    <p:nvPicPr>
                      <p:cNvPr id="194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8234363"/>
                        <a:ext cx="1257300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839675"/>
              </p:ext>
            </p:extLst>
          </p:nvPr>
        </p:nvGraphicFramePr>
        <p:xfrm>
          <a:off x="688975" y="4284663"/>
          <a:ext cx="5491163" cy="4660900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5622">
                <a:tc>
                  <a:txBody>
                    <a:bodyPr/>
                    <a:lstStyle/>
                    <a:p>
                      <a:pPr eaLnBrk="1" hangingPunct="1"/>
                      <a:r>
                        <a:rPr lang="he-IL" sz="1600" i="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</a:p>
                    <a:p>
                      <a:pPr eaLnBrk="1" hangingPunct="1"/>
                      <a:endParaRPr lang="he-IL" sz="1600" i="1" dirty="0" smtClean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endParaRPr lang="he-IL" sz="1600" i="1" dirty="0" smtClean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5257" y="4771703"/>
            <a:ext cx="792088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14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21 דק'</a:t>
            </a:r>
            <a:endParaRPr lang="he-IL" sz="14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6338" y="5079480"/>
            <a:ext cx="3011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14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החניך יעתיק למחברתו את מבנה העין</a:t>
            </a:r>
          </a:p>
        </p:txBody>
      </p:sp>
      <p:pic>
        <p:nvPicPr>
          <p:cNvPr id="10" name="Picture 3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104" y="5625480"/>
            <a:ext cx="3466251" cy="2786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93738" y="73991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4</a:t>
            </a:fld>
            <a:endParaRPr lang="he-IL"/>
          </a:p>
        </p:txBody>
      </p:sp>
      <p:graphicFrame>
        <p:nvGraphicFramePr>
          <p:cNvPr id="1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922300"/>
              </p:ext>
            </p:extLst>
          </p:nvPr>
        </p:nvGraphicFramePr>
        <p:xfrm>
          <a:off x="688975" y="3160091"/>
          <a:ext cx="5491163" cy="5547356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562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lang="he-IL" sz="1600" b="1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חלקי העין:</a:t>
                      </a: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אישון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זהו נקב היכול לשנות את גודלו. דרך נקב זה חודר האור.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קשתית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זהו החלק הצבעוני של העין שמסביב לאישון. חלק זה יכול להתכווץ ולהתרחב כמו צמצם של מצלמה.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בדומה לצמצם במצלמה הקשתית מווסתת את כמות האור החודרת לעין. כאשר הקשתית מתכווצת . מתרחבת היא תשפיע בהתאם על גודל האישון.</a:t>
                      </a:r>
                    </a:p>
                    <a:p>
                      <a:pPr rtl="1"/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עדשת העין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זוהי עדשה גמישה העשויה מנרתיק הממולא בקריש שקוף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(ג'לי). העדשה מוחזקת במצבה ע"י גידים</a:t>
                      </a:r>
                      <a:r>
                        <a:rPr lang="he-IL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המקשרים אותה לשרירי העטרה.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העדשה מסוגלת להתכווץ ולהתרחב בגלל גמישותה, וע"י כך משטחיה מסוגלים להתקמר.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כאשר אנחנו משנים את הרדיוסים, אנחנו למעשה משנים את מוקד / עוצמת העדשה, וכך אנו מסוגלים להתמקד על עצמים הנמצאים במרחק משתנה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שאלה לפיתוח תכנים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952625" y="3534357"/>
            <a:ext cx="4140200" cy="2841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he-IL" altLang="he-IL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החניך יפרט על ששת חלקי העין</a:t>
            </a:r>
            <a:endParaRPr lang="en-US" altLang="he-IL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7176" y="5285660"/>
            <a:ext cx="2362928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מהו תפקיד הקשתית </a:t>
            </a:r>
            <a:r>
              <a:rPr lang="he-IL" sz="1400" dirty="0" smtClean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?</a:t>
            </a:r>
            <a:endParaRPr lang="en-US" sz="1400" dirty="0">
              <a:solidFill>
                <a:srgbClr val="0070C0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32729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93738" y="30321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5</a:t>
            </a:fld>
            <a:endParaRPr lang="he-IL"/>
          </a:p>
        </p:txBody>
      </p:sp>
      <p:graphicFrame>
        <p:nvGraphicFramePr>
          <p:cNvPr id="1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355248"/>
              </p:ext>
            </p:extLst>
          </p:nvPr>
        </p:nvGraphicFramePr>
        <p:xfrm>
          <a:off x="688975" y="3708400"/>
          <a:ext cx="5491163" cy="5364163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85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431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שרירי העטרה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שרירים מעגליים שעדשת העין מחוברת אליהם.  שרירים אלה אחראים על כיווץ / הרחבת עדשת העין.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רשתית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זהו קרום עדין של רקמת עצבים רגישים לאור המכסה את רוב משטחה של העין. עצבים אלה מחוברים דרך עצבים אחרים למוח.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קיימים שני סוגים של עצבי ראייה: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_ מוטות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_ חרוטים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נוזל העין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–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זהו נוזל צמיג הממלא את חלל העין.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505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515938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6</a:t>
            </a:fld>
            <a:endParaRPr lang="he-IL"/>
          </a:p>
        </p:txBody>
      </p:sp>
      <p:graphicFrame>
        <p:nvGraphicFramePr>
          <p:cNvPr id="1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358124"/>
              </p:ext>
            </p:extLst>
          </p:nvPr>
        </p:nvGraphicFramePr>
        <p:xfrm>
          <a:off x="692150" y="4284663"/>
          <a:ext cx="5491163" cy="4043362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600" b="1" u="sng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תפקידי חלקי העין:</a:t>
                      </a:r>
                      <a:endParaRPr lang="en-US" sz="1600" b="1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lvl="0" rtl="1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עדשת העין משמשת למיקוד קרני האור על הרשתות. התמונה המתקבלת על הרשתית היא הפוכה. ברשתית מתורגמת התמונה לאותות חשמליים המועברים דרך העצבים למוח.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lvl="0" rtl="1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תפקיד שרירי העטרה הוא לכווץ / להרחיב את עדשת העין ובכך לשנות את עוצמתה (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D</a:t>
                      </a:r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) ואת רוחק המוקד  (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f </a:t>
                      </a:r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) שלה. </a:t>
                      </a:r>
                    </a:p>
                    <a:p>
                      <a:pPr lvl="0" rtl="1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במצב מנוחה העין ממוקדת למרחק אינסוף.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r>
                        <a:rPr lang="he-IL" sz="1600" b="0" dirty="0" smtClean="0"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תפקיד הקשתית הוא לווסת את כמות האור החודרת לעין דרך האישון.</a:t>
                      </a:r>
                      <a:r>
                        <a:rPr lang="en-US" sz="1600" b="0" dirty="0" smtClean="0"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 </a:t>
                      </a:r>
                      <a:endParaRPr lang="he-IL" sz="1600" b="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3463" y="4926210"/>
            <a:ext cx="3011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14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החניך יחזור על  תפקיד חלקי העין</a:t>
            </a:r>
          </a:p>
        </p:txBody>
      </p:sp>
    </p:spTree>
    <p:extLst>
      <p:ext uri="{BB962C8B-B14F-4D97-AF65-F5344CB8AC3E}">
        <p14:creationId xmlns:p14="http://schemas.microsoft.com/office/powerpoint/2010/main" val="1362396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96913" y="489857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7</a:t>
            </a:fld>
            <a:endParaRPr lang="he-IL"/>
          </a:p>
        </p:txBody>
      </p:sp>
      <p:graphicFrame>
        <p:nvGraphicFramePr>
          <p:cNvPr id="5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568055"/>
              </p:ext>
            </p:extLst>
          </p:nvPr>
        </p:nvGraphicFramePr>
        <p:xfrm>
          <a:off x="692150" y="4284663"/>
          <a:ext cx="5491163" cy="4043362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6">
                <a:tc>
                  <a:txBody>
                    <a:bodyPr/>
                    <a:lstStyle/>
                    <a:p>
                      <a:pPr rtl="1"/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תפקיד עדשת העין - משמשת למיקוד קרני האור על הרשתות. </a:t>
                      </a:r>
                    </a:p>
                    <a:p>
                      <a:pPr lvl="0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התמונה המתקבלת על הרשתית היא הפוכה. </a:t>
                      </a:r>
                    </a:p>
                    <a:p>
                      <a:pPr lvl="0"/>
                      <a:endParaRPr lang="he-IL" sz="1600" b="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lvl="0"/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תפקיד הרשתית - מתורגמת התמונה לאותות חשמליים המועברים דרך העצבים למוח.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754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487488" y="54996"/>
            <a:ext cx="4128861" cy="2322484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1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466428"/>
              </p:ext>
            </p:extLst>
          </p:nvPr>
        </p:nvGraphicFramePr>
        <p:xfrm>
          <a:off x="806336" y="2455863"/>
          <a:ext cx="5491163" cy="6766520"/>
        </p:xfrm>
        <a:graphic>
          <a:graphicData uri="http://schemas.openxmlformats.org/drawingml/2006/table">
            <a:tbl>
              <a:tblPr rtl="1"/>
              <a:tblGrid>
                <a:gridCol w="4277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6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182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סיכום סופי</a:t>
                      </a:r>
                      <a:endParaRPr lang="he-IL" sz="1600" u="sng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בשיעור זה 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הכרנו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את מבנה העין ואופן תפקודה.</a:t>
                      </a: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הכרנו את אופן פעולת העין ומהם מגבלותיה ע"מ שנוכל לתכנן מכשירים אשר יעזרו לעין ולא יפגעו בה.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וגם את פעולת העין בקרני האור, על מנת שאנו נראה בסופו של דבר תמונה.</a:t>
                      </a:r>
                    </a:p>
                    <a:p>
                      <a:pPr rtl="1"/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הקשתית מווסתת את כמות האור החודרת לעין. כאשר הקשתית מתכווצת . מתרחבת היא תשפיע בהתאם על גודל האישון.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שרירים מעגליים שעדשת העין מחוברת אליהם.  שרירים אלה אחראים על כיווץ / הרחבת עדשת העין.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במצב מנוחה העין ממוקדת למרחק אינסוף.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בשיעור הבא</a:t>
                      </a:r>
                      <a:r>
                        <a:rPr lang="he-IL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 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נעסוק ב</a:t>
                      </a:r>
                      <a:r>
                        <a:rPr lang="he-IL" sz="1600" b="1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מכשירים אופטיים שונים,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אשר עקרון פעולתם מבוסס על העקרונות שלמדנו.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Tahoma" pitchFamily="34" charset="0"/>
                        <a:cs typeface="AdumaFOT Regular" panose="02000500000000000000" pitchFamily="50" charset="-79"/>
                      </a:endParaRPr>
                    </a:p>
                    <a:p>
                      <a:pPr rtl="1"/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ea typeface="Tahoma" pitchFamily="34" charset="0"/>
                          <a:cs typeface="AdumaFOT Regular" panose="02000500000000000000" pitchFamily="50" charset="-79"/>
                        </a:rPr>
                        <a:t>מטרתם של מכשירים אלה היא לשפר את כושר הראיה של עינינו, במידה והוא לקוי ואף להוסיף לו תכונות שבעין אדם רגילה אינן קיימות. </a:t>
                      </a:r>
                      <a:endParaRPr lang="he-IL" sz="1600" kern="1200" dirty="0" smtClean="0"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  <a:p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</a:b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חזרה על השיעור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שאלות לווידוא קליטה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קישור לשיעור הבא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60461" y="4608795"/>
            <a:ext cx="329903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מהו תפקיד הקשתית </a:t>
            </a:r>
            <a:r>
              <a:rPr lang="he-IL" sz="1400" dirty="0" smtClean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?</a:t>
            </a:r>
            <a:endParaRPr lang="en-US" sz="1400" dirty="0">
              <a:solidFill>
                <a:srgbClr val="0070C0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0461" y="5562386"/>
            <a:ext cx="329903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מהם שרירי העטרה?</a:t>
            </a:r>
            <a:endParaRPr lang="en-US" sz="1400" dirty="0">
              <a:solidFill>
                <a:srgbClr val="0070C0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2479" y="6515977"/>
            <a:ext cx="330701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rgbClr val="0070C0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במצב מנוחה לאיזה מרחק העין ממוקדת?</a:t>
            </a:r>
            <a:endParaRPr lang="en-US" sz="1400" dirty="0">
              <a:solidFill>
                <a:srgbClr val="0070C0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9235" y="2852468"/>
            <a:ext cx="792088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14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3</a:t>
            </a:r>
            <a:r>
              <a:rPr lang="he-IL" sz="14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דק</a:t>
            </a:r>
            <a:r>
              <a:rPr lang="he-IL" sz="1400" dirty="0" smtClean="0"/>
              <a:t>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84408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81790" y="54498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625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85029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- העין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שמור</a:t>
            </a:r>
            <a:r>
              <a:rPr lang="he-IL" baseline="0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מעוגל 16"/>
          <p:cNvSpPr/>
          <p:nvPr userDrawn="1"/>
        </p:nvSpPr>
        <p:spPr>
          <a:xfrm>
            <a:off x="10576645" y="1440243"/>
            <a:ext cx="1427483" cy="3492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מלבן מעוגל 17"/>
          <p:cNvSpPr/>
          <p:nvPr userDrawn="1"/>
        </p:nvSpPr>
        <p:spPr>
          <a:xfrm>
            <a:off x="10576644" y="1907871"/>
            <a:ext cx="1427483" cy="38862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מלבן מעוגל 18"/>
          <p:cNvSpPr/>
          <p:nvPr userDrawn="1"/>
        </p:nvSpPr>
        <p:spPr>
          <a:xfrm>
            <a:off x="10576644" y="2417868"/>
            <a:ext cx="1440000" cy="55779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timing>
    <p:tnLst>
      <p:par>
        <p:cTn id="1" dur="indefinite" restart="never" nodeType="tmRoot"/>
      </p:par>
    </p:tnLst>
  </p:timing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0" y="34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0" y="-4861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114" y="136482"/>
            <a:ext cx="1795475" cy="1774545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1245326" y="2541534"/>
            <a:ext cx="10363200" cy="1470025"/>
          </a:xfrm>
        </p:spPr>
        <p:txBody>
          <a:bodyPr/>
          <a:lstStyle/>
          <a:p>
            <a:r>
              <a:rPr lang="he-IL" sz="8800" dirty="0" smtClean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העין</a:t>
            </a:r>
            <a:endParaRPr lang="en-US" sz="8800" dirty="0">
              <a:solidFill>
                <a:schemeClr val="bg1"/>
              </a:solidFill>
              <a:latin typeface="AdumaFOT Bold" pitchFamily="50" charset="-79"/>
              <a:cs typeface="AdumaFOT Bold" pitchFamily="50" charset="-79"/>
            </a:endParaRPr>
          </a:p>
        </p:txBody>
      </p:sp>
      <p:sp>
        <p:nvSpPr>
          <p:cNvPr id="38" name="כותרת 1"/>
          <p:cNvSpPr txBox="1">
            <a:spLocks/>
          </p:cNvSpPr>
          <p:nvPr/>
        </p:nvSpPr>
        <p:spPr bwMode="auto">
          <a:xfrm>
            <a:off x="7948987" y="5501954"/>
            <a:ext cx="4124090" cy="133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800" spc="-15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 : דרג ד'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388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תוכן עניינים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26243" y="1221619"/>
            <a:ext cx="630606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– מבנה העין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– ששת חלקי העין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3 – תפקדי חלקי העין</a:t>
            </a:r>
          </a:p>
        </p:txBody>
      </p:sp>
    </p:spTree>
    <p:extLst>
      <p:ext uri="{BB962C8B-B14F-4D97-AF65-F5344CB8AC3E}">
        <p14:creationId xmlns:p14="http://schemas.microsoft.com/office/powerpoint/2010/main" val="284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 העין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3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325" y="1427715"/>
            <a:ext cx="6480264" cy="4168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576645" y="1440243"/>
            <a:ext cx="1427483" cy="3492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576644" y="1907871"/>
            <a:ext cx="1427483" cy="38862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576644" y="2417868"/>
            <a:ext cx="1440000" cy="55779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3883384" y="1167850"/>
            <a:ext cx="6225062" cy="3970318"/>
          </a:xfrm>
          <a:prstGeom prst="rect">
            <a:avLst/>
          </a:prstGeom>
          <a:noFill/>
          <a:extLst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lnSpc>
                <a:spcPct val="150000"/>
              </a:lnSpc>
              <a:defRPr sz="200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אישון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–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זהו נקב היכול לשנות את גודלו. דרך נקב זה חודר האור.</a:t>
            </a:r>
          </a:p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קשתית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– 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זהו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החלק הצבעוני של העין שמסביב לאישון. חלק זה יכול להתכווץ ולהתרחב כמו צמצם של מצלמה.</a:t>
            </a:r>
          </a:p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עדשת העין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–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כאשר אנחנו משנים את הרדיוסים, אנחנו למעשה משנים את מוקד / עוצמת העדשה, וכך אנו מסוגלים להתמקד על עצמים הנמצאים במרחק משתנה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0576645" y="1440243"/>
            <a:ext cx="1427483" cy="3492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576644" y="1907871"/>
            <a:ext cx="1427483" cy="38862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576644" y="2417868"/>
            <a:ext cx="1440000" cy="55779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75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2748483" y="1180387"/>
            <a:ext cx="7353074" cy="4524315"/>
          </a:xfrm>
          <a:prstGeom prst="rect">
            <a:avLst/>
          </a:prstGeom>
          <a:noFill/>
          <a:extLst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lnSpc>
                <a:spcPct val="150000"/>
              </a:lnSpc>
              <a:defRPr sz="200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שרירי העטרה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– </a:t>
            </a:r>
            <a:r>
              <a:rPr lang="he-IL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שרירים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מעגליים שעדשת העין מחוברת אליהם.  שרירים אלה אחראים על כיווץ / הרחבת עדשת העין.</a:t>
            </a:r>
            <a:endParaRPr lang="en-US" sz="24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רשתית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–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זהו קרום עדין של רקמת עצבים רגישים לאור המכסה את רוב משטחה של העין. </a:t>
            </a:r>
          </a:p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נוזל העין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–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זהו נוזל צמיג הממלא את חלל העין.</a:t>
            </a:r>
            <a:endParaRPr lang="en-US" sz="24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endParaRPr lang="he-IL" alt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e-IL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e-IL" alt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0576645" y="1440243"/>
            <a:ext cx="1427483" cy="3492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576644" y="1907871"/>
            <a:ext cx="1427483" cy="38862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576644" y="2417868"/>
            <a:ext cx="1440000" cy="55779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84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תפקידי חלקי העין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9" name="קבוצה 58"/>
          <p:cNvGrpSpPr/>
          <p:nvPr/>
        </p:nvGrpSpPr>
        <p:grpSpPr>
          <a:xfrm>
            <a:off x="3569309" y="3337914"/>
            <a:ext cx="2423851" cy="1664444"/>
            <a:chOff x="5422089" y="4693647"/>
            <a:chExt cx="2423851" cy="1317605"/>
          </a:xfrm>
        </p:grpSpPr>
        <p:grpSp>
          <p:nvGrpSpPr>
            <p:cNvPr id="60" name="קבוצה 59"/>
            <p:cNvGrpSpPr/>
            <p:nvPr/>
          </p:nvGrpSpPr>
          <p:grpSpPr>
            <a:xfrm>
              <a:off x="5422089" y="4765042"/>
              <a:ext cx="2423851" cy="1246210"/>
              <a:chOff x="3719382" y="2855225"/>
              <a:chExt cx="1807835" cy="1246210"/>
            </a:xfrm>
          </p:grpSpPr>
          <p:sp>
            <p:nvSpPr>
              <p:cNvPr id="62" name="Rectangle 3"/>
              <p:cNvSpPr txBox="1">
                <a:spLocks noChangeArrowheads="1"/>
              </p:cNvSpPr>
              <p:nvPr/>
            </p:nvSpPr>
            <p:spPr bwMode="auto">
              <a:xfrm>
                <a:off x="3719382" y="2855225"/>
                <a:ext cx="939879" cy="1059842"/>
              </a:xfrm>
              <a:prstGeom prst="rect">
                <a:avLst/>
              </a:prstGeom>
              <a:noFill/>
              <a:extLst/>
            </p:spPr>
            <p:txBody>
              <a:bodyPr wrap="square" rtlCol="1">
                <a:spAutoFit/>
              </a:bodyPr>
              <a:lstStyle>
                <a:defPPr>
                  <a:defRPr lang="he-IL"/>
                </a:defPPr>
                <a:lvl1pPr>
                  <a:lnSpc>
                    <a:spcPct val="150000"/>
                  </a:lnSpc>
                  <a:defRPr sz="2000">
                    <a:solidFill>
                      <a:schemeClr val="tx1"/>
                    </a:solidFill>
                    <a:latin typeface="AdumaFOT Regular" panose="02000500000000000000" pitchFamily="50" charset="-79"/>
                    <a:cs typeface="AdumaFOT Regular" panose="02000500000000000000" pitchFamily="50" charset="-79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he-IL" altLang="he-IL" sz="5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4" name="Rectangle 3"/>
              <p:cNvSpPr txBox="1">
                <a:spLocks noChangeArrowheads="1"/>
              </p:cNvSpPr>
              <p:nvPr/>
            </p:nvSpPr>
            <p:spPr bwMode="auto">
              <a:xfrm>
                <a:off x="5179928" y="3041593"/>
                <a:ext cx="347289" cy="1059842"/>
              </a:xfrm>
              <a:prstGeom prst="rect">
                <a:avLst/>
              </a:prstGeom>
              <a:noFill/>
              <a:ln/>
              <a:extLst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>
                <a:lvl1pPr marL="0" indent="0" algn="ctr" defTabSz="457200" rtl="1" eaLnBrk="1" hangingPunct="1">
                  <a:buClr>
                    <a:srgbClr val="8EB4E3"/>
                  </a:buClr>
                  <a:buSzPct val="80000"/>
                  <a:buFont typeface="Wingdings 3" pitchFamily="18" charset="2"/>
                  <a:buNone/>
                  <a:defRPr sz="2000" b="1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David" pitchFamily="34" charset="-79"/>
                    <a:cs typeface="David" pitchFamily="34" charset="-79"/>
                  </a:defRPr>
                </a:lvl1pPr>
                <a:lvl2pPr marL="742950" indent="-285750" algn="r" defTabSz="457200" rtl="1">
                  <a:spcBef>
                    <a:spcPts val="1000"/>
                  </a:spcBef>
                  <a:buClr>
                    <a:srgbClr val="8EB4E3"/>
                  </a:buClr>
                  <a:buSzPct val="80000"/>
                  <a:buFont typeface="Wingdings 3" pitchFamily="18" charset="2"/>
                  <a:buChar char=""/>
                  <a:defRPr>
                    <a:solidFill>
                      <a:schemeClr val="lt1"/>
                    </a:solidFill>
                    <a:latin typeface="+mn-lt"/>
                    <a:cs typeface="+mn-cs"/>
                  </a:defRPr>
                </a:lvl2pPr>
                <a:lvl3pPr marL="1143000" indent="-228600" algn="r" defTabSz="457200" rtl="1">
                  <a:spcBef>
                    <a:spcPts val="1000"/>
                  </a:spcBef>
                  <a:buClr>
                    <a:srgbClr val="8EB4E3"/>
                  </a:buClr>
                  <a:buSzPct val="80000"/>
                  <a:buFont typeface="Wingdings 3" pitchFamily="18" charset="2"/>
                  <a:buChar char=""/>
                  <a:defRPr sz="1600">
                    <a:solidFill>
                      <a:schemeClr val="lt1"/>
                    </a:solidFill>
                    <a:latin typeface="+mn-lt"/>
                    <a:cs typeface="+mn-cs"/>
                  </a:defRPr>
                </a:lvl3pPr>
                <a:lvl4pPr marL="1600200" indent="-228600" algn="r" defTabSz="457200" rtl="1">
                  <a:spcBef>
                    <a:spcPts val="1000"/>
                  </a:spcBef>
                  <a:buClr>
                    <a:srgbClr val="8EB4E3"/>
                  </a:buClr>
                  <a:buSzPct val="80000"/>
                  <a:buFont typeface="Wingdings 3" pitchFamily="18" charset="2"/>
                  <a:buChar char=""/>
                  <a:defRPr sz="1400">
                    <a:solidFill>
                      <a:schemeClr val="lt1"/>
                    </a:solidFill>
                    <a:latin typeface="+mn-lt"/>
                    <a:cs typeface="+mn-cs"/>
                  </a:defRPr>
                </a:lvl4pPr>
                <a:lvl5pPr marL="2057400" indent="-228600" algn="r" defTabSz="457200" rtl="1">
                  <a:spcBef>
                    <a:spcPts val="1000"/>
                  </a:spcBef>
                  <a:buClr>
                    <a:srgbClr val="8EB4E3"/>
                  </a:buClr>
                  <a:buSzPct val="80000"/>
                  <a:buFont typeface="Wingdings 3" pitchFamily="18" charset="2"/>
                  <a:buChar char=""/>
                  <a:defRPr sz="1400">
                    <a:solidFill>
                      <a:schemeClr val="lt1"/>
                    </a:solidFill>
                    <a:latin typeface="+mn-lt"/>
                    <a:cs typeface="+mn-cs"/>
                  </a:defRPr>
                </a:lvl5pPr>
                <a:lvl6pPr marL="2514642" indent="-228604" defTabSz="457207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>
                    <a:solidFill>
                      <a:schemeClr val="lt1"/>
                    </a:solidFill>
                    <a:latin typeface="+mn-lt"/>
                    <a:cs typeface="+mn-cs"/>
                  </a:defRPr>
                </a:lvl6pPr>
                <a:lvl7pPr marL="2971849" indent="-228604" defTabSz="457207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>
                    <a:solidFill>
                      <a:schemeClr val="lt1"/>
                    </a:solidFill>
                    <a:latin typeface="+mn-lt"/>
                    <a:cs typeface="+mn-cs"/>
                  </a:defRPr>
                </a:lvl7pPr>
                <a:lvl8pPr marL="3429057" indent="-228604" defTabSz="457207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>
                    <a:solidFill>
                      <a:schemeClr val="lt1"/>
                    </a:solidFill>
                    <a:latin typeface="+mn-lt"/>
                    <a:cs typeface="+mn-cs"/>
                  </a:defRPr>
                </a:lvl8pPr>
                <a:lvl9pPr marL="3886264" indent="-228604" defTabSz="457207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>
                    <a:solidFill>
                      <a:schemeClr val="lt1"/>
                    </a:solidFill>
                    <a:latin typeface="+mn-lt"/>
                    <a:cs typeface="+mn-cs"/>
                  </a:defRPr>
                </a:lvl9pPr>
              </a:lstStyle>
              <a:p>
                <a:pPr algn="r" defTabSz="914400">
                  <a:lnSpc>
                    <a:spcPct val="150000"/>
                  </a:lnSpc>
                  <a:defRPr/>
                </a:pPr>
                <a:endParaRPr lang="he-IL" altLang="he-IL" sz="5400" b="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1" name="Rectangle 3"/>
            <p:cNvSpPr txBox="1">
              <a:spLocks noChangeArrowheads="1"/>
            </p:cNvSpPr>
            <p:nvPr/>
          </p:nvSpPr>
          <p:spPr bwMode="auto">
            <a:xfrm>
              <a:off x="6597879" y="4693647"/>
              <a:ext cx="671487" cy="1059841"/>
            </a:xfrm>
            <a:prstGeom prst="rect">
              <a:avLst/>
            </a:prstGeom>
            <a:noFill/>
            <a:ln/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 marL="0" indent="0" algn="ctr" defTabSz="457200" rtl="1" eaLnBrk="1" hangingPunct="1">
                <a:buClr>
                  <a:srgbClr val="8EB4E3"/>
                </a:buClr>
                <a:buSzPct val="80000"/>
                <a:buFont typeface="Wingdings 3" pitchFamily="18" charset="2"/>
                <a:buNone/>
                <a:defRPr sz="2000" b="1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David" pitchFamily="34" charset="-79"/>
                  <a:cs typeface="David" pitchFamily="34" charset="-79"/>
                </a:defRPr>
              </a:lvl1pPr>
              <a:lvl2pPr marL="742950" indent="-285750" algn="r" defTabSz="457200" rtl="1">
                <a:spcBef>
                  <a:spcPts val="1000"/>
                </a:spcBef>
                <a:buClr>
                  <a:srgbClr val="8EB4E3"/>
                </a:buClr>
                <a:buSzPct val="80000"/>
                <a:buFont typeface="Wingdings 3" pitchFamily="18" charset="2"/>
                <a:buChar char=""/>
                <a:defRPr>
                  <a:solidFill>
                    <a:schemeClr val="lt1"/>
                  </a:solidFill>
                  <a:latin typeface="+mn-lt"/>
                  <a:cs typeface="+mn-cs"/>
                </a:defRPr>
              </a:lvl2pPr>
              <a:lvl3pPr marL="1143000" indent="-228600" algn="r" defTabSz="457200" rtl="1">
                <a:spcBef>
                  <a:spcPts val="1000"/>
                </a:spcBef>
                <a:buClr>
                  <a:srgbClr val="8EB4E3"/>
                </a:buClr>
                <a:buSzPct val="80000"/>
                <a:buFont typeface="Wingdings 3" pitchFamily="18" charset="2"/>
                <a:buChar char=""/>
                <a:defRPr sz="1600">
                  <a:solidFill>
                    <a:schemeClr val="lt1"/>
                  </a:solidFill>
                  <a:latin typeface="+mn-lt"/>
                  <a:cs typeface="+mn-cs"/>
                </a:defRPr>
              </a:lvl3pPr>
              <a:lvl4pPr marL="1600200" indent="-228600" algn="r" defTabSz="457200" rtl="1">
                <a:spcBef>
                  <a:spcPts val="1000"/>
                </a:spcBef>
                <a:buClr>
                  <a:srgbClr val="8EB4E3"/>
                </a:buClr>
                <a:buSzPct val="80000"/>
                <a:buFont typeface="Wingdings 3" pitchFamily="18" charset="2"/>
                <a:buChar char=""/>
                <a:defRPr sz="1400">
                  <a:solidFill>
                    <a:schemeClr val="lt1"/>
                  </a:solidFill>
                  <a:latin typeface="+mn-lt"/>
                  <a:cs typeface="+mn-cs"/>
                </a:defRPr>
              </a:lvl4pPr>
              <a:lvl5pPr marL="2057400" indent="-228600" algn="r" defTabSz="457200" rtl="1">
                <a:spcBef>
                  <a:spcPts val="1000"/>
                </a:spcBef>
                <a:buClr>
                  <a:srgbClr val="8EB4E3"/>
                </a:buClr>
                <a:buSzPct val="80000"/>
                <a:buFont typeface="Wingdings 3" pitchFamily="18" charset="2"/>
                <a:buChar char=""/>
                <a:defRPr sz="1400">
                  <a:solidFill>
                    <a:schemeClr val="lt1"/>
                  </a:solidFill>
                  <a:latin typeface="+mn-lt"/>
                  <a:cs typeface="+mn-cs"/>
                </a:defRPr>
              </a:lvl5pPr>
              <a:lvl6pPr marL="2514642" indent="-228604" defTabSz="457207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charset="2"/>
                <a:buChar char=""/>
                <a:defRPr sz="1400" b="0" i="0">
                  <a:solidFill>
                    <a:schemeClr val="lt1"/>
                  </a:solidFill>
                  <a:latin typeface="+mn-lt"/>
                  <a:cs typeface="+mn-cs"/>
                </a:defRPr>
              </a:lvl6pPr>
              <a:lvl7pPr marL="2971849" indent="-228604" defTabSz="457207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charset="2"/>
                <a:buChar char=""/>
                <a:defRPr sz="1400" b="0" i="0">
                  <a:solidFill>
                    <a:schemeClr val="lt1"/>
                  </a:solidFill>
                  <a:latin typeface="+mn-lt"/>
                  <a:cs typeface="+mn-cs"/>
                </a:defRPr>
              </a:lvl7pPr>
              <a:lvl8pPr marL="3429057" indent="-228604" defTabSz="457207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charset="2"/>
                <a:buChar char=""/>
                <a:defRPr sz="1400" b="0" i="0">
                  <a:solidFill>
                    <a:schemeClr val="lt1"/>
                  </a:solidFill>
                  <a:latin typeface="+mn-lt"/>
                  <a:cs typeface="+mn-cs"/>
                </a:defRPr>
              </a:lvl8pPr>
              <a:lvl9pPr marL="3886264" indent="-228604" defTabSz="457207">
                <a:spcBef>
                  <a:spcPts val="1000"/>
                </a:spcBef>
                <a:spcAft>
                  <a:spcPts val="0"/>
                </a:spcAft>
                <a:buClr>
                  <a:schemeClr val="bg2">
                    <a:lumMod val="40000"/>
                    <a:lumOff val="60000"/>
                  </a:schemeClr>
                </a:buClr>
                <a:buSzPct val="80000"/>
                <a:buFont typeface="Wingdings 3" charset="2"/>
                <a:buChar char=""/>
                <a:defRPr sz="1400" b="0" i="0">
                  <a:solidFill>
                    <a:schemeClr val="lt1"/>
                  </a:solidFill>
                  <a:latin typeface="+mn-lt"/>
                  <a:cs typeface="+mn-cs"/>
                </a:defRPr>
              </a:lvl9pPr>
            </a:lstStyle>
            <a:p>
              <a:pPr algn="r" defTabSz="914400">
                <a:lnSpc>
                  <a:spcPct val="150000"/>
                </a:lnSpc>
                <a:defRPr/>
              </a:pPr>
              <a:endParaRPr lang="el-GR" altLang="he-IL" sz="54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6" name="Rectangle 3"/>
          <p:cNvSpPr txBox="1">
            <a:spLocks noChangeArrowheads="1"/>
          </p:cNvSpPr>
          <p:nvPr/>
        </p:nvSpPr>
        <p:spPr bwMode="auto">
          <a:xfrm>
            <a:off x="3448992" y="1208593"/>
            <a:ext cx="6646565" cy="3416320"/>
          </a:xfrm>
          <a:prstGeom prst="rect">
            <a:avLst/>
          </a:prstGeom>
          <a:noFill/>
          <a:extLst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lnSpc>
                <a:spcPct val="150000"/>
              </a:lnSpc>
              <a:defRPr sz="200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he-IL" sz="2400" b="1" u="sng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תפקיד עדשת </a:t>
            </a:r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העין </a:t>
            </a:r>
            <a:r>
              <a:rPr lang="he-IL" sz="2400" b="1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 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משמשת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למיקוד קרני האור על הרשתות. </a:t>
            </a:r>
            <a:endParaRPr lang="he-IL" sz="2400" dirty="0" smtClean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lvl="0"/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התמונה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המתקבלת על הרשתית היא הפוכה. </a:t>
            </a:r>
          </a:p>
          <a:p>
            <a:pPr lvl="0"/>
            <a:endParaRPr lang="he-IL" sz="2400" dirty="0" smtClean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lvl="0"/>
            <a:r>
              <a:rPr lang="he-IL" sz="2400" b="1" u="sng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תפקיד הרשתית</a:t>
            </a:r>
            <a:r>
              <a:rPr lang="he-IL" sz="2400" u="sng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 מתורגמת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התמונה לאותות חשמליים המועברים דרך 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העצבים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למוח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10576645" y="1440243"/>
            <a:ext cx="1427483" cy="3492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10576644" y="1907871"/>
            <a:ext cx="1427483" cy="38862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576644" y="2417868"/>
            <a:ext cx="1440000" cy="55779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35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429000" y="1264731"/>
            <a:ext cx="68098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תפקיד שרירי העטרה 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הוא לכווץ / להרחיב את עדשת העין ובכך לשנות את עוצמתה ( </a:t>
            </a:r>
            <a:r>
              <a:rPr lang="en-US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) ואת רוחק המוקד  ( </a:t>
            </a:r>
            <a:r>
              <a:rPr lang="en-US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) שלה. </a:t>
            </a:r>
          </a:p>
          <a:p>
            <a:pPr lvl="0"/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במצב מנוחה העין ממוקדת למרחק אינסוף</a:t>
            </a:r>
            <a:r>
              <a:rPr lang="he-IL" sz="24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n-US" sz="24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r>
              <a:rPr lang="he-IL" sz="2400" b="1" u="sng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תפקיד הקשתית </a:t>
            </a:r>
            <a:r>
              <a:rPr lang="he-IL" sz="2400" b="1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 </a:t>
            </a:r>
            <a:r>
              <a:rPr lang="he-IL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הוא לווסת את כמות האור החודרת לעין דרך האישון.</a:t>
            </a:r>
            <a:r>
              <a:rPr lang="en-US" sz="24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endParaRPr lang="he-IL" altLang="he-IL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תפקידי חלקי העין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0576645" y="1440243"/>
            <a:ext cx="1427483" cy="3492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576644" y="1907871"/>
            <a:ext cx="1427483" cy="38862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ששת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576644" y="2417868"/>
            <a:ext cx="1440000" cy="55779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תפקדי חלקי העין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38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2803784" y="2354083"/>
            <a:ext cx="7416800" cy="2862322"/>
          </a:xfrm>
          <a:prstGeom prst="rect">
            <a:avLst/>
          </a:prstGeom>
          <a:noFill/>
          <a:extLst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lnSpc>
                <a:spcPct val="150000"/>
              </a:lnSpc>
              <a:defRPr sz="2000">
                <a:latin typeface="AdumaFOT Regular" panose="02000500000000000000" pitchFamily="50" charset="-79"/>
                <a:cs typeface="AdumaFOT Regular" panose="02000500000000000000" pitchFamily="50" charset="-79"/>
              </a:defRPr>
            </a:lvl1pPr>
          </a:lstStyle>
          <a:p>
            <a:pPr>
              <a:defRPr/>
            </a:pPr>
            <a:r>
              <a:rPr lang="he-IL" alt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מהו </a:t>
            </a:r>
            <a:r>
              <a:rPr lang="he-IL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תפקיד הקשתית?  </a:t>
            </a:r>
            <a:r>
              <a:rPr lang="en-US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e-IL" alt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he-IL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מהם שרירי העטרה?</a:t>
            </a:r>
            <a:r>
              <a:rPr lang="en-US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e-IL" alt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he-IL" alt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במצב מנוחה לאיזה מרחק העין ממוקדת?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0759" y="2776478"/>
            <a:ext cx="5359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הקשתית מווסתת את כמות האור החודרת לעין. כאשר הקשתית מתכווצת . מתרחבת היא תשפיע בהתאם על גודל האישון</a:t>
            </a:r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10463" y="3852100"/>
            <a:ext cx="469207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שרירים מעגליים שעדשת העין מחוברת אליהם.  שרירים אלה אחראים על כיווץ / הרחבת עדשת העין</a:t>
            </a:r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30029" y="5045532"/>
            <a:ext cx="42815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במצב מנוחה העין ממוקדת למרחק אינסוף.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597442" y="1227507"/>
            <a:ext cx="66231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בשיעור זה הכרנו את מבנה העין ואופן </a:t>
            </a:r>
            <a:r>
              <a:rPr lang="he-IL" sz="28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תפקודה, הכרנו </a:t>
            </a:r>
            <a:r>
              <a:rPr lang="he-IL" sz="28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את אופן פעולת העין ומהם </a:t>
            </a:r>
            <a:r>
              <a:rPr lang="he-IL" sz="28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מגבלותיה וגם </a:t>
            </a:r>
            <a:r>
              <a:rPr lang="he-IL" sz="28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את פעולת העין בקרני </a:t>
            </a:r>
            <a:r>
              <a:rPr lang="he-IL" sz="2800" dirty="0" smtClean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האור.</a:t>
            </a:r>
            <a:endParaRPr lang="he-IL" sz="28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785746" y="5368698"/>
            <a:ext cx="74258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 </a:t>
            </a:r>
            <a:r>
              <a:rPr lang="he-IL" sz="2800" dirty="0"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נעסוק במכשירים אופטיים שונים, אשר עקרון פעולתם מבוסס על העקרונות שלמדנו.</a:t>
            </a:r>
            <a:endParaRPr lang="en-US" sz="2800" dirty="0"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5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  <p:bldP spid="26" grpId="0"/>
      <p:bldP spid="2" grpId="0"/>
      <p:bldP spid="4" grpId="0"/>
    </p:bld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5860</TotalTime>
  <Words>916</Words>
  <Application>Microsoft Office PowerPoint</Application>
  <PresentationFormat>מסך רחב</PresentationFormat>
  <Paragraphs>206</Paragraphs>
  <Slides>8</Slides>
  <Notes>8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0</vt:i4>
      </vt:variant>
      <vt:variant>
        <vt:lpstr>כותרות שקופיות</vt:lpstr>
      </vt:variant>
      <vt:variant>
        <vt:i4>8</vt:i4>
      </vt:variant>
    </vt:vector>
  </HeadingPairs>
  <TitlesOfParts>
    <vt:vector size="17" baseType="lpstr">
      <vt:lpstr>AdumaFOT Bold</vt:lpstr>
      <vt:lpstr>AdumaFOT Regular</vt:lpstr>
      <vt:lpstr>Arial</vt:lpstr>
      <vt:lpstr>Calibri</vt:lpstr>
      <vt:lpstr>Guttman Yad</vt:lpstr>
      <vt:lpstr>Tahoma</vt:lpstr>
      <vt:lpstr>Times New Roman</vt:lpstr>
      <vt:lpstr>Wingdings 3</vt:lpstr>
      <vt:lpstr>tzefa</vt:lpstr>
      <vt:lpstr>העין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אסף אליהו</cp:lastModifiedBy>
  <cp:revision>139</cp:revision>
  <dcterms:created xsi:type="dcterms:W3CDTF">2019-01-01T14:54:30Z</dcterms:created>
  <dcterms:modified xsi:type="dcterms:W3CDTF">2021-03-14T14:57:22Z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-721161040</vt:i4>
  </property>
  <property fmtid="{D5CDD505-2E9C-101B-9397-08002B2CF9AE}" pid="3" name="_NewReviewCycle">
    <vt:lpwstr/>
  </property>
  <property fmtid="{D5CDD505-2E9C-101B-9397-08002B2CF9AE}" pid="4" name="_EmailSubject">
    <vt:lpwstr>השחרת קבצים</vt:lpwstr>
  </property>
  <property fmtid="{D5CDD505-2E9C-101B-9397-08002B2CF9AE}" pid="5" name="_AuthorEmail">
    <vt:lpwstr>s8479318@IAF.IDF.IL</vt:lpwstr>
  </property>
  <property fmtid="{D5CDD505-2E9C-101B-9397-08002B2CF9AE}" pid="6" name="_AuthorEmailDisplayName">
    <vt:lpwstr>אסף אליהו</vt:lpwstr>
  </property>
  <property fmtid="{D5CDD505-2E9C-101B-9397-08002B2CF9AE}" pid="7" name="_PreviousAdHocReviewCycleID">
    <vt:i4>-885202345</vt:i4>
  </property>
</Properties>
</file>