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0" r:id="rId1"/>
  </p:sldMasterIdLst>
  <p:notesMasterIdLst>
    <p:notesMasterId r:id="rId10"/>
  </p:notesMasterIdLst>
  <p:sldIdLst>
    <p:sldId id="259" r:id="rId2"/>
    <p:sldId id="261" r:id="rId3"/>
    <p:sldId id="262" r:id="rId4"/>
    <p:sldId id="276" r:id="rId5"/>
    <p:sldId id="277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6295"/>
    <a:srgbClr val="498FCC"/>
    <a:srgbClr val="FEFEFE"/>
    <a:srgbClr val="75B6E5"/>
    <a:srgbClr val="E2E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8197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6" y="5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B4A98DC-AD4C-4661-A16C-FE6AC7AC1D7E}" type="datetimeFigureOut">
              <a:rPr lang="he-IL" smtClean="0"/>
              <a:t>א'/ניסן/תשפ"א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12F8595-D212-4FB1-A188-FFD54CA720A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3944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719138" y="98425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</a:t>
            </a:fld>
            <a:endParaRPr lang="he-IL"/>
          </a:p>
        </p:txBody>
      </p:sp>
      <p:graphicFrame>
        <p:nvGraphicFramePr>
          <p:cNvPr id="8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734583"/>
              </p:ext>
            </p:extLst>
          </p:nvPr>
        </p:nvGraphicFramePr>
        <p:xfrm>
          <a:off x="188913" y="3302000"/>
          <a:ext cx="6337300" cy="5449888"/>
        </p:xfrm>
        <a:graphic>
          <a:graphicData uri="http://schemas.openxmlformats.org/drawingml/2006/table">
            <a:tbl>
              <a:tblPr rtl="1"/>
              <a:tblGrid>
                <a:gridCol w="515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פירוט הנושא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פעילות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509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פתיחה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ת. מראות, מנסרות </a:t>
                      </a:r>
                      <a:r>
                        <a:rPr kumimoji="0" lang="he-I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וכו</a:t>
                      </a: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'..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במערכות כמו לייזר נרצה להסיט את קרני אור בדרכים מסוימות נוכל לעשות זאת בעזרת מראות או מנסרות.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uttman Yad-Brush" pitchFamily="2" charset="-79"/>
                          <a:cs typeface="+mn-cs"/>
                        </a:rPr>
                        <a:t>כדי לדעת לחזות את כיווני קרני האור נצטרך ללמוד על המראה המישורית, על כן שיעור זה יעסוק בנושא </a:t>
                      </a:r>
                      <a:r>
                        <a:rPr kumimoji="0" lang="he-IL" sz="1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uttman Yad-Brush" pitchFamily="2" charset="-79"/>
                          <a:cs typeface="+mn-cs"/>
                        </a:rPr>
                        <a:t>מראה מישורית.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Guttman Yad-Brush" pitchFamily="2" charset="-79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יצירת עניין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קישור לנושא השיעור והצגת הנושא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57338" y="4032250"/>
            <a:ext cx="4860925" cy="52387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14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כיצד לדעתכם ניתן להסיט קרני אור במערכות אופטיות לכיוונים שונים?</a:t>
            </a:r>
          </a:p>
        </p:txBody>
      </p:sp>
    </p:spTree>
    <p:extLst>
      <p:ext uri="{BB962C8B-B14F-4D97-AF65-F5344CB8AC3E}">
        <p14:creationId xmlns:p14="http://schemas.microsoft.com/office/powerpoint/2010/main" val="1405436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52396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2</a:t>
            </a:fld>
            <a:endParaRPr lang="he-IL"/>
          </a:p>
        </p:txBody>
      </p:sp>
      <p:sp>
        <p:nvSpPr>
          <p:cNvPr id="11" name="מציין מיקום של מספר שקופית 3"/>
          <p:cNvSpPr txBox="1">
            <a:spLocks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1" anchor="b"/>
          <a:lstStyle>
            <a:defPPr>
              <a:defRPr lang="he-IL"/>
            </a:defPPr>
            <a:lvl1pPr marL="0" algn="l" defTabSz="914400" rtl="1" eaLnBrk="0" latinLnBrk="0" hangingPunct="0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r" defTabSz="914400" rtl="1" eaLnBrk="0" latinLnBrk="0" hangingPunct="0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r" defTabSz="914400" rtl="1" eaLnBrk="0" latinLnBrk="0" hangingPunct="0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r" defTabSz="914400" rtl="1" eaLnBrk="0" latinLnBrk="0" hangingPunct="0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r" defTabSz="914400" rtl="1" eaLnBrk="0" latinLnBrk="0" hangingPunct="0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/>
            <a:fld id="{593D3A52-8A5A-48ED-984A-ADEA72EC9ADA}" type="slidenum">
              <a:rPr lang="he-IL" altLang="he-IL" smtClean="0"/>
              <a:pPr eaLnBrk="1" hangingPunct="1"/>
              <a:t>2</a:t>
            </a:fld>
            <a:endParaRPr lang="he-IL" altLang="he-IL"/>
          </a:p>
        </p:txBody>
      </p:sp>
      <p:graphicFrame>
        <p:nvGraphicFramePr>
          <p:cNvPr id="12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950482"/>
              </p:ext>
            </p:extLst>
          </p:nvPr>
        </p:nvGraphicFramePr>
        <p:xfrm>
          <a:off x="260350" y="3390900"/>
          <a:ext cx="6337300" cy="5449888"/>
        </p:xfrm>
        <a:graphic>
          <a:graphicData uri="http://schemas.openxmlformats.org/drawingml/2006/table">
            <a:tbl>
              <a:tblPr rtl="1"/>
              <a:tblGrid>
                <a:gridCol w="515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פירוט הנושא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פעילות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509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+mn-cs"/>
                        </a:rPr>
                        <a:t>בשיעור זה נבין את אופן מהלכי הקרניים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+mn-cs"/>
                        </a:rPr>
                        <a:t>הגדרת המראה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+mn-cs"/>
                        </a:rPr>
                        <a:t>דמות במראה מישורית.</a:t>
                      </a:r>
                    </a:p>
                    <a:p>
                      <a:pPr marL="0" marR="0" lvl="0" indent="0" algn="r" defTabSz="914400" rtl="1" eaLnBrk="0" fontAlgn="base" latinLnBrk="0" hangingPunct="0">
                        <a:lnSpc>
                          <a:spcPct val="8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0" fontAlgn="base" latinLnBrk="0" hangingPunct="0">
                        <a:lnSpc>
                          <a:spcPct val="8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+mn-cs"/>
                        </a:rPr>
                        <a:t>חשוב לנו ללמוד כיצד מתי והיכן מתקבלת דמות במראה כיוון שבהרבה מע' אופטיות משתמשים במראות ואנו צריכים לשער היכן יהיה העצם.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מטרות על ונק' עיקריות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הנמקה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50850" y="3724275"/>
            <a:ext cx="792163" cy="52387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22.5 דק'</a:t>
            </a:r>
          </a:p>
        </p:txBody>
      </p:sp>
    </p:spTree>
    <p:extLst>
      <p:ext uri="{BB962C8B-B14F-4D97-AF65-F5344CB8AC3E}">
        <p14:creationId xmlns:p14="http://schemas.microsoft.com/office/powerpoint/2010/main" val="1255226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95263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3</a:t>
            </a:fld>
            <a:endParaRPr lang="he-IL"/>
          </a:p>
        </p:txBody>
      </p:sp>
      <p:graphicFrame>
        <p:nvGraphicFramePr>
          <p:cNvPr id="7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240904"/>
              </p:ext>
            </p:extLst>
          </p:nvPr>
        </p:nvGraphicFramePr>
        <p:xfrm>
          <a:off x="317866" y="3405309"/>
          <a:ext cx="6337300" cy="5508625"/>
        </p:xfrm>
        <a:graphic>
          <a:graphicData uri="http://schemas.openxmlformats.org/drawingml/2006/table">
            <a:tbl>
              <a:tblPr rtl="1"/>
              <a:tblGrid>
                <a:gridCol w="515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35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פירוט הנושא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פעילות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2274">
                <a:tc>
                  <a:txBody>
                    <a:bodyPr/>
                    <a:lstStyle/>
                    <a:p>
                      <a:r>
                        <a:rPr lang="he-IL" sz="1400" b="0" dirty="0" smtClean="0">
                          <a:cs typeface="+mn-cs"/>
                        </a:rPr>
                        <a:t>גוף</a:t>
                      </a:r>
                    </a:p>
                    <a:p>
                      <a:endParaRPr lang="he-IL" sz="1400" b="0" dirty="0" smtClean="0">
                        <a:cs typeface="+mn-cs"/>
                      </a:endParaRPr>
                    </a:p>
                    <a:p>
                      <a:r>
                        <a:rPr lang="he-IL" sz="1400" b="0" dirty="0" smtClean="0">
                          <a:cs typeface="+mn-cs"/>
                        </a:rPr>
                        <a:t>לאחר שהכרנו את התנהגותן של קרני האור ע"פ האופטיקה הגיאומטרית, נראה מהו מהלכן של קרני אור היוצאות מגוף כלשהו ומוחזרות ממשטח מישורי.</a:t>
                      </a:r>
                    </a:p>
                    <a:p>
                      <a:r>
                        <a:rPr lang="he-IL" sz="1400" b="0" dirty="0" smtClean="0">
                          <a:cs typeface="+mn-cs"/>
                        </a:rPr>
                        <a:t>קרני האור החודרות לעין לאחר החזרתן, הן הקרניים שיוצרות את הדמות שאנו רואים. </a:t>
                      </a:r>
                    </a:p>
                    <a:p>
                      <a:r>
                        <a:rPr lang="he-IL" sz="1400" b="0" dirty="0" smtClean="0">
                          <a:cs typeface="+mn-cs"/>
                        </a:rPr>
                        <a:t>הכרת מהלך הקרניים תאפשר לנו להבין את עצם היווצרות הדמות ואת מיקומה הסופי.</a:t>
                      </a:r>
                    </a:p>
                    <a:p>
                      <a:endParaRPr lang="he-IL" sz="1400" b="0" dirty="0" smtClean="0">
                        <a:cs typeface="+mn-cs"/>
                      </a:endParaRPr>
                    </a:p>
                    <a:p>
                      <a:endParaRPr lang="he-IL" sz="1400" b="0" dirty="0" smtClean="0">
                        <a:cs typeface="+mn-cs"/>
                      </a:endParaRPr>
                    </a:p>
                    <a:p>
                      <a:r>
                        <a:rPr lang="he-IL" sz="1400" b="0" dirty="0" smtClean="0">
                          <a:cs typeface="+mn-cs"/>
                        </a:rPr>
                        <a:t>משטח מחזיר אור יכול להיות למשל: פני זכוכית או מראה אופטית</a:t>
                      </a:r>
                      <a:r>
                        <a:rPr lang="en-US" sz="1400" b="0" dirty="0" smtClean="0">
                          <a:cs typeface="+mn-cs"/>
                        </a:rPr>
                        <a:t>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שאלה לפיתוח תכנים</a:t>
                      </a:r>
                    </a:p>
                  </a:txBody>
                  <a:tcPr marL="91453" marR="91453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79803" y="3818059"/>
            <a:ext cx="792163" cy="30797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19 דק'</a:t>
            </a:r>
          </a:p>
        </p:txBody>
      </p:sp>
      <p:sp>
        <p:nvSpPr>
          <p:cNvPr id="9" name="TextBox 3"/>
          <p:cNvSpPr txBox="1"/>
          <p:nvPr/>
        </p:nvSpPr>
        <p:spPr>
          <a:xfrm>
            <a:off x="2262553" y="5818309"/>
            <a:ext cx="4319588" cy="3079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he-IL" sz="140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תנו דוגמאות מחיי היומיום למשטחים מחזירי אור</a:t>
            </a:r>
          </a:p>
        </p:txBody>
      </p:sp>
    </p:spTree>
    <p:extLst>
      <p:ext uri="{BB962C8B-B14F-4D97-AF65-F5344CB8AC3E}">
        <p14:creationId xmlns:p14="http://schemas.microsoft.com/office/powerpoint/2010/main" val="1255226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95263"/>
            <a:ext cx="5486400" cy="3086100"/>
          </a:xfrm>
        </p:spPr>
      </p:sp>
      <p:sp>
        <p:nvSpPr>
          <p:cNvPr id="48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8AC071E-119D-48C9-8FE6-D8F868175D14}" type="slidenum">
              <a:rPr lang="he-IL" altLang="he-IL"/>
              <a:pPr eaLnBrk="1" hangingPunct="1"/>
              <a:t>4</a:t>
            </a:fld>
            <a:endParaRPr lang="he-IL" altLang="he-IL"/>
          </a:p>
        </p:txBody>
      </p:sp>
      <p:graphicFrame>
        <p:nvGraphicFramePr>
          <p:cNvPr id="49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113999"/>
              </p:ext>
            </p:extLst>
          </p:nvPr>
        </p:nvGraphicFramePr>
        <p:xfrm>
          <a:off x="188913" y="3311525"/>
          <a:ext cx="6337300" cy="5508625"/>
        </p:xfrm>
        <a:graphic>
          <a:graphicData uri="http://schemas.openxmlformats.org/drawingml/2006/table">
            <a:tbl>
              <a:tblPr rtl="1"/>
              <a:tblGrid>
                <a:gridCol w="515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35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3" marR="91453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3" marR="91453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2274">
                <a:tc>
                  <a:txBody>
                    <a:bodyPr/>
                    <a:lstStyle/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he-IL" sz="1400" b="1" i="0" dirty="0" smtClean="0"/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he-IL" sz="1400" b="1" i="0" dirty="0" smtClean="0"/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he-IL" sz="1400" b="1" i="0" dirty="0" smtClean="0"/>
                        <a:t>מראה אופטית</a:t>
                      </a:r>
                      <a:r>
                        <a:rPr lang="he-IL" sz="1400" i="0" dirty="0" smtClean="0"/>
                        <a:t> </a:t>
                      </a:r>
                      <a:r>
                        <a:rPr lang="en-US" sz="1400" i="0" dirty="0" smtClean="0"/>
                        <a:t>– </a:t>
                      </a:r>
                      <a:r>
                        <a:rPr lang="he-IL" sz="1400" i="0" dirty="0" smtClean="0"/>
                        <a:t>משטח המלוטש בצדו הקדמי.</a:t>
                      </a:r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he-IL" sz="1400" i="0" dirty="0" smtClean="0"/>
                        <a:t> בעלת שכבה מחזירה המצפה את צדו השני של המשטח. הציפוי עשוי בד"כ מכסף או אלומיניום.</a:t>
                      </a:r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he-IL" sz="1400" i="0" u="sng" dirty="0" smtClean="0"/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he-IL" sz="1400" i="0" u="sng" dirty="0" smtClean="0"/>
                        <a:t>מראה מישורית</a:t>
                      </a:r>
                      <a:endParaRPr lang="en-US" sz="1400" i="0" u="sng" dirty="0" smtClean="0"/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he-IL" sz="1400" i="0" u="sng" dirty="0" smtClean="0"/>
                        <a:t>סימון סכמתי</a:t>
                      </a:r>
                      <a:r>
                        <a:rPr lang="he-IL" sz="1400" b="1" i="0" dirty="0" smtClean="0"/>
                        <a:t>:</a:t>
                      </a:r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he-IL" sz="1400" b="1" i="0" dirty="0" smtClean="0"/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he-IL" sz="1400" i="0" dirty="0" smtClean="0"/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he-IL" sz="1400" i="0" dirty="0" smtClean="0"/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he-IL" sz="1400" i="0" dirty="0" smtClean="0"/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he-IL" sz="1400" i="0" dirty="0" smtClean="0"/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he-IL" sz="1400" i="0" dirty="0" smtClean="0"/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he-IL" sz="1400" i="0" dirty="0" smtClean="0"/>
                    </a:p>
                    <a:p>
                      <a:pPr marL="0" indent="0" fontAlgn="auto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en-US" sz="1400" i="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i="0" dirty="0" smtClean="0">
                        <a:latin typeface="Tahoma (גוף)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i="0" dirty="0" smtClean="0">
                        <a:latin typeface="Tahoma (גוף)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i="0" dirty="0" smtClean="0">
                          <a:latin typeface="Tahoma (גוף)"/>
                          <a:cs typeface="+mn-cs"/>
                        </a:rPr>
                        <a:t>ת. כמעט 100% מהאור.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i="0" dirty="0" smtClean="0">
                          <a:latin typeface="Tahoma (גוף)"/>
                          <a:cs typeface="+mn-cs"/>
                        </a:rPr>
                        <a:t>מנת ההחזרה של המראה גבוהה מאוד. אין שבירה, אך קיימת העברת קרניים זניחה ( ממש אפסית ) .</a:t>
                      </a:r>
                      <a:endParaRPr lang="en-US" sz="1400" i="0" dirty="0" smtClean="0">
                        <a:latin typeface="Tahoma (גוף)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מטרה אופרטיבית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שאלה לפיתוח תכנים</a:t>
                      </a: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3" marR="91453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50" name="Group 5"/>
          <p:cNvGrpSpPr>
            <a:grpSpLocks/>
          </p:cNvGrpSpPr>
          <p:nvPr/>
        </p:nvGrpSpPr>
        <p:grpSpPr bwMode="auto">
          <a:xfrm>
            <a:off x="4333875" y="5210175"/>
            <a:ext cx="274638" cy="1233488"/>
            <a:chOff x="6027" y="2507"/>
            <a:chExt cx="432" cy="1944"/>
          </a:xfrm>
        </p:grpSpPr>
        <p:sp>
          <p:nvSpPr>
            <p:cNvPr id="51" name="Line 6"/>
            <p:cNvSpPr>
              <a:spLocks noChangeShapeType="1"/>
            </p:cNvSpPr>
            <p:nvPr/>
          </p:nvSpPr>
          <p:spPr bwMode="auto">
            <a:xfrm>
              <a:off x="6027" y="2687"/>
              <a:ext cx="0" cy="17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2" name="Line 7"/>
            <p:cNvSpPr>
              <a:spLocks noChangeShapeType="1"/>
            </p:cNvSpPr>
            <p:nvPr/>
          </p:nvSpPr>
          <p:spPr bwMode="auto">
            <a:xfrm flipV="1">
              <a:off x="6027" y="430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3" name="Line 8"/>
            <p:cNvSpPr>
              <a:spLocks noChangeShapeType="1"/>
            </p:cNvSpPr>
            <p:nvPr/>
          </p:nvSpPr>
          <p:spPr bwMode="auto">
            <a:xfrm flipV="1">
              <a:off x="6027" y="322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4" name="Line 9"/>
            <p:cNvSpPr>
              <a:spLocks noChangeShapeType="1"/>
            </p:cNvSpPr>
            <p:nvPr/>
          </p:nvSpPr>
          <p:spPr bwMode="auto">
            <a:xfrm flipV="1">
              <a:off x="6027" y="250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5" name="Line 10"/>
            <p:cNvSpPr>
              <a:spLocks noChangeShapeType="1"/>
            </p:cNvSpPr>
            <p:nvPr/>
          </p:nvSpPr>
          <p:spPr bwMode="auto">
            <a:xfrm flipV="1">
              <a:off x="6027" y="358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6" name="Line 11"/>
            <p:cNvSpPr>
              <a:spLocks noChangeShapeType="1"/>
            </p:cNvSpPr>
            <p:nvPr/>
          </p:nvSpPr>
          <p:spPr bwMode="auto">
            <a:xfrm flipV="1">
              <a:off x="6027" y="286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7" name="Line 12"/>
            <p:cNvSpPr>
              <a:spLocks noChangeShapeType="1"/>
            </p:cNvSpPr>
            <p:nvPr/>
          </p:nvSpPr>
          <p:spPr bwMode="auto">
            <a:xfrm flipV="1">
              <a:off x="6027" y="394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58" name="TextBox 15"/>
          <p:cNvSpPr txBox="1">
            <a:spLocks noChangeArrowheads="1"/>
          </p:cNvSpPr>
          <p:nvPr/>
        </p:nvSpPr>
        <p:spPr bwMode="auto">
          <a:xfrm>
            <a:off x="4594225" y="5905500"/>
            <a:ext cx="1943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he-IL" sz="1400"/>
              <a:t>המשטח המצופה (אחורי)</a:t>
            </a:r>
          </a:p>
        </p:txBody>
      </p:sp>
      <p:sp>
        <p:nvSpPr>
          <p:cNvPr id="59" name="TextBox 16"/>
          <p:cNvSpPr txBox="1">
            <a:spLocks noChangeArrowheads="1"/>
          </p:cNvSpPr>
          <p:nvPr/>
        </p:nvSpPr>
        <p:spPr bwMode="auto">
          <a:xfrm>
            <a:off x="1844675" y="5942013"/>
            <a:ext cx="2479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he-IL" sz="1400"/>
              <a:t>המשטח המלוטש המחזיר (קידמי)</a:t>
            </a:r>
          </a:p>
        </p:txBody>
      </p:sp>
      <p:sp>
        <p:nvSpPr>
          <p:cNvPr id="60" name="TextBox 18"/>
          <p:cNvSpPr txBox="1">
            <a:spLocks noChangeArrowheads="1"/>
          </p:cNvSpPr>
          <p:nvPr/>
        </p:nvSpPr>
        <p:spPr bwMode="auto">
          <a:xfrm>
            <a:off x="2349500" y="3779838"/>
            <a:ext cx="3959225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he-IL" sz="1400"/>
              <a:t>החניך יחזור על הגדרת המראה המישורית</a:t>
            </a:r>
          </a:p>
        </p:txBody>
      </p:sp>
      <p:sp>
        <p:nvSpPr>
          <p:cNvPr id="61" name="TextBox 3"/>
          <p:cNvSpPr txBox="1"/>
          <p:nvPr/>
        </p:nvSpPr>
        <p:spPr>
          <a:xfrm>
            <a:off x="1989138" y="7092950"/>
            <a:ext cx="4319587" cy="3079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>
            <a:defPPr>
              <a:defRPr lang="he-IL"/>
            </a:defPPr>
            <a:lvl1pPr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he-IL" sz="14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כמה אור לדעתכם מוחזר ממראה?</a:t>
            </a:r>
            <a:endParaRPr lang="he-IL" sz="14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778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95263"/>
            <a:ext cx="5486400" cy="3086100"/>
          </a:xfrm>
        </p:spPr>
      </p:sp>
      <p:sp>
        <p:nvSpPr>
          <p:cNvPr id="10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8352EF2-EBE8-48E3-8A0A-A52F0B71837C}" type="slidenum">
              <a:rPr lang="he-IL" altLang="he-IL"/>
              <a:pPr eaLnBrk="1" hangingPunct="1"/>
              <a:t>5</a:t>
            </a:fld>
            <a:endParaRPr lang="he-IL" altLang="he-IL"/>
          </a:p>
        </p:txBody>
      </p:sp>
      <p:graphicFrame>
        <p:nvGraphicFramePr>
          <p:cNvPr id="11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41266"/>
              </p:ext>
            </p:extLst>
          </p:nvPr>
        </p:nvGraphicFramePr>
        <p:xfrm>
          <a:off x="188913" y="3311525"/>
          <a:ext cx="6337300" cy="5508625"/>
        </p:xfrm>
        <a:graphic>
          <a:graphicData uri="http://schemas.openxmlformats.org/drawingml/2006/table">
            <a:tbl>
              <a:tblPr rtl="1"/>
              <a:tblGrid>
                <a:gridCol w="515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0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3" marR="91453"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3" marR="91453"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25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+mn-cs"/>
                        </a:rPr>
                        <a:t>ע"מ להגדיר נקודה במרחב אנחנו צריכים לפחות 2 קרניים, כדי שנוכל ליצור בעזרתן נקודת חיתוך.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חוקי ההחזרה שלמדנו חלים גם כאן.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זווית ההחזרה שווה לזווית  הפגיעה  (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Symbol" pitchFamily="18" charset="2"/>
                        </a:rPr>
                        <a:t></a:t>
                      </a: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=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Symbol" pitchFamily="18" charset="2"/>
                        </a:rPr>
                        <a:t></a:t>
                      </a: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הזווית נמדדת בין הקרן </a:t>
                      </a:r>
                      <a:r>
                        <a:rPr kumimoji="0" lang="he-I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לנורמל</a:t>
                      </a: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ת. במרחק הגוף מהמראה, נלמד על כך בהמשך</a:t>
                      </a:r>
                    </a:p>
                  </a:txBody>
                  <a:tcPr marL="91453" marR="91453"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שאלה לפיתוח תכנים</a:t>
                      </a: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3" marR="91453"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2" name="קבוצה 6"/>
          <p:cNvGrpSpPr>
            <a:grpSpLocks/>
          </p:cNvGrpSpPr>
          <p:nvPr/>
        </p:nvGrpSpPr>
        <p:grpSpPr bwMode="auto">
          <a:xfrm>
            <a:off x="1822450" y="5616575"/>
            <a:ext cx="2027238" cy="2055813"/>
            <a:chOff x="1327552" y="3428918"/>
            <a:chExt cx="2659045" cy="2722231"/>
          </a:xfrm>
        </p:grpSpPr>
        <p:grpSp>
          <p:nvGrpSpPr>
            <p:cNvPr id="13" name="Group 5"/>
            <p:cNvGrpSpPr>
              <a:grpSpLocks/>
            </p:cNvGrpSpPr>
            <p:nvPr/>
          </p:nvGrpSpPr>
          <p:grpSpPr bwMode="auto">
            <a:xfrm>
              <a:off x="2395315" y="3428918"/>
              <a:ext cx="270187" cy="2406823"/>
              <a:chOff x="5602" y="2449"/>
              <a:chExt cx="425" cy="1969"/>
            </a:xfrm>
          </p:grpSpPr>
          <p:sp>
            <p:nvSpPr>
              <p:cNvPr id="26" name="Line 6"/>
              <p:cNvSpPr>
                <a:spLocks noChangeShapeType="1"/>
              </p:cNvSpPr>
              <p:nvPr/>
            </p:nvSpPr>
            <p:spPr bwMode="auto">
              <a:xfrm>
                <a:off x="6027" y="2651"/>
                <a:ext cx="0" cy="17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27" name="Line 7"/>
              <p:cNvSpPr>
                <a:spLocks noChangeShapeType="1"/>
              </p:cNvSpPr>
              <p:nvPr/>
            </p:nvSpPr>
            <p:spPr bwMode="auto">
              <a:xfrm flipH="1" flipV="1">
                <a:off x="5602" y="4274"/>
                <a:ext cx="425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28" name="Line 8"/>
              <p:cNvSpPr>
                <a:spLocks noChangeShapeType="1"/>
              </p:cNvSpPr>
              <p:nvPr/>
            </p:nvSpPr>
            <p:spPr bwMode="auto">
              <a:xfrm flipH="1" flipV="1">
                <a:off x="5602" y="3227"/>
                <a:ext cx="425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29" name="Line 9"/>
              <p:cNvSpPr>
                <a:spLocks noChangeShapeType="1"/>
              </p:cNvSpPr>
              <p:nvPr/>
            </p:nvSpPr>
            <p:spPr bwMode="auto">
              <a:xfrm flipH="1" flipV="1">
                <a:off x="5602" y="2449"/>
                <a:ext cx="425" cy="20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0" name="Line 10"/>
              <p:cNvSpPr>
                <a:spLocks noChangeShapeType="1"/>
              </p:cNvSpPr>
              <p:nvPr/>
            </p:nvSpPr>
            <p:spPr bwMode="auto">
              <a:xfrm flipH="1" flipV="1">
                <a:off x="5602" y="3533"/>
                <a:ext cx="425" cy="1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1" name="Line 11"/>
              <p:cNvSpPr>
                <a:spLocks noChangeShapeType="1"/>
              </p:cNvSpPr>
              <p:nvPr/>
            </p:nvSpPr>
            <p:spPr bwMode="auto">
              <a:xfrm flipH="1" flipV="1">
                <a:off x="5602" y="2867"/>
                <a:ext cx="425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2" name="Line 12"/>
              <p:cNvSpPr>
                <a:spLocks noChangeShapeType="1"/>
              </p:cNvSpPr>
              <p:nvPr/>
            </p:nvSpPr>
            <p:spPr bwMode="auto">
              <a:xfrm flipH="1" flipV="1">
                <a:off x="5602" y="3847"/>
                <a:ext cx="425" cy="2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</p:grpSp>
        <p:cxnSp>
          <p:nvCxnSpPr>
            <p:cNvPr id="14" name="מחבר ישר 8"/>
            <p:cNvCxnSpPr>
              <a:cxnSpLocks noChangeShapeType="1"/>
              <a:stCxn id="16" idx="0"/>
            </p:cNvCxnSpPr>
            <p:nvPr/>
          </p:nvCxnSpPr>
          <p:spPr bwMode="auto">
            <a:xfrm flipH="1" flipV="1">
              <a:off x="2665500" y="4346924"/>
              <a:ext cx="1321097" cy="4145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מחבר ישר 9"/>
            <p:cNvCxnSpPr>
              <a:cxnSpLocks noChangeShapeType="1"/>
            </p:cNvCxnSpPr>
            <p:nvPr/>
          </p:nvCxnSpPr>
          <p:spPr bwMode="auto">
            <a:xfrm flipH="1" flipV="1">
              <a:off x="1335402" y="4344851"/>
              <a:ext cx="1321097" cy="4145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אליפסה 15"/>
            <p:cNvSpPr/>
            <p:nvPr/>
          </p:nvSpPr>
          <p:spPr bwMode="auto">
            <a:xfrm rot="2339221">
              <a:off x="3534746" y="4255047"/>
              <a:ext cx="360231" cy="86396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1"/>
            <a:lstStyle/>
            <a:p>
              <a:pPr>
                <a:defRPr/>
              </a:pPr>
              <a:endParaRPr lang="he-IL"/>
            </a:p>
          </p:txBody>
        </p:sp>
        <p:cxnSp>
          <p:nvCxnSpPr>
            <p:cNvPr id="17" name="מחבר ישר 11"/>
            <p:cNvCxnSpPr>
              <a:cxnSpLocks noChangeShapeType="1"/>
              <a:stCxn id="16" idx="4"/>
            </p:cNvCxnSpPr>
            <p:nvPr/>
          </p:nvCxnSpPr>
          <p:spPr bwMode="auto">
            <a:xfrm flipH="1">
              <a:off x="2665500" y="5023594"/>
              <a:ext cx="776749" cy="3178"/>
            </a:xfrm>
            <a:prstGeom prst="line">
              <a:avLst/>
            </a:prstGeom>
            <a:noFill/>
            <a:ln w="19050" algn="ctr">
              <a:solidFill>
                <a:srgbClr val="00206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מחבר ישר 12"/>
            <p:cNvCxnSpPr>
              <a:cxnSpLocks noChangeShapeType="1"/>
            </p:cNvCxnSpPr>
            <p:nvPr/>
          </p:nvCxnSpPr>
          <p:spPr bwMode="auto">
            <a:xfrm flipH="1">
              <a:off x="1879750" y="5026772"/>
              <a:ext cx="776749" cy="3178"/>
            </a:xfrm>
            <a:prstGeom prst="line">
              <a:avLst/>
            </a:prstGeom>
            <a:noFill/>
            <a:ln w="19050" algn="ctr">
              <a:solidFill>
                <a:srgbClr val="00206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אליפסה 18"/>
            <p:cNvSpPr/>
            <p:nvPr/>
          </p:nvSpPr>
          <p:spPr bwMode="auto">
            <a:xfrm rot="19260779" flipV="1">
              <a:off x="1419706" y="4254723"/>
              <a:ext cx="360040" cy="865219"/>
            </a:xfrm>
            <a:prstGeom prst="ellipse">
              <a:avLst/>
            </a:prstGeom>
            <a:solidFill>
              <a:srgbClr val="C0C0C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101600">
                <a:schemeClr val="accent4">
                  <a:satMod val="175000"/>
                  <a:alpha val="17000"/>
                </a:schemeClr>
              </a:glow>
              <a:reflection endPos="0" dir="5400000" sy="-100000" algn="bl" rotWithShape="0"/>
              <a:softEdge rad="0"/>
            </a:effectLst>
          </p:spPr>
          <p:txBody>
            <a:bodyPr rtlCol="1"/>
            <a:lstStyle/>
            <a:p>
              <a:pPr>
                <a:defRPr/>
              </a:pPr>
              <a:endParaRPr lang="he-IL"/>
            </a:p>
          </p:txBody>
        </p:sp>
        <p:cxnSp>
          <p:nvCxnSpPr>
            <p:cNvPr id="20" name="מחבר ישר 14"/>
            <p:cNvCxnSpPr>
              <a:cxnSpLocks noChangeShapeType="1"/>
              <a:stCxn id="16" idx="0"/>
            </p:cNvCxnSpPr>
            <p:nvPr/>
          </p:nvCxnSpPr>
          <p:spPr bwMode="auto">
            <a:xfrm flipH="1" flipV="1">
              <a:off x="2665500" y="3838894"/>
              <a:ext cx="1321097" cy="512175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מחבר ישר 15"/>
            <p:cNvCxnSpPr>
              <a:cxnSpLocks noChangeShapeType="1"/>
              <a:stCxn id="19" idx="4"/>
            </p:cNvCxnSpPr>
            <p:nvPr/>
          </p:nvCxnSpPr>
          <p:spPr bwMode="auto">
            <a:xfrm flipV="1">
              <a:off x="1327552" y="3838894"/>
              <a:ext cx="1328947" cy="512176"/>
            </a:xfrm>
            <a:prstGeom prst="line">
              <a:avLst/>
            </a:prstGeom>
            <a:noFill/>
            <a:ln w="19050" algn="ctr">
              <a:solidFill>
                <a:srgbClr val="C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מחבר ישר 16"/>
            <p:cNvCxnSpPr>
              <a:cxnSpLocks noChangeShapeType="1"/>
              <a:stCxn id="16" idx="4"/>
            </p:cNvCxnSpPr>
            <p:nvPr/>
          </p:nvCxnSpPr>
          <p:spPr bwMode="auto">
            <a:xfrm flipH="1">
              <a:off x="2665500" y="5023594"/>
              <a:ext cx="776749" cy="564452"/>
            </a:xfrm>
            <a:prstGeom prst="line">
              <a:avLst/>
            </a:prstGeom>
            <a:noFill/>
            <a:ln w="19050" algn="ctr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מחבר ישר 17"/>
            <p:cNvCxnSpPr>
              <a:cxnSpLocks noChangeShapeType="1"/>
              <a:stCxn id="19" idx="0"/>
            </p:cNvCxnSpPr>
            <p:nvPr/>
          </p:nvCxnSpPr>
          <p:spPr bwMode="auto">
            <a:xfrm>
              <a:off x="1871900" y="5023595"/>
              <a:ext cx="793600" cy="564451"/>
            </a:xfrm>
            <a:prstGeom prst="line">
              <a:avLst/>
            </a:prstGeom>
            <a:noFill/>
            <a:ln w="19050" algn="ctr">
              <a:solidFill>
                <a:srgbClr val="00206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מחבר חץ ישר 18"/>
            <p:cNvCxnSpPr>
              <a:cxnSpLocks noChangeShapeType="1"/>
            </p:cNvCxnSpPr>
            <p:nvPr/>
          </p:nvCxnSpPr>
          <p:spPr bwMode="auto">
            <a:xfrm flipV="1">
              <a:off x="2656499" y="3429000"/>
              <a:ext cx="1057924" cy="414913"/>
            </a:xfrm>
            <a:prstGeom prst="straightConnector1">
              <a:avLst/>
            </a:prstGeom>
            <a:noFill/>
            <a:ln w="19050" algn="ctr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מחבר חץ ישר 19"/>
            <p:cNvCxnSpPr>
              <a:cxnSpLocks noChangeShapeType="1"/>
            </p:cNvCxnSpPr>
            <p:nvPr/>
          </p:nvCxnSpPr>
          <p:spPr bwMode="auto">
            <a:xfrm>
              <a:off x="2656499" y="5586698"/>
              <a:ext cx="785750" cy="564451"/>
            </a:xfrm>
            <a:prstGeom prst="straightConnector1">
              <a:avLst/>
            </a:prstGeom>
            <a:noFill/>
            <a:ln w="19050" algn="ctr">
              <a:solidFill>
                <a:srgbClr val="00206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3" name="TextBox 3"/>
          <p:cNvSpPr txBox="1"/>
          <p:nvPr/>
        </p:nvSpPr>
        <p:spPr>
          <a:xfrm>
            <a:off x="2039938" y="7885113"/>
            <a:ext cx="4319587" cy="52228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>
            <a:defPPr>
              <a:defRPr lang="he-IL"/>
            </a:defPPr>
            <a:lvl1pPr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he-IL" sz="14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באיזה מרחק מהמראה, נמצאת הדמות הנוצרת במראה לדעתכם?</a:t>
            </a:r>
            <a:endParaRPr lang="he-IL" sz="14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73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95263"/>
            <a:ext cx="5486400" cy="3086100"/>
          </a:xfrm>
        </p:spPr>
      </p:sp>
      <p:sp>
        <p:nvSpPr>
          <p:cNvPr id="7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C46A69-8B07-452E-A1D0-76E6B372402F}" type="slidenum">
              <a:rPr lang="he-IL" altLang="he-IL"/>
              <a:pPr eaLnBrk="1" hangingPunct="1"/>
              <a:t>6</a:t>
            </a:fld>
            <a:endParaRPr lang="he-IL" altLang="he-IL"/>
          </a:p>
        </p:txBody>
      </p:sp>
      <p:graphicFrame>
        <p:nvGraphicFramePr>
          <p:cNvPr id="8" name="Group 20"/>
          <p:cNvGraphicFramePr>
            <a:graphicFrameLocks noGrp="1"/>
          </p:cNvGraphicFramePr>
          <p:nvPr/>
        </p:nvGraphicFramePr>
        <p:xfrm>
          <a:off x="188913" y="3311525"/>
          <a:ext cx="6337300" cy="5508625"/>
        </p:xfrm>
        <a:graphic>
          <a:graphicData uri="http://schemas.openxmlformats.org/drawingml/2006/table">
            <a:tbl>
              <a:tblPr rtl="1"/>
              <a:tblGrid>
                <a:gridCol w="515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35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פירוט הנושא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פעילות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227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סיכום ביניים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914400" marR="0" indent="-91440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עד כה למדנו על ההגדרות במראה המישורית</a:t>
                      </a:r>
                    </a:p>
                    <a:p>
                      <a:pPr marL="914400" indent="-914400">
                        <a:spcBef>
                          <a:spcPct val="20000"/>
                        </a:spcBef>
                        <a:buFontTx/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914400" indent="-914400">
                        <a:spcBef>
                          <a:spcPct val="20000"/>
                        </a:spcBef>
                        <a:buFontTx/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914400" indent="-914400">
                        <a:spcBef>
                          <a:spcPct val="20000"/>
                        </a:spcBef>
                        <a:buFontTx/>
                        <a:buNone/>
                      </a:pPr>
                      <a:r>
                        <a:rPr lang="he-IL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בצד הימני.</a:t>
                      </a:r>
                    </a:p>
                    <a:p>
                      <a:pPr marL="914400" indent="-914400">
                        <a:spcBef>
                          <a:spcPct val="20000"/>
                        </a:spcBef>
                        <a:buFontTx/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914400" indent="-914400">
                        <a:spcBef>
                          <a:spcPct val="20000"/>
                        </a:spcBef>
                        <a:buFontTx/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914400" indent="-914400">
                        <a:spcBef>
                          <a:spcPct val="20000"/>
                        </a:spcBef>
                        <a:buFontTx/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914400" indent="-914400">
                        <a:spcBef>
                          <a:spcPct val="20000"/>
                        </a:spcBef>
                        <a:buFontTx/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914400" indent="-914400">
                        <a:spcBef>
                          <a:spcPct val="20000"/>
                        </a:spcBef>
                        <a:buFontTx/>
                        <a:buNone/>
                      </a:pPr>
                      <a:r>
                        <a:rPr lang="he-IL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יד ימין</a:t>
                      </a:r>
                    </a:p>
                    <a:p>
                      <a:pPr marL="914400" indent="-914400">
                        <a:spcBef>
                          <a:spcPct val="20000"/>
                        </a:spcBef>
                        <a:buFontTx/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spcBef>
                          <a:spcPct val="20000"/>
                        </a:spcBef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spcBef>
                          <a:spcPct val="20000"/>
                        </a:spcBef>
                        <a:buNone/>
                      </a:pPr>
                      <a:r>
                        <a:rPr lang="he-IL" sz="14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חוקי ההחזרה</a:t>
                      </a:r>
                    </a:p>
                    <a:p>
                      <a:pPr>
                        <a:spcBef>
                          <a:spcPct val="20000"/>
                        </a:spcBef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spcBef>
                          <a:spcPct val="20000"/>
                        </a:spcBef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914400" indent="-914400">
                        <a:spcBef>
                          <a:spcPct val="20000"/>
                        </a:spcBef>
                        <a:buFontTx/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בהמשך השיעור נלמד על עצם ודמות במראה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חזרה על מהלך השיעור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שאלות ו.ק.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קישור להמשך השיעור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708275" y="4670425"/>
            <a:ext cx="3825875" cy="2109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914400" indent="-9144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endParaRPr lang="he-IL" altLang="he-IL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3"/>
          <p:cNvSpPr txBox="1"/>
          <p:nvPr/>
        </p:nvSpPr>
        <p:spPr>
          <a:xfrm>
            <a:off x="2009775" y="4552950"/>
            <a:ext cx="4319588" cy="3079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>
            <a:defPPr>
              <a:defRPr lang="he-IL"/>
            </a:defPPr>
            <a:lvl1pPr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he-IL" sz="14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באיזה צד, בסימול המראה, תהיה הדמות?</a:t>
            </a:r>
            <a:endParaRPr lang="he-IL" sz="14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TextBox 4"/>
          <p:cNvSpPr txBox="1"/>
          <p:nvPr/>
        </p:nvSpPr>
        <p:spPr>
          <a:xfrm>
            <a:off x="2068513" y="6640513"/>
            <a:ext cx="4333875" cy="3079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>
            <a:defPPr>
              <a:defRPr lang="he-IL"/>
            </a:defPPr>
            <a:lvl1pPr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he-IL" sz="14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אילו חוקים שלמדנו חלים גם על המראה המישורית?</a:t>
            </a:r>
            <a:endParaRPr lang="he-IL" sz="14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5" name="TextBox 5"/>
          <p:cNvSpPr txBox="1"/>
          <p:nvPr/>
        </p:nvSpPr>
        <p:spPr>
          <a:xfrm>
            <a:off x="2068513" y="5915025"/>
            <a:ext cx="4333875" cy="3079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>
            <a:defPPr>
              <a:defRPr lang="he-IL"/>
            </a:defPPr>
            <a:lvl1pPr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he-IL" sz="14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כאשר מסתכלים במראה, איזו יד תהיה מול יד ימין?</a:t>
            </a:r>
            <a:endParaRPr lang="he-IL" sz="14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16" name="Group 5"/>
          <p:cNvGrpSpPr>
            <a:grpSpLocks/>
          </p:cNvGrpSpPr>
          <p:nvPr/>
        </p:nvGrpSpPr>
        <p:grpSpPr bwMode="auto">
          <a:xfrm>
            <a:off x="4821238" y="4860925"/>
            <a:ext cx="206375" cy="979488"/>
            <a:chOff x="6027" y="2507"/>
            <a:chExt cx="432" cy="1944"/>
          </a:xfrm>
        </p:grpSpPr>
        <p:sp>
          <p:nvSpPr>
            <p:cNvPr id="17" name="Line 6"/>
            <p:cNvSpPr>
              <a:spLocks noChangeShapeType="1"/>
            </p:cNvSpPr>
            <p:nvPr/>
          </p:nvSpPr>
          <p:spPr bwMode="auto">
            <a:xfrm>
              <a:off x="6027" y="2687"/>
              <a:ext cx="0" cy="17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18" name="Line 7"/>
            <p:cNvSpPr>
              <a:spLocks noChangeShapeType="1"/>
            </p:cNvSpPr>
            <p:nvPr/>
          </p:nvSpPr>
          <p:spPr bwMode="auto">
            <a:xfrm flipV="1">
              <a:off x="6027" y="430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 flipV="1">
              <a:off x="6027" y="322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 flipV="1">
              <a:off x="6027" y="250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1" name="Line 10"/>
            <p:cNvSpPr>
              <a:spLocks noChangeShapeType="1"/>
            </p:cNvSpPr>
            <p:nvPr/>
          </p:nvSpPr>
          <p:spPr bwMode="auto">
            <a:xfrm flipV="1">
              <a:off x="6027" y="358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2" name="Line 11"/>
            <p:cNvSpPr>
              <a:spLocks noChangeShapeType="1"/>
            </p:cNvSpPr>
            <p:nvPr/>
          </p:nvSpPr>
          <p:spPr bwMode="auto">
            <a:xfrm flipV="1">
              <a:off x="6027" y="286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 flipV="1">
              <a:off x="6027" y="394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24" name="TextBox 3"/>
          <p:cNvSpPr txBox="1"/>
          <p:nvPr/>
        </p:nvSpPr>
        <p:spPr>
          <a:xfrm>
            <a:off x="441325" y="3768725"/>
            <a:ext cx="755650" cy="3063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>
            <a:defPPr>
              <a:defRPr lang="he-IL"/>
            </a:defPPr>
            <a:lvl1pPr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he-IL" sz="1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דק'</a:t>
            </a:r>
            <a:endParaRPr lang="he-IL" sz="1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421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95263"/>
            <a:ext cx="5486400" cy="3086100"/>
          </a:xfrm>
        </p:spPr>
      </p:sp>
      <p:sp>
        <p:nvSpPr>
          <p:cNvPr id="7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B112F72-D2A0-475F-B230-32A08F6C9EA4}" type="slidenum">
              <a:rPr lang="he-IL" altLang="he-IL"/>
              <a:pPr eaLnBrk="1" hangingPunct="1"/>
              <a:t>7</a:t>
            </a:fld>
            <a:endParaRPr lang="he-IL" altLang="he-IL"/>
          </a:p>
        </p:txBody>
      </p:sp>
      <p:graphicFrame>
        <p:nvGraphicFramePr>
          <p:cNvPr id="8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98331"/>
              </p:ext>
            </p:extLst>
          </p:nvPr>
        </p:nvGraphicFramePr>
        <p:xfrm>
          <a:off x="188913" y="3311525"/>
          <a:ext cx="6337300" cy="5508625"/>
        </p:xfrm>
        <a:graphic>
          <a:graphicData uri="http://schemas.openxmlformats.org/drawingml/2006/table">
            <a:tbl>
              <a:tblPr rtl="1"/>
              <a:tblGrid>
                <a:gridCol w="515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35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3" marR="91453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3" marR="91453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2274"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90000"/>
                        </a:lnSpc>
                        <a:buNone/>
                      </a:pPr>
                      <a:endParaRPr lang="he-IL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hangingPunct="1">
                        <a:lnSpc>
                          <a:spcPct val="90000"/>
                        </a:lnSpc>
                        <a:buNone/>
                      </a:pPr>
                      <a:endParaRPr lang="he-IL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lnSpc>
                          <a:spcPct val="90000"/>
                        </a:lnSpc>
                        <a:buNone/>
                      </a:pP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נוכיח כי המרחק בין עצם למראה מישורית שווה למרחק בין הדמות למראה.</a:t>
                      </a:r>
                    </a:p>
                    <a:p>
                      <a:pPr marL="0" indent="0">
                        <a:lnSpc>
                          <a:spcPct val="90000"/>
                        </a:lnSpc>
                        <a:buNone/>
                      </a:pPr>
                      <a:endParaRPr lang="he-I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נחפוף את המשולשים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ABC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 pitchFamily="18" charset="2"/>
                        </a:rPr>
                        <a:t>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BCD            :</a:t>
                      </a:r>
                    </a:p>
                    <a:p>
                      <a:pPr marL="0" indent="0" algn="l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BC = BC                                           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None/>
                      </a:pP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 pitchFamily="18" charset="2"/>
                        </a:rPr>
                        <a:t> </a:t>
                      </a:r>
                      <a:r>
                        <a:rPr lang="en-US" sz="1400" dirty="0" smtClean="0"/>
                        <a:t>(AD </a:t>
                      </a:r>
                      <a:r>
                        <a:rPr lang="en-US" sz="1400" dirty="0" smtClean="0">
                          <a:sym typeface="Symbol" pitchFamily="18" charset="2"/>
                        </a:rPr>
                        <a:t></a:t>
                      </a:r>
                      <a:r>
                        <a:rPr lang="en-US" sz="1400" dirty="0" smtClean="0"/>
                        <a:t> BC )</a:t>
                      </a: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 pitchFamily="18" charset="2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 pitchFamily="18" charset="2"/>
                        </a:rPr>
                        <a:t>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BCA =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 pitchFamily="18" charset="2"/>
                        </a:rPr>
                        <a:t>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BCD = 90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 pitchFamily="18" charset="2"/>
                        </a:rPr>
                        <a:t>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he-I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lnSpc>
                          <a:spcPct val="90000"/>
                        </a:lnSpc>
                        <a:buNone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 pitchFamily="18" charset="2"/>
                        </a:rPr>
                        <a:t>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ABC =90 - </a:t>
                      </a:r>
                      <a:r>
                        <a:rPr lang="en-US" sz="1400" dirty="0" smtClean="0">
                          <a:sym typeface="Symbol" pitchFamily="18" charset="2"/>
                        </a:rPr>
                        <a:t></a:t>
                      </a:r>
                      <a:endParaRPr lang="he-I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lnSpc>
                          <a:spcPct val="90000"/>
                        </a:lnSpc>
                        <a:buNone/>
                      </a:pP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 pitchFamily="18" charset="2"/>
                        </a:rPr>
                        <a:t>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DBC =90 -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 pitchFamily="18" charset="2"/>
                        </a:rPr>
                        <a:t></a:t>
                      </a:r>
                      <a:endParaRPr lang="he-I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lnSpc>
                          <a:spcPct val="90000"/>
                        </a:lnSpc>
                        <a:buNone/>
                      </a:pP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 pitchFamily="18" charset="2"/>
                        </a:rPr>
                        <a:t>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DBC =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 pitchFamily="18" charset="2"/>
                        </a:rPr>
                        <a:t>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ABC 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None/>
                      </a:pP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ז. צ. ז.)     </a:t>
                      </a:r>
                      <a:r>
                        <a:rPr lang="en-US" sz="1400" dirty="0" smtClean="0"/>
                        <a:t>∆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ABC</a:t>
                      </a:r>
                      <a:r>
                        <a:rPr lang="en-US" sz="1400" dirty="0" smtClean="0">
                          <a:sym typeface="Symbol" pitchFamily="18" charset="2"/>
                        </a:rPr>
                        <a:t> 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dirty="0" smtClean="0"/>
                        <a:t>∆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ABC  </a:t>
                      </a:r>
                      <a:endParaRPr lang="he-I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lnSpc>
                          <a:spcPct val="90000"/>
                        </a:lnSpc>
                        <a:buNone/>
                      </a:pP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מ. ש. ל              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AC = CD</a:t>
                      </a:r>
                    </a:p>
                    <a:p>
                      <a:pPr marL="0" indent="0" eaLnBrk="1" hangingPunct="1">
                        <a:lnSpc>
                          <a:spcPct val="90000"/>
                        </a:lnSpc>
                        <a:buNone/>
                      </a:pPr>
                      <a:endParaRPr lang="he-IL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hangingPunct="1">
                        <a:lnSpc>
                          <a:spcPct val="90000"/>
                        </a:lnSpc>
                        <a:buNone/>
                      </a:pPr>
                      <a:endParaRPr lang="he-IL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hangingPunct="1">
                        <a:lnSpc>
                          <a:spcPct val="90000"/>
                        </a:lnSpc>
                        <a:buNone/>
                      </a:pPr>
                      <a:endParaRPr lang="he-IL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hangingPunct="1">
                        <a:lnSpc>
                          <a:spcPct val="90000"/>
                        </a:lnSpc>
                        <a:buNone/>
                      </a:pPr>
                      <a:endParaRPr lang="he-IL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hangingPunct="1">
                        <a:lnSpc>
                          <a:spcPct val="90000"/>
                        </a:lnSpc>
                        <a:buNone/>
                      </a:pPr>
                      <a:endParaRPr lang="he-IL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hangingPunct="1">
                        <a:lnSpc>
                          <a:spcPct val="90000"/>
                        </a:lnSpc>
                        <a:buNone/>
                      </a:pPr>
                      <a:endParaRPr lang="he-IL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hangingPunct="1">
                        <a:lnSpc>
                          <a:spcPct val="90000"/>
                        </a:lnSpc>
                        <a:buNone/>
                      </a:pPr>
                      <a:endParaRPr lang="he-IL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hangingPunct="1">
                        <a:lnSpc>
                          <a:spcPct val="90000"/>
                        </a:lnSpc>
                        <a:buNone/>
                      </a:pPr>
                      <a:endParaRPr lang="he-IL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he-IL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תשובה: </a:t>
                      </a: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אנו רואים את עצמנו כביכול במראה. כפי שאנו רואים, הדמות המתקבלת במראה מישורית היא </a:t>
                      </a:r>
                      <a:r>
                        <a:rPr lang="he-IL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דמות ישרה ומדומה.</a:t>
                      </a:r>
                    </a:p>
                    <a:p>
                      <a:pPr marL="0" indent="0" eaLnBrk="1" hangingPunct="1">
                        <a:lnSpc>
                          <a:spcPct val="90000"/>
                        </a:lnSpc>
                        <a:buNone/>
                      </a:pPr>
                      <a:endParaRPr lang="he-IL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he-IL" sz="140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דמות מדומה –  תמונת העצם הנוצרת ע"י המשכי קרני האור המוחזרות. דמות מדומה קיימת רק במוחו של הצופה.</a:t>
                      </a:r>
                      <a:r>
                        <a:rPr lang="en-US" sz="140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he-IL" sz="1400" b="0" u="none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3" marR="91453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מטרה אופרטיבית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שאלה לפיתוח תכנים</a:t>
                      </a:r>
                    </a:p>
                  </a:txBody>
                  <a:tcPr marL="91453" marR="91453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9" name="קבוצה 5"/>
          <p:cNvGrpSpPr>
            <a:grpSpLocks/>
          </p:cNvGrpSpPr>
          <p:nvPr/>
        </p:nvGrpSpPr>
        <p:grpSpPr bwMode="auto">
          <a:xfrm>
            <a:off x="3833813" y="4973638"/>
            <a:ext cx="2557462" cy="2073275"/>
            <a:chOff x="5197383" y="3361051"/>
            <a:chExt cx="3595828" cy="2916611"/>
          </a:xfrm>
        </p:grpSpPr>
        <p:grpSp>
          <p:nvGrpSpPr>
            <p:cNvPr id="10" name="קבוצה 6"/>
            <p:cNvGrpSpPr>
              <a:grpSpLocks/>
            </p:cNvGrpSpPr>
            <p:nvPr/>
          </p:nvGrpSpPr>
          <p:grpSpPr bwMode="auto">
            <a:xfrm>
              <a:off x="5364648" y="3361051"/>
              <a:ext cx="3178541" cy="2916611"/>
              <a:chOff x="1327552" y="3429000"/>
              <a:chExt cx="2659045" cy="2439924"/>
            </a:xfrm>
          </p:grpSpPr>
          <p:grpSp>
            <p:nvGrpSpPr>
              <p:cNvPr id="20" name="Group 5"/>
              <p:cNvGrpSpPr>
                <a:grpSpLocks/>
              </p:cNvGrpSpPr>
              <p:nvPr/>
            </p:nvGrpSpPr>
            <p:grpSpPr bwMode="auto">
              <a:xfrm>
                <a:off x="2665500" y="3499814"/>
                <a:ext cx="274637" cy="2335926"/>
                <a:chOff x="6027" y="2507"/>
                <a:chExt cx="432" cy="1911"/>
              </a:xfrm>
            </p:grpSpPr>
            <p:sp>
              <p:nvSpPr>
                <p:cNvPr id="33" name="Line 6"/>
                <p:cNvSpPr>
                  <a:spLocks noChangeShapeType="1"/>
                </p:cNvSpPr>
                <p:nvPr/>
              </p:nvSpPr>
              <p:spPr bwMode="auto">
                <a:xfrm>
                  <a:off x="6027" y="2651"/>
                  <a:ext cx="0" cy="17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34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6027" y="4274"/>
                  <a:ext cx="432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35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6027" y="3227"/>
                  <a:ext cx="432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36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6027" y="2507"/>
                  <a:ext cx="432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37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6027" y="3587"/>
                  <a:ext cx="432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38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6027" y="2992"/>
                  <a:ext cx="432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  <p:sp>
              <p:nvSpPr>
                <p:cNvPr id="39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6027" y="3947"/>
                  <a:ext cx="432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/>
                </a:p>
              </p:txBody>
            </p:sp>
          </p:grpSp>
          <p:cxnSp>
            <p:nvCxnSpPr>
              <p:cNvPr id="21" name="מחבר ישר 14"/>
              <p:cNvCxnSpPr>
                <a:cxnSpLocks noChangeShapeType="1"/>
                <a:stCxn id="23" idx="0"/>
              </p:cNvCxnSpPr>
              <p:nvPr/>
            </p:nvCxnSpPr>
            <p:spPr bwMode="auto">
              <a:xfrm flipH="1" flipV="1">
                <a:off x="2665500" y="4346924"/>
                <a:ext cx="1321097" cy="4145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" name="מחבר ישר 15"/>
              <p:cNvCxnSpPr>
                <a:cxnSpLocks noChangeShapeType="1"/>
              </p:cNvCxnSpPr>
              <p:nvPr/>
            </p:nvCxnSpPr>
            <p:spPr bwMode="auto">
              <a:xfrm flipH="1" flipV="1">
                <a:off x="1335402" y="4344851"/>
                <a:ext cx="1321097" cy="4145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3" name="אליפסה 22"/>
              <p:cNvSpPr/>
              <p:nvPr/>
            </p:nvSpPr>
            <p:spPr bwMode="auto">
              <a:xfrm rot="2339221">
                <a:off x="3534751" y="4254763"/>
                <a:ext cx="360379" cy="86499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1"/>
              <a:lstStyle/>
              <a:p>
                <a:pPr>
                  <a:defRPr/>
                </a:pPr>
                <a:endParaRPr lang="he-IL"/>
              </a:p>
            </p:txBody>
          </p:sp>
          <p:cxnSp>
            <p:nvCxnSpPr>
              <p:cNvPr id="24" name="מחבר ישר 17"/>
              <p:cNvCxnSpPr>
                <a:cxnSpLocks noChangeShapeType="1"/>
                <a:stCxn id="23" idx="4"/>
              </p:cNvCxnSpPr>
              <p:nvPr/>
            </p:nvCxnSpPr>
            <p:spPr bwMode="auto">
              <a:xfrm flipH="1">
                <a:off x="2665500" y="5023594"/>
                <a:ext cx="776749" cy="3178"/>
              </a:xfrm>
              <a:prstGeom prst="line">
                <a:avLst/>
              </a:prstGeom>
              <a:noFill/>
              <a:ln w="19050" algn="ctr">
                <a:solidFill>
                  <a:srgbClr val="00206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5" name="מחבר ישר 18"/>
              <p:cNvCxnSpPr>
                <a:cxnSpLocks noChangeShapeType="1"/>
              </p:cNvCxnSpPr>
              <p:nvPr/>
            </p:nvCxnSpPr>
            <p:spPr bwMode="auto">
              <a:xfrm flipH="1">
                <a:off x="1879750" y="5026772"/>
                <a:ext cx="776749" cy="3178"/>
              </a:xfrm>
              <a:prstGeom prst="line">
                <a:avLst/>
              </a:prstGeom>
              <a:noFill/>
              <a:ln w="19050" algn="ctr">
                <a:solidFill>
                  <a:srgbClr val="00206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6" name="אליפסה 25"/>
              <p:cNvSpPr/>
              <p:nvPr/>
            </p:nvSpPr>
            <p:spPr bwMode="auto">
              <a:xfrm rot="19260779" flipV="1">
                <a:off x="1419706" y="4254723"/>
                <a:ext cx="360040" cy="865219"/>
              </a:xfrm>
              <a:prstGeom prst="ellips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glow rad="101600">
                  <a:schemeClr val="accent4">
                    <a:satMod val="175000"/>
                    <a:alpha val="17000"/>
                  </a:schemeClr>
                </a:glow>
                <a:reflection endPos="0" dir="5400000" sy="-100000" algn="bl" rotWithShape="0"/>
                <a:softEdge rad="0"/>
              </a:effectLst>
            </p:spPr>
            <p:txBody>
              <a:bodyPr rtlCol="1"/>
              <a:lstStyle/>
              <a:p>
                <a:pPr>
                  <a:defRPr/>
                </a:pPr>
                <a:endParaRPr lang="he-IL"/>
              </a:p>
            </p:txBody>
          </p:sp>
          <p:cxnSp>
            <p:nvCxnSpPr>
              <p:cNvPr id="27" name="מחבר ישר 20"/>
              <p:cNvCxnSpPr>
                <a:cxnSpLocks noChangeShapeType="1"/>
                <a:stCxn id="23" idx="0"/>
              </p:cNvCxnSpPr>
              <p:nvPr/>
            </p:nvCxnSpPr>
            <p:spPr bwMode="auto">
              <a:xfrm flipH="1" flipV="1">
                <a:off x="2665500" y="3838894"/>
                <a:ext cx="1321097" cy="512175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" name="מחבר ישר 21"/>
              <p:cNvCxnSpPr>
                <a:cxnSpLocks noChangeShapeType="1"/>
                <a:stCxn id="26" idx="4"/>
              </p:cNvCxnSpPr>
              <p:nvPr/>
            </p:nvCxnSpPr>
            <p:spPr bwMode="auto">
              <a:xfrm flipV="1">
                <a:off x="1327552" y="3838894"/>
                <a:ext cx="1328947" cy="512176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9" name="מחבר ישר 22"/>
              <p:cNvCxnSpPr>
                <a:cxnSpLocks noChangeShapeType="1"/>
                <a:stCxn id="23" idx="4"/>
              </p:cNvCxnSpPr>
              <p:nvPr/>
            </p:nvCxnSpPr>
            <p:spPr bwMode="auto">
              <a:xfrm flipH="1">
                <a:off x="2665500" y="5023594"/>
                <a:ext cx="776749" cy="564452"/>
              </a:xfrm>
              <a:prstGeom prst="line">
                <a:avLst/>
              </a:prstGeom>
              <a:noFill/>
              <a:ln w="19050" algn="ctr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" name="מחבר ישר 23"/>
              <p:cNvCxnSpPr>
                <a:cxnSpLocks noChangeShapeType="1"/>
                <a:stCxn id="26" idx="0"/>
              </p:cNvCxnSpPr>
              <p:nvPr/>
            </p:nvCxnSpPr>
            <p:spPr bwMode="auto">
              <a:xfrm>
                <a:off x="1871900" y="5023595"/>
                <a:ext cx="793600" cy="564451"/>
              </a:xfrm>
              <a:prstGeom prst="line">
                <a:avLst/>
              </a:prstGeom>
              <a:noFill/>
              <a:ln w="19050" algn="ctr">
                <a:solidFill>
                  <a:srgbClr val="00206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" name="מחבר חץ ישר 24"/>
              <p:cNvCxnSpPr>
                <a:cxnSpLocks noChangeShapeType="1"/>
              </p:cNvCxnSpPr>
              <p:nvPr/>
            </p:nvCxnSpPr>
            <p:spPr bwMode="auto">
              <a:xfrm flipV="1">
                <a:off x="2656499" y="3429000"/>
                <a:ext cx="1057924" cy="414913"/>
              </a:xfrm>
              <a:prstGeom prst="straightConnector1">
                <a:avLst/>
              </a:prstGeom>
              <a:noFill/>
              <a:ln w="19050" algn="ctr">
                <a:solidFill>
                  <a:srgbClr val="C0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2" name="מחבר חץ ישר 25"/>
              <p:cNvCxnSpPr>
                <a:cxnSpLocks noChangeShapeType="1"/>
              </p:cNvCxnSpPr>
              <p:nvPr/>
            </p:nvCxnSpPr>
            <p:spPr bwMode="auto">
              <a:xfrm>
                <a:off x="2656499" y="5586698"/>
                <a:ext cx="392875" cy="282226"/>
              </a:xfrm>
              <a:prstGeom prst="straightConnector1">
                <a:avLst/>
              </a:prstGeom>
              <a:noFill/>
              <a:ln w="19050" algn="ctr">
                <a:solidFill>
                  <a:srgbClr val="00206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4" name="TextBox 7"/>
            <p:cNvSpPr txBox="1">
              <a:spLocks noChangeArrowheads="1"/>
            </p:cNvSpPr>
            <p:nvPr/>
          </p:nvSpPr>
          <p:spPr bwMode="auto">
            <a:xfrm>
              <a:off x="6626013" y="3456053"/>
              <a:ext cx="250022" cy="432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he-IL" sz="1400" b="1"/>
                <a:t>B</a:t>
              </a:r>
              <a:endParaRPr lang="he-IL" altLang="he-IL" sz="1400" b="1"/>
            </a:p>
          </p:txBody>
        </p:sp>
        <p:sp>
          <p:nvSpPr>
            <p:cNvPr id="15" name="TextBox 8"/>
            <p:cNvSpPr txBox="1">
              <a:spLocks noChangeArrowheads="1"/>
            </p:cNvSpPr>
            <p:nvPr/>
          </p:nvSpPr>
          <p:spPr bwMode="auto">
            <a:xfrm>
              <a:off x="6664370" y="4443000"/>
              <a:ext cx="250022" cy="432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he-IL" sz="1400" b="1"/>
                <a:t>C</a:t>
              </a:r>
              <a:endParaRPr lang="he-IL" altLang="he-IL" sz="1400" b="1"/>
            </a:p>
          </p:txBody>
        </p:sp>
        <p:sp>
          <p:nvSpPr>
            <p:cNvPr id="16" name="TextBox 9"/>
            <p:cNvSpPr txBox="1">
              <a:spLocks noChangeArrowheads="1"/>
            </p:cNvSpPr>
            <p:nvPr/>
          </p:nvSpPr>
          <p:spPr bwMode="auto">
            <a:xfrm>
              <a:off x="8543189" y="4055721"/>
              <a:ext cx="250022" cy="432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he-IL" sz="1400" b="1"/>
                <a:t>A</a:t>
              </a:r>
              <a:endParaRPr lang="he-IL" altLang="he-IL" sz="1400" b="1"/>
            </a:p>
          </p:txBody>
        </p:sp>
        <p:sp>
          <p:nvSpPr>
            <p:cNvPr id="17" name="TextBox 10"/>
            <p:cNvSpPr txBox="1">
              <a:spLocks noChangeArrowheads="1"/>
            </p:cNvSpPr>
            <p:nvPr/>
          </p:nvSpPr>
          <p:spPr bwMode="auto">
            <a:xfrm>
              <a:off x="5197383" y="4074904"/>
              <a:ext cx="250022" cy="432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he-IL" sz="1400" b="1"/>
                <a:t>D</a:t>
              </a:r>
              <a:endParaRPr lang="he-IL" altLang="he-IL" sz="1400" b="1"/>
            </a:p>
          </p:txBody>
        </p:sp>
        <p:sp>
          <p:nvSpPr>
            <p:cNvPr id="18" name="TextBox 11"/>
            <p:cNvSpPr txBox="1">
              <a:spLocks noChangeArrowheads="1"/>
            </p:cNvSpPr>
            <p:nvPr/>
          </p:nvSpPr>
          <p:spPr bwMode="auto">
            <a:xfrm>
              <a:off x="7087108" y="3789040"/>
              <a:ext cx="27479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he-IL" sz="2000" b="1">
                  <a:sym typeface="Symbol" panose="05050102010706020507" pitchFamily="18" charset="2"/>
                </a:rPr>
                <a:t></a:t>
              </a:r>
              <a:endParaRPr lang="he-IL" altLang="he-IL" sz="2000" b="1"/>
            </a:p>
          </p:txBody>
        </p:sp>
        <p:sp>
          <p:nvSpPr>
            <p:cNvPr id="19" name="TextBox 12"/>
            <p:cNvSpPr txBox="1">
              <a:spLocks noChangeArrowheads="1"/>
            </p:cNvSpPr>
            <p:nvPr/>
          </p:nvSpPr>
          <p:spPr bwMode="auto">
            <a:xfrm>
              <a:off x="6745477" y="3789040"/>
              <a:ext cx="27479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he-IL" sz="2000" b="1">
                  <a:sym typeface="Symbol" panose="05050102010706020507" pitchFamily="18" charset="2"/>
                </a:rPr>
                <a:t></a:t>
              </a:r>
              <a:endParaRPr lang="he-IL" altLang="he-IL" sz="2000" b="1"/>
            </a:p>
          </p:txBody>
        </p:sp>
      </p:grpSp>
      <p:sp>
        <p:nvSpPr>
          <p:cNvPr id="40" name="TextBox 5"/>
          <p:cNvSpPr txBox="1"/>
          <p:nvPr/>
        </p:nvSpPr>
        <p:spPr>
          <a:xfrm>
            <a:off x="1435100" y="7137400"/>
            <a:ext cx="4976813" cy="5238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>
            <a:defPPr>
              <a:defRPr lang="he-IL"/>
            </a:defPPr>
            <a:lvl1pPr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he-IL" sz="14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כשאנו מסתכלים </a:t>
            </a:r>
            <a:r>
              <a:rPr lang="he-IL" sz="14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במראה. </a:t>
            </a:r>
            <a:r>
              <a:rPr lang="he-IL" sz="14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כיצד נראית הדמות שנוצרת במראה?</a:t>
            </a:r>
            <a:endParaRPr lang="he-IL" sz="14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" name="TextBox 34"/>
          <p:cNvSpPr txBox="1">
            <a:spLocks noChangeArrowheads="1"/>
          </p:cNvSpPr>
          <p:nvPr/>
        </p:nvSpPr>
        <p:spPr bwMode="auto">
          <a:xfrm>
            <a:off x="2451100" y="3765550"/>
            <a:ext cx="3960813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he-IL" sz="1400"/>
              <a:t>החניך יסיק מסקנות לגבי אופי הדמות</a:t>
            </a:r>
          </a:p>
        </p:txBody>
      </p:sp>
    </p:spTree>
    <p:extLst>
      <p:ext uri="{BB962C8B-B14F-4D97-AF65-F5344CB8AC3E}">
        <p14:creationId xmlns:p14="http://schemas.microsoft.com/office/powerpoint/2010/main" val="1106154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95263"/>
            <a:ext cx="5486400" cy="3086100"/>
          </a:xfrm>
        </p:spPr>
      </p:sp>
      <p:sp>
        <p:nvSpPr>
          <p:cNvPr id="7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064A3D7-E8B0-41AB-93BD-01E186E9F660}" type="slidenum">
              <a:rPr lang="he-IL" altLang="he-IL"/>
              <a:pPr eaLnBrk="1" hangingPunct="1"/>
              <a:t>8</a:t>
            </a:fld>
            <a:endParaRPr lang="he-IL" altLang="he-IL"/>
          </a:p>
        </p:txBody>
      </p:sp>
      <p:graphicFrame>
        <p:nvGraphicFramePr>
          <p:cNvPr id="8" name="Group 20"/>
          <p:cNvGraphicFramePr>
            <a:graphicFrameLocks noGrp="1"/>
          </p:cNvGraphicFramePr>
          <p:nvPr/>
        </p:nvGraphicFramePr>
        <p:xfrm>
          <a:off x="188913" y="3311525"/>
          <a:ext cx="6337300" cy="5757863"/>
        </p:xfrm>
        <a:graphic>
          <a:graphicData uri="http://schemas.openxmlformats.org/drawingml/2006/table">
            <a:tbl>
              <a:tblPr rtl="1"/>
              <a:tblGrid>
                <a:gridCol w="515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210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3" marR="91453"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3" marR="91453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575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סיכום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בשיעור זה למדנו על מראה מישורית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הבנו את אופן קבלת דמות במראה מישורית.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למדנו את ההגדרות והסקנו את המסקנות לגבי דמות במראה מישורית.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 מ'.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ע"י חפיפת המשולשים שנוצרים מקרני האור.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משטח מלוטש וצד מצופה בחומר מחזיר.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בשיעור הבא נעסוק בעוד מרכיב חשוב במערכות אופטיות שיכול להסיט קרן אור וגם לשבור אותה- מנסרות.</a:t>
                      </a:r>
                    </a:p>
                  </a:txBody>
                  <a:tcPr marL="91453" marR="91453"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חזרה על </a:t>
                      </a:r>
                      <a:r>
                        <a:rPr kumimoji="0" 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מ.על</a:t>
                      </a: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ונקודות עיקריות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שאלות ו.ק.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קישור לשיעור הבא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53" marR="91453"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0850" y="3724275"/>
            <a:ext cx="792163" cy="30797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2 דק'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385888" y="5592763"/>
            <a:ext cx="5086350" cy="241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914400" indent="-9144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endParaRPr lang="he-IL" altLang="he-IL" sz="140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3"/>
          <p:cNvSpPr txBox="1"/>
          <p:nvPr/>
        </p:nvSpPr>
        <p:spPr>
          <a:xfrm>
            <a:off x="1550988" y="4932363"/>
            <a:ext cx="4908550" cy="52228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>
            <a:defPPr>
              <a:defRPr lang="he-IL"/>
            </a:defPPr>
            <a:lvl1pPr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he-IL" sz="14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מה המרחק בין דמות למראה של מישהו במרחק 5 מ' מהמראה?</a:t>
            </a:r>
            <a:endParaRPr lang="he-IL" sz="14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5" name="TextBox 4"/>
          <p:cNvSpPr txBox="1"/>
          <p:nvPr/>
        </p:nvSpPr>
        <p:spPr>
          <a:xfrm>
            <a:off x="1533525" y="7072313"/>
            <a:ext cx="4926013" cy="3079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>
            <a:defPPr>
              <a:defRPr lang="he-IL"/>
            </a:defPPr>
            <a:lvl1pPr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he-IL" sz="14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ממה מורכבת מראה?</a:t>
            </a:r>
            <a:endParaRPr lang="he-IL" sz="14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6" name="TextBox 5"/>
          <p:cNvSpPr txBox="1"/>
          <p:nvPr/>
        </p:nvSpPr>
        <p:spPr>
          <a:xfrm>
            <a:off x="1533525" y="5992813"/>
            <a:ext cx="4926013" cy="5238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>
            <a:defPPr>
              <a:defRPr lang="he-IL"/>
            </a:defPPr>
            <a:lvl1pPr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sz="2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he-IL" sz="14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כיצד ניתן להוכיח כי המרחק בין הדמות למראה והעצם למראה שווים?</a:t>
            </a:r>
            <a:endParaRPr lang="he-IL" sz="14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465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50000"/>
              </a:lnSpc>
            </a:pP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BD09FD-3D96-4D0F-9081-9BEA66D16622}" type="datetimeFigureOut">
              <a:rPr lang="he-IL" smtClean="0"/>
              <a:t>א'/ניסן/תשפ"א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13DA8D-250F-4CFF-AB12-903A48B4B0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55571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DBD09FD-3D96-4D0F-9081-9BEA66D16622}" type="datetimeFigureOut">
              <a:rPr lang="he-IL" smtClean="0"/>
              <a:t>א'/ניסן/תשפ"א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B13DA8D-250F-4CFF-AB12-903A48B4B0AD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מלבן 6"/>
          <p:cNvSpPr/>
          <p:nvPr userDrawn="1"/>
        </p:nvSpPr>
        <p:spPr>
          <a:xfrm>
            <a:off x="0" y="6498000"/>
            <a:ext cx="12192000" cy="360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שולש ישר-זווית 7"/>
          <p:cNvSpPr/>
          <p:nvPr userDrawn="1"/>
        </p:nvSpPr>
        <p:spPr>
          <a:xfrm>
            <a:off x="1968" y="5791039"/>
            <a:ext cx="1080000" cy="1080000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שולש ישר-זווית 8"/>
          <p:cNvSpPr/>
          <p:nvPr userDrawn="1"/>
        </p:nvSpPr>
        <p:spPr>
          <a:xfrm>
            <a:off x="0" y="6147332"/>
            <a:ext cx="720000" cy="720000"/>
          </a:xfrm>
          <a:prstGeom prst="rtTriangle">
            <a:avLst/>
          </a:pr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שולש ישר-זווית 9"/>
          <p:cNvSpPr/>
          <p:nvPr userDrawn="1"/>
        </p:nvSpPr>
        <p:spPr>
          <a:xfrm>
            <a:off x="0" y="6507332"/>
            <a:ext cx="360000" cy="360000"/>
          </a:xfrm>
          <a:prstGeom prst="rtTriangle">
            <a:avLst/>
          </a:prstGeom>
          <a:solidFill>
            <a:srgbClr val="1D6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53726" y="6498000"/>
            <a:ext cx="33379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he-IL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השיעור - מראה מישורית</a:t>
            </a:r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5334000" y="6498000"/>
            <a:ext cx="15240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- שמור -</a:t>
            </a:r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1443199" y="6502519"/>
            <a:ext cx="7488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fld id="{224A21E7-E295-4FC2-B959-E5C84115D218}" type="slidenum">
              <a:rPr lang="he-IL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‹#›</a:t>
            </a:fld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4" name="אליפסה 13"/>
          <p:cNvSpPr/>
          <p:nvPr userDrawn="1"/>
        </p:nvSpPr>
        <p:spPr>
          <a:xfrm>
            <a:off x="180000" y="179224"/>
            <a:ext cx="720000" cy="7200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5" name="מחבר ישר 14"/>
          <p:cNvCxnSpPr/>
          <p:nvPr userDrawn="1"/>
        </p:nvCxnSpPr>
        <p:spPr>
          <a:xfrm>
            <a:off x="10344150" y="1458000"/>
            <a:ext cx="0" cy="4860000"/>
          </a:xfrm>
          <a:prstGeom prst="line">
            <a:avLst/>
          </a:prstGeom>
          <a:ln w="19050">
            <a:solidFill>
              <a:srgbClr val="1D62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/>
          <p:cNvCxnSpPr/>
          <p:nvPr userDrawn="1"/>
        </p:nvCxnSpPr>
        <p:spPr>
          <a:xfrm flipH="1">
            <a:off x="3144150" y="899242"/>
            <a:ext cx="7200000" cy="0"/>
          </a:xfrm>
          <a:prstGeom prst="line">
            <a:avLst/>
          </a:prstGeom>
          <a:ln w="50800" cap="rnd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מלבן מעוגל 16"/>
          <p:cNvSpPr/>
          <p:nvPr userDrawn="1"/>
        </p:nvSpPr>
        <p:spPr>
          <a:xfrm>
            <a:off x="10551245" y="1459779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מהלכי קרניים</a:t>
            </a:r>
          </a:p>
        </p:txBody>
      </p:sp>
      <p:sp>
        <p:nvSpPr>
          <p:cNvPr id="18" name="מלבן מעוגל 17"/>
          <p:cNvSpPr/>
          <p:nvPr userDrawn="1"/>
        </p:nvSpPr>
        <p:spPr>
          <a:xfrm>
            <a:off x="10551245" y="192620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הגדרת המראה</a:t>
            </a:r>
          </a:p>
        </p:txBody>
      </p:sp>
      <p:sp>
        <p:nvSpPr>
          <p:cNvPr id="19" name="מלבן מעוגל 18"/>
          <p:cNvSpPr/>
          <p:nvPr userDrawn="1"/>
        </p:nvSpPr>
        <p:spPr>
          <a:xfrm>
            <a:off x="10551245" y="2349102"/>
            <a:ext cx="1440000" cy="540402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דמות במראה מישורית</a:t>
            </a:r>
          </a:p>
        </p:txBody>
      </p:sp>
    </p:spTree>
    <p:extLst>
      <p:ext uri="{BB962C8B-B14F-4D97-AF65-F5344CB8AC3E}">
        <p14:creationId xmlns:p14="http://schemas.microsoft.com/office/powerpoint/2010/main" val="377960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iming>
    <p:tnLst>
      <p:par>
        <p:cTn id="1" dur="indefinite" restart="never" nodeType="tmRoot"/>
      </p:par>
    </p:tnLst>
  </p:timing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מלבן מעוגל 18"/>
          <p:cNvSpPr/>
          <p:nvPr/>
        </p:nvSpPr>
        <p:spPr>
          <a:xfrm>
            <a:off x="10551245" y="1459779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1</a:t>
            </a:r>
          </a:p>
        </p:txBody>
      </p:sp>
      <p:sp>
        <p:nvSpPr>
          <p:cNvPr id="20" name="מלבן מעוגל 19"/>
          <p:cNvSpPr/>
          <p:nvPr/>
        </p:nvSpPr>
        <p:spPr>
          <a:xfrm>
            <a:off x="10551245" y="192620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2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10551245" y="2392627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chemeClr val="tx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נוכחי</a:t>
            </a:r>
          </a:p>
        </p:txBody>
      </p:sp>
      <p:sp>
        <p:nvSpPr>
          <p:cNvPr id="22" name="מלבן מעוגל 21"/>
          <p:cNvSpPr/>
          <p:nvPr/>
        </p:nvSpPr>
        <p:spPr>
          <a:xfrm>
            <a:off x="10551245" y="2855336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4</a:t>
            </a:r>
          </a:p>
        </p:txBody>
      </p:sp>
      <p:sp>
        <p:nvSpPr>
          <p:cNvPr id="23" name="מלבן מעוגל 22"/>
          <p:cNvSpPr/>
          <p:nvPr/>
        </p:nvSpPr>
        <p:spPr>
          <a:xfrm>
            <a:off x="10551245" y="3318045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5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10551245" y="3780754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כותרת</a:t>
            </a:r>
            <a:endParaRPr lang="he-IL" sz="4000" b="1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04967" y="1354925"/>
            <a:ext cx="630606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כתב גודל 20, פונט </a:t>
            </a:r>
            <a:r>
              <a:rPr lang="en-US" sz="2000" dirty="0" err="1">
                <a:latin typeface="AdumaFOT Regular" panose="02000500000000000000" pitchFamily="50" charset="-79"/>
                <a:cs typeface="AdumaFOT Regular" panose="02000500000000000000" pitchFamily="50" charset="-79"/>
              </a:rPr>
              <a:t>AdumaFOT</a:t>
            </a:r>
            <a:r>
              <a:rPr lang="en-US" sz="20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 </a:t>
            </a:r>
            <a:r>
              <a:rPr lang="en-US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Regular</a:t>
            </a: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 , לא מודגש</a:t>
            </a:r>
          </a:p>
          <a:p>
            <a:pPr>
              <a:lnSpc>
                <a:spcPct val="150000"/>
              </a:lnSpc>
            </a:pP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רווח של שורה וחצי בין שורות</a:t>
            </a:r>
            <a:endParaRPr lang="he-IL" sz="2000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26" name="מלבן 25"/>
          <p:cNvSpPr/>
          <p:nvPr/>
        </p:nvSpPr>
        <p:spPr>
          <a:xfrm>
            <a:off x="0" y="346"/>
            <a:ext cx="12189830" cy="6857653"/>
          </a:xfrm>
          <a:prstGeom prst="rect">
            <a:avLst/>
          </a:prstGeom>
          <a:solidFill>
            <a:srgbClr val="0A0A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/>
          </a:p>
        </p:txBody>
      </p:sp>
      <p:sp>
        <p:nvSpPr>
          <p:cNvPr id="27" name="object 3"/>
          <p:cNvSpPr/>
          <p:nvPr/>
        </p:nvSpPr>
        <p:spPr>
          <a:xfrm>
            <a:off x="0" y="-4861"/>
            <a:ext cx="7834184" cy="68442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9" name="קבוצה 28"/>
          <p:cNvGrpSpPr/>
          <p:nvPr/>
        </p:nvGrpSpPr>
        <p:grpSpPr>
          <a:xfrm>
            <a:off x="286511" y="225551"/>
            <a:ext cx="12411710" cy="6959979"/>
            <a:chOff x="286511" y="225551"/>
            <a:chExt cx="12411710" cy="6959979"/>
          </a:xfrm>
        </p:grpSpPr>
        <p:grpSp>
          <p:nvGrpSpPr>
            <p:cNvPr id="30" name="קבוצה 29"/>
            <p:cNvGrpSpPr/>
            <p:nvPr/>
          </p:nvGrpSpPr>
          <p:grpSpPr>
            <a:xfrm>
              <a:off x="286511" y="225551"/>
              <a:ext cx="12411710" cy="6942582"/>
              <a:chOff x="286511" y="225551"/>
              <a:chExt cx="12411710" cy="6942582"/>
            </a:xfrm>
          </p:grpSpPr>
          <p:sp>
            <p:nvSpPr>
              <p:cNvPr id="32" name="object 10"/>
              <p:cNvSpPr/>
              <p:nvPr/>
            </p:nvSpPr>
            <p:spPr>
              <a:xfrm>
                <a:off x="286511" y="225551"/>
                <a:ext cx="12411710" cy="6937375"/>
              </a:xfrm>
              <a:custGeom>
                <a:avLst/>
                <a:gdLst/>
                <a:ahLst/>
                <a:cxnLst/>
                <a:rect l="l" t="t" r="r" b="b"/>
                <a:pathLst>
                  <a:path w="12411710" h="6937375">
                    <a:moveTo>
                      <a:pt x="0" y="6937248"/>
                    </a:moveTo>
                    <a:lnTo>
                      <a:pt x="12411456" y="6937248"/>
                    </a:lnTo>
                    <a:lnTo>
                      <a:pt x="12411456" y="0"/>
                    </a:lnTo>
                    <a:lnTo>
                      <a:pt x="0" y="0"/>
                    </a:lnTo>
                    <a:lnTo>
                      <a:pt x="0" y="6937248"/>
                    </a:lnTo>
                    <a:close/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3" name="object 11"/>
              <p:cNvSpPr/>
              <p:nvPr/>
            </p:nvSpPr>
            <p:spPr>
              <a:xfrm>
                <a:off x="286511" y="5175503"/>
                <a:ext cx="124072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2407265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4" name="object 12"/>
              <p:cNvSpPr/>
              <p:nvPr/>
            </p:nvSpPr>
            <p:spPr>
              <a:xfrm>
                <a:off x="11490959" y="237743"/>
                <a:ext cx="0" cy="6930390"/>
              </a:xfrm>
              <a:custGeom>
                <a:avLst/>
                <a:gdLst/>
                <a:ahLst/>
                <a:cxnLst/>
                <a:rect l="l" t="t" r="r" b="b"/>
                <a:pathLst>
                  <a:path h="6930390">
                    <a:moveTo>
                      <a:pt x="0" y="0"/>
                    </a:moveTo>
                    <a:lnTo>
                      <a:pt x="0" y="6930326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14"/>
              <p:cNvSpPr/>
              <p:nvPr/>
            </p:nvSpPr>
            <p:spPr>
              <a:xfrm>
                <a:off x="286511" y="3700271"/>
                <a:ext cx="124072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2407265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1" name="object 12"/>
            <p:cNvSpPr/>
            <p:nvPr/>
          </p:nvSpPr>
          <p:spPr>
            <a:xfrm flipH="1">
              <a:off x="6426926" y="253510"/>
              <a:ext cx="45719" cy="6932020"/>
            </a:xfrm>
            <a:custGeom>
              <a:avLst/>
              <a:gdLst/>
              <a:ahLst/>
              <a:cxnLst/>
              <a:rect l="l" t="t" r="r" b="b"/>
              <a:pathLst>
                <a:path h="6930390">
                  <a:moveTo>
                    <a:pt x="0" y="0"/>
                  </a:moveTo>
                  <a:lnTo>
                    <a:pt x="0" y="6930326"/>
                  </a:lnTo>
                </a:path>
              </a:pathLst>
            </a:custGeom>
            <a:ln w="12204">
              <a:noFill/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"/>
          <p:cNvSpPr/>
          <p:nvPr/>
        </p:nvSpPr>
        <p:spPr>
          <a:xfrm>
            <a:off x="280415" y="7071359"/>
            <a:ext cx="914400" cy="73660"/>
          </a:xfrm>
          <a:custGeom>
            <a:avLst/>
            <a:gdLst/>
            <a:ahLst/>
            <a:cxnLst/>
            <a:rect l="l" t="t" r="r" b="b"/>
            <a:pathLst>
              <a:path w="914400" h="73659">
                <a:moveTo>
                  <a:pt x="0" y="73152"/>
                </a:moveTo>
                <a:lnTo>
                  <a:pt x="914400" y="73152"/>
                </a:lnTo>
                <a:lnTo>
                  <a:pt x="914400" y="0"/>
                </a:lnTo>
                <a:lnTo>
                  <a:pt x="0" y="0"/>
                </a:lnTo>
                <a:lnTo>
                  <a:pt x="0" y="73152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תמונה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1114" y="136482"/>
            <a:ext cx="1795475" cy="1774545"/>
          </a:xfrm>
          <a:prstGeom prst="rect">
            <a:avLst/>
          </a:prstGeom>
        </p:spPr>
      </p:pic>
      <p:sp>
        <p:nvSpPr>
          <p:cNvPr id="39" name="אליפסה 38"/>
          <p:cNvSpPr/>
          <p:nvPr/>
        </p:nvSpPr>
        <p:spPr>
          <a:xfrm>
            <a:off x="180000" y="179224"/>
            <a:ext cx="720000" cy="720000"/>
          </a:xfrm>
          <a:prstGeom prst="ellipse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815651" y="2340060"/>
            <a:ext cx="10363200" cy="1470025"/>
          </a:xfrm>
        </p:spPr>
        <p:txBody>
          <a:bodyPr/>
          <a:lstStyle/>
          <a:p>
            <a:r>
              <a:rPr lang="he-IL" sz="8800" dirty="0">
                <a:solidFill>
                  <a:schemeClr val="bg1"/>
                </a:solidFill>
                <a:latin typeface="AdumaFOT Bold" pitchFamily="50" charset="-79"/>
                <a:cs typeface="AdumaFOT Bold" pitchFamily="50" charset="-79"/>
              </a:rPr>
              <a:t>מראה מישורית</a:t>
            </a:r>
          </a:p>
        </p:txBody>
      </p:sp>
      <p:sp>
        <p:nvSpPr>
          <p:cNvPr id="38" name="כותרת 1"/>
          <p:cNvSpPr txBox="1">
            <a:spLocks/>
          </p:cNvSpPr>
          <p:nvPr/>
        </p:nvSpPr>
        <p:spPr bwMode="auto">
          <a:xfrm>
            <a:off x="7948987" y="5501954"/>
            <a:ext cx="4124090" cy="133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1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algn="r"/>
            <a:r>
              <a:rPr lang="he-IL" sz="4800" spc="-150" smtClean="0">
                <a:solidFill>
                  <a:srgbClr val="498FCC"/>
                </a:solidFill>
                <a:latin typeface="AdumaFOT Bold" panose="02000500000000000000" pitchFamily="50" charset="-79"/>
                <a:cs typeface="AdumaFOT Bold" panose="02000500000000000000" pitchFamily="50" charset="-79"/>
              </a:rPr>
              <a:t>שם הקורס : דרג ד'</a:t>
            </a:r>
            <a:endParaRPr lang="he-IL" sz="4800" b="1" spc="-150" dirty="0">
              <a:solidFill>
                <a:schemeClr val="bg1"/>
              </a:solidFill>
              <a:latin typeface="AdumaFOT Bold" panose="02000500000000000000" pitchFamily="50" charset="-79"/>
              <a:cs typeface="AdumaFOT Bold" panose="02000500000000000000" pitchFamily="50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9202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smtClean="0">
                <a:latin typeface="Calibri" panose="020F0502020204030204" pitchFamily="34" charset="0"/>
                <a:cs typeface="Calibri" panose="020F0502020204030204" pitchFamily="34" charset="0"/>
              </a:rPr>
              <a:t>מראה מישורית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04967" y="1228131"/>
            <a:ext cx="6306065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1 – מהלכי קרניים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2 –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הגדרת </a:t>
            </a: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המראה</a:t>
            </a:r>
          </a:p>
          <a:p>
            <a:pPr>
              <a:lnSpc>
                <a:spcPct val="150000"/>
              </a:lnSpc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נושא </a:t>
            </a: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דמות במראה מישורית</a:t>
            </a: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66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מהלך הקרניים</a:t>
            </a:r>
          </a:p>
        </p:txBody>
      </p:sp>
      <p:sp>
        <p:nvSpPr>
          <p:cNvPr id="9" name="Text Placeholder 2"/>
          <p:cNvSpPr txBox="1">
            <a:spLocks/>
          </p:cNvSpPr>
          <p:nvPr/>
        </p:nvSpPr>
        <p:spPr bwMode="auto">
          <a:xfrm>
            <a:off x="2651875" y="1332711"/>
            <a:ext cx="7570787" cy="44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קרני האור החודרות לעין לאחר החזרתן, הן הקרניים שיוצרות את הדמות שאנו רואים. </a:t>
            </a:r>
          </a:p>
          <a:p>
            <a:pPr>
              <a:buFontTx/>
              <a:buNone/>
            </a:pPr>
            <a:endParaRPr lang="he-IL" altLang="he-IL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endParaRPr lang="he-IL" altLang="he-IL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  <p:pic>
        <p:nvPicPr>
          <p:cNvPr id="10" name="Picture 7" descr="astronautes_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934" y="2448692"/>
            <a:ext cx="4279428" cy="3210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מלבן מעוגל 4"/>
          <p:cNvSpPr/>
          <p:nvPr/>
        </p:nvSpPr>
        <p:spPr>
          <a:xfrm>
            <a:off x="10551245" y="1459779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מהלכי קרניים</a:t>
            </a:r>
          </a:p>
        </p:txBody>
      </p:sp>
      <p:sp>
        <p:nvSpPr>
          <p:cNvPr id="6" name="מלבן מעוגל 5"/>
          <p:cNvSpPr/>
          <p:nvPr/>
        </p:nvSpPr>
        <p:spPr>
          <a:xfrm>
            <a:off x="10551245" y="192620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הגדרת המראה</a:t>
            </a:r>
          </a:p>
        </p:txBody>
      </p:sp>
      <p:sp>
        <p:nvSpPr>
          <p:cNvPr id="7" name="מלבן מעוגל 6"/>
          <p:cNvSpPr/>
          <p:nvPr/>
        </p:nvSpPr>
        <p:spPr>
          <a:xfrm>
            <a:off x="10551245" y="2349102"/>
            <a:ext cx="1440000" cy="540402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דמות במראה מישורית</a:t>
            </a:r>
          </a:p>
        </p:txBody>
      </p:sp>
    </p:spTree>
    <p:extLst>
      <p:ext uri="{BB962C8B-B14F-4D97-AF65-F5344CB8AC3E}">
        <p14:creationId xmlns:p14="http://schemas.microsoft.com/office/powerpoint/2010/main" val="205891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מראה </a:t>
            </a:r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מישורית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 bwMode="auto">
          <a:xfrm>
            <a:off x="4124584" y="1296383"/>
            <a:ext cx="5985474" cy="1657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e-IL" altLang="he-IL" sz="2800" b="1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מראה</a:t>
            </a:r>
            <a:endParaRPr lang="he-IL" altLang="he-IL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he-IL" alt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משטח </a:t>
            </a:r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המלוטש בצדו הקדמי, ושכבה מחזירה המצפה את צדו השני של המשטח. </a:t>
            </a:r>
          </a:p>
          <a:p>
            <a:pPr algn="r"/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הציפוי עשוי בד"כ מכסף או </a:t>
            </a:r>
            <a:r>
              <a:rPr lang="he-IL" alt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אלומיניום.</a:t>
            </a:r>
            <a:endParaRPr lang="he-IL" altLang="he-IL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 bwMode="auto">
          <a:xfrm>
            <a:off x="6333503" y="3090770"/>
            <a:ext cx="3776555" cy="484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e-IL" altLang="he-IL" sz="24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מראה </a:t>
            </a:r>
            <a:r>
              <a:rPr lang="he-IL" altLang="he-IL" sz="2400" b="1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מישורית סימון </a:t>
            </a:r>
            <a:r>
              <a:rPr lang="he-IL" altLang="he-IL" sz="24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סכמתי</a:t>
            </a:r>
            <a:r>
              <a:rPr lang="he-IL" altLang="he-IL" sz="2400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he-IL" altLang="he-IL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 bwMode="auto">
          <a:xfrm>
            <a:off x="2284606" y="5229209"/>
            <a:ext cx="7825452" cy="504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מנת ההחזרה של המראה גבוהה </a:t>
            </a:r>
            <a:r>
              <a:rPr lang="he-IL" alt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מאוד.</a:t>
            </a:r>
            <a:endParaRPr lang="he-IL" altLang="he-IL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 bwMode="auto">
          <a:xfrm>
            <a:off x="6926626" y="4044220"/>
            <a:ext cx="3059864" cy="846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המשטח המצופה (אחורי</a:t>
            </a:r>
            <a:r>
              <a:rPr lang="he-IL" alt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he-IL" altLang="he-IL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 bwMode="auto">
          <a:xfrm>
            <a:off x="3170041" y="3935410"/>
            <a:ext cx="2225054" cy="1064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המשטח המלוטש המחזיר (</a:t>
            </a:r>
            <a:r>
              <a:rPr lang="he-IL" altLang="he-IL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קידמי</a:t>
            </a:r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buFontTx/>
              <a:buNone/>
            </a:pPr>
            <a:endParaRPr lang="he-IL" altLang="he-IL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  <p:grpSp>
        <p:nvGrpSpPr>
          <p:cNvPr id="11" name="Group 5"/>
          <p:cNvGrpSpPr>
            <a:grpSpLocks/>
          </p:cNvGrpSpPr>
          <p:nvPr/>
        </p:nvGrpSpPr>
        <p:grpSpPr bwMode="auto">
          <a:xfrm>
            <a:off x="6196184" y="3787703"/>
            <a:ext cx="274638" cy="1233488"/>
            <a:chOff x="6027" y="2507"/>
            <a:chExt cx="432" cy="1944"/>
          </a:xfrm>
        </p:grpSpPr>
        <p:sp>
          <p:nvSpPr>
            <p:cNvPr id="12" name="Line 6"/>
            <p:cNvSpPr>
              <a:spLocks noChangeShapeType="1"/>
            </p:cNvSpPr>
            <p:nvPr/>
          </p:nvSpPr>
          <p:spPr bwMode="auto">
            <a:xfrm>
              <a:off x="6027" y="2687"/>
              <a:ext cx="0" cy="17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 flipV="1">
              <a:off x="6027" y="430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Line 8"/>
            <p:cNvSpPr>
              <a:spLocks noChangeShapeType="1"/>
            </p:cNvSpPr>
            <p:nvPr/>
          </p:nvSpPr>
          <p:spPr bwMode="auto">
            <a:xfrm flipV="1">
              <a:off x="6027" y="322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Line 9"/>
            <p:cNvSpPr>
              <a:spLocks noChangeShapeType="1"/>
            </p:cNvSpPr>
            <p:nvPr/>
          </p:nvSpPr>
          <p:spPr bwMode="auto">
            <a:xfrm flipV="1">
              <a:off x="6027" y="250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 flipV="1">
              <a:off x="6027" y="358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 flipV="1">
              <a:off x="6027" y="286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 flipV="1">
              <a:off x="6027" y="394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0" name="מלבן מעוגל 19"/>
          <p:cNvSpPr/>
          <p:nvPr/>
        </p:nvSpPr>
        <p:spPr>
          <a:xfrm>
            <a:off x="10551245" y="1459779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מהלכי קרניים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10551245" y="1926203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הגדרת המראה</a:t>
            </a:r>
          </a:p>
        </p:txBody>
      </p:sp>
      <p:sp>
        <p:nvSpPr>
          <p:cNvPr id="22" name="מלבן מעוגל 21"/>
          <p:cNvSpPr/>
          <p:nvPr/>
        </p:nvSpPr>
        <p:spPr>
          <a:xfrm>
            <a:off x="10551245" y="2349102"/>
            <a:ext cx="1440000" cy="540402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דמות במראה מישורית</a:t>
            </a:r>
          </a:p>
        </p:txBody>
      </p:sp>
    </p:spTree>
    <p:extLst>
      <p:ext uri="{BB962C8B-B14F-4D97-AF65-F5344CB8AC3E}">
        <p14:creationId xmlns:p14="http://schemas.microsoft.com/office/powerpoint/2010/main" val="282781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מראה אופטית</a:t>
            </a:r>
          </a:p>
        </p:txBody>
      </p:sp>
      <p:sp>
        <p:nvSpPr>
          <p:cNvPr id="9" name="Text Placeholder 2"/>
          <p:cNvSpPr txBox="1">
            <a:spLocks/>
          </p:cNvSpPr>
          <p:nvPr/>
        </p:nvSpPr>
        <p:spPr bwMode="auto">
          <a:xfrm>
            <a:off x="3385751" y="1394495"/>
            <a:ext cx="6861626" cy="978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e-IL" alt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על מנת </a:t>
            </a:r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להגדיר נקודה במרחב אנחנו צריכים לפחות 2 קרניים, כדי שנוכל ליצור בעזרתן נקודת חיתוך להמשך המדומה.</a:t>
            </a:r>
          </a:p>
          <a:p>
            <a:pPr>
              <a:buFontTx/>
              <a:buNone/>
            </a:pPr>
            <a:endParaRPr lang="he-IL" altLang="he-IL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endParaRPr lang="he-IL" altLang="he-IL" sz="28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 bwMode="auto">
          <a:xfrm>
            <a:off x="7277616" y="2417435"/>
            <a:ext cx="2936296" cy="1466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זווית ההחזרה שווה לזווית  הפגיעה </a:t>
            </a:r>
            <a:r>
              <a:rPr lang="he-IL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</a:t>
            </a:r>
            <a:r>
              <a:rPr lang="he-IL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</a:t>
            </a:r>
            <a:r>
              <a:rPr lang="he-IL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algn="r"/>
            <a:r>
              <a:rPr lang="he-IL" altLang="he-IL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הזווית נמדדת בין הקרן </a:t>
            </a:r>
            <a:r>
              <a:rPr lang="he-IL" altLang="he-IL" sz="24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לנורמל</a:t>
            </a:r>
            <a:r>
              <a:rPr lang="he-IL" altLang="he-IL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he-IL" altLang="he-IL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 bwMode="auto">
          <a:xfrm>
            <a:off x="6252520" y="4035410"/>
            <a:ext cx="1609736" cy="405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עצם/ גוף</a:t>
            </a:r>
          </a:p>
          <a:p>
            <a:pPr>
              <a:buFontTx/>
              <a:buNone/>
            </a:pPr>
            <a:endParaRPr lang="he-IL" altLang="he-IL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  <p:sp>
        <p:nvSpPr>
          <p:cNvPr id="8" name="Text Placeholder 2"/>
          <p:cNvSpPr txBox="1">
            <a:spLocks/>
          </p:cNvSpPr>
          <p:nvPr/>
        </p:nvSpPr>
        <p:spPr bwMode="auto">
          <a:xfrm>
            <a:off x="2656704" y="4060717"/>
            <a:ext cx="1056234" cy="52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דמות</a:t>
            </a:r>
            <a:endParaRPr lang="he-IL" altLang="he-IL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  <p:grpSp>
        <p:nvGrpSpPr>
          <p:cNvPr id="20" name="Group 5"/>
          <p:cNvGrpSpPr>
            <a:grpSpLocks/>
          </p:cNvGrpSpPr>
          <p:nvPr/>
        </p:nvGrpSpPr>
        <p:grpSpPr bwMode="auto">
          <a:xfrm rot="10800000" flipV="1">
            <a:off x="5084671" y="3069177"/>
            <a:ext cx="274638" cy="2335212"/>
            <a:chOff x="6027" y="2507"/>
            <a:chExt cx="432" cy="1911"/>
          </a:xfrm>
        </p:grpSpPr>
        <p:sp>
          <p:nvSpPr>
            <p:cNvPr id="21" name="Line 6"/>
            <p:cNvSpPr>
              <a:spLocks noChangeShapeType="1"/>
            </p:cNvSpPr>
            <p:nvPr/>
          </p:nvSpPr>
          <p:spPr bwMode="auto">
            <a:xfrm rot="10800000">
              <a:off x="6027" y="2651"/>
              <a:ext cx="0" cy="17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Line 7"/>
            <p:cNvSpPr>
              <a:spLocks noChangeShapeType="1"/>
            </p:cNvSpPr>
            <p:nvPr/>
          </p:nvSpPr>
          <p:spPr bwMode="auto">
            <a:xfrm flipV="1">
              <a:off x="6027" y="4274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Line 8"/>
            <p:cNvSpPr>
              <a:spLocks noChangeShapeType="1"/>
            </p:cNvSpPr>
            <p:nvPr/>
          </p:nvSpPr>
          <p:spPr bwMode="auto">
            <a:xfrm flipV="1">
              <a:off x="6027" y="322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Line 9"/>
            <p:cNvSpPr>
              <a:spLocks noChangeShapeType="1"/>
            </p:cNvSpPr>
            <p:nvPr/>
          </p:nvSpPr>
          <p:spPr bwMode="auto">
            <a:xfrm flipV="1">
              <a:off x="6027" y="250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Line 10"/>
            <p:cNvSpPr>
              <a:spLocks noChangeShapeType="1"/>
            </p:cNvSpPr>
            <p:nvPr/>
          </p:nvSpPr>
          <p:spPr bwMode="auto">
            <a:xfrm flipV="1">
              <a:off x="6027" y="358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Line 11"/>
            <p:cNvSpPr>
              <a:spLocks noChangeShapeType="1"/>
            </p:cNvSpPr>
            <p:nvPr/>
          </p:nvSpPr>
          <p:spPr bwMode="auto">
            <a:xfrm flipV="1">
              <a:off x="6027" y="286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Line 12"/>
            <p:cNvSpPr>
              <a:spLocks noChangeShapeType="1"/>
            </p:cNvSpPr>
            <p:nvPr/>
          </p:nvSpPr>
          <p:spPr bwMode="auto">
            <a:xfrm flipV="1">
              <a:off x="6027" y="394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28" name="מחבר ישר 61"/>
          <p:cNvCxnSpPr>
            <a:cxnSpLocks noChangeShapeType="1"/>
            <a:stCxn id="30" idx="0"/>
          </p:cNvCxnSpPr>
          <p:nvPr/>
        </p:nvCxnSpPr>
        <p:spPr bwMode="auto">
          <a:xfrm flipH="1" flipV="1">
            <a:off x="5373596" y="3897852"/>
            <a:ext cx="1320800" cy="4762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מחבר ישר 68"/>
          <p:cNvCxnSpPr>
            <a:cxnSpLocks noChangeShapeType="1"/>
          </p:cNvCxnSpPr>
          <p:nvPr/>
        </p:nvCxnSpPr>
        <p:spPr bwMode="auto">
          <a:xfrm flipH="1" flipV="1">
            <a:off x="4043271" y="3896264"/>
            <a:ext cx="1320800" cy="4763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אליפסה 29"/>
          <p:cNvSpPr/>
          <p:nvPr/>
        </p:nvSpPr>
        <p:spPr bwMode="auto">
          <a:xfrm rot="2339221">
            <a:off x="6241959" y="3805777"/>
            <a:ext cx="360362" cy="865187"/>
          </a:xfrm>
          <a:prstGeom prst="ellipse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>
              <a:defRPr/>
            </a:pPr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1" name="מחבר ישר 6145"/>
          <p:cNvCxnSpPr>
            <a:cxnSpLocks noChangeShapeType="1"/>
            <a:stCxn id="30" idx="4"/>
          </p:cNvCxnSpPr>
          <p:nvPr/>
        </p:nvCxnSpPr>
        <p:spPr bwMode="auto">
          <a:xfrm flipH="1">
            <a:off x="5373596" y="4574127"/>
            <a:ext cx="776288" cy="3175"/>
          </a:xfrm>
          <a:prstGeom prst="line">
            <a:avLst/>
          </a:prstGeom>
          <a:noFill/>
          <a:ln w="19050" algn="ctr">
            <a:solidFill>
              <a:srgbClr val="00206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מחבר ישר 71"/>
          <p:cNvCxnSpPr>
            <a:cxnSpLocks noChangeShapeType="1"/>
          </p:cNvCxnSpPr>
          <p:nvPr/>
        </p:nvCxnSpPr>
        <p:spPr bwMode="auto">
          <a:xfrm flipH="1">
            <a:off x="4587784" y="4577302"/>
            <a:ext cx="776287" cy="3175"/>
          </a:xfrm>
          <a:prstGeom prst="line">
            <a:avLst/>
          </a:prstGeom>
          <a:noFill/>
          <a:ln w="19050" algn="ctr">
            <a:solidFill>
              <a:srgbClr val="00206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אליפסה 32"/>
          <p:cNvSpPr/>
          <p:nvPr/>
        </p:nvSpPr>
        <p:spPr bwMode="auto">
          <a:xfrm rot="19260779" flipV="1">
            <a:off x="4127489" y="3806133"/>
            <a:ext cx="360042" cy="864846"/>
          </a:xfrm>
          <a:prstGeom prst="ellipse">
            <a:avLst/>
          </a:prstGeom>
          <a:solidFill>
            <a:srgbClr val="C0C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4">
                <a:satMod val="175000"/>
                <a:alpha val="17000"/>
              </a:schemeClr>
            </a:glow>
            <a:reflection endPos="0" dir="5400000" sy="-100000" algn="bl" rotWithShape="0"/>
            <a:softEdge rad="0"/>
          </a:effectLst>
        </p:spPr>
        <p:txBody>
          <a:bodyPr rtlCol="1"/>
          <a:lstStyle/>
          <a:p>
            <a:pPr>
              <a:defRPr/>
            </a:pPr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4" name="מחבר ישר 6147"/>
          <p:cNvCxnSpPr>
            <a:cxnSpLocks noChangeShapeType="1"/>
            <a:stCxn id="30" idx="0"/>
          </p:cNvCxnSpPr>
          <p:nvPr/>
        </p:nvCxnSpPr>
        <p:spPr bwMode="auto">
          <a:xfrm flipH="1" flipV="1">
            <a:off x="5373596" y="3389852"/>
            <a:ext cx="1320800" cy="512762"/>
          </a:xfrm>
          <a:prstGeom prst="line">
            <a:avLst/>
          </a:prstGeom>
          <a:noFill/>
          <a:ln w="1905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מחבר ישר 6149"/>
          <p:cNvCxnSpPr>
            <a:cxnSpLocks noChangeShapeType="1"/>
            <a:stCxn id="33" idx="4"/>
          </p:cNvCxnSpPr>
          <p:nvPr/>
        </p:nvCxnSpPr>
        <p:spPr bwMode="auto">
          <a:xfrm flipV="1">
            <a:off x="4035334" y="3389852"/>
            <a:ext cx="1328737" cy="512762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מחבר ישר 6153"/>
          <p:cNvCxnSpPr>
            <a:cxnSpLocks noChangeShapeType="1"/>
            <a:stCxn id="30" idx="4"/>
          </p:cNvCxnSpPr>
          <p:nvPr/>
        </p:nvCxnSpPr>
        <p:spPr bwMode="auto">
          <a:xfrm flipH="1">
            <a:off x="5373596" y="4574127"/>
            <a:ext cx="776288" cy="565150"/>
          </a:xfrm>
          <a:prstGeom prst="line">
            <a:avLst/>
          </a:prstGeom>
          <a:noFill/>
          <a:ln w="19050" algn="ctr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מחבר ישר 6155"/>
          <p:cNvCxnSpPr>
            <a:cxnSpLocks noChangeShapeType="1"/>
            <a:stCxn id="33" idx="0"/>
          </p:cNvCxnSpPr>
          <p:nvPr/>
        </p:nvCxnSpPr>
        <p:spPr bwMode="auto">
          <a:xfrm>
            <a:off x="4579846" y="4574127"/>
            <a:ext cx="793750" cy="565150"/>
          </a:xfrm>
          <a:prstGeom prst="line">
            <a:avLst/>
          </a:prstGeom>
          <a:noFill/>
          <a:ln w="19050" algn="ctr">
            <a:solidFill>
              <a:srgbClr val="00206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מחבר חץ ישר 6157"/>
          <p:cNvCxnSpPr>
            <a:cxnSpLocks noChangeShapeType="1"/>
          </p:cNvCxnSpPr>
          <p:nvPr/>
        </p:nvCxnSpPr>
        <p:spPr bwMode="auto">
          <a:xfrm flipV="1">
            <a:off x="5364071" y="2980277"/>
            <a:ext cx="1058863" cy="415925"/>
          </a:xfrm>
          <a:prstGeom prst="straightConnector1">
            <a:avLst/>
          </a:prstGeom>
          <a:noFill/>
          <a:ln w="1905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מחבר חץ ישר 38"/>
          <p:cNvCxnSpPr>
            <a:cxnSpLocks noChangeShapeType="1"/>
          </p:cNvCxnSpPr>
          <p:nvPr/>
        </p:nvCxnSpPr>
        <p:spPr bwMode="auto">
          <a:xfrm>
            <a:off x="5364071" y="5137689"/>
            <a:ext cx="785813" cy="563563"/>
          </a:xfrm>
          <a:prstGeom prst="straightConnector1">
            <a:avLst/>
          </a:prstGeom>
          <a:noFill/>
          <a:ln w="19050" algn="ctr">
            <a:solidFill>
              <a:srgbClr val="00206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מלבן מעוגל 39"/>
          <p:cNvSpPr/>
          <p:nvPr/>
        </p:nvSpPr>
        <p:spPr>
          <a:xfrm>
            <a:off x="10551245" y="1459779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מהלכי קרניים</a:t>
            </a:r>
          </a:p>
        </p:txBody>
      </p:sp>
      <p:sp>
        <p:nvSpPr>
          <p:cNvPr id="41" name="מלבן מעוגל 40"/>
          <p:cNvSpPr/>
          <p:nvPr/>
        </p:nvSpPr>
        <p:spPr>
          <a:xfrm>
            <a:off x="10551245" y="1926203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הגדרת המראה</a:t>
            </a:r>
          </a:p>
        </p:txBody>
      </p:sp>
      <p:sp>
        <p:nvSpPr>
          <p:cNvPr id="42" name="מלבן מעוגל 41"/>
          <p:cNvSpPr/>
          <p:nvPr/>
        </p:nvSpPr>
        <p:spPr>
          <a:xfrm>
            <a:off x="10551245" y="2349102"/>
            <a:ext cx="1440000" cy="540402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דמות במראה מישורית</a:t>
            </a:r>
          </a:p>
        </p:txBody>
      </p:sp>
      <p:cxnSp>
        <p:nvCxnSpPr>
          <p:cNvPr id="43" name="מחבר ישר 61"/>
          <p:cNvCxnSpPr>
            <a:cxnSpLocks noChangeShapeType="1"/>
          </p:cNvCxnSpPr>
          <p:nvPr/>
        </p:nvCxnSpPr>
        <p:spPr bwMode="auto">
          <a:xfrm flipH="1">
            <a:off x="4318964" y="3389852"/>
            <a:ext cx="2080689" cy="0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" name="מחבר ישר 6145"/>
          <p:cNvCxnSpPr>
            <a:cxnSpLocks noChangeShapeType="1"/>
          </p:cNvCxnSpPr>
          <p:nvPr/>
        </p:nvCxnSpPr>
        <p:spPr bwMode="auto">
          <a:xfrm flipH="1">
            <a:off x="4424515" y="5137689"/>
            <a:ext cx="1914504" cy="0"/>
          </a:xfrm>
          <a:prstGeom prst="line">
            <a:avLst/>
          </a:prstGeom>
          <a:noFill/>
          <a:ln w="19050" algn="ctr">
            <a:solidFill>
              <a:srgbClr val="00206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TextBox 32"/>
          <p:cNvSpPr txBox="1">
            <a:spLocks noChangeArrowheads="1"/>
          </p:cNvSpPr>
          <p:nvPr/>
        </p:nvSpPr>
        <p:spPr bwMode="auto">
          <a:xfrm>
            <a:off x="5720366" y="3303761"/>
            <a:ext cx="3136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he-IL" sz="1600" b="1" dirty="0" smtClean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</a:t>
            </a:r>
            <a:endParaRPr lang="he-IL" altLang="he-IL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TextBox 32"/>
          <p:cNvSpPr txBox="1">
            <a:spLocks noChangeArrowheads="1"/>
          </p:cNvSpPr>
          <p:nvPr/>
        </p:nvSpPr>
        <p:spPr bwMode="auto">
          <a:xfrm>
            <a:off x="5732007" y="3108240"/>
            <a:ext cx="3136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</a:t>
            </a:r>
            <a:endParaRPr lang="he-IL" altLang="he-IL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75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7" grpId="0"/>
      <p:bldP spid="8" grpId="0"/>
      <p:bldP spid="30" grpId="0" animBg="1"/>
      <p:bldP spid="33" grpId="0" animBg="1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סיכום ביניים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714325" y="1354440"/>
            <a:ext cx="83661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עד כה למדנו על מראה מישורית</a:t>
            </a:r>
          </a:p>
        </p:txBody>
      </p:sp>
      <p:sp>
        <p:nvSpPr>
          <p:cNvPr id="11" name="מלבן 10"/>
          <p:cNvSpPr/>
          <p:nvPr/>
        </p:nvSpPr>
        <p:spPr>
          <a:xfrm>
            <a:off x="5372109" y="2082198"/>
            <a:ext cx="47083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באיזה צד, בסימול המראה, תהיה הדמות?</a:t>
            </a:r>
          </a:p>
        </p:txBody>
      </p:sp>
      <p:sp>
        <p:nvSpPr>
          <p:cNvPr id="12" name="מלבן 11"/>
          <p:cNvSpPr/>
          <p:nvPr/>
        </p:nvSpPr>
        <p:spPr>
          <a:xfrm>
            <a:off x="4408705" y="3010486"/>
            <a:ext cx="56717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כאשר מסתכלים במראה, איזו יד תהיה מול יד ימין?</a:t>
            </a:r>
          </a:p>
        </p:txBody>
      </p:sp>
      <p:sp>
        <p:nvSpPr>
          <p:cNvPr id="14" name="מלבן 13"/>
          <p:cNvSpPr/>
          <p:nvPr/>
        </p:nvSpPr>
        <p:spPr>
          <a:xfrm>
            <a:off x="3984450" y="5441627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בהמשך השיעור נלמד על עצם ודמות </a:t>
            </a:r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במראה.</a:t>
            </a:r>
            <a:endParaRPr lang="he-IL" altLang="he-I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מלבן 12"/>
          <p:cNvSpPr/>
          <p:nvPr/>
        </p:nvSpPr>
        <p:spPr>
          <a:xfrm>
            <a:off x="4270846" y="4043557"/>
            <a:ext cx="58096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אילו חוקים שלמדנו חלים גם על המראה המישורית?</a:t>
            </a:r>
          </a:p>
        </p:txBody>
      </p:sp>
      <p:grpSp>
        <p:nvGrpSpPr>
          <p:cNvPr id="9" name="Group 5"/>
          <p:cNvGrpSpPr>
            <a:grpSpLocks/>
          </p:cNvGrpSpPr>
          <p:nvPr/>
        </p:nvGrpSpPr>
        <p:grpSpPr bwMode="auto">
          <a:xfrm>
            <a:off x="5184100" y="2013970"/>
            <a:ext cx="188009" cy="598120"/>
            <a:chOff x="6027" y="2507"/>
            <a:chExt cx="432" cy="1944"/>
          </a:xfrm>
        </p:grpSpPr>
        <p:sp>
          <p:nvSpPr>
            <p:cNvPr id="15" name="Line 6"/>
            <p:cNvSpPr>
              <a:spLocks noChangeShapeType="1"/>
            </p:cNvSpPr>
            <p:nvPr/>
          </p:nvSpPr>
          <p:spPr bwMode="auto">
            <a:xfrm>
              <a:off x="6027" y="2687"/>
              <a:ext cx="0" cy="17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Line 7"/>
            <p:cNvSpPr>
              <a:spLocks noChangeShapeType="1"/>
            </p:cNvSpPr>
            <p:nvPr/>
          </p:nvSpPr>
          <p:spPr bwMode="auto">
            <a:xfrm flipV="1">
              <a:off x="6027" y="430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 flipV="1">
              <a:off x="6027" y="322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 flipV="1">
              <a:off x="6027" y="250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 flipV="1">
              <a:off x="6027" y="358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 flipV="1">
              <a:off x="6027" y="286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Line 12"/>
            <p:cNvSpPr>
              <a:spLocks noChangeShapeType="1"/>
            </p:cNvSpPr>
            <p:nvPr/>
          </p:nvSpPr>
          <p:spPr bwMode="auto">
            <a:xfrm flipV="1">
              <a:off x="6027" y="3947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" name="מלבן 1"/>
          <p:cNvSpPr/>
          <p:nvPr/>
        </p:nvSpPr>
        <p:spPr>
          <a:xfrm>
            <a:off x="8028285" y="2433619"/>
            <a:ext cx="20521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alt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הדמות תהיה מצד ימין.</a:t>
            </a:r>
            <a:endParaRPr lang="he-IL" dirty="0"/>
          </a:p>
        </p:txBody>
      </p:sp>
      <p:sp>
        <p:nvSpPr>
          <p:cNvPr id="23" name="מלבן 22"/>
          <p:cNvSpPr/>
          <p:nvPr/>
        </p:nvSpPr>
        <p:spPr>
          <a:xfrm>
            <a:off x="9336336" y="3422873"/>
            <a:ext cx="744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יד ימין.</a:t>
            </a:r>
            <a:endParaRPr lang="he-IL" dirty="0"/>
          </a:p>
        </p:txBody>
      </p:sp>
      <p:sp>
        <p:nvSpPr>
          <p:cNvPr id="24" name="מלבן 23"/>
          <p:cNvSpPr/>
          <p:nvPr/>
        </p:nvSpPr>
        <p:spPr>
          <a:xfrm>
            <a:off x="8214233" y="4433979"/>
            <a:ext cx="1866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חוקי החזרה ושבירה.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6919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3" grpId="0"/>
      <p:bldP spid="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עצם ודמות </a:t>
            </a:r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במראה </a:t>
            </a:r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מישורית</a:t>
            </a:r>
          </a:p>
        </p:txBody>
      </p:sp>
      <p:grpSp>
        <p:nvGrpSpPr>
          <p:cNvPr id="8" name="קבוצה 27"/>
          <p:cNvGrpSpPr>
            <a:grpSpLocks/>
          </p:cNvGrpSpPr>
          <p:nvPr/>
        </p:nvGrpSpPr>
        <p:grpSpPr bwMode="auto">
          <a:xfrm>
            <a:off x="6441542" y="2954617"/>
            <a:ext cx="3595689" cy="2916238"/>
            <a:chOff x="5197383" y="3361051"/>
            <a:chExt cx="3595828" cy="2916611"/>
          </a:xfrm>
        </p:grpSpPr>
        <p:grpSp>
          <p:nvGrpSpPr>
            <p:cNvPr id="10" name="קבוצה 5"/>
            <p:cNvGrpSpPr>
              <a:grpSpLocks/>
            </p:cNvGrpSpPr>
            <p:nvPr/>
          </p:nvGrpSpPr>
          <p:grpSpPr bwMode="auto">
            <a:xfrm>
              <a:off x="5364648" y="3361051"/>
              <a:ext cx="3178541" cy="2916611"/>
              <a:chOff x="1327552" y="3429000"/>
              <a:chExt cx="2659045" cy="2439924"/>
            </a:xfrm>
          </p:grpSpPr>
          <p:grpSp>
            <p:nvGrpSpPr>
              <p:cNvPr id="21" name="Group 5"/>
              <p:cNvGrpSpPr>
                <a:grpSpLocks/>
              </p:cNvGrpSpPr>
              <p:nvPr/>
            </p:nvGrpSpPr>
            <p:grpSpPr bwMode="auto">
              <a:xfrm>
                <a:off x="2665500" y="3499814"/>
                <a:ext cx="274637" cy="2335926"/>
                <a:chOff x="6027" y="2507"/>
                <a:chExt cx="432" cy="1911"/>
              </a:xfrm>
            </p:grpSpPr>
            <p:sp>
              <p:nvSpPr>
                <p:cNvPr id="35" name="Line 6"/>
                <p:cNvSpPr>
                  <a:spLocks noChangeShapeType="1"/>
                </p:cNvSpPr>
                <p:nvPr/>
              </p:nvSpPr>
              <p:spPr bwMode="auto">
                <a:xfrm>
                  <a:off x="6027" y="2651"/>
                  <a:ext cx="0" cy="17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6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6027" y="4274"/>
                  <a:ext cx="432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7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6027" y="3227"/>
                  <a:ext cx="432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8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6027" y="2507"/>
                  <a:ext cx="432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9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6027" y="3587"/>
                  <a:ext cx="432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0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6027" y="2992"/>
                  <a:ext cx="432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1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6027" y="3947"/>
                  <a:ext cx="432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e-IL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cxnSp>
            <p:nvCxnSpPr>
              <p:cNvPr id="22" name="מחבר ישר 7"/>
              <p:cNvCxnSpPr>
                <a:cxnSpLocks noChangeShapeType="1"/>
                <a:stCxn id="24" idx="0"/>
              </p:cNvCxnSpPr>
              <p:nvPr/>
            </p:nvCxnSpPr>
            <p:spPr bwMode="auto">
              <a:xfrm flipH="1" flipV="1">
                <a:off x="2665500" y="4346924"/>
                <a:ext cx="1321097" cy="4145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" name="מחבר ישר 8"/>
              <p:cNvCxnSpPr>
                <a:cxnSpLocks noChangeShapeType="1"/>
              </p:cNvCxnSpPr>
              <p:nvPr/>
            </p:nvCxnSpPr>
            <p:spPr bwMode="auto">
              <a:xfrm flipH="1" flipV="1">
                <a:off x="1335402" y="4344851"/>
                <a:ext cx="1321097" cy="4145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4" name="אליפסה 23"/>
              <p:cNvSpPr/>
              <p:nvPr/>
            </p:nvSpPr>
            <p:spPr bwMode="auto">
              <a:xfrm rot="2339221">
                <a:off x="3534366" y="4255147"/>
                <a:ext cx="361241" cy="864666"/>
              </a:xfrm>
              <a:prstGeom prst="ellipse">
                <a:avLst/>
              </a:prstGeom>
              <a:solidFill>
                <a:schemeClr val="accent3">
                  <a:lumMod val="6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1"/>
              <a:lstStyle/>
              <a:p>
                <a:pPr>
                  <a:defRPr/>
                </a:pPr>
                <a:endParaRPr lang="he-IL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25" name="מחבר ישר 10"/>
              <p:cNvCxnSpPr>
                <a:cxnSpLocks noChangeShapeType="1"/>
                <a:stCxn id="24" idx="4"/>
              </p:cNvCxnSpPr>
              <p:nvPr/>
            </p:nvCxnSpPr>
            <p:spPr bwMode="auto">
              <a:xfrm flipH="1">
                <a:off x="2665500" y="5023594"/>
                <a:ext cx="776749" cy="3178"/>
              </a:xfrm>
              <a:prstGeom prst="line">
                <a:avLst/>
              </a:prstGeom>
              <a:noFill/>
              <a:ln w="19050" algn="ctr">
                <a:solidFill>
                  <a:srgbClr val="00206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6" name="מחבר ישר 11"/>
              <p:cNvCxnSpPr>
                <a:cxnSpLocks noChangeShapeType="1"/>
              </p:cNvCxnSpPr>
              <p:nvPr/>
            </p:nvCxnSpPr>
            <p:spPr bwMode="auto">
              <a:xfrm flipH="1">
                <a:off x="1879750" y="5026772"/>
                <a:ext cx="776749" cy="3178"/>
              </a:xfrm>
              <a:prstGeom prst="line">
                <a:avLst/>
              </a:prstGeom>
              <a:noFill/>
              <a:ln w="19050" algn="ctr">
                <a:solidFill>
                  <a:srgbClr val="00206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8" name="אליפסה 27"/>
              <p:cNvSpPr/>
              <p:nvPr/>
            </p:nvSpPr>
            <p:spPr bwMode="auto">
              <a:xfrm rot="19260779" flipV="1">
                <a:off x="1419706" y="4254723"/>
                <a:ext cx="360040" cy="865219"/>
              </a:xfrm>
              <a:prstGeom prst="ellips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glow rad="101600">
                  <a:schemeClr val="accent4">
                    <a:satMod val="175000"/>
                    <a:alpha val="17000"/>
                  </a:schemeClr>
                </a:glow>
                <a:reflection endPos="0" dir="5400000" sy="-100000" algn="bl" rotWithShape="0"/>
                <a:softEdge rad="0"/>
              </a:effectLst>
            </p:spPr>
            <p:txBody>
              <a:bodyPr rtlCol="1"/>
              <a:lstStyle/>
              <a:p>
                <a:pPr>
                  <a:defRPr/>
                </a:pPr>
                <a:endParaRPr lang="he-IL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29" name="מחבר ישר 13"/>
              <p:cNvCxnSpPr>
                <a:cxnSpLocks noChangeShapeType="1"/>
                <a:stCxn id="24" idx="0"/>
              </p:cNvCxnSpPr>
              <p:nvPr/>
            </p:nvCxnSpPr>
            <p:spPr bwMode="auto">
              <a:xfrm flipH="1" flipV="1">
                <a:off x="2665500" y="3838894"/>
                <a:ext cx="1321097" cy="512175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" name="מחבר ישר 14"/>
              <p:cNvCxnSpPr>
                <a:cxnSpLocks noChangeShapeType="1"/>
                <a:stCxn id="28" idx="4"/>
              </p:cNvCxnSpPr>
              <p:nvPr/>
            </p:nvCxnSpPr>
            <p:spPr bwMode="auto">
              <a:xfrm flipV="1">
                <a:off x="1327552" y="3838894"/>
                <a:ext cx="1328947" cy="512176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" name="מחבר ישר 15"/>
              <p:cNvCxnSpPr>
                <a:cxnSpLocks noChangeShapeType="1"/>
                <a:stCxn id="24" idx="4"/>
              </p:cNvCxnSpPr>
              <p:nvPr/>
            </p:nvCxnSpPr>
            <p:spPr bwMode="auto">
              <a:xfrm flipH="1">
                <a:off x="2665500" y="5023594"/>
                <a:ext cx="776749" cy="564452"/>
              </a:xfrm>
              <a:prstGeom prst="line">
                <a:avLst/>
              </a:prstGeom>
              <a:noFill/>
              <a:ln w="19050" algn="ctr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2" name="מחבר ישר 16"/>
              <p:cNvCxnSpPr>
                <a:cxnSpLocks noChangeShapeType="1"/>
                <a:stCxn id="28" idx="0"/>
              </p:cNvCxnSpPr>
              <p:nvPr/>
            </p:nvCxnSpPr>
            <p:spPr bwMode="auto">
              <a:xfrm>
                <a:off x="1871900" y="5023595"/>
                <a:ext cx="793600" cy="564451"/>
              </a:xfrm>
              <a:prstGeom prst="line">
                <a:avLst/>
              </a:prstGeom>
              <a:noFill/>
              <a:ln w="19050" algn="ctr">
                <a:solidFill>
                  <a:srgbClr val="00206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3" name="מחבר חץ ישר 17"/>
              <p:cNvCxnSpPr>
                <a:cxnSpLocks noChangeShapeType="1"/>
              </p:cNvCxnSpPr>
              <p:nvPr/>
            </p:nvCxnSpPr>
            <p:spPr bwMode="auto">
              <a:xfrm flipV="1">
                <a:off x="2656499" y="3429000"/>
                <a:ext cx="1057924" cy="414913"/>
              </a:xfrm>
              <a:prstGeom prst="straightConnector1">
                <a:avLst/>
              </a:prstGeom>
              <a:noFill/>
              <a:ln w="19050" algn="ctr">
                <a:solidFill>
                  <a:srgbClr val="C0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4" name="מחבר חץ ישר 18"/>
              <p:cNvCxnSpPr>
                <a:cxnSpLocks noChangeShapeType="1"/>
              </p:cNvCxnSpPr>
              <p:nvPr/>
            </p:nvCxnSpPr>
            <p:spPr bwMode="auto">
              <a:xfrm>
                <a:off x="2656499" y="5586698"/>
                <a:ext cx="392875" cy="282226"/>
              </a:xfrm>
              <a:prstGeom prst="straightConnector1">
                <a:avLst/>
              </a:prstGeom>
              <a:noFill/>
              <a:ln w="19050" algn="ctr">
                <a:solidFill>
                  <a:srgbClr val="00206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2" name="TextBox 4"/>
            <p:cNvSpPr txBox="1">
              <a:spLocks noChangeArrowheads="1"/>
            </p:cNvSpPr>
            <p:nvPr/>
          </p:nvSpPr>
          <p:spPr bwMode="auto">
            <a:xfrm>
              <a:off x="6626013" y="3456053"/>
              <a:ext cx="25002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he-IL" sz="2000" b="1">
                  <a:latin typeface="Calibri" panose="020F0502020204030204" pitchFamily="34" charset="0"/>
                  <a:cs typeface="Calibri" panose="020F0502020204030204" pitchFamily="34" charset="0"/>
                </a:rPr>
                <a:t>B</a:t>
              </a:r>
              <a:endParaRPr lang="he-IL" altLang="he-IL" sz="2000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TextBox 28"/>
            <p:cNvSpPr txBox="1">
              <a:spLocks noChangeArrowheads="1"/>
            </p:cNvSpPr>
            <p:nvPr/>
          </p:nvSpPr>
          <p:spPr bwMode="auto">
            <a:xfrm>
              <a:off x="6664369" y="4082097"/>
              <a:ext cx="25002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he-IL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C</a:t>
              </a:r>
              <a:endParaRPr lang="he-IL" altLang="he-IL" sz="20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Box 29"/>
            <p:cNvSpPr txBox="1">
              <a:spLocks noChangeArrowheads="1"/>
            </p:cNvSpPr>
            <p:nvPr/>
          </p:nvSpPr>
          <p:spPr bwMode="auto">
            <a:xfrm>
              <a:off x="8543189" y="4055721"/>
              <a:ext cx="25002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he-IL" sz="2000" b="1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endParaRPr lang="he-IL" altLang="he-IL" sz="2000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Box 30"/>
            <p:cNvSpPr txBox="1">
              <a:spLocks noChangeArrowheads="1"/>
            </p:cNvSpPr>
            <p:nvPr/>
          </p:nvSpPr>
          <p:spPr bwMode="auto">
            <a:xfrm>
              <a:off x="5197383" y="4074905"/>
              <a:ext cx="25002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he-IL" sz="2000" b="1">
                  <a:latin typeface="Calibri" panose="020F0502020204030204" pitchFamily="34" charset="0"/>
                  <a:cs typeface="Calibri" panose="020F0502020204030204" pitchFamily="34" charset="0"/>
                </a:rPr>
                <a:t>D</a:t>
              </a:r>
              <a:endParaRPr lang="he-IL" altLang="he-IL" sz="2000" b="1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2" name="Rectangle 3"/>
          <p:cNvSpPr txBox="1">
            <a:spLocks noChangeArrowheads="1"/>
          </p:cNvSpPr>
          <p:nvPr/>
        </p:nvSpPr>
        <p:spPr bwMode="auto">
          <a:xfrm>
            <a:off x="1974508" y="1332907"/>
            <a:ext cx="8456141" cy="939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  <a:defRPr/>
            </a:pPr>
            <a:r>
              <a:rPr 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נוכיח כי המרחק בין עצם למראה מישורית שווה למרחק בין הדמות למראה.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he-IL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  <a:buFontTx/>
              <a:buNone/>
              <a:defRPr/>
            </a:pPr>
            <a:r>
              <a:rPr 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נחפוף את המשולשים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ABC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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BCD            :</a:t>
            </a:r>
          </a:p>
          <a:p>
            <a:pPr algn="l">
              <a:lnSpc>
                <a:spcPct val="90000"/>
              </a:lnSpc>
              <a:buFontTx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BC = BC                                           </a:t>
            </a:r>
          </a:p>
          <a:p>
            <a:pPr algn="l">
              <a:lnSpc>
                <a:spcPct val="90000"/>
              </a:lnSpc>
              <a:buFontTx/>
              <a:buNone/>
              <a:defRPr/>
            </a:pPr>
            <a:r>
              <a:rPr 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(AD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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BC )</a:t>
            </a:r>
            <a:r>
              <a:rPr 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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BCA =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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BCD = 90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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e-IL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  <a:buFontTx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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ABC =90 -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</a:t>
            </a:r>
            <a:endParaRPr lang="he-IL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  <a:buFontTx/>
              <a:buNone/>
              <a:defRPr/>
            </a:pPr>
            <a:r>
              <a:rPr 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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DBC =90 -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</a:t>
            </a:r>
            <a:endParaRPr lang="he-IL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  <a:buFontTx/>
              <a:buNone/>
              <a:defRPr/>
            </a:pPr>
            <a:r>
              <a:rPr 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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DBC =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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ABC </a:t>
            </a:r>
          </a:p>
          <a:p>
            <a:pPr algn="l">
              <a:lnSpc>
                <a:spcPct val="90000"/>
              </a:lnSpc>
              <a:buFontTx/>
              <a:buNone/>
              <a:defRPr/>
            </a:pPr>
            <a:r>
              <a:rPr 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ז. צ. ז.)    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∆ ABC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 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∆ ABC  </a:t>
            </a:r>
            <a:endParaRPr lang="he-IL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  <a:buFontTx/>
              <a:buNone/>
              <a:defRPr/>
            </a:pPr>
            <a:r>
              <a:rPr 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מ. ש. ל              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AC = CD</a:t>
            </a:r>
          </a:p>
        </p:txBody>
      </p:sp>
      <p:sp>
        <p:nvSpPr>
          <p:cNvPr id="43" name="מלבן מעוגל 42"/>
          <p:cNvSpPr/>
          <p:nvPr/>
        </p:nvSpPr>
        <p:spPr>
          <a:xfrm>
            <a:off x="10551245" y="1459779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מהלכי קרניים</a:t>
            </a:r>
          </a:p>
        </p:txBody>
      </p:sp>
      <p:sp>
        <p:nvSpPr>
          <p:cNvPr id="44" name="מלבן מעוגל 43"/>
          <p:cNvSpPr/>
          <p:nvPr/>
        </p:nvSpPr>
        <p:spPr>
          <a:xfrm>
            <a:off x="10551245" y="192620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הגדרת המראה</a:t>
            </a:r>
          </a:p>
        </p:txBody>
      </p:sp>
      <p:sp>
        <p:nvSpPr>
          <p:cNvPr id="45" name="מלבן מעוגל 44"/>
          <p:cNvSpPr/>
          <p:nvPr/>
        </p:nvSpPr>
        <p:spPr>
          <a:xfrm>
            <a:off x="10551245" y="2349102"/>
            <a:ext cx="1440000" cy="54040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דמות במראה מישורית</a:t>
            </a:r>
          </a:p>
        </p:txBody>
      </p:sp>
      <p:sp>
        <p:nvSpPr>
          <p:cNvPr id="46" name="TextBox 32"/>
          <p:cNvSpPr txBox="1">
            <a:spLocks noChangeArrowheads="1"/>
          </p:cNvSpPr>
          <p:nvPr/>
        </p:nvSpPr>
        <p:spPr bwMode="auto">
          <a:xfrm>
            <a:off x="8120126" y="3461987"/>
            <a:ext cx="55869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he-IL" sz="1400" b="1" dirty="0" smtClean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90-</a:t>
            </a:r>
            <a:endParaRPr lang="he-IL" altLang="he-IL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7" name="מחבר ישר 61"/>
          <p:cNvCxnSpPr>
            <a:cxnSpLocks noChangeShapeType="1"/>
          </p:cNvCxnSpPr>
          <p:nvPr/>
        </p:nvCxnSpPr>
        <p:spPr bwMode="auto">
          <a:xfrm flipH="1">
            <a:off x="7118136" y="3461987"/>
            <a:ext cx="2080689" cy="0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מחבר ישר 6145"/>
          <p:cNvCxnSpPr>
            <a:cxnSpLocks noChangeShapeType="1"/>
          </p:cNvCxnSpPr>
          <p:nvPr/>
        </p:nvCxnSpPr>
        <p:spPr bwMode="auto">
          <a:xfrm flipH="1">
            <a:off x="7240066" y="5533534"/>
            <a:ext cx="1914504" cy="0"/>
          </a:xfrm>
          <a:prstGeom prst="line">
            <a:avLst/>
          </a:prstGeom>
          <a:noFill/>
          <a:ln w="19050" algn="ctr">
            <a:solidFill>
              <a:srgbClr val="00206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" name="TextBox 32"/>
          <p:cNvSpPr txBox="1">
            <a:spLocks noChangeArrowheads="1"/>
          </p:cNvSpPr>
          <p:nvPr/>
        </p:nvSpPr>
        <p:spPr bwMode="auto">
          <a:xfrm>
            <a:off x="8588863" y="3361121"/>
            <a:ext cx="3136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he-IL" sz="1600" b="1" dirty="0" smtClean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</a:t>
            </a:r>
            <a:endParaRPr lang="he-IL" altLang="he-IL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TextBox 32"/>
          <p:cNvSpPr txBox="1">
            <a:spLocks noChangeArrowheads="1"/>
          </p:cNvSpPr>
          <p:nvPr/>
        </p:nvSpPr>
        <p:spPr bwMode="auto">
          <a:xfrm>
            <a:off x="8595947" y="3143991"/>
            <a:ext cx="3136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he-IL" sz="1600" b="1" dirty="0" smtClean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</a:t>
            </a:r>
            <a:endParaRPr lang="he-IL" altLang="he-IL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TextBox 32"/>
          <p:cNvSpPr txBox="1">
            <a:spLocks noChangeArrowheads="1"/>
          </p:cNvSpPr>
          <p:nvPr/>
        </p:nvSpPr>
        <p:spPr bwMode="auto">
          <a:xfrm>
            <a:off x="7728828" y="3453747"/>
            <a:ext cx="55869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he-IL" sz="1400" b="1" dirty="0" smtClean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90-</a:t>
            </a:r>
            <a:endParaRPr lang="he-IL" altLang="he-IL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314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9" grpId="0"/>
      <p:bldP spid="50" grpId="0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סיכום </a:t>
            </a:r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סופי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142613" y="1275728"/>
            <a:ext cx="593783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בשיעור זה למדנו על מראה </a:t>
            </a:r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מישורית                                       הבנו </a:t>
            </a: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את אופן קבלת דמות במראה מישורית.</a:t>
            </a:r>
          </a:p>
        </p:txBody>
      </p:sp>
      <p:sp>
        <p:nvSpPr>
          <p:cNvPr id="11" name="מלבן 10"/>
          <p:cNvSpPr/>
          <p:nvPr/>
        </p:nvSpPr>
        <p:spPr>
          <a:xfrm>
            <a:off x="3004474" y="2274185"/>
            <a:ext cx="70759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 המרחק בין דמות למראה של מישהו במרחק 5 מ' מהמראה?</a:t>
            </a:r>
          </a:p>
        </p:txBody>
      </p:sp>
      <p:sp>
        <p:nvSpPr>
          <p:cNvPr id="12" name="מלבן 11"/>
          <p:cNvSpPr/>
          <p:nvPr/>
        </p:nvSpPr>
        <p:spPr>
          <a:xfrm>
            <a:off x="2403347" y="3390703"/>
            <a:ext cx="76771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כיצד ניתן להוכיח כי המרחק בין הדמות למראה והעצם למראה שווים?</a:t>
            </a:r>
          </a:p>
        </p:txBody>
      </p:sp>
      <p:sp>
        <p:nvSpPr>
          <p:cNvPr id="14" name="מלבן 13"/>
          <p:cNvSpPr/>
          <p:nvPr/>
        </p:nvSpPr>
        <p:spPr>
          <a:xfrm>
            <a:off x="3984450" y="5430552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בשיעור הבא </a:t>
            </a:r>
            <a:r>
              <a:rPr lang="he-IL" altLang="he-IL" sz="2800">
                <a:latin typeface="Calibri" panose="020F0502020204030204" pitchFamily="34" charset="0"/>
                <a:cs typeface="Calibri" panose="020F0502020204030204" pitchFamily="34" charset="0"/>
              </a:rPr>
              <a:t>נעסוק </a:t>
            </a:r>
            <a:r>
              <a:rPr lang="he-IL" altLang="he-IL" sz="2800" smtClean="0">
                <a:latin typeface="Calibri" panose="020F0502020204030204" pitchFamily="34" charset="0"/>
                <a:cs typeface="Calibri" panose="020F0502020204030204" pitchFamily="34" charset="0"/>
              </a:rPr>
              <a:t>במנסרות.</a:t>
            </a:r>
            <a:endParaRPr lang="he-IL" altLang="he-I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מלבן 12"/>
          <p:cNvSpPr/>
          <p:nvPr/>
        </p:nvSpPr>
        <p:spPr>
          <a:xfrm>
            <a:off x="7568224" y="4366278"/>
            <a:ext cx="25122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ממה מורכבת מראה?</a:t>
            </a:r>
          </a:p>
        </p:txBody>
      </p:sp>
      <p:sp>
        <p:nvSpPr>
          <p:cNvPr id="2" name="מלבן 1"/>
          <p:cNvSpPr/>
          <p:nvPr/>
        </p:nvSpPr>
        <p:spPr>
          <a:xfrm>
            <a:off x="9302673" y="2649595"/>
            <a:ext cx="7777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alt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5 מטר.</a:t>
            </a:r>
            <a:endParaRPr lang="he-IL" dirty="0"/>
          </a:p>
        </p:txBody>
      </p:sp>
      <p:sp>
        <p:nvSpPr>
          <p:cNvPr id="9" name="מלבן 8"/>
          <p:cNvSpPr/>
          <p:nvPr/>
        </p:nvSpPr>
        <p:spPr>
          <a:xfrm>
            <a:off x="8416212" y="3763255"/>
            <a:ext cx="1664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alt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חפיפת משולשים.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090984" y="4738468"/>
            <a:ext cx="49894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altLang="he-IL" dirty="0">
                <a:latin typeface="Calibri" panose="020F0502020204030204" pitchFamily="34" charset="0"/>
                <a:cs typeface="Calibri" panose="020F0502020204030204" pitchFamily="34" charset="0"/>
              </a:rPr>
              <a:t>משטח המלוטש בצדו הקדמי, ושכבה מחזירה המצפה את צדו השני של המשטח. </a:t>
            </a:r>
          </a:p>
        </p:txBody>
      </p:sp>
    </p:spTree>
    <p:extLst>
      <p:ext uri="{BB962C8B-B14F-4D97-AF65-F5344CB8AC3E}">
        <p14:creationId xmlns:p14="http://schemas.microsoft.com/office/powerpoint/2010/main" val="391035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3" grpId="0"/>
      <p:bldP spid="2" grpId="0"/>
      <p:bldP spid="9" grpId="0"/>
      <p:bldP spid="3" grpId="0"/>
    </p:bldLst>
  </p:timing>
</p:sld>
</file>

<file path=ppt/theme/theme1.xml><?xml version="1.0" encoding="utf-8"?>
<a:theme xmlns:a="http://schemas.openxmlformats.org/drawingml/2006/main" name="tzefa">
  <a:themeElements>
    <a:clrScheme name="כחול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tzefa</Template>
  <TotalTime>5749</TotalTime>
  <Words>1099</Words>
  <Application>Microsoft Office PowerPoint</Application>
  <PresentationFormat>מסך רחב</PresentationFormat>
  <Paragraphs>394</Paragraphs>
  <Slides>8</Slides>
  <Notes>8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9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8" baseType="lpstr">
      <vt:lpstr>AdumaFOT Bold</vt:lpstr>
      <vt:lpstr>AdumaFOT Regular</vt:lpstr>
      <vt:lpstr>Arial</vt:lpstr>
      <vt:lpstr>Calibri</vt:lpstr>
      <vt:lpstr>Guttman Yad-Brush</vt:lpstr>
      <vt:lpstr>Symbol</vt:lpstr>
      <vt:lpstr>Tahoma</vt:lpstr>
      <vt:lpstr>Tahoma (גוף)</vt:lpstr>
      <vt:lpstr>Times New Roman</vt:lpstr>
      <vt:lpstr>tzefa</vt:lpstr>
      <vt:lpstr>מראה מישורית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IAF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מאור גלס</dc:creator>
  <cp:lastModifiedBy>אסף אליהו</cp:lastModifiedBy>
  <cp:revision>52</cp:revision>
  <dcterms:created xsi:type="dcterms:W3CDTF">2019-01-01T14:54:30Z</dcterms:created>
  <dcterms:modified xsi:type="dcterms:W3CDTF">2021-03-14T13:07:38Z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-674712578</vt:i4>
  </property>
  <property fmtid="{D5CDD505-2E9C-101B-9397-08002B2CF9AE}" pid="3" name="_NewReviewCycle">
    <vt:lpwstr/>
  </property>
  <property fmtid="{D5CDD505-2E9C-101B-9397-08002B2CF9AE}" pid="4" name="_EmailSubject">
    <vt:lpwstr>השחרת קבצים</vt:lpwstr>
  </property>
  <property fmtid="{D5CDD505-2E9C-101B-9397-08002B2CF9AE}" pid="5" name="_AuthorEmail">
    <vt:lpwstr>s8479318@IAF.IDF.IL</vt:lpwstr>
  </property>
  <property fmtid="{D5CDD505-2E9C-101B-9397-08002B2CF9AE}" pid="6" name="_AuthorEmailDisplayName">
    <vt:lpwstr>אסף אליהו</vt:lpwstr>
  </property>
  <property fmtid="{D5CDD505-2E9C-101B-9397-08002B2CF9AE}" pid="7" name="_PreviousAdHocReviewCycleID">
    <vt:i4>-1194823957</vt:i4>
  </property>
</Properties>
</file>