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750" r:id="rId1"/>
  </p:sldMasterIdLst>
  <p:notesMasterIdLst>
    <p:notesMasterId r:id="rId23"/>
  </p:notesMasterIdLst>
  <p:sldIdLst>
    <p:sldId id="302" r:id="rId2"/>
    <p:sldId id="261" r:id="rId3"/>
    <p:sldId id="270" r:id="rId4"/>
    <p:sldId id="263" r:id="rId5"/>
    <p:sldId id="276" r:id="rId6"/>
    <p:sldId id="271" r:id="rId7"/>
    <p:sldId id="293" r:id="rId8"/>
    <p:sldId id="274" r:id="rId9"/>
    <p:sldId id="278" r:id="rId10"/>
    <p:sldId id="280" r:id="rId11"/>
    <p:sldId id="281" r:id="rId12"/>
    <p:sldId id="279" r:id="rId13"/>
    <p:sldId id="284" r:id="rId14"/>
    <p:sldId id="287" r:id="rId15"/>
    <p:sldId id="295" r:id="rId16"/>
    <p:sldId id="296" r:id="rId17"/>
    <p:sldId id="297" r:id="rId18"/>
    <p:sldId id="298" r:id="rId19"/>
    <p:sldId id="299" r:id="rId20"/>
    <p:sldId id="301" r:id="rId21"/>
    <p:sldId id="288" r:id="rId22"/>
  </p:sldIdLst>
  <p:sldSz cx="12192000" cy="6858000"/>
  <p:notesSz cx="6858000" cy="9144000"/>
  <p:defaultText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98FCC"/>
    <a:srgbClr val="1D6295"/>
    <a:srgbClr val="FEFEFE"/>
    <a:srgbClr val="75B6E5"/>
    <a:srgbClr val="E2E2E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סגנון ביניים 2 - הדגשה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ללא סגנון, רשת טבלה">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notesView">
  <p:normalViewPr horzBarState="maximized">
    <p:restoredLeft sz="86578" autoAdjust="0"/>
    <p:restoredTop sz="94660"/>
  </p:normalViewPr>
  <p:slideViewPr>
    <p:cSldViewPr snapToGrid="0">
      <p:cViewPr varScale="1">
        <p:scale>
          <a:sx n="83" d="100"/>
          <a:sy n="83" d="100"/>
        </p:scale>
        <p:origin x="60" y="396"/>
      </p:cViewPr>
      <p:guideLst>
        <p:guide orient="horz" pos="2160"/>
        <p:guide pos="3840"/>
      </p:guideLst>
    </p:cSldViewPr>
  </p:slideViewPr>
  <p:notesTextViewPr>
    <p:cViewPr>
      <p:scale>
        <a:sx n="3" d="2"/>
        <a:sy n="3" d="2"/>
      </p:scale>
      <p:origin x="0" y="0"/>
    </p:cViewPr>
  </p:notesTextViewPr>
  <p:sorterViewPr>
    <p:cViewPr>
      <p:scale>
        <a:sx n="100" d="100"/>
        <a:sy n="100" d="100"/>
      </p:scale>
      <p:origin x="0" y="0"/>
    </p:cViewPr>
  </p:sorterViewPr>
  <p:notesViewPr>
    <p:cSldViewPr snapToGrid="0">
      <p:cViewPr>
        <p:scale>
          <a:sx n="66" d="100"/>
          <a:sy n="66" d="100"/>
        </p:scale>
        <p:origin x="2370" y="546"/>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מציין מיקום של כותרת עליונה 1"/>
          <p:cNvSpPr>
            <a:spLocks noGrp="1"/>
          </p:cNvSpPr>
          <p:nvPr>
            <p:ph type="hdr" sz="quarter"/>
          </p:nvPr>
        </p:nvSpPr>
        <p:spPr>
          <a:xfrm>
            <a:off x="3886200" y="0"/>
            <a:ext cx="2971800" cy="458788"/>
          </a:xfrm>
          <a:prstGeom prst="rect">
            <a:avLst/>
          </a:prstGeom>
        </p:spPr>
        <p:txBody>
          <a:bodyPr vert="horz" lIns="91440" tIns="45720" rIns="91440" bIns="45720" rtlCol="1"/>
          <a:lstStyle>
            <a:lvl1pPr algn="r">
              <a:defRPr sz="1200"/>
            </a:lvl1pPr>
          </a:lstStyle>
          <a:p>
            <a:endParaRPr lang="he-IL"/>
          </a:p>
        </p:txBody>
      </p:sp>
      <p:sp>
        <p:nvSpPr>
          <p:cNvPr id="3" name="מציין מיקום של תאריך 2"/>
          <p:cNvSpPr>
            <a:spLocks noGrp="1"/>
          </p:cNvSpPr>
          <p:nvPr>
            <p:ph type="dt" idx="1"/>
          </p:nvPr>
        </p:nvSpPr>
        <p:spPr>
          <a:xfrm>
            <a:off x="1588" y="0"/>
            <a:ext cx="2971800" cy="458788"/>
          </a:xfrm>
          <a:prstGeom prst="rect">
            <a:avLst/>
          </a:prstGeom>
        </p:spPr>
        <p:txBody>
          <a:bodyPr vert="horz" lIns="91440" tIns="45720" rIns="91440" bIns="45720" rtlCol="1"/>
          <a:lstStyle>
            <a:lvl1pPr algn="l">
              <a:defRPr sz="1200"/>
            </a:lvl1pPr>
          </a:lstStyle>
          <a:p>
            <a:fld id="{8B4A98DC-AD4C-4661-A16C-FE6AC7AC1D7E}" type="datetimeFigureOut">
              <a:rPr lang="he-IL" smtClean="0"/>
              <a:t>א'/ניסן/תשפ"א</a:t>
            </a:fld>
            <a:endParaRPr lang="he-IL"/>
          </a:p>
        </p:txBody>
      </p:sp>
      <p:sp>
        <p:nvSpPr>
          <p:cNvPr id="4" name="מציין מיקום של תמונת שקופית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1" anchor="ctr"/>
          <a:lstStyle/>
          <a:p>
            <a:endParaRPr lang="he-IL"/>
          </a:p>
        </p:txBody>
      </p:sp>
      <p:sp>
        <p:nvSpPr>
          <p:cNvPr id="5" name="מציין מיקום של הערות 4"/>
          <p:cNvSpPr>
            <a:spLocks noGrp="1"/>
          </p:cNvSpPr>
          <p:nvPr>
            <p:ph type="body" sz="quarter" idx="3"/>
          </p:nvPr>
        </p:nvSpPr>
        <p:spPr>
          <a:xfrm>
            <a:off x="685800" y="4400550"/>
            <a:ext cx="5486400" cy="3600450"/>
          </a:xfrm>
          <a:prstGeom prst="rect">
            <a:avLst/>
          </a:prstGeom>
        </p:spPr>
        <p:txBody>
          <a:bodyPr vert="horz" lIns="91440" tIns="45720" rIns="91440" bIns="45720" rtlCol="1"/>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6" name="מציין מיקום של כותרת תחתונה 5"/>
          <p:cNvSpPr>
            <a:spLocks noGrp="1"/>
          </p:cNvSpPr>
          <p:nvPr>
            <p:ph type="ftr" sz="quarter" idx="4"/>
          </p:nvPr>
        </p:nvSpPr>
        <p:spPr>
          <a:xfrm>
            <a:off x="3886200" y="8685213"/>
            <a:ext cx="2971800" cy="458787"/>
          </a:xfrm>
          <a:prstGeom prst="rect">
            <a:avLst/>
          </a:prstGeom>
        </p:spPr>
        <p:txBody>
          <a:bodyPr vert="horz" lIns="91440" tIns="45720" rIns="91440" bIns="45720" rtlCol="1" anchor="b"/>
          <a:lstStyle>
            <a:lvl1pPr algn="r">
              <a:defRPr sz="1200"/>
            </a:lvl1pPr>
          </a:lstStyle>
          <a:p>
            <a:endParaRPr lang="he-IL"/>
          </a:p>
        </p:txBody>
      </p:sp>
      <p:sp>
        <p:nvSpPr>
          <p:cNvPr id="7" name="מציין מיקום של מספר שקופית 6"/>
          <p:cNvSpPr>
            <a:spLocks noGrp="1"/>
          </p:cNvSpPr>
          <p:nvPr>
            <p:ph type="sldNum" sz="quarter" idx="5"/>
          </p:nvPr>
        </p:nvSpPr>
        <p:spPr>
          <a:xfrm>
            <a:off x="1588" y="8685213"/>
            <a:ext cx="2971800" cy="458787"/>
          </a:xfrm>
          <a:prstGeom prst="rect">
            <a:avLst/>
          </a:prstGeom>
        </p:spPr>
        <p:txBody>
          <a:bodyPr vert="horz" lIns="91440" tIns="45720" rIns="91440" bIns="45720" rtlCol="1" anchor="b"/>
          <a:lstStyle>
            <a:lvl1pPr algn="l">
              <a:defRPr sz="1200"/>
            </a:lvl1pPr>
          </a:lstStyle>
          <a:p>
            <a:fld id="{F12F8595-D212-4FB1-A188-FFD54CA720AC}" type="slidenum">
              <a:rPr lang="he-IL" smtClean="0"/>
              <a:t>‹#›</a:t>
            </a:fld>
            <a:endParaRPr lang="he-IL"/>
          </a:p>
        </p:txBody>
      </p:sp>
    </p:spTree>
    <p:extLst>
      <p:ext uri="{BB962C8B-B14F-4D97-AF65-F5344CB8AC3E}">
        <p14:creationId xmlns:p14="http://schemas.microsoft.com/office/powerpoint/2010/main" val="3483944934"/>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מונת שקופית 1"/>
          <p:cNvSpPr>
            <a:spLocks noGrp="1" noRot="1" noChangeAspect="1"/>
          </p:cNvSpPr>
          <p:nvPr>
            <p:ph type="sldImg"/>
          </p:nvPr>
        </p:nvSpPr>
        <p:spPr>
          <a:xfrm>
            <a:off x="719138" y="98425"/>
            <a:ext cx="5486400" cy="2372004"/>
          </a:xfrm>
        </p:spPr>
      </p:sp>
      <p:sp>
        <p:nvSpPr>
          <p:cNvPr id="7" name="מציין מיקום של מספר שקופית 3"/>
          <p:cNvSpPr>
            <a:spLocks noGrp="1"/>
          </p:cNvSpPr>
          <p:nvPr>
            <p:ph type="sldNum" sz="quarter" idx="5"/>
          </p:nvPr>
        </p:nvSpPr>
        <p:spPr>
          <a:xfrm>
            <a:off x="1588" y="8685213"/>
            <a:ext cx="2971800" cy="457200"/>
          </a:xfrm>
        </p:spPr>
        <p:txBody>
          <a:bodyPr/>
          <a:lstStyle/>
          <a:p>
            <a:fld id="{99283511-3194-4E75-85CB-D58591BB4A19}" type="slidenum">
              <a:rPr lang="he-IL" smtClean="0"/>
              <a:t>1</a:t>
            </a:fld>
            <a:endParaRPr lang="he-IL"/>
          </a:p>
        </p:txBody>
      </p:sp>
      <p:graphicFrame>
        <p:nvGraphicFramePr>
          <p:cNvPr id="8" name="Group 20"/>
          <p:cNvGraphicFramePr>
            <a:graphicFrameLocks noGrp="1"/>
          </p:cNvGraphicFramePr>
          <p:nvPr>
            <p:extLst>
              <p:ext uri="{D42A27DB-BD31-4B8C-83A1-F6EECF244321}">
                <p14:modId xmlns:p14="http://schemas.microsoft.com/office/powerpoint/2010/main" val="4126354140"/>
              </p:ext>
            </p:extLst>
          </p:nvPr>
        </p:nvGraphicFramePr>
        <p:xfrm>
          <a:off x="249263" y="2774600"/>
          <a:ext cx="6303718" cy="6249236"/>
        </p:xfrm>
        <a:graphic>
          <a:graphicData uri="http://schemas.openxmlformats.org/drawingml/2006/table">
            <a:tbl>
              <a:tblPr rtl="1"/>
              <a:tblGrid>
                <a:gridCol w="4910911">
                  <a:extLst>
                    <a:ext uri="{9D8B030D-6E8A-4147-A177-3AD203B41FA5}">
                      <a16:colId xmlns:a16="http://schemas.microsoft.com/office/drawing/2014/main" val="20000"/>
                    </a:ext>
                  </a:extLst>
                </a:gridCol>
                <a:gridCol w="1392807">
                  <a:extLst>
                    <a:ext uri="{9D8B030D-6E8A-4147-A177-3AD203B41FA5}">
                      <a16:colId xmlns:a16="http://schemas.microsoft.com/office/drawing/2014/main" val="20001"/>
                    </a:ext>
                  </a:extLst>
                </a:gridCol>
              </a:tblGrid>
              <a:tr h="323163">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he-IL" sz="1400" b="0" i="0" u="none" strike="noStrike" cap="none" normalizeH="0" baseline="0" dirty="0" smtClean="0">
                          <a:ln>
                            <a:noFill/>
                          </a:ln>
                          <a:solidFill>
                            <a:schemeClr val="tx1"/>
                          </a:solidFill>
                          <a:effectLst/>
                          <a:latin typeface="Arial" pitchFamily="34" charset="0"/>
                          <a:cs typeface="Arial" pitchFamily="34" charset="0"/>
                        </a:rPr>
                        <a:t>פירוט הנושא</a:t>
                      </a:r>
                      <a:endParaRPr kumimoji="0" lang="en-US" sz="1400" b="0" i="0" u="none" strike="noStrike" cap="none" normalizeH="0" baseline="0" dirty="0" smtClean="0">
                        <a:ln>
                          <a:noFill/>
                        </a:ln>
                        <a:solidFill>
                          <a:schemeClr val="tx1"/>
                        </a:solidFill>
                        <a:effectLst/>
                        <a:latin typeface="Arial" pitchFamily="34" charset="0"/>
                        <a:cs typeface="Arial" pitchFamily="34" charset="0"/>
                      </a:endParaRPr>
                    </a:p>
                  </a:txBody>
                  <a:tcPr marL="63385" marR="63385" marT="62974" marB="6297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he-IL" sz="1400" b="0" i="0" u="none" strike="noStrike" cap="none" normalizeH="0" baseline="0" dirty="0" smtClean="0">
                          <a:ln>
                            <a:noFill/>
                          </a:ln>
                          <a:solidFill>
                            <a:schemeClr val="tx1"/>
                          </a:solidFill>
                          <a:effectLst/>
                          <a:latin typeface="Arial" pitchFamily="34" charset="0"/>
                          <a:cs typeface="Arial" pitchFamily="34" charset="0"/>
                        </a:rPr>
                        <a:t>פעילות</a:t>
                      </a:r>
                      <a:endParaRPr kumimoji="0" lang="en-US" sz="1400" b="0" i="0" u="none" strike="noStrike" cap="none" normalizeH="0" baseline="0" dirty="0" smtClean="0">
                        <a:ln>
                          <a:noFill/>
                        </a:ln>
                        <a:solidFill>
                          <a:schemeClr val="tx1"/>
                        </a:solidFill>
                        <a:effectLst/>
                        <a:latin typeface="Arial" pitchFamily="34" charset="0"/>
                        <a:cs typeface="Arial" pitchFamily="34" charset="0"/>
                      </a:endParaRPr>
                    </a:p>
                  </a:txBody>
                  <a:tcPr marL="63385" marR="63385" marT="62974" marB="6297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449980">
                <a:tc>
                  <a:txBody>
                    <a:bodyPr/>
                    <a:lstStyle/>
                    <a:p>
                      <a:pPr eaLnBrk="1" hangingPunct="1"/>
                      <a:r>
                        <a:rPr lang="he-IL" sz="1400" dirty="0" smtClean="0">
                          <a:solidFill>
                            <a:schemeClr val="tx1"/>
                          </a:solidFill>
                          <a:latin typeface="Arial" pitchFamily="34" charset="0"/>
                          <a:cs typeface="+mn-cs"/>
                        </a:rPr>
                        <a:t>פתיחה</a:t>
                      </a:r>
                      <a:endParaRPr lang="en-US" sz="1400" dirty="0" smtClean="0">
                        <a:solidFill>
                          <a:schemeClr val="tx1"/>
                        </a:solidFill>
                        <a:latin typeface="Arial" pitchFamily="34" charset="0"/>
                        <a:cs typeface="+mn-cs"/>
                      </a:endParaRPr>
                    </a:p>
                  </a:txBody>
                  <a:tcPr marL="63385" marR="63385" marT="62974" marB="6297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mn-cs"/>
                      </a:endParaRPr>
                    </a:p>
                  </a:txBody>
                  <a:tcPr marL="63385" marR="63385" marT="62974" marB="6297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5253550">
                <a:tc>
                  <a:txBody>
                    <a:bodyPr/>
                    <a:lstStyle/>
                    <a:p>
                      <a:pPr eaLnBrk="1" hangingPunct="1">
                        <a:defRPr/>
                      </a:pPr>
                      <a:r>
                        <a:rPr lang="he-IL" sz="1400" dirty="0" smtClean="0">
                          <a:effectLst/>
                        </a:rPr>
                        <a:t>בשיעורים הקודמים למדנו</a:t>
                      </a:r>
                      <a:r>
                        <a:rPr lang="he-IL" sz="1400" baseline="0" dirty="0" smtClean="0">
                          <a:effectLst/>
                        </a:rPr>
                        <a:t> על ספק כוח שמספק לנו מתח לפי קביעה שלנו למעגל, למדנו על הרב מודד שמאפשר מדידה של מתחים וזרמים במעגלים בעלי מתח ישר. </a:t>
                      </a:r>
                    </a:p>
                    <a:p>
                      <a:pPr eaLnBrk="1" hangingPunct="1">
                        <a:defRPr/>
                      </a:pPr>
                      <a:endParaRPr lang="he-IL" sz="1400" dirty="0" smtClean="0">
                        <a:effectLst/>
                      </a:endParaRPr>
                    </a:p>
                    <a:p>
                      <a:pPr eaLnBrk="1" hangingPunct="1">
                        <a:defRPr/>
                      </a:pPr>
                      <a:endParaRPr lang="he-IL" sz="1400" dirty="0" smtClean="0">
                        <a:effectLst/>
                      </a:endParaRPr>
                    </a:p>
                    <a:p>
                      <a:pPr eaLnBrk="1" hangingPunct="1">
                        <a:defRPr/>
                      </a:pPr>
                      <a:r>
                        <a:rPr lang="he-IL" sz="1400" dirty="0" smtClean="0">
                          <a:effectLst/>
                        </a:rPr>
                        <a:t>ת.</a:t>
                      </a:r>
                      <a:r>
                        <a:rPr lang="he-IL" sz="1400" baseline="0" dirty="0" smtClean="0">
                          <a:effectLst/>
                        </a:rPr>
                        <a:t> נשתמש  ברב מודד כדי למדוד את המתח</a:t>
                      </a:r>
                    </a:p>
                    <a:p>
                      <a:pPr eaLnBrk="1" hangingPunct="1">
                        <a:defRPr/>
                      </a:pPr>
                      <a:endParaRPr lang="he-IL" sz="1400" baseline="0" dirty="0" smtClean="0">
                        <a:effectLst/>
                      </a:endParaRPr>
                    </a:p>
                    <a:p>
                      <a:pPr eaLnBrk="1" hangingPunct="1">
                        <a:defRPr/>
                      </a:pPr>
                      <a:endParaRPr lang="he-IL" sz="1400" dirty="0" smtClean="0">
                        <a:effectLst/>
                      </a:endParaRPr>
                    </a:p>
                    <a:p>
                      <a:pPr eaLnBrk="1" hangingPunct="1">
                        <a:defRPr/>
                      </a:pPr>
                      <a:endParaRPr lang="he-IL" sz="1400" dirty="0" smtClean="0">
                        <a:effectLst/>
                      </a:endParaRPr>
                    </a:p>
                    <a:p>
                      <a:pPr eaLnBrk="1" hangingPunct="1">
                        <a:defRPr/>
                      </a:pPr>
                      <a:r>
                        <a:rPr lang="he-IL" sz="1400" dirty="0" smtClean="0">
                          <a:effectLst/>
                        </a:rPr>
                        <a:t>ת.</a:t>
                      </a:r>
                      <a:r>
                        <a:rPr lang="he-IL" sz="1400" baseline="0" dirty="0" smtClean="0">
                          <a:effectLst/>
                        </a:rPr>
                        <a:t> המדידה תשתנה כל הזמן ולא נוכל לדעת מה המתח כי הוא משתנה.</a:t>
                      </a:r>
                    </a:p>
                    <a:p>
                      <a:pPr eaLnBrk="1" hangingPunct="1">
                        <a:defRPr/>
                      </a:pPr>
                      <a:endParaRPr lang="he-IL" sz="1400" dirty="0" smtClean="0">
                        <a:effectLst/>
                      </a:endParaRPr>
                    </a:p>
                    <a:p>
                      <a:pPr eaLnBrk="1" hangingPunct="1">
                        <a:defRPr/>
                      </a:pPr>
                      <a:endParaRPr lang="he-IL" sz="1400" dirty="0" smtClean="0">
                        <a:effectLst/>
                      </a:endParaRPr>
                    </a:p>
                    <a:p>
                      <a:pPr eaLnBrk="1" hangingPunct="1">
                        <a:defRPr/>
                      </a:pPr>
                      <a:r>
                        <a:rPr lang="he-IL" sz="1400" dirty="0" smtClean="0">
                          <a:effectLst/>
                        </a:rPr>
                        <a:t>לשם כך יש לנו את משקף התנודות</a:t>
                      </a:r>
                      <a:r>
                        <a:rPr lang="he-IL" sz="1400" baseline="0" dirty="0" smtClean="0">
                          <a:effectLst/>
                        </a:rPr>
                        <a:t> או בכינויו סקופ (באנגלית אוסילוסקופ –</a:t>
                      </a:r>
                      <a:r>
                        <a:rPr lang="en-US" sz="1400" baseline="0" dirty="0" smtClean="0">
                          <a:effectLst/>
                        </a:rPr>
                        <a:t>oscilloscope</a:t>
                      </a:r>
                      <a:r>
                        <a:rPr lang="he-IL" sz="1400" baseline="0" dirty="0" smtClean="0">
                          <a:effectLst/>
                        </a:rPr>
                        <a:t>) שתפקידו להציג אותות על מסכו ולמדוד את ערכיו השונים. היום בשיעור נלמד על </a:t>
                      </a:r>
                      <a:r>
                        <a:rPr lang="en-US" sz="1400" b="1" u="sng" baseline="0" dirty="0" smtClean="0">
                          <a:solidFill>
                            <a:srgbClr val="FF0000"/>
                          </a:solidFill>
                          <a:effectLst/>
                        </a:rPr>
                        <a:t>Scope TDS210/220</a:t>
                      </a:r>
                      <a:r>
                        <a:rPr lang="he-IL" sz="1400" baseline="0" dirty="0" smtClean="0">
                          <a:effectLst/>
                        </a:rPr>
                        <a:t>. </a:t>
                      </a:r>
                    </a:p>
                    <a:p>
                      <a:pPr eaLnBrk="1" hangingPunct="1">
                        <a:defRPr/>
                      </a:pPr>
                      <a:endParaRPr lang="he-IL" sz="1400" baseline="0" dirty="0" smtClean="0">
                        <a:effectLst/>
                      </a:endParaRPr>
                    </a:p>
                    <a:p>
                      <a:pPr eaLnBrk="1" hangingPunct="1">
                        <a:defRPr/>
                      </a:pPr>
                      <a:r>
                        <a:rPr lang="he-IL" sz="1400" baseline="0" dirty="0" smtClean="0">
                          <a:effectLst/>
                        </a:rPr>
                        <a:t>בשיעור היום נכיר את תפקידיו השונים של משקף התנודות, נכיר את אופן השימוש במשקף התנודות ונבין את אמצעי הזהירות בהן יש לנקוט כאשר אנו משתמשים במשקף התנודות.</a:t>
                      </a:r>
                    </a:p>
                    <a:p>
                      <a:pPr eaLnBrk="1" hangingPunct="1">
                        <a:defRPr/>
                      </a:pPr>
                      <a:r>
                        <a:rPr lang="he-IL" sz="1400" baseline="0" dirty="0" smtClean="0">
                          <a:effectLst/>
                        </a:rPr>
                        <a:t>בשיעור נדבר על התפקידים, התפעול, אופן החיבור ואמצעי הזהירות של משקף התנודות.</a:t>
                      </a:r>
                    </a:p>
                    <a:p>
                      <a:pPr eaLnBrk="1" hangingPunct="1">
                        <a:defRPr/>
                      </a:pPr>
                      <a:endParaRPr lang="he-IL" sz="1400" baseline="0" dirty="0" smtClean="0">
                        <a:effectLst/>
                      </a:endParaRPr>
                    </a:p>
                    <a:p>
                      <a:pPr eaLnBrk="1" hangingPunct="1">
                        <a:defRPr/>
                      </a:pPr>
                      <a:r>
                        <a:rPr lang="he-IL" sz="1400" baseline="0" dirty="0" smtClean="0">
                          <a:effectLst/>
                        </a:rPr>
                        <a:t>שיעור זה חשוב לכם בתור טכנאי דרג ד' משום שבעזרת מכשיר זה תוכלו לראות איזה אות נכנס למעגל ומה קורה לו בנקודות שונות במעגל ובכך לדעת אם המעגל מבצע את תפקידו או אם יש תקלה.</a:t>
                      </a:r>
                      <a:endParaRPr lang="he-IL" sz="1400" dirty="0" smtClean="0">
                        <a:effectLst/>
                      </a:endParaRPr>
                    </a:p>
                  </a:txBody>
                  <a:tcPr marL="63385" marR="63385" marT="62974" marB="6297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he-IL" sz="1400" b="0" i="0" u="none" strike="noStrike" cap="none" normalizeH="0" baseline="0" dirty="0" smtClean="0">
                          <a:ln>
                            <a:noFill/>
                          </a:ln>
                          <a:solidFill>
                            <a:schemeClr val="tx1"/>
                          </a:solidFill>
                          <a:effectLst/>
                          <a:latin typeface="Arial" pitchFamily="34" charset="0"/>
                          <a:cs typeface="+mn-cs"/>
                        </a:rPr>
                        <a:t>קישור לשיעורים הקודמים</a:t>
                      </a: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r>
                        <a:rPr kumimoji="0" lang="he-IL" sz="1400" b="0" i="0" u="none" strike="noStrike" cap="none" normalizeH="0" baseline="0" dirty="0" smtClean="0">
                          <a:ln>
                            <a:noFill/>
                          </a:ln>
                          <a:solidFill>
                            <a:schemeClr val="tx1"/>
                          </a:solidFill>
                          <a:effectLst/>
                          <a:latin typeface="Arial" pitchFamily="34" charset="0"/>
                          <a:cs typeface="+mn-cs"/>
                        </a:rPr>
                        <a:t>יצירת עניין</a:t>
                      </a: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r>
                        <a:rPr kumimoji="0" lang="he-IL" sz="1400" b="0" i="0" u="none" strike="noStrike" cap="none" normalizeH="0" baseline="0" dirty="0" smtClean="0">
                          <a:ln>
                            <a:noFill/>
                          </a:ln>
                          <a:solidFill>
                            <a:schemeClr val="tx1"/>
                          </a:solidFill>
                          <a:effectLst/>
                          <a:latin typeface="Arial" pitchFamily="34" charset="0"/>
                          <a:cs typeface="+mn-cs"/>
                        </a:rPr>
                        <a:t>קישור לנושא</a:t>
                      </a: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r>
                        <a:rPr kumimoji="0" lang="he-IL" sz="1400" b="0" i="0" u="none" strike="noStrike" cap="none" normalizeH="0" baseline="0" dirty="0" smtClean="0">
                          <a:ln>
                            <a:noFill/>
                          </a:ln>
                          <a:solidFill>
                            <a:schemeClr val="tx1"/>
                          </a:solidFill>
                          <a:effectLst/>
                          <a:latin typeface="Arial" pitchFamily="34" charset="0"/>
                          <a:cs typeface="+mn-cs"/>
                        </a:rPr>
                        <a:t>הצגת הנושא</a:t>
                      </a: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r>
                        <a:rPr kumimoji="0" lang="he-IL" sz="1400" b="0" i="0" u="none" strike="noStrike" cap="none" normalizeH="0" baseline="0" dirty="0" smtClean="0">
                          <a:ln>
                            <a:noFill/>
                          </a:ln>
                          <a:solidFill>
                            <a:schemeClr val="tx1"/>
                          </a:solidFill>
                          <a:effectLst/>
                          <a:latin typeface="Arial" pitchFamily="34" charset="0"/>
                          <a:cs typeface="+mn-cs"/>
                        </a:rPr>
                        <a:t>הצגת מטרות על</a:t>
                      </a: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r>
                        <a:rPr kumimoji="0" lang="he-IL" sz="1400" b="0" i="0" u="none" strike="noStrike" cap="none" normalizeH="0" baseline="0" dirty="0" smtClean="0">
                          <a:ln>
                            <a:noFill/>
                          </a:ln>
                          <a:solidFill>
                            <a:schemeClr val="tx1"/>
                          </a:solidFill>
                          <a:effectLst/>
                          <a:latin typeface="Arial" pitchFamily="34" charset="0"/>
                          <a:cs typeface="+mn-cs"/>
                        </a:rPr>
                        <a:t>הצגת נקודות עיקריות</a:t>
                      </a:r>
                    </a:p>
                  </a:txBody>
                  <a:tcPr marL="63385" marR="63385" marT="62974" marB="6297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bl>
          </a:graphicData>
        </a:graphic>
      </p:graphicFrame>
      <p:sp>
        <p:nvSpPr>
          <p:cNvPr id="9" name="TextBox 8"/>
          <p:cNvSpPr txBox="1"/>
          <p:nvPr/>
        </p:nvSpPr>
        <p:spPr>
          <a:xfrm>
            <a:off x="548680" y="3193568"/>
            <a:ext cx="967532" cy="307777"/>
          </a:xfrm>
          <a:prstGeom prst="rect">
            <a:avLst/>
          </a:prstGeom>
          <a:solidFill>
            <a:schemeClr val="bg1">
              <a:lumMod val="65000"/>
            </a:schemeClr>
          </a:solidFill>
        </p:spPr>
        <p:txBody>
          <a:bodyPr rtlCol="1">
            <a:spAutoFit/>
          </a:bodyPr>
          <a:lstStyle/>
          <a:p>
            <a:pPr fontAlgn="base">
              <a:spcBef>
                <a:spcPct val="0"/>
              </a:spcBef>
              <a:spcAft>
                <a:spcPct val="0"/>
              </a:spcAft>
              <a:defRPr/>
            </a:pPr>
            <a:r>
              <a:rPr lang="he-IL" sz="1400" dirty="0" smtClean="0">
                <a:solidFill>
                  <a:prstClr val="black"/>
                </a:solidFill>
                <a:latin typeface="Arial" pitchFamily="34" charset="0"/>
              </a:rPr>
              <a:t>135דק</a:t>
            </a:r>
            <a:r>
              <a:rPr lang="he-IL" sz="1400" dirty="0">
                <a:solidFill>
                  <a:prstClr val="black"/>
                </a:solidFill>
                <a:latin typeface="Arial" pitchFamily="34" charset="0"/>
              </a:rPr>
              <a:t>'</a:t>
            </a:r>
          </a:p>
        </p:txBody>
      </p:sp>
      <p:sp>
        <p:nvSpPr>
          <p:cNvPr id="11" name="TextBox 10"/>
          <p:cNvSpPr txBox="1"/>
          <p:nvPr/>
        </p:nvSpPr>
        <p:spPr>
          <a:xfrm>
            <a:off x="2366270" y="4373106"/>
            <a:ext cx="4105275" cy="307777"/>
          </a:xfrm>
          <a:prstGeom prst="rect">
            <a:avLst/>
          </a:prstGeom>
          <a:solidFill>
            <a:schemeClr val="bg1">
              <a:lumMod val="65000"/>
            </a:schemeClr>
          </a:solidFill>
        </p:spPr>
        <p:txBody>
          <a:bodyPr rtlCol="1">
            <a:spAutoFit/>
          </a:bodyPr>
          <a:lstStyle/>
          <a:p>
            <a:pPr>
              <a:defRPr/>
            </a:pPr>
            <a:r>
              <a:rPr lang="he-IL" sz="1400" dirty="0" smtClean="0">
                <a:solidFill>
                  <a:srgbClr val="002060"/>
                </a:solidFill>
              </a:rPr>
              <a:t>אם נרצה למדוד מתח במעגל, איך נעשה זאת?</a:t>
            </a:r>
          </a:p>
        </p:txBody>
      </p:sp>
      <p:sp>
        <p:nvSpPr>
          <p:cNvPr id="14" name="TextBox 13"/>
          <p:cNvSpPr txBox="1"/>
          <p:nvPr/>
        </p:nvSpPr>
        <p:spPr>
          <a:xfrm>
            <a:off x="2370875" y="4932040"/>
            <a:ext cx="4105275" cy="523220"/>
          </a:xfrm>
          <a:prstGeom prst="rect">
            <a:avLst/>
          </a:prstGeom>
          <a:solidFill>
            <a:schemeClr val="bg1">
              <a:lumMod val="65000"/>
            </a:schemeClr>
          </a:solidFill>
        </p:spPr>
        <p:txBody>
          <a:bodyPr rtlCol="1">
            <a:spAutoFit/>
          </a:bodyPr>
          <a:lstStyle/>
          <a:p>
            <a:pPr>
              <a:defRPr/>
            </a:pPr>
            <a:r>
              <a:rPr lang="he-IL" sz="1400" dirty="0" smtClean="0">
                <a:solidFill>
                  <a:srgbClr val="002060"/>
                </a:solidFill>
              </a:rPr>
              <a:t>מה יקרה אם במעגל שאליו חיברנו את הרב מודד מחובר יש מתח </a:t>
            </a:r>
            <a:r>
              <a:rPr lang="en-US" sz="1400" dirty="0" smtClean="0">
                <a:solidFill>
                  <a:srgbClr val="002060"/>
                </a:solidFill>
              </a:rPr>
              <a:t>AC</a:t>
            </a:r>
            <a:r>
              <a:rPr lang="he-IL" sz="1400" dirty="0" smtClean="0">
                <a:solidFill>
                  <a:srgbClr val="002060"/>
                </a:solidFill>
              </a:rPr>
              <a:t> (לא ישר)?</a:t>
            </a:r>
          </a:p>
        </p:txBody>
      </p:sp>
      <p:sp>
        <p:nvSpPr>
          <p:cNvPr id="15" name="TextBox 14"/>
          <p:cNvSpPr txBox="1"/>
          <p:nvPr/>
        </p:nvSpPr>
        <p:spPr>
          <a:xfrm>
            <a:off x="2401638" y="5811137"/>
            <a:ext cx="4105275" cy="307777"/>
          </a:xfrm>
          <a:prstGeom prst="rect">
            <a:avLst/>
          </a:prstGeom>
          <a:solidFill>
            <a:schemeClr val="bg1">
              <a:lumMod val="65000"/>
            </a:schemeClr>
          </a:solidFill>
        </p:spPr>
        <p:txBody>
          <a:bodyPr rtlCol="1">
            <a:spAutoFit/>
          </a:bodyPr>
          <a:lstStyle/>
          <a:p>
            <a:pPr>
              <a:defRPr/>
            </a:pPr>
            <a:r>
              <a:rPr lang="he-IL" sz="1400" dirty="0" smtClean="0">
                <a:solidFill>
                  <a:srgbClr val="002060"/>
                </a:solidFill>
              </a:rPr>
              <a:t>אז איך נמדוד את המתח במעגלים בעלי מקור </a:t>
            </a:r>
            <a:r>
              <a:rPr lang="en-US" sz="1400" dirty="0" smtClean="0">
                <a:solidFill>
                  <a:srgbClr val="002060"/>
                </a:solidFill>
              </a:rPr>
              <a:t>AC</a:t>
            </a:r>
            <a:r>
              <a:rPr lang="he-IL" sz="1400" dirty="0" smtClean="0">
                <a:solidFill>
                  <a:srgbClr val="002060"/>
                </a:solidFill>
              </a:rPr>
              <a:t>?</a:t>
            </a:r>
          </a:p>
        </p:txBody>
      </p:sp>
    </p:spTree>
    <p:extLst>
      <p:ext uri="{BB962C8B-B14F-4D97-AF65-F5344CB8AC3E}">
        <p14:creationId xmlns:p14="http://schemas.microsoft.com/office/powerpoint/2010/main" val="390347222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מונת שקופית 1"/>
          <p:cNvSpPr>
            <a:spLocks noGrp="1" noRot="1" noChangeAspect="1"/>
          </p:cNvSpPr>
          <p:nvPr>
            <p:ph type="sldImg"/>
          </p:nvPr>
        </p:nvSpPr>
        <p:spPr/>
      </p:sp>
      <p:sp>
        <p:nvSpPr>
          <p:cNvPr id="4" name="מציין מיקום של מספר שקופית 3"/>
          <p:cNvSpPr>
            <a:spLocks noGrp="1"/>
          </p:cNvSpPr>
          <p:nvPr>
            <p:ph type="sldNum" sz="quarter" idx="10"/>
          </p:nvPr>
        </p:nvSpPr>
        <p:spPr/>
        <p:txBody>
          <a:bodyPr/>
          <a:lstStyle/>
          <a:p>
            <a:fld id="{F12F8595-D212-4FB1-A188-FFD54CA720AC}" type="slidenum">
              <a:rPr lang="he-IL" smtClean="0"/>
              <a:t>10</a:t>
            </a:fld>
            <a:endParaRPr lang="he-IL"/>
          </a:p>
        </p:txBody>
      </p:sp>
      <p:graphicFrame>
        <p:nvGraphicFramePr>
          <p:cNvPr id="89" name="Group 20"/>
          <p:cNvGraphicFramePr>
            <a:graphicFrameLocks noGrp="1"/>
          </p:cNvGraphicFramePr>
          <p:nvPr>
            <p:extLst>
              <p:ext uri="{D42A27DB-BD31-4B8C-83A1-F6EECF244321}">
                <p14:modId xmlns:p14="http://schemas.microsoft.com/office/powerpoint/2010/main" val="4244786923"/>
              </p:ext>
            </p:extLst>
          </p:nvPr>
        </p:nvGraphicFramePr>
        <p:xfrm>
          <a:off x="319320" y="4567064"/>
          <a:ext cx="6303718" cy="5110300"/>
        </p:xfrm>
        <a:graphic>
          <a:graphicData uri="http://schemas.openxmlformats.org/drawingml/2006/table">
            <a:tbl>
              <a:tblPr rtl="1"/>
              <a:tblGrid>
                <a:gridCol w="4910911">
                  <a:extLst>
                    <a:ext uri="{9D8B030D-6E8A-4147-A177-3AD203B41FA5}">
                      <a16:colId xmlns:a16="http://schemas.microsoft.com/office/drawing/2014/main" val="20000"/>
                    </a:ext>
                  </a:extLst>
                </a:gridCol>
                <a:gridCol w="1392807">
                  <a:extLst>
                    <a:ext uri="{9D8B030D-6E8A-4147-A177-3AD203B41FA5}">
                      <a16:colId xmlns:a16="http://schemas.microsoft.com/office/drawing/2014/main" val="20001"/>
                    </a:ext>
                  </a:extLst>
                </a:gridCol>
              </a:tblGrid>
              <a:tr h="315759">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he-IL" sz="1400" b="0" i="0" u="none" strike="noStrike" cap="none" normalizeH="0" baseline="0" dirty="0" smtClean="0">
                          <a:ln>
                            <a:noFill/>
                          </a:ln>
                          <a:solidFill>
                            <a:schemeClr val="tx1"/>
                          </a:solidFill>
                          <a:effectLst/>
                          <a:latin typeface="Arial" pitchFamily="34" charset="0"/>
                          <a:cs typeface="Arial" pitchFamily="34" charset="0"/>
                        </a:rPr>
                        <a:t>פירוט</a:t>
                      </a:r>
                      <a:r>
                        <a:rPr kumimoji="0" lang="he-IL" sz="1300" b="0" i="0" u="none" strike="noStrike" cap="none" normalizeH="0" baseline="0" dirty="0" smtClean="0">
                          <a:ln>
                            <a:noFill/>
                          </a:ln>
                          <a:solidFill>
                            <a:schemeClr val="tx1"/>
                          </a:solidFill>
                          <a:effectLst/>
                          <a:latin typeface="Arial" pitchFamily="34" charset="0"/>
                          <a:cs typeface="Arial" pitchFamily="34" charset="0"/>
                        </a:rPr>
                        <a:t> </a:t>
                      </a:r>
                      <a:r>
                        <a:rPr kumimoji="0" lang="he-IL" sz="1400" b="0" i="0" u="none" strike="noStrike" cap="none" normalizeH="0" baseline="0" dirty="0" smtClean="0">
                          <a:ln>
                            <a:noFill/>
                          </a:ln>
                          <a:solidFill>
                            <a:schemeClr val="tx1"/>
                          </a:solidFill>
                          <a:effectLst/>
                          <a:latin typeface="Arial" pitchFamily="34" charset="0"/>
                          <a:cs typeface="Arial" pitchFamily="34" charset="0"/>
                        </a:rPr>
                        <a:t>הנושא</a:t>
                      </a:r>
                      <a:endParaRPr kumimoji="0" lang="en-US" sz="1300" b="0" i="0" u="none" strike="noStrike" cap="none" normalizeH="0" baseline="0" dirty="0" smtClean="0">
                        <a:ln>
                          <a:noFill/>
                        </a:ln>
                        <a:solidFill>
                          <a:schemeClr val="tx1"/>
                        </a:solidFill>
                        <a:effectLst/>
                        <a:latin typeface="Arial" pitchFamily="34" charset="0"/>
                        <a:cs typeface="Arial" pitchFamily="34" charset="0"/>
                      </a:endParaRPr>
                    </a:p>
                  </a:txBody>
                  <a:tcPr marL="63385" marR="63385" marT="62974" marB="6297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he-IL" sz="1300" b="0" i="0" u="none" strike="noStrike" cap="none" normalizeH="0" baseline="0" dirty="0" smtClean="0">
                          <a:ln>
                            <a:noFill/>
                          </a:ln>
                          <a:solidFill>
                            <a:schemeClr val="tx1"/>
                          </a:solidFill>
                          <a:effectLst/>
                          <a:latin typeface="Arial" pitchFamily="34" charset="0"/>
                          <a:cs typeface="Arial" pitchFamily="34" charset="0"/>
                        </a:rPr>
                        <a:t>פעילות</a:t>
                      </a:r>
                      <a:endParaRPr kumimoji="0" lang="en-US" sz="1300" b="0" i="0" u="none" strike="noStrike" cap="none" normalizeH="0" baseline="0" dirty="0" smtClean="0">
                        <a:ln>
                          <a:noFill/>
                        </a:ln>
                        <a:solidFill>
                          <a:schemeClr val="tx1"/>
                        </a:solidFill>
                        <a:effectLst/>
                        <a:latin typeface="Arial" pitchFamily="34" charset="0"/>
                        <a:cs typeface="Arial" pitchFamily="34" charset="0"/>
                      </a:endParaRPr>
                    </a:p>
                  </a:txBody>
                  <a:tcPr marL="63385" marR="63385" marT="62974" marB="6297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4770992">
                <a:tc>
                  <a:txBody>
                    <a:bodyPr/>
                    <a:lstStyle/>
                    <a:p>
                      <a:pPr eaLnBrk="1" hangingPunct="1">
                        <a:defRPr/>
                      </a:pPr>
                      <a:endParaRPr lang="he-IL" sz="1300" dirty="0" smtClean="0">
                        <a:effectLst/>
                      </a:endParaRPr>
                    </a:p>
                    <a:p>
                      <a:pPr eaLnBrk="1" hangingPunct="1">
                        <a:defRPr/>
                      </a:pPr>
                      <a:endParaRPr lang="he-IL" sz="1300" dirty="0" smtClean="0">
                        <a:effectLst/>
                      </a:endParaRPr>
                    </a:p>
                    <a:p>
                      <a:pPr eaLnBrk="1" hangingPunct="1">
                        <a:defRPr/>
                      </a:pPr>
                      <a:endParaRPr lang="he-IL" sz="1300" dirty="0" smtClean="0">
                        <a:effectLst/>
                      </a:endParaRPr>
                    </a:p>
                    <a:p>
                      <a:pPr eaLnBrk="1" hangingPunct="1">
                        <a:defRPr/>
                      </a:pPr>
                      <a:r>
                        <a:rPr lang="he-IL" sz="1300" dirty="0" smtClean="0">
                          <a:effectLst/>
                        </a:rPr>
                        <a:t>כשאנחנו</a:t>
                      </a:r>
                      <a:r>
                        <a:rPr lang="he-IL" sz="1300" baseline="0" dirty="0" smtClean="0">
                          <a:effectLst/>
                        </a:rPr>
                        <a:t> מחברים לסקופ גל כלשהו לרוב לא נראה אותו כמו שצריך זאת מכיוון שערכי המשבצות לא יתאמו לערכי הגל. בשביל לתקן את תצוגת הגל ולהציג אותו בצורה ברורה יותר נשתמש בבורי התצוגה</a:t>
                      </a:r>
                    </a:p>
                    <a:p>
                      <a:pPr eaLnBrk="1" hangingPunct="1">
                        <a:defRPr/>
                      </a:pPr>
                      <a:r>
                        <a:rPr lang="he-IL" sz="1300" baseline="0" dirty="0" smtClean="0">
                          <a:effectLst/>
                        </a:rPr>
                        <a:t>שני הבוררים השמאליים משנים, כל אחד בהתאם לערוץ שלו, את המתח למשבצת. כלומר, ערכה של כל משבצת תהיה שווה יותר או פחות בתחום </a:t>
                      </a:r>
                      <a:r>
                        <a:rPr lang="en-US" sz="1300" baseline="0" dirty="0" smtClean="0">
                          <a:effectLst/>
                        </a:rPr>
                        <a:t>mV</a:t>
                      </a:r>
                      <a:r>
                        <a:rPr lang="he-IL" sz="1300" baseline="0" dirty="0" smtClean="0">
                          <a:effectLst/>
                        </a:rPr>
                        <a:t>2 עד ל</a:t>
                      </a:r>
                      <a:r>
                        <a:rPr lang="en-US" sz="1300" baseline="0" dirty="0" smtClean="0">
                          <a:effectLst/>
                        </a:rPr>
                        <a:t>V</a:t>
                      </a:r>
                      <a:r>
                        <a:rPr lang="he-IL" sz="1300" baseline="0" dirty="0" smtClean="0">
                          <a:effectLst/>
                        </a:rPr>
                        <a:t>5.</a:t>
                      </a:r>
                    </a:p>
                    <a:p>
                      <a:pPr eaLnBrk="1" hangingPunct="1">
                        <a:defRPr/>
                      </a:pPr>
                      <a:r>
                        <a:rPr lang="he-IL" sz="1300" baseline="0" dirty="0" smtClean="0">
                          <a:effectLst/>
                        </a:rPr>
                        <a:t>הבורר הימני משנה את הזמן למשבצת. כלומר ערכה של כל משבצת תהיה שווה יותר או פחות בתחום בין </a:t>
                      </a:r>
                      <a:r>
                        <a:rPr lang="en-US" sz="1300" baseline="0" dirty="0" smtClean="0">
                          <a:effectLst/>
                        </a:rPr>
                        <a:t>ns</a:t>
                      </a:r>
                      <a:r>
                        <a:rPr lang="he-IL" sz="1300" baseline="0" dirty="0" smtClean="0">
                          <a:effectLst/>
                        </a:rPr>
                        <a:t>5 ל</a:t>
                      </a:r>
                      <a:r>
                        <a:rPr lang="en-US" sz="1300" baseline="0" dirty="0" smtClean="0">
                          <a:effectLst/>
                        </a:rPr>
                        <a:t>s</a:t>
                      </a:r>
                      <a:r>
                        <a:rPr lang="he-IL" sz="1300" baseline="0" dirty="0" smtClean="0">
                          <a:effectLst/>
                        </a:rPr>
                        <a:t>5.</a:t>
                      </a:r>
                    </a:p>
                    <a:p>
                      <a:pPr eaLnBrk="1" hangingPunct="1">
                        <a:defRPr/>
                      </a:pPr>
                      <a:endParaRPr lang="he-IL" sz="1300" baseline="0" dirty="0" smtClean="0">
                        <a:effectLst/>
                      </a:endParaRPr>
                    </a:p>
                    <a:p>
                      <a:pPr eaLnBrk="1" hangingPunct="1">
                        <a:defRPr/>
                      </a:pPr>
                      <a:endParaRPr lang="he-IL" sz="1300" dirty="0" smtClean="0">
                        <a:effectLst/>
                      </a:endParaRPr>
                    </a:p>
                    <a:p>
                      <a:pPr eaLnBrk="1" hangingPunct="1">
                        <a:defRPr/>
                      </a:pPr>
                      <a:endParaRPr lang="he-IL" sz="1300" dirty="0" smtClean="0">
                        <a:effectLst/>
                      </a:endParaRPr>
                    </a:p>
                    <a:p>
                      <a:pPr eaLnBrk="1" hangingPunct="1">
                        <a:defRPr/>
                      </a:pPr>
                      <a:r>
                        <a:rPr lang="he-IL" sz="1300" dirty="0" smtClean="0">
                          <a:effectLst/>
                        </a:rPr>
                        <a:t>כמו שלמדנו קודם את הערכים של כל משבצת נוכל</a:t>
                      </a:r>
                      <a:r>
                        <a:rPr lang="he-IL" sz="1300" baseline="0" dirty="0" smtClean="0">
                          <a:effectLst/>
                        </a:rPr>
                        <a:t> לראות בתחתית המסך.</a:t>
                      </a:r>
                      <a:endParaRPr lang="he-IL" sz="1300" dirty="0" smtClean="0">
                        <a:effectLst/>
                      </a:endParaRPr>
                    </a:p>
                  </a:txBody>
                  <a:tcPr marL="63385" marR="63385" marT="62974" marB="6297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defRPr/>
                      </a:pPr>
                      <a:r>
                        <a:rPr lang="he-IL" sz="1400" dirty="0" smtClean="0"/>
                        <a:t>מטרה אופרטיבית</a:t>
                      </a: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3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3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3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3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3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3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3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3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3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3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3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r>
                        <a:rPr kumimoji="0" lang="he-IL" sz="1300" b="0" i="0" u="none" strike="noStrike" cap="none" normalizeH="0" baseline="0" dirty="0" smtClean="0">
                          <a:ln>
                            <a:noFill/>
                          </a:ln>
                          <a:solidFill>
                            <a:schemeClr val="tx1"/>
                          </a:solidFill>
                          <a:effectLst/>
                          <a:latin typeface="Arial" pitchFamily="34" charset="0"/>
                          <a:cs typeface="+mn-cs"/>
                        </a:rPr>
                        <a:t>שאלה </a:t>
                      </a:r>
                      <a:r>
                        <a:rPr kumimoji="0" lang="he-IL" sz="1300" b="0" i="0" u="none" strike="noStrike" cap="none" normalizeH="0" baseline="0" dirty="0" err="1" smtClean="0">
                          <a:ln>
                            <a:noFill/>
                          </a:ln>
                          <a:solidFill>
                            <a:schemeClr val="tx1"/>
                          </a:solidFill>
                          <a:effectLst/>
                          <a:latin typeface="Arial" pitchFamily="34" charset="0"/>
                          <a:cs typeface="+mn-cs"/>
                        </a:rPr>
                        <a:t>לפ.ת</a:t>
                      </a:r>
                      <a:endParaRPr kumimoji="0" lang="he-IL" sz="1300" b="0" i="0" u="none" strike="noStrike" cap="none" normalizeH="0" baseline="0" dirty="0" smtClean="0">
                        <a:ln>
                          <a:noFill/>
                        </a:ln>
                        <a:solidFill>
                          <a:schemeClr val="tx1"/>
                        </a:solidFill>
                        <a:effectLst/>
                        <a:latin typeface="Arial" pitchFamily="34" charset="0"/>
                        <a:cs typeface="+mn-cs"/>
                      </a:endParaRPr>
                    </a:p>
                  </a:txBody>
                  <a:tcPr marL="63385" marR="63385" marT="62974" marB="6297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bl>
          </a:graphicData>
        </a:graphic>
      </p:graphicFrame>
      <p:sp>
        <p:nvSpPr>
          <p:cNvPr id="90" name="TextBox 89"/>
          <p:cNvSpPr txBox="1"/>
          <p:nvPr/>
        </p:nvSpPr>
        <p:spPr>
          <a:xfrm>
            <a:off x="2263536" y="4999112"/>
            <a:ext cx="4248472" cy="523220"/>
          </a:xfrm>
          <a:prstGeom prst="rect">
            <a:avLst/>
          </a:prstGeom>
          <a:noFill/>
          <a:ln>
            <a:solidFill>
              <a:schemeClr val="tx1"/>
            </a:solidFill>
          </a:ln>
        </p:spPr>
        <p:txBody>
          <a:bodyPr wrap="square" rtlCol="1">
            <a:spAutoFit/>
          </a:bodyPr>
          <a:lstStyle/>
          <a:p>
            <a:r>
              <a:rPr lang="he-IL" sz="1400" dirty="0"/>
              <a:t>החניך יציין את תפקידי שלושת בוררי התצוגה במשקף תנודות </a:t>
            </a:r>
            <a:r>
              <a:rPr lang="en-US" sz="1400" dirty="0"/>
              <a:t>TDS210/220</a:t>
            </a:r>
            <a:endParaRPr lang="he-IL" sz="1400" dirty="0"/>
          </a:p>
        </p:txBody>
      </p:sp>
      <p:sp>
        <p:nvSpPr>
          <p:cNvPr id="91" name="TextBox 90"/>
          <p:cNvSpPr txBox="1"/>
          <p:nvPr/>
        </p:nvSpPr>
        <p:spPr>
          <a:xfrm>
            <a:off x="2065767" y="7303368"/>
            <a:ext cx="4541876" cy="307777"/>
          </a:xfrm>
          <a:prstGeom prst="rect">
            <a:avLst/>
          </a:prstGeom>
          <a:solidFill>
            <a:schemeClr val="bg1">
              <a:lumMod val="65000"/>
            </a:schemeClr>
          </a:solidFill>
        </p:spPr>
        <p:txBody>
          <a:bodyPr wrap="square" rtlCol="1">
            <a:spAutoFit/>
          </a:bodyPr>
          <a:lstStyle/>
          <a:p>
            <a:pPr>
              <a:defRPr/>
            </a:pPr>
            <a:r>
              <a:rPr lang="he-IL" sz="1400" dirty="0" smtClean="0">
                <a:solidFill>
                  <a:srgbClr val="002060"/>
                </a:solidFill>
                <a:cs typeface="+mn-cs"/>
              </a:rPr>
              <a:t>איפה נוכל לראות את הערך הנוכחי של כל משבצת?</a:t>
            </a:r>
            <a:endParaRPr lang="he-IL" sz="1400" dirty="0">
              <a:solidFill>
                <a:srgbClr val="002060"/>
              </a:solidFill>
              <a:cs typeface="+mn-cs"/>
            </a:endParaRPr>
          </a:p>
        </p:txBody>
      </p:sp>
    </p:spTree>
    <p:extLst>
      <p:ext uri="{BB962C8B-B14F-4D97-AF65-F5344CB8AC3E}">
        <p14:creationId xmlns:p14="http://schemas.microsoft.com/office/powerpoint/2010/main" val="173126477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מונת שקופית 1"/>
          <p:cNvSpPr>
            <a:spLocks noGrp="1" noRot="1" noChangeAspect="1"/>
          </p:cNvSpPr>
          <p:nvPr>
            <p:ph type="sldImg"/>
          </p:nvPr>
        </p:nvSpPr>
        <p:spPr/>
      </p:sp>
      <p:sp>
        <p:nvSpPr>
          <p:cNvPr id="4" name="מציין מיקום של מספר שקופית 3"/>
          <p:cNvSpPr>
            <a:spLocks noGrp="1"/>
          </p:cNvSpPr>
          <p:nvPr>
            <p:ph type="sldNum" sz="quarter" idx="10"/>
          </p:nvPr>
        </p:nvSpPr>
        <p:spPr/>
        <p:txBody>
          <a:bodyPr/>
          <a:lstStyle/>
          <a:p>
            <a:fld id="{F12F8595-D212-4FB1-A188-FFD54CA720AC}" type="slidenum">
              <a:rPr lang="he-IL" smtClean="0"/>
              <a:t>11</a:t>
            </a:fld>
            <a:endParaRPr lang="he-IL"/>
          </a:p>
        </p:txBody>
      </p:sp>
      <p:graphicFrame>
        <p:nvGraphicFramePr>
          <p:cNvPr id="50" name="Group 20"/>
          <p:cNvGraphicFramePr>
            <a:graphicFrameLocks noGrp="1"/>
          </p:cNvGraphicFramePr>
          <p:nvPr>
            <p:extLst>
              <p:ext uri="{D42A27DB-BD31-4B8C-83A1-F6EECF244321}">
                <p14:modId xmlns:p14="http://schemas.microsoft.com/office/powerpoint/2010/main" val="940493209"/>
              </p:ext>
            </p:extLst>
          </p:nvPr>
        </p:nvGraphicFramePr>
        <p:xfrm>
          <a:off x="197400" y="4432952"/>
          <a:ext cx="6303718" cy="5110300"/>
        </p:xfrm>
        <a:graphic>
          <a:graphicData uri="http://schemas.openxmlformats.org/drawingml/2006/table">
            <a:tbl>
              <a:tblPr rtl="1"/>
              <a:tblGrid>
                <a:gridCol w="4910911">
                  <a:extLst>
                    <a:ext uri="{9D8B030D-6E8A-4147-A177-3AD203B41FA5}">
                      <a16:colId xmlns:a16="http://schemas.microsoft.com/office/drawing/2014/main" val="20000"/>
                    </a:ext>
                  </a:extLst>
                </a:gridCol>
                <a:gridCol w="1392807">
                  <a:extLst>
                    <a:ext uri="{9D8B030D-6E8A-4147-A177-3AD203B41FA5}">
                      <a16:colId xmlns:a16="http://schemas.microsoft.com/office/drawing/2014/main" val="20001"/>
                    </a:ext>
                  </a:extLst>
                </a:gridCol>
              </a:tblGrid>
              <a:tr h="315759">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he-IL" sz="1400" b="0" i="0" u="none" strike="noStrike" cap="none" normalizeH="0" baseline="0" dirty="0" smtClean="0">
                          <a:ln>
                            <a:noFill/>
                          </a:ln>
                          <a:solidFill>
                            <a:schemeClr val="tx1"/>
                          </a:solidFill>
                          <a:effectLst/>
                          <a:latin typeface="Arial" pitchFamily="34" charset="0"/>
                          <a:cs typeface="Arial" pitchFamily="34" charset="0"/>
                        </a:rPr>
                        <a:t>פירוט</a:t>
                      </a:r>
                      <a:r>
                        <a:rPr kumimoji="0" lang="he-IL" sz="1300" b="0" i="0" u="none" strike="noStrike" cap="none" normalizeH="0" baseline="0" dirty="0" smtClean="0">
                          <a:ln>
                            <a:noFill/>
                          </a:ln>
                          <a:solidFill>
                            <a:schemeClr val="tx1"/>
                          </a:solidFill>
                          <a:effectLst/>
                          <a:latin typeface="Arial" pitchFamily="34" charset="0"/>
                          <a:cs typeface="Arial" pitchFamily="34" charset="0"/>
                        </a:rPr>
                        <a:t> </a:t>
                      </a:r>
                      <a:r>
                        <a:rPr kumimoji="0" lang="he-IL" sz="1400" b="0" i="0" u="none" strike="noStrike" cap="none" normalizeH="0" baseline="0" dirty="0" smtClean="0">
                          <a:ln>
                            <a:noFill/>
                          </a:ln>
                          <a:solidFill>
                            <a:schemeClr val="tx1"/>
                          </a:solidFill>
                          <a:effectLst/>
                          <a:latin typeface="Arial" pitchFamily="34" charset="0"/>
                          <a:cs typeface="Arial" pitchFamily="34" charset="0"/>
                        </a:rPr>
                        <a:t>הנושא</a:t>
                      </a:r>
                      <a:endParaRPr kumimoji="0" lang="en-US" sz="1300" b="0" i="0" u="none" strike="noStrike" cap="none" normalizeH="0" baseline="0" dirty="0" smtClean="0">
                        <a:ln>
                          <a:noFill/>
                        </a:ln>
                        <a:solidFill>
                          <a:schemeClr val="tx1"/>
                        </a:solidFill>
                        <a:effectLst/>
                        <a:latin typeface="Arial" pitchFamily="34" charset="0"/>
                        <a:cs typeface="Arial" pitchFamily="34" charset="0"/>
                      </a:endParaRPr>
                    </a:p>
                  </a:txBody>
                  <a:tcPr marL="63385" marR="63385" marT="62974" marB="6297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he-IL" sz="1300" b="0" i="0" u="none" strike="noStrike" cap="none" normalizeH="0" baseline="0" dirty="0" smtClean="0">
                          <a:ln>
                            <a:noFill/>
                          </a:ln>
                          <a:solidFill>
                            <a:schemeClr val="tx1"/>
                          </a:solidFill>
                          <a:effectLst/>
                          <a:latin typeface="Arial" pitchFamily="34" charset="0"/>
                          <a:cs typeface="Arial" pitchFamily="34" charset="0"/>
                        </a:rPr>
                        <a:t>פעילות</a:t>
                      </a:r>
                      <a:endParaRPr kumimoji="0" lang="en-US" sz="1300" b="0" i="0" u="none" strike="noStrike" cap="none" normalizeH="0" baseline="0" dirty="0" smtClean="0">
                        <a:ln>
                          <a:noFill/>
                        </a:ln>
                        <a:solidFill>
                          <a:schemeClr val="tx1"/>
                        </a:solidFill>
                        <a:effectLst/>
                        <a:latin typeface="Arial" pitchFamily="34" charset="0"/>
                        <a:cs typeface="Arial" pitchFamily="34" charset="0"/>
                      </a:endParaRPr>
                    </a:p>
                  </a:txBody>
                  <a:tcPr marL="63385" marR="63385" marT="62974" marB="6297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4770992">
                <a:tc>
                  <a:txBody>
                    <a:bodyPr/>
                    <a:lstStyle/>
                    <a:p>
                      <a:pPr eaLnBrk="1" hangingPunct="1">
                        <a:defRPr/>
                      </a:pPr>
                      <a:endParaRPr lang="he-IL" sz="1300" dirty="0" smtClean="0">
                        <a:effectLst/>
                      </a:endParaRPr>
                    </a:p>
                    <a:p>
                      <a:pPr eaLnBrk="1" hangingPunct="1">
                        <a:defRPr/>
                      </a:pPr>
                      <a:endParaRPr lang="he-IL" sz="1300" dirty="0" smtClean="0">
                        <a:effectLst/>
                      </a:endParaRPr>
                    </a:p>
                    <a:p>
                      <a:pPr eaLnBrk="1" hangingPunct="1">
                        <a:defRPr/>
                      </a:pPr>
                      <a:endParaRPr lang="he-IL" sz="1300" dirty="0" smtClean="0">
                        <a:effectLst/>
                      </a:endParaRPr>
                    </a:p>
                    <a:p>
                      <a:pPr eaLnBrk="1" hangingPunct="1">
                        <a:defRPr/>
                      </a:pPr>
                      <a:r>
                        <a:rPr lang="he-IL" sz="1300" dirty="0" smtClean="0">
                          <a:effectLst/>
                        </a:rPr>
                        <a:t>כאשר</a:t>
                      </a:r>
                      <a:r>
                        <a:rPr lang="he-IL" sz="1300" baseline="0" dirty="0" smtClean="0">
                          <a:effectLst/>
                        </a:rPr>
                        <a:t> אנו מחברים לסקופ אות, הוא יציג אותו במרכז המסך ואם נחבר אות נוסף הוא יציג אותו גם במרכז. </a:t>
                      </a:r>
                    </a:p>
                    <a:p>
                      <a:pPr eaLnBrk="1" hangingPunct="1">
                        <a:defRPr/>
                      </a:pPr>
                      <a:endParaRPr lang="he-IL" sz="1300" baseline="0" dirty="0" smtClean="0">
                        <a:effectLst/>
                      </a:endParaRPr>
                    </a:p>
                    <a:p>
                      <a:pPr eaLnBrk="1" hangingPunct="1">
                        <a:defRPr/>
                      </a:pPr>
                      <a:endParaRPr lang="he-IL" sz="1300" baseline="0" dirty="0" smtClean="0">
                        <a:effectLst/>
                      </a:endParaRPr>
                    </a:p>
                    <a:p>
                      <a:pPr eaLnBrk="1" hangingPunct="1">
                        <a:defRPr/>
                      </a:pPr>
                      <a:endParaRPr lang="he-IL" sz="1300" baseline="0" dirty="0" smtClean="0">
                        <a:effectLst/>
                      </a:endParaRPr>
                    </a:p>
                    <a:p>
                      <a:pPr eaLnBrk="1" hangingPunct="1">
                        <a:defRPr/>
                      </a:pPr>
                      <a:r>
                        <a:rPr lang="he-IL" sz="1300" baseline="0" dirty="0" smtClean="0">
                          <a:effectLst/>
                        </a:rPr>
                        <a:t>בעזרת בוררי המיקום </a:t>
                      </a:r>
                      <a:r>
                        <a:rPr lang="en-US" sz="1300" baseline="0" dirty="0" smtClean="0">
                          <a:effectLst/>
                        </a:rPr>
                        <a:t>position</a:t>
                      </a:r>
                      <a:r>
                        <a:rPr lang="he-IL" sz="1300" baseline="0" dirty="0" smtClean="0">
                          <a:effectLst/>
                        </a:rPr>
                        <a:t> נוכל לשנות את מיקומם של האותות.</a:t>
                      </a:r>
                    </a:p>
                    <a:p>
                      <a:pPr eaLnBrk="1" hangingPunct="1">
                        <a:defRPr/>
                      </a:pPr>
                      <a:r>
                        <a:rPr lang="he-IL" sz="1300" baseline="0" dirty="0" smtClean="0">
                          <a:effectLst/>
                        </a:rPr>
                        <a:t>שני הבוררים השמאליים שמסומנים כעת על המסך מזיזים את האות למעלה ולמטה על ציר המתח. הזזת האותות אינה משנה את ערכי הגל, כדי שלא נתבלבל קו ה0 וולט של הגל יסומן על ידי חץ קטן ומספר ערוצו. סימון זה מודגש כעת על המסך.</a:t>
                      </a:r>
                    </a:p>
                    <a:p>
                      <a:pPr eaLnBrk="1" hangingPunct="1">
                        <a:defRPr/>
                      </a:pPr>
                      <a:r>
                        <a:rPr lang="he-IL" sz="1300" baseline="0" dirty="0" smtClean="0">
                          <a:effectLst/>
                        </a:rPr>
                        <a:t>הבורר הימני, מזיז את האותות ימינה ושמאלה ביחד. ככה נוכל ליישר את הגלים כך שנקודה מסוימת תהיה על הציר. גם כאן יהיה לנו סימון שמסמן את הזמן 0 שניות.</a:t>
                      </a:r>
                    </a:p>
                  </a:txBody>
                  <a:tcPr marL="63385" marR="63385" marT="62974" marB="6297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defRPr/>
                      </a:pPr>
                      <a:r>
                        <a:rPr lang="he-IL" sz="1400" dirty="0" smtClean="0"/>
                        <a:t>מטרה אופרטיבית</a:t>
                      </a: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3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3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3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3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3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r>
                        <a:rPr kumimoji="0" lang="he-IL" sz="1300" b="0" i="0" u="none" strike="noStrike" cap="none" normalizeH="0" baseline="0" dirty="0" smtClean="0">
                          <a:ln>
                            <a:noFill/>
                          </a:ln>
                          <a:solidFill>
                            <a:schemeClr val="tx1"/>
                          </a:solidFill>
                          <a:effectLst/>
                          <a:latin typeface="Arial" pitchFamily="34" charset="0"/>
                          <a:cs typeface="+mn-cs"/>
                        </a:rPr>
                        <a:t>שאלה </a:t>
                      </a:r>
                      <a:r>
                        <a:rPr kumimoji="0" lang="he-IL" sz="1300" b="0" i="0" u="none" strike="noStrike" cap="none" normalizeH="0" baseline="0" dirty="0" err="1" smtClean="0">
                          <a:ln>
                            <a:noFill/>
                          </a:ln>
                          <a:solidFill>
                            <a:schemeClr val="tx1"/>
                          </a:solidFill>
                          <a:effectLst/>
                          <a:latin typeface="Arial" pitchFamily="34" charset="0"/>
                          <a:cs typeface="+mn-cs"/>
                        </a:rPr>
                        <a:t>לפ.ת</a:t>
                      </a:r>
                      <a:endParaRPr kumimoji="0" lang="he-IL" sz="1300" b="0" i="0" u="none" strike="noStrike" cap="none" normalizeH="0" baseline="0" dirty="0" smtClean="0">
                        <a:ln>
                          <a:noFill/>
                        </a:ln>
                        <a:solidFill>
                          <a:schemeClr val="tx1"/>
                        </a:solidFill>
                        <a:effectLst/>
                        <a:latin typeface="Arial" pitchFamily="34" charset="0"/>
                        <a:cs typeface="+mn-cs"/>
                      </a:endParaRPr>
                    </a:p>
                  </a:txBody>
                  <a:tcPr marL="63385" marR="63385" marT="62974" marB="6297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bl>
          </a:graphicData>
        </a:graphic>
      </p:graphicFrame>
      <p:sp>
        <p:nvSpPr>
          <p:cNvPr id="51" name="TextBox 50"/>
          <p:cNvSpPr txBox="1"/>
          <p:nvPr/>
        </p:nvSpPr>
        <p:spPr>
          <a:xfrm>
            <a:off x="1925592" y="5860900"/>
            <a:ext cx="4541876" cy="523220"/>
          </a:xfrm>
          <a:prstGeom prst="rect">
            <a:avLst/>
          </a:prstGeom>
          <a:solidFill>
            <a:schemeClr val="bg1">
              <a:lumMod val="65000"/>
            </a:schemeClr>
          </a:solidFill>
        </p:spPr>
        <p:txBody>
          <a:bodyPr wrap="square" rtlCol="1">
            <a:spAutoFit/>
          </a:bodyPr>
          <a:lstStyle/>
          <a:p>
            <a:pPr>
              <a:defRPr/>
            </a:pPr>
            <a:r>
              <a:rPr lang="he-IL" sz="1400" dirty="0" smtClean="0">
                <a:solidFill>
                  <a:srgbClr val="002060"/>
                </a:solidFill>
                <a:cs typeface="+mn-cs"/>
              </a:rPr>
              <a:t>איך נשנה את מיקום האותו</a:t>
            </a:r>
            <a:r>
              <a:rPr lang="he-IL" sz="1400" dirty="0" smtClean="0">
                <a:solidFill>
                  <a:srgbClr val="002060"/>
                </a:solidFill>
              </a:rPr>
              <a:t>ת כדי שנוכל לראות אותם בצורה ברורה?</a:t>
            </a:r>
            <a:endParaRPr lang="he-IL" sz="1400" dirty="0">
              <a:solidFill>
                <a:srgbClr val="002060"/>
              </a:solidFill>
              <a:cs typeface="+mn-cs"/>
            </a:endParaRPr>
          </a:p>
        </p:txBody>
      </p:sp>
      <p:sp>
        <p:nvSpPr>
          <p:cNvPr id="52" name="TextBox 51"/>
          <p:cNvSpPr txBox="1"/>
          <p:nvPr/>
        </p:nvSpPr>
        <p:spPr>
          <a:xfrm>
            <a:off x="2141616" y="4865000"/>
            <a:ext cx="4248472" cy="523220"/>
          </a:xfrm>
          <a:prstGeom prst="rect">
            <a:avLst/>
          </a:prstGeom>
          <a:noFill/>
          <a:ln>
            <a:solidFill>
              <a:schemeClr val="tx1"/>
            </a:solidFill>
          </a:ln>
        </p:spPr>
        <p:txBody>
          <a:bodyPr wrap="square" rtlCol="1">
            <a:spAutoFit/>
          </a:bodyPr>
          <a:lstStyle/>
          <a:p>
            <a:r>
              <a:rPr lang="he-IL" sz="1400" dirty="0"/>
              <a:t>החניך יציין את תפקידי שלושת בוררי המיקום במשקף תנודות </a:t>
            </a:r>
            <a:r>
              <a:rPr lang="en-US" sz="1400" dirty="0"/>
              <a:t>TDS210/220</a:t>
            </a:r>
            <a:endParaRPr lang="he-IL" sz="1400" dirty="0"/>
          </a:p>
        </p:txBody>
      </p:sp>
    </p:spTree>
    <p:extLst>
      <p:ext uri="{BB962C8B-B14F-4D97-AF65-F5344CB8AC3E}">
        <p14:creationId xmlns:p14="http://schemas.microsoft.com/office/powerpoint/2010/main" val="178676167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מונת שקופית 1"/>
          <p:cNvSpPr>
            <a:spLocks noGrp="1" noRot="1" noChangeAspect="1"/>
          </p:cNvSpPr>
          <p:nvPr>
            <p:ph type="sldImg"/>
          </p:nvPr>
        </p:nvSpPr>
        <p:spPr>
          <a:xfrm>
            <a:off x="727075" y="622300"/>
            <a:ext cx="5486400" cy="3086100"/>
          </a:xfrm>
        </p:spPr>
      </p:sp>
      <p:sp>
        <p:nvSpPr>
          <p:cNvPr id="4" name="מציין מיקום של מספר שקופית 3"/>
          <p:cNvSpPr>
            <a:spLocks noGrp="1"/>
          </p:cNvSpPr>
          <p:nvPr>
            <p:ph type="sldNum" sz="quarter" idx="10"/>
          </p:nvPr>
        </p:nvSpPr>
        <p:spPr/>
        <p:txBody>
          <a:bodyPr/>
          <a:lstStyle/>
          <a:p>
            <a:fld id="{F12F8595-D212-4FB1-A188-FFD54CA720AC}" type="slidenum">
              <a:rPr lang="he-IL" smtClean="0"/>
              <a:t>12</a:t>
            </a:fld>
            <a:endParaRPr lang="he-IL"/>
          </a:p>
        </p:txBody>
      </p:sp>
      <p:graphicFrame>
        <p:nvGraphicFramePr>
          <p:cNvPr id="6" name="Group 20"/>
          <p:cNvGraphicFramePr>
            <a:graphicFrameLocks noGrp="1"/>
          </p:cNvGraphicFramePr>
          <p:nvPr>
            <p:extLst>
              <p:ext uri="{D42A27DB-BD31-4B8C-83A1-F6EECF244321}">
                <p14:modId xmlns:p14="http://schemas.microsoft.com/office/powerpoint/2010/main" val="351941461"/>
              </p:ext>
            </p:extLst>
          </p:nvPr>
        </p:nvGraphicFramePr>
        <p:xfrm>
          <a:off x="429048" y="4033700"/>
          <a:ext cx="6303718" cy="5110300"/>
        </p:xfrm>
        <a:graphic>
          <a:graphicData uri="http://schemas.openxmlformats.org/drawingml/2006/table">
            <a:tbl>
              <a:tblPr rtl="1"/>
              <a:tblGrid>
                <a:gridCol w="4910911">
                  <a:extLst>
                    <a:ext uri="{9D8B030D-6E8A-4147-A177-3AD203B41FA5}">
                      <a16:colId xmlns:a16="http://schemas.microsoft.com/office/drawing/2014/main" val="20000"/>
                    </a:ext>
                  </a:extLst>
                </a:gridCol>
                <a:gridCol w="1392807">
                  <a:extLst>
                    <a:ext uri="{9D8B030D-6E8A-4147-A177-3AD203B41FA5}">
                      <a16:colId xmlns:a16="http://schemas.microsoft.com/office/drawing/2014/main" val="20001"/>
                    </a:ext>
                  </a:extLst>
                </a:gridCol>
              </a:tblGrid>
              <a:tr h="315759">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he-IL" sz="1400" b="0" i="0" u="none" strike="noStrike" cap="none" normalizeH="0" baseline="0" dirty="0" smtClean="0">
                          <a:ln>
                            <a:noFill/>
                          </a:ln>
                          <a:solidFill>
                            <a:schemeClr val="tx1"/>
                          </a:solidFill>
                          <a:effectLst/>
                          <a:latin typeface="Arial" pitchFamily="34" charset="0"/>
                          <a:cs typeface="Arial" pitchFamily="34" charset="0"/>
                        </a:rPr>
                        <a:t>פירוט</a:t>
                      </a:r>
                      <a:r>
                        <a:rPr kumimoji="0" lang="he-IL" sz="1300" b="0" i="0" u="none" strike="noStrike" cap="none" normalizeH="0" baseline="0" dirty="0" smtClean="0">
                          <a:ln>
                            <a:noFill/>
                          </a:ln>
                          <a:solidFill>
                            <a:schemeClr val="tx1"/>
                          </a:solidFill>
                          <a:effectLst/>
                          <a:latin typeface="Arial" pitchFamily="34" charset="0"/>
                          <a:cs typeface="Arial" pitchFamily="34" charset="0"/>
                        </a:rPr>
                        <a:t> </a:t>
                      </a:r>
                      <a:r>
                        <a:rPr kumimoji="0" lang="he-IL" sz="1400" b="0" i="0" u="none" strike="noStrike" cap="none" normalizeH="0" baseline="0" dirty="0" smtClean="0">
                          <a:ln>
                            <a:noFill/>
                          </a:ln>
                          <a:solidFill>
                            <a:schemeClr val="tx1"/>
                          </a:solidFill>
                          <a:effectLst/>
                          <a:latin typeface="Arial" pitchFamily="34" charset="0"/>
                          <a:cs typeface="Arial" pitchFamily="34" charset="0"/>
                        </a:rPr>
                        <a:t>הנושא</a:t>
                      </a:r>
                      <a:endParaRPr kumimoji="0" lang="en-US" sz="1300" b="0" i="0" u="none" strike="noStrike" cap="none" normalizeH="0" baseline="0" dirty="0" smtClean="0">
                        <a:ln>
                          <a:noFill/>
                        </a:ln>
                        <a:solidFill>
                          <a:schemeClr val="tx1"/>
                        </a:solidFill>
                        <a:effectLst/>
                        <a:latin typeface="Arial" pitchFamily="34" charset="0"/>
                        <a:cs typeface="Arial" pitchFamily="34" charset="0"/>
                      </a:endParaRPr>
                    </a:p>
                  </a:txBody>
                  <a:tcPr marL="63385" marR="63385" marT="62974" marB="6297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he-IL" sz="1300" b="0" i="0" u="none" strike="noStrike" cap="none" normalizeH="0" baseline="0" dirty="0" smtClean="0">
                          <a:ln>
                            <a:noFill/>
                          </a:ln>
                          <a:solidFill>
                            <a:schemeClr val="tx1"/>
                          </a:solidFill>
                          <a:effectLst/>
                          <a:latin typeface="Arial" pitchFamily="34" charset="0"/>
                          <a:cs typeface="Arial" pitchFamily="34" charset="0"/>
                        </a:rPr>
                        <a:t>פעילות</a:t>
                      </a:r>
                      <a:endParaRPr kumimoji="0" lang="en-US" sz="1300" b="0" i="0" u="none" strike="noStrike" cap="none" normalizeH="0" baseline="0" dirty="0" smtClean="0">
                        <a:ln>
                          <a:noFill/>
                        </a:ln>
                        <a:solidFill>
                          <a:schemeClr val="tx1"/>
                        </a:solidFill>
                        <a:effectLst/>
                        <a:latin typeface="Arial" pitchFamily="34" charset="0"/>
                        <a:cs typeface="Arial" pitchFamily="34" charset="0"/>
                      </a:endParaRPr>
                    </a:p>
                  </a:txBody>
                  <a:tcPr marL="63385" marR="63385" marT="62974" marB="6297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4770992">
                <a:tc>
                  <a:txBody>
                    <a:bodyPr/>
                    <a:lstStyle/>
                    <a:p>
                      <a:pPr eaLnBrk="1" hangingPunct="1">
                        <a:defRPr/>
                      </a:pPr>
                      <a:endParaRPr lang="en-US" sz="1300" baseline="0" dirty="0" smtClean="0">
                        <a:effectLst/>
                      </a:endParaRPr>
                    </a:p>
                    <a:p>
                      <a:pPr eaLnBrk="1" hangingPunct="1">
                        <a:defRPr/>
                      </a:pPr>
                      <a:endParaRPr lang="en-US" sz="1300" baseline="0" dirty="0" smtClean="0">
                        <a:effectLst/>
                      </a:endParaRPr>
                    </a:p>
                    <a:p>
                      <a:pPr eaLnBrk="1" hangingPunct="1">
                        <a:defRPr/>
                      </a:pPr>
                      <a:r>
                        <a:rPr lang="he-IL" sz="1300" baseline="0" dirty="0" smtClean="0">
                          <a:effectLst/>
                        </a:rPr>
                        <a:t>תפקידו של תפריט זה הוא לאפשר לבחור להציג התאבכויות שונות של הגלים המתקבלים בשני ערוצי הקלט. באמצעות תפריט זה נוכל לעשות חיבוריים מתמטיים בין הגלים וכך להשוות בין הגלים השונים.</a:t>
                      </a:r>
                    </a:p>
                    <a:p>
                      <a:pPr eaLnBrk="1" hangingPunct="1">
                        <a:defRPr/>
                      </a:pPr>
                      <a:r>
                        <a:rPr lang="he-IL" sz="1300" baseline="0" dirty="0" smtClean="0">
                          <a:solidFill>
                            <a:srgbClr val="00B050"/>
                          </a:solidFill>
                          <a:effectLst/>
                          <a:latin typeface="Guttman Yad-Brush" pitchFamily="2" charset="-79"/>
                          <a:cs typeface="Guttman Yad-Brush" pitchFamily="2" charset="-79"/>
                        </a:rPr>
                        <a:t>לדוגמא נשתמש באופציה זו כאשר נרצה לחשב את התוצאה שנקבל ביציאה של מגבר שרת. נזין בערוץ 1 את 1</a:t>
                      </a:r>
                      <a:r>
                        <a:rPr lang="en-US" sz="1300" baseline="0" dirty="0" smtClean="0">
                          <a:solidFill>
                            <a:srgbClr val="00B050"/>
                          </a:solidFill>
                          <a:effectLst/>
                          <a:latin typeface="Guttman Yad-Brush" pitchFamily="2" charset="-79"/>
                          <a:cs typeface="Guttman Yad-Brush" pitchFamily="2" charset="-79"/>
                        </a:rPr>
                        <a:t>V</a:t>
                      </a:r>
                      <a:r>
                        <a:rPr lang="he-IL" sz="1300" baseline="0" dirty="0" smtClean="0">
                          <a:solidFill>
                            <a:srgbClr val="00B050"/>
                          </a:solidFill>
                          <a:effectLst/>
                          <a:latin typeface="Guttman Yad-Brush" pitchFamily="2" charset="-79"/>
                          <a:cs typeface="Guttman Yad-Brush" pitchFamily="2" charset="-79"/>
                        </a:rPr>
                        <a:t> ובערוץ 2 את 2</a:t>
                      </a:r>
                      <a:r>
                        <a:rPr lang="en-US" sz="1300" baseline="0" dirty="0" smtClean="0">
                          <a:solidFill>
                            <a:srgbClr val="00B050"/>
                          </a:solidFill>
                          <a:effectLst/>
                          <a:latin typeface="Guttman Yad-Brush" pitchFamily="2" charset="-79"/>
                          <a:cs typeface="Guttman Yad-Brush" pitchFamily="2" charset="-79"/>
                        </a:rPr>
                        <a:t>V</a:t>
                      </a:r>
                      <a:r>
                        <a:rPr lang="he-IL" sz="1300" baseline="0" dirty="0" smtClean="0">
                          <a:solidFill>
                            <a:srgbClr val="00B050"/>
                          </a:solidFill>
                          <a:effectLst/>
                          <a:latin typeface="Guttman Yad-Brush" pitchFamily="2" charset="-79"/>
                          <a:cs typeface="Guttman Yad-Brush" pitchFamily="2" charset="-79"/>
                        </a:rPr>
                        <a:t> ולחסר ביניהן ואז כאשר התוצאה חיובית נדע ש1</a:t>
                      </a:r>
                      <a:r>
                        <a:rPr lang="en-US" sz="1300" baseline="0" dirty="0" smtClean="0">
                          <a:solidFill>
                            <a:srgbClr val="00B050"/>
                          </a:solidFill>
                          <a:effectLst/>
                          <a:latin typeface="Guttman Yad-Brush" pitchFamily="2" charset="-79"/>
                          <a:cs typeface="Guttman Yad-Brush" pitchFamily="2" charset="-79"/>
                        </a:rPr>
                        <a:t>V</a:t>
                      </a:r>
                      <a:r>
                        <a:rPr lang="he-IL" sz="1300" baseline="0" dirty="0" smtClean="0">
                          <a:solidFill>
                            <a:srgbClr val="00B050"/>
                          </a:solidFill>
                          <a:effectLst/>
                          <a:latin typeface="Guttman Yad-Brush" pitchFamily="2" charset="-79"/>
                          <a:cs typeface="Guttman Yad-Brush" pitchFamily="2" charset="-79"/>
                        </a:rPr>
                        <a:t> גדול מ2</a:t>
                      </a:r>
                      <a:r>
                        <a:rPr lang="en-US" sz="1300" baseline="0" dirty="0" smtClean="0">
                          <a:solidFill>
                            <a:srgbClr val="00B050"/>
                          </a:solidFill>
                          <a:effectLst/>
                          <a:latin typeface="Guttman Yad-Brush" pitchFamily="2" charset="-79"/>
                          <a:cs typeface="Guttman Yad-Brush" pitchFamily="2" charset="-79"/>
                        </a:rPr>
                        <a:t>V</a:t>
                      </a:r>
                      <a:r>
                        <a:rPr lang="he-IL" sz="1300" baseline="0" dirty="0" smtClean="0">
                          <a:solidFill>
                            <a:srgbClr val="00B050"/>
                          </a:solidFill>
                          <a:effectLst/>
                          <a:latin typeface="Guttman Yad-Brush" pitchFamily="2" charset="-79"/>
                          <a:cs typeface="Guttman Yad-Brush" pitchFamily="2" charset="-79"/>
                        </a:rPr>
                        <a:t>.</a:t>
                      </a:r>
                    </a:p>
                  </a:txBody>
                  <a:tcPr marL="63385" marR="63385" marT="62974" marB="6297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he-IL" sz="1300" b="0" i="0" u="none" strike="noStrike" cap="none" normalizeH="0" baseline="0" dirty="0" smtClean="0">
                          <a:ln>
                            <a:noFill/>
                          </a:ln>
                          <a:solidFill>
                            <a:schemeClr val="tx1"/>
                          </a:solidFill>
                          <a:effectLst/>
                          <a:latin typeface="Arial" pitchFamily="34" charset="0"/>
                          <a:cs typeface="+mn-cs"/>
                        </a:rPr>
                        <a:t>שאלה </a:t>
                      </a:r>
                      <a:r>
                        <a:rPr kumimoji="0" lang="he-IL" sz="1300" b="0" i="0" u="none" strike="noStrike" cap="none" normalizeH="0" baseline="0" dirty="0" err="1" smtClean="0">
                          <a:ln>
                            <a:noFill/>
                          </a:ln>
                          <a:solidFill>
                            <a:schemeClr val="tx1"/>
                          </a:solidFill>
                          <a:effectLst/>
                          <a:latin typeface="Arial" pitchFamily="34" charset="0"/>
                          <a:cs typeface="+mn-cs"/>
                        </a:rPr>
                        <a:t>לפ.ת</a:t>
                      </a:r>
                      <a:endParaRPr kumimoji="0" lang="he-IL" sz="1300" b="0" i="0" u="none" strike="noStrike" cap="none" normalizeH="0" baseline="0" dirty="0" smtClean="0">
                        <a:ln>
                          <a:noFill/>
                        </a:ln>
                        <a:solidFill>
                          <a:schemeClr val="tx1"/>
                        </a:solidFill>
                        <a:effectLst/>
                        <a:latin typeface="Arial" pitchFamily="34" charset="0"/>
                        <a:cs typeface="+mn-cs"/>
                      </a:endParaRPr>
                    </a:p>
                  </a:txBody>
                  <a:tcPr marL="63385" marR="63385" marT="62974" marB="6297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bl>
          </a:graphicData>
        </a:graphic>
      </p:graphicFrame>
      <p:sp>
        <p:nvSpPr>
          <p:cNvPr id="7" name="TextBox 6"/>
          <p:cNvSpPr txBox="1"/>
          <p:nvPr/>
        </p:nvSpPr>
        <p:spPr>
          <a:xfrm>
            <a:off x="2082964" y="4443506"/>
            <a:ext cx="4541876" cy="307777"/>
          </a:xfrm>
          <a:prstGeom prst="rect">
            <a:avLst/>
          </a:prstGeom>
          <a:solidFill>
            <a:schemeClr val="bg1">
              <a:lumMod val="65000"/>
            </a:schemeClr>
          </a:solidFill>
        </p:spPr>
        <p:txBody>
          <a:bodyPr wrap="square" rtlCol="1">
            <a:spAutoFit/>
          </a:bodyPr>
          <a:lstStyle/>
          <a:p>
            <a:pPr>
              <a:defRPr/>
            </a:pPr>
            <a:r>
              <a:rPr lang="he-IL" sz="1400" dirty="0" smtClean="0">
                <a:solidFill>
                  <a:srgbClr val="002060"/>
                </a:solidFill>
                <a:cs typeface="+mn-cs"/>
              </a:rPr>
              <a:t>מה לדעתכם תפקידו של תפריט </a:t>
            </a:r>
            <a:r>
              <a:rPr lang="en-US" sz="1400" dirty="0" smtClean="0">
                <a:solidFill>
                  <a:srgbClr val="002060"/>
                </a:solidFill>
                <a:cs typeface="+mn-cs"/>
              </a:rPr>
              <a:t>MATH</a:t>
            </a:r>
            <a:r>
              <a:rPr lang="he-IL" sz="1400" dirty="0" smtClean="0">
                <a:solidFill>
                  <a:srgbClr val="002060"/>
                </a:solidFill>
                <a:cs typeface="+mn-cs"/>
              </a:rPr>
              <a:t>?</a:t>
            </a:r>
          </a:p>
        </p:txBody>
      </p:sp>
    </p:spTree>
    <p:extLst>
      <p:ext uri="{BB962C8B-B14F-4D97-AF65-F5344CB8AC3E}">
        <p14:creationId xmlns:p14="http://schemas.microsoft.com/office/powerpoint/2010/main" val="370870914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מונת שקופית 1"/>
          <p:cNvSpPr>
            <a:spLocks noGrp="1" noRot="1" noChangeAspect="1"/>
          </p:cNvSpPr>
          <p:nvPr>
            <p:ph type="sldImg"/>
          </p:nvPr>
        </p:nvSpPr>
        <p:spPr>
          <a:xfrm>
            <a:off x="639763" y="614363"/>
            <a:ext cx="5486400" cy="3086100"/>
          </a:xfrm>
        </p:spPr>
      </p:sp>
      <p:sp>
        <p:nvSpPr>
          <p:cNvPr id="4" name="מציין מיקום של מספר שקופית 3"/>
          <p:cNvSpPr>
            <a:spLocks noGrp="1"/>
          </p:cNvSpPr>
          <p:nvPr>
            <p:ph type="sldNum" sz="quarter" idx="10"/>
          </p:nvPr>
        </p:nvSpPr>
        <p:spPr/>
        <p:txBody>
          <a:bodyPr/>
          <a:lstStyle/>
          <a:p>
            <a:fld id="{F12F8595-D212-4FB1-A188-FFD54CA720AC}" type="slidenum">
              <a:rPr lang="he-IL" smtClean="0"/>
              <a:t>13</a:t>
            </a:fld>
            <a:endParaRPr lang="he-IL"/>
          </a:p>
        </p:txBody>
      </p:sp>
      <p:graphicFrame>
        <p:nvGraphicFramePr>
          <p:cNvPr id="8" name="Group 20"/>
          <p:cNvGraphicFramePr>
            <a:graphicFrameLocks noGrp="1"/>
          </p:cNvGraphicFramePr>
          <p:nvPr>
            <p:extLst>
              <p:ext uri="{D42A27DB-BD31-4B8C-83A1-F6EECF244321}">
                <p14:modId xmlns:p14="http://schemas.microsoft.com/office/powerpoint/2010/main" val="1933712335"/>
              </p:ext>
            </p:extLst>
          </p:nvPr>
        </p:nvGraphicFramePr>
        <p:xfrm>
          <a:off x="343704" y="3872120"/>
          <a:ext cx="6303718" cy="5110300"/>
        </p:xfrm>
        <a:graphic>
          <a:graphicData uri="http://schemas.openxmlformats.org/drawingml/2006/table">
            <a:tbl>
              <a:tblPr rtl="1"/>
              <a:tblGrid>
                <a:gridCol w="4910911">
                  <a:extLst>
                    <a:ext uri="{9D8B030D-6E8A-4147-A177-3AD203B41FA5}">
                      <a16:colId xmlns:a16="http://schemas.microsoft.com/office/drawing/2014/main" val="20000"/>
                    </a:ext>
                  </a:extLst>
                </a:gridCol>
                <a:gridCol w="1392807">
                  <a:extLst>
                    <a:ext uri="{9D8B030D-6E8A-4147-A177-3AD203B41FA5}">
                      <a16:colId xmlns:a16="http://schemas.microsoft.com/office/drawing/2014/main" val="20001"/>
                    </a:ext>
                  </a:extLst>
                </a:gridCol>
              </a:tblGrid>
              <a:tr h="315759">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he-IL" sz="1400" b="0" i="0" u="none" strike="noStrike" cap="none" normalizeH="0" baseline="0" dirty="0" smtClean="0">
                          <a:ln>
                            <a:noFill/>
                          </a:ln>
                          <a:solidFill>
                            <a:schemeClr val="tx1"/>
                          </a:solidFill>
                          <a:effectLst/>
                          <a:latin typeface="Arial" pitchFamily="34" charset="0"/>
                          <a:cs typeface="Arial" pitchFamily="34" charset="0"/>
                        </a:rPr>
                        <a:t>פירוט</a:t>
                      </a:r>
                      <a:r>
                        <a:rPr kumimoji="0" lang="he-IL" sz="1300" b="0" i="0" u="none" strike="noStrike" cap="none" normalizeH="0" baseline="0" dirty="0" smtClean="0">
                          <a:ln>
                            <a:noFill/>
                          </a:ln>
                          <a:solidFill>
                            <a:schemeClr val="tx1"/>
                          </a:solidFill>
                          <a:effectLst/>
                          <a:latin typeface="Arial" pitchFamily="34" charset="0"/>
                          <a:cs typeface="Arial" pitchFamily="34" charset="0"/>
                        </a:rPr>
                        <a:t> </a:t>
                      </a:r>
                      <a:r>
                        <a:rPr kumimoji="0" lang="he-IL" sz="1400" b="0" i="0" u="none" strike="noStrike" cap="none" normalizeH="0" baseline="0" dirty="0" smtClean="0">
                          <a:ln>
                            <a:noFill/>
                          </a:ln>
                          <a:solidFill>
                            <a:schemeClr val="tx1"/>
                          </a:solidFill>
                          <a:effectLst/>
                          <a:latin typeface="Arial" pitchFamily="34" charset="0"/>
                          <a:cs typeface="Arial" pitchFamily="34" charset="0"/>
                        </a:rPr>
                        <a:t>הנושא</a:t>
                      </a:r>
                      <a:endParaRPr kumimoji="0" lang="en-US" sz="1300" b="0" i="0" u="none" strike="noStrike" cap="none" normalizeH="0" baseline="0" dirty="0" smtClean="0">
                        <a:ln>
                          <a:noFill/>
                        </a:ln>
                        <a:solidFill>
                          <a:schemeClr val="tx1"/>
                        </a:solidFill>
                        <a:effectLst/>
                        <a:latin typeface="Arial" pitchFamily="34" charset="0"/>
                        <a:cs typeface="Arial" pitchFamily="34" charset="0"/>
                      </a:endParaRPr>
                    </a:p>
                  </a:txBody>
                  <a:tcPr marL="63385" marR="63385" marT="62974" marB="6297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he-IL" sz="1300" b="0" i="0" u="none" strike="noStrike" cap="none" normalizeH="0" baseline="0" dirty="0" smtClean="0">
                          <a:ln>
                            <a:noFill/>
                          </a:ln>
                          <a:solidFill>
                            <a:schemeClr val="tx1"/>
                          </a:solidFill>
                          <a:effectLst/>
                          <a:latin typeface="Arial" pitchFamily="34" charset="0"/>
                          <a:cs typeface="Arial" pitchFamily="34" charset="0"/>
                        </a:rPr>
                        <a:t>פעילות</a:t>
                      </a:r>
                      <a:endParaRPr kumimoji="0" lang="en-US" sz="1300" b="0" i="0" u="none" strike="noStrike" cap="none" normalizeH="0" baseline="0" dirty="0" smtClean="0">
                        <a:ln>
                          <a:noFill/>
                        </a:ln>
                        <a:solidFill>
                          <a:schemeClr val="tx1"/>
                        </a:solidFill>
                        <a:effectLst/>
                        <a:latin typeface="Arial" pitchFamily="34" charset="0"/>
                        <a:cs typeface="Arial" pitchFamily="34" charset="0"/>
                      </a:endParaRPr>
                    </a:p>
                  </a:txBody>
                  <a:tcPr marL="63385" marR="63385" marT="62974" marB="6297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4770992">
                <a:tc>
                  <a:txBody>
                    <a:bodyPr/>
                    <a:lstStyle/>
                    <a:p>
                      <a:pPr eaLnBrk="1" hangingPunct="1">
                        <a:defRPr/>
                      </a:pPr>
                      <a:r>
                        <a:rPr lang="he-IL" sz="1300" baseline="0" dirty="0" smtClean="0">
                          <a:effectLst/>
                        </a:rPr>
                        <a:t> </a:t>
                      </a:r>
                    </a:p>
                    <a:p>
                      <a:pPr eaLnBrk="1" hangingPunct="1">
                        <a:defRPr/>
                      </a:pPr>
                      <a:endParaRPr lang="he-IL" sz="1300" baseline="0" dirty="0" smtClean="0">
                        <a:effectLst/>
                      </a:endParaRPr>
                    </a:p>
                    <a:p>
                      <a:pPr eaLnBrk="1" hangingPunct="1">
                        <a:defRPr/>
                      </a:pPr>
                      <a:endParaRPr lang="he-IL" sz="1300" baseline="0" dirty="0" smtClean="0">
                        <a:effectLst/>
                      </a:endParaRPr>
                    </a:p>
                    <a:p>
                      <a:pPr eaLnBrk="1" hangingPunct="1">
                        <a:defRPr/>
                      </a:pPr>
                      <a:endParaRPr lang="he-IL" sz="1300" baseline="0" dirty="0" smtClean="0">
                        <a:effectLst/>
                      </a:endParaRPr>
                    </a:p>
                    <a:p>
                      <a:pPr eaLnBrk="1" hangingPunct="1">
                        <a:defRPr/>
                      </a:pPr>
                      <a:endParaRPr lang="he-IL" sz="1300" baseline="0" dirty="0" smtClean="0">
                        <a:effectLst/>
                      </a:endParaRPr>
                    </a:p>
                    <a:p>
                      <a:pPr eaLnBrk="1" hangingPunct="1">
                        <a:defRPr/>
                      </a:pPr>
                      <a:r>
                        <a:rPr lang="he-IL" sz="1300" baseline="0" dirty="0" smtClean="0">
                          <a:effectLst/>
                        </a:rPr>
                        <a:t>כפתור זה מציג לי את הגל באופן אוטומטי בצורה ברורה על המסך ובעצם חוסך לנו התעסקות עם בוררי המתח למשבצת וזמן למשבצת.</a:t>
                      </a:r>
                    </a:p>
                    <a:p>
                      <a:pPr eaLnBrk="1" hangingPunct="1">
                        <a:defRPr/>
                      </a:pPr>
                      <a:endParaRPr lang="he-IL" sz="1300" dirty="0" smtClean="0">
                        <a:effectLst/>
                      </a:endParaRPr>
                    </a:p>
                    <a:p>
                      <a:pPr eaLnBrk="1" hangingPunct="1">
                        <a:defRPr/>
                      </a:pPr>
                      <a:endParaRPr lang="he-IL" sz="1300" dirty="0" smtClean="0">
                        <a:effectLst/>
                      </a:endParaRPr>
                    </a:p>
                    <a:p>
                      <a:pPr eaLnBrk="1" hangingPunct="1">
                        <a:defRPr/>
                      </a:pPr>
                      <a:r>
                        <a:rPr lang="he-IL" sz="1300" dirty="0" smtClean="0">
                          <a:effectLst/>
                        </a:rPr>
                        <a:t>תפקידו של כתפור זה הוא להקפיא ולהפעיל את התמונה של המסך. אם נרצה למדוד גל כלשהו אנו יכולים להקפיא את תמונתו וכך נהיה בטוחים שהוא לא ישתנה גם אם משהו יזוז</a:t>
                      </a:r>
                      <a:r>
                        <a:rPr lang="he-IL" sz="1300" baseline="0" dirty="0" smtClean="0">
                          <a:effectLst/>
                        </a:rPr>
                        <a:t> או יתנתק בטעות. אך חשוב לזכור שאם הקפאנו את המסך ושינינו את האות,</a:t>
                      </a:r>
                      <a:r>
                        <a:rPr lang="en-US" sz="1300" baseline="0" dirty="0" smtClean="0">
                          <a:effectLst/>
                        </a:rPr>
                        <a:t> </a:t>
                      </a:r>
                      <a:r>
                        <a:rPr lang="he-IL" sz="1300" baseline="0" dirty="0" smtClean="0">
                          <a:effectLst/>
                        </a:rPr>
                        <a:t>לא נראה את השינוי.</a:t>
                      </a:r>
                    </a:p>
                    <a:p>
                      <a:pPr eaLnBrk="1" hangingPunct="1">
                        <a:defRPr/>
                      </a:pPr>
                      <a:endParaRPr lang="he-IL" sz="1300" baseline="0" dirty="0" smtClean="0">
                        <a:effectLst/>
                      </a:endParaRPr>
                    </a:p>
                    <a:p>
                      <a:pPr eaLnBrk="1" hangingPunct="1">
                        <a:defRPr/>
                      </a:pPr>
                      <a:r>
                        <a:rPr lang="he-IL" sz="1300" baseline="0" dirty="0" smtClean="0">
                          <a:effectLst/>
                        </a:rPr>
                        <a:t>בנוסף ישנו כפתור שלישי </a:t>
                      </a:r>
                      <a:r>
                        <a:rPr lang="en-US" sz="1300" baseline="0" dirty="0" smtClean="0">
                          <a:effectLst/>
                        </a:rPr>
                        <a:t>HARDCOPY</a:t>
                      </a:r>
                      <a:r>
                        <a:rPr lang="he-IL" sz="1300" baseline="0" dirty="0" smtClean="0">
                          <a:effectLst/>
                        </a:rPr>
                        <a:t> שאחראי על יצירת "עותק קשיח" כלומר הדפסה של תמונת האות כאשר הוא מחובר למדפסת.</a:t>
                      </a:r>
                      <a:endParaRPr lang="he-IL" sz="1300" dirty="0" smtClean="0">
                        <a:effectLst/>
                      </a:endParaRPr>
                    </a:p>
                  </a:txBody>
                  <a:tcPr marL="63385" marR="63385" marT="62974" marB="6297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defRPr/>
                      </a:pPr>
                      <a:r>
                        <a:rPr lang="he-IL" sz="1400" dirty="0" smtClean="0"/>
                        <a:t>מטרה אופרטיבית</a:t>
                      </a: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3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3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3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r>
                        <a:rPr kumimoji="0" lang="he-IL" sz="1300" b="0" i="0" u="none" strike="noStrike" cap="none" normalizeH="0" baseline="0" dirty="0" smtClean="0">
                          <a:ln>
                            <a:noFill/>
                          </a:ln>
                          <a:solidFill>
                            <a:schemeClr val="tx1"/>
                          </a:solidFill>
                          <a:effectLst/>
                          <a:latin typeface="Arial" pitchFamily="34" charset="0"/>
                          <a:cs typeface="+mn-cs"/>
                        </a:rPr>
                        <a:t>שאלה </a:t>
                      </a:r>
                      <a:r>
                        <a:rPr kumimoji="0" lang="he-IL" sz="1300" b="0" i="0" u="none" strike="noStrike" cap="none" normalizeH="0" baseline="0" dirty="0" err="1" smtClean="0">
                          <a:ln>
                            <a:noFill/>
                          </a:ln>
                          <a:solidFill>
                            <a:schemeClr val="tx1"/>
                          </a:solidFill>
                          <a:effectLst/>
                          <a:latin typeface="Arial" pitchFamily="34" charset="0"/>
                          <a:cs typeface="+mn-cs"/>
                        </a:rPr>
                        <a:t>לפ.ת</a:t>
                      </a:r>
                      <a:endParaRPr kumimoji="0" lang="he-IL" sz="13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3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3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r>
                        <a:rPr kumimoji="0" lang="he-IL" sz="1300" b="0" i="0" u="none" strike="noStrike" cap="none" normalizeH="0" baseline="0" dirty="0" smtClean="0">
                          <a:ln>
                            <a:noFill/>
                          </a:ln>
                          <a:solidFill>
                            <a:schemeClr val="tx1"/>
                          </a:solidFill>
                          <a:effectLst/>
                          <a:latin typeface="Arial" pitchFamily="34" charset="0"/>
                          <a:cs typeface="+mn-cs"/>
                        </a:rPr>
                        <a:t>שאלה </a:t>
                      </a:r>
                      <a:r>
                        <a:rPr kumimoji="0" lang="he-IL" sz="1300" b="0" i="0" u="none" strike="noStrike" cap="none" normalizeH="0" baseline="0" dirty="0" err="1" smtClean="0">
                          <a:ln>
                            <a:noFill/>
                          </a:ln>
                          <a:solidFill>
                            <a:schemeClr val="tx1"/>
                          </a:solidFill>
                          <a:effectLst/>
                          <a:latin typeface="Arial" pitchFamily="34" charset="0"/>
                          <a:cs typeface="+mn-cs"/>
                        </a:rPr>
                        <a:t>לפ.ת</a:t>
                      </a:r>
                      <a:endParaRPr kumimoji="0" lang="he-IL" sz="1300" b="0" i="0" u="none" strike="noStrike" cap="none" normalizeH="0" baseline="0" dirty="0" smtClean="0">
                        <a:ln>
                          <a:noFill/>
                        </a:ln>
                        <a:solidFill>
                          <a:schemeClr val="tx1"/>
                        </a:solidFill>
                        <a:effectLst/>
                        <a:latin typeface="Arial" pitchFamily="34" charset="0"/>
                        <a:cs typeface="+mn-cs"/>
                      </a:endParaRPr>
                    </a:p>
                  </a:txBody>
                  <a:tcPr marL="63385" marR="63385" marT="62974" marB="6297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bl>
          </a:graphicData>
        </a:graphic>
      </p:graphicFrame>
      <p:sp>
        <p:nvSpPr>
          <p:cNvPr id="9" name="TextBox 8"/>
          <p:cNvSpPr txBox="1"/>
          <p:nvPr/>
        </p:nvSpPr>
        <p:spPr>
          <a:xfrm>
            <a:off x="2036504" y="4952240"/>
            <a:ext cx="4541876" cy="307777"/>
          </a:xfrm>
          <a:prstGeom prst="rect">
            <a:avLst/>
          </a:prstGeom>
          <a:solidFill>
            <a:schemeClr val="bg1">
              <a:lumMod val="65000"/>
            </a:schemeClr>
          </a:solidFill>
        </p:spPr>
        <p:txBody>
          <a:bodyPr wrap="square" rtlCol="1">
            <a:spAutoFit/>
          </a:bodyPr>
          <a:lstStyle/>
          <a:p>
            <a:pPr>
              <a:defRPr/>
            </a:pPr>
            <a:r>
              <a:rPr lang="he-IL" sz="1400" dirty="0" smtClean="0">
                <a:solidFill>
                  <a:srgbClr val="002060"/>
                </a:solidFill>
                <a:cs typeface="+mn-cs"/>
              </a:rPr>
              <a:t>מה לפי דעתכם עושה כפתור ה</a:t>
            </a:r>
            <a:r>
              <a:rPr lang="he-IL" sz="1400" dirty="0" smtClean="0">
                <a:solidFill>
                  <a:srgbClr val="002060"/>
                </a:solidFill>
              </a:rPr>
              <a:t>-</a:t>
            </a:r>
            <a:r>
              <a:rPr lang="en-US" sz="1400" dirty="0" smtClean="0">
                <a:solidFill>
                  <a:srgbClr val="002060"/>
                </a:solidFill>
              </a:rPr>
              <a:t>AUTOSET</a:t>
            </a:r>
            <a:r>
              <a:rPr lang="he-IL" sz="1400" dirty="0" smtClean="0">
                <a:solidFill>
                  <a:srgbClr val="002060"/>
                </a:solidFill>
              </a:rPr>
              <a:t>?</a:t>
            </a:r>
            <a:endParaRPr lang="he-IL" sz="1400" dirty="0">
              <a:solidFill>
                <a:srgbClr val="002060"/>
              </a:solidFill>
              <a:cs typeface="+mn-cs"/>
            </a:endParaRPr>
          </a:p>
        </p:txBody>
      </p:sp>
      <p:sp>
        <p:nvSpPr>
          <p:cNvPr id="13" name="TextBox 12"/>
          <p:cNvSpPr txBox="1"/>
          <p:nvPr/>
        </p:nvSpPr>
        <p:spPr>
          <a:xfrm>
            <a:off x="2036504" y="5734455"/>
            <a:ext cx="4541876" cy="307777"/>
          </a:xfrm>
          <a:prstGeom prst="rect">
            <a:avLst/>
          </a:prstGeom>
          <a:solidFill>
            <a:schemeClr val="bg1">
              <a:lumMod val="65000"/>
            </a:schemeClr>
          </a:solidFill>
        </p:spPr>
        <p:txBody>
          <a:bodyPr wrap="square" rtlCol="1">
            <a:spAutoFit/>
          </a:bodyPr>
          <a:lstStyle/>
          <a:p>
            <a:pPr>
              <a:defRPr/>
            </a:pPr>
            <a:r>
              <a:rPr lang="he-IL" sz="1400" dirty="0" smtClean="0">
                <a:solidFill>
                  <a:srgbClr val="002060"/>
                </a:solidFill>
                <a:cs typeface="+mn-cs"/>
              </a:rPr>
              <a:t>מה לפי דעתכם עושה כפתור ה</a:t>
            </a:r>
            <a:r>
              <a:rPr lang="he-IL" sz="1400" dirty="0" smtClean="0">
                <a:solidFill>
                  <a:srgbClr val="002060"/>
                </a:solidFill>
              </a:rPr>
              <a:t>-</a:t>
            </a:r>
            <a:r>
              <a:rPr lang="en-US" sz="1400" dirty="0" smtClean="0">
                <a:solidFill>
                  <a:srgbClr val="002060"/>
                </a:solidFill>
              </a:rPr>
              <a:t>RUN/STOP</a:t>
            </a:r>
            <a:r>
              <a:rPr lang="he-IL" sz="1400" dirty="0" smtClean="0">
                <a:solidFill>
                  <a:srgbClr val="002060"/>
                </a:solidFill>
              </a:rPr>
              <a:t>?</a:t>
            </a:r>
            <a:endParaRPr lang="he-IL" sz="1400" dirty="0">
              <a:solidFill>
                <a:srgbClr val="002060"/>
              </a:solidFill>
              <a:cs typeface="+mn-cs"/>
            </a:endParaRPr>
          </a:p>
        </p:txBody>
      </p:sp>
      <p:sp>
        <p:nvSpPr>
          <p:cNvPr id="14" name="TextBox 13"/>
          <p:cNvSpPr txBox="1"/>
          <p:nvPr/>
        </p:nvSpPr>
        <p:spPr>
          <a:xfrm>
            <a:off x="2287920" y="4304168"/>
            <a:ext cx="4248472" cy="523220"/>
          </a:xfrm>
          <a:prstGeom prst="rect">
            <a:avLst/>
          </a:prstGeom>
          <a:noFill/>
          <a:ln>
            <a:solidFill>
              <a:schemeClr val="tx1"/>
            </a:solidFill>
          </a:ln>
        </p:spPr>
        <p:txBody>
          <a:bodyPr wrap="square" rtlCol="1">
            <a:spAutoFit/>
          </a:bodyPr>
          <a:lstStyle/>
          <a:p>
            <a:r>
              <a:rPr lang="he-IL" sz="1400" dirty="0"/>
              <a:t>החניך יציין את תפקידי שלושת כפורי התפעול במשקף תנודות </a:t>
            </a:r>
            <a:r>
              <a:rPr lang="en-US" sz="1400" dirty="0"/>
              <a:t>TDS210/220</a:t>
            </a:r>
            <a:endParaRPr lang="he-IL" sz="1400" dirty="0"/>
          </a:p>
        </p:txBody>
      </p:sp>
    </p:spTree>
    <p:extLst>
      <p:ext uri="{BB962C8B-B14F-4D97-AF65-F5344CB8AC3E}">
        <p14:creationId xmlns:p14="http://schemas.microsoft.com/office/powerpoint/2010/main" val="219514918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מונת שקופית 1"/>
          <p:cNvSpPr>
            <a:spLocks noGrp="1" noRot="1" noChangeAspect="1"/>
          </p:cNvSpPr>
          <p:nvPr>
            <p:ph type="sldImg"/>
          </p:nvPr>
        </p:nvSpPr>
        <p:spPr>
          <a:xfrm>
            <a:off x="639763" y="614363"/>
            <a:ext cx="5486400" cy="3086100"/>
          </a:xfrm>
        </p:spPr>
      </p:sp>
      <p:sp>
        <p:nvSpPr>
          <p:cNvPr id="4" name="מציין מיקום של מספר שקופית 3"/>
          <p:cNvSpPr>
            <a:spLocks noGrp="1"/>
          </p:cNvSpPr>
          <p:nvPr>
            <p:ph type="sldNum" sz="quarter" idx="10"/>
          </p:nvPr>
        </p:nvSpPr>
        <p:spPr/>
        <p:txBody>
          <a:bodyPr/>
          <a:lstStyle/>
          <a:p>
            <a:fld id="{F12F8595-D212-4FB1-A188-FFD54CA720AC}" type="slidenum">
              <a:rPr lang="he-IL" smtClean="0"/>
              <a:t>14</a:t>
            </a:fld>
            <a:endParaRPr lang="he-IL"/>
          </a:p>
        </p:txBody>
      </p:sp>
      <p:graphicFrame>
        <p:nvGraphicFramePr>
          <p:cNvPr id="10" name="Group 20"/>
          <p:cNvGraphicFramePr>
            <a:graphicFrameLocks noGrp="1"/>
          </p:cNvGraphicFramePr>
          <p:nvPr>
            <p:extLst>
              <p:ext uri="{D42A27DB-BD31-4B8C-83A1-F6EECF244321}">
                <p14:modId xmlns:p14="http://schemas.microsoft.com/office/powerpoint/2010/main" val="753556151"/>
              </p:ext>
            </p:extLst>
          </p:nvPr>
        </p:nvGraphicFramePr>
        <p:xfrm>
          <a:off x="465624" y="3920888"/>
          <a:ext cx="6303718" cy="5110300"/>
        </p:xfrm>
        <a:graphic>
          <a:graphicData uri="http://schemas.openxmlformats.org/drawingml/2006/table">
            <a:tbl>
              <a:tblPr rtl="1"/>
              <a:tblGrid>
                <a:gridCol w="4910911">
                  <a:extLst>
                    <a:ext uri="{9D8B030D-6E8A-4147-A177-3AD203B41FA5}">
                      <a16:colId xmlns:a16="http://schemas.microsoft.com/office/drawing/2014/main" val="20000"/>
                    </a:ext>
                  </a:extLst>
                </a:gridCol>
                <a:gridCol w="1392807">
                  <a:extLst>
                    <a:ext uri="{9D8B030D-6E8A-4147-A177-3AD203B41FA5}">
                      <a16:colId xmlns:a16="http://schemas.microsoft.com/office/drawing/2014/main" val="20001"/>
                    </a:ext>
                  </a:extLst>
                </a:gridCol>
              </a:tblGrid>
              <a:tr h="315759">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he-IL" sz="1400" b="0" i="0" u="none" strike="noStrike" cap="none" normalizeH="0" baseline="0" dirty="0" smtClean="0">
                          <a:ln>
                            <a:noFill/>
                          </a:ln>
                          <a:solidFill>
                            <a:schemeClr val="tx1"/>
                          </a:solidFill>
                          <a:effectLst/>
                          <a:latin typeface="Arial" pitchFamily="34" charset="0"/>
                          <a:cs typeface="Arial" pitchFamily="34" charset="0"/>
                        </a:rPr>
                        <a:t>פירוט</a:t>
                      </a:r>
                      <a:r>
                        <a:rPr kumimoji="0" lang="he-IL" sz="1300" b="0" i="0" u="none" strike="noStrike" cap="none" normalizeH="0" baseline="0" dirty="0" smtClean="0">
                          <a:ln>
                            <a:noFill/>
                          </a:ln>
                          <a:solidFill>
                            <a:schemeClr val="tx1"/>
                          </a:solidFill>
                          <a:effectLst/>
                          <a:latin typeface="Arial" pitchFamily="34" charset="0"/>
                          <a:cs typeface="Arial" pitchFamily="34" charset="0"/>
                        </a:rPr>
                        <a:t> </a:t>
                      </a:r>
                      <a:r>
                        <a:rPr kumimoji="0" lang="he-IL" sz="1400" b="0" i="0" u="none" strike="noStrike" cap="none" normalizeH="0" baseline="0" dirty="0" smtClean="0">
                          <a:ln>
                            <a:noFill/>
                          </a:ln>
                          <a:solidFill>
                            <a:schemeClr val="tx1"/>
                          </a:solidFill>
                          <a:effectLst/>
                          <a:latin typeface="Arial" pitchFamily="34" charset="0"/>
                          <a:cs typeface="Arial" pitchFamily="34" charset="0"/>
                        </a:rPr>
                        <a:t>הנושא</a:t>
                      </a:r>
                      <a:endParaRPr kumimoji="0" lang="en-US" sz="1300" b="0" i="0" u="none" strike="noStrike" cap="none" normalizeH="0" baseline="0" dirty="0" smtClean="0">
                        <a:ln>
                          <a:noFill/>
                        </a:ln>
                        <a:solidFill>
                          <a:schemeClr val="tx1"/>
                        </a:solidFill>
                        <a:effectLst/>
                        <a:latin typeface="Arial" pitchFamily="34" charset="0"/>
                        <a:cs typeface="Arial" pitchFamily="34" charset="0"/>
                      </a:endParaRPr>
                    </a:p>
                  </a:txBody>
                  <a:tcPr marL="63385" marR="63385" marT="62974" marB="6297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he-IL" sz="1300" b="0" i="0" u="none" strike="noStrike" cap="none" normalizeH="0" baseline="0" dirty="0" smtClean="0">
                          <a:ln>
                            <a:noFill/>
                          </a:ln>
                          <a:solidFill>
                            <a:schemeClr val="tx1"/>
                          </a:solidFill>
                          <a:effectLst/>
                          <a:latin typeface="Arial" pitchFamily="34" charset="0"/>
                          <a:cs typeface="Arial" pitchFamily="34" charset="0"/>
                        </a:rPr>
                        <a:t>פעילות</a:t>
                      </a:r>
                      <a:endParaRPr kumimoji="0" lang="en-US" sz="1300" b="0" i="0" u="none" strike="noStrike" cap="none" normalizeH="0" baseline="0" dirty="0" smtClean="0">
                        <a:ln>
                          <a:noFill/>
                        </a:ln>
                        <a:solidFill>
                          <a:schemeClr val="tx1"/>
                        </a:solidFill>
                        <a:effectLst/>
                        <a:latin typeface="Arial" pitchFamily="34" charset="0"/>
                        <a:cs typeface="Arial" pitchFamily="34" charset="0"/>
                      </a:endParaRPr>
                    </a:p>
                  </a:txBody>
                  <a:tcPr marL="63385" marR="63385" marT="62974" marB="6297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4770992">
                <a:tc>
                  <a:txBody>
                    <a:bodyPr/>
                    <a:lstStyle/>
                    <a:p>
                      <a:pPr eaLnBrk="1" hangingPunct="1">
                        <a:defRPr/>
                      </a:pPr>
                      <a:endParaRPr lang="he-IL" sz="1300" dirty="0" smtClean="0">
                        <a:effectLst/>
                      </a:endParaRPr>
                    </a:p>
                    <a:p>
                      <a:pPr eaLnBrk="1" hangingPunct="1">
                        <a:defRPr/>
                      </a:pPr>
                      <a:endParaRPr lang="he-IL" sz="1300" dirty="0" smtClean="0">
                        <a:effectLst/>
                      </a:endParaRPr>
                    </a:p>
                    <a:p>
                      <a:pPr eaLnBrk="1" hangingPunct="1">
                        <a:defRPr/>
                      </a:pPr>
                      <a:endParaRPr lang="he-IL" sz="1300" dirty="0" smtClean="0">
                        <a:effectLst/>
                      </a:endParaRPr>
                    </a:p>
                    <a:p>
                      <a:pPr eaLnBrk="1" hangingPunct="1">
                        <a:defRPr/>
                      </a:pPr>
                      <a:r>
                        <a:rPr lang="he-IL" sz="1300" dirty="0" smtClean="0">
                          <a:effectLst/>
                        </a:rPr>
                        <a:t>לסקופ</a:t>
                      </a:r>
                      <a:r>
                        <a:rPr lang="he-IL" sz="1300" baseline="0" dirty="0" smtClean="0">
                          <a:effectLst/>
                        </a:rPr>
                        <a:t> יש ארבעה תפריטי תפעול שבעזרתם אנו משנים את פעולותיו השונות ואת תצוגתו. </a:t>
                      </a:r>
                      <a:r>
                        <a:rPr lang="en-US" sz="1300" baseline="0" dirty="0" smtClean="0">
                          <a:effectLst/>
                        </a:rPr>
                        <a:t>Acquire, Display, Cursor, Measure</a:t>
                      </a:r>
                      <a:r>
                        <a:rPr lang="he-IL" sz="1300" baseline="0" dirty="0" smtClean="0">
                          <a:effectLst/>
                        </a:rPr>
                        <a:t>.</a:t>
                      </a:r>
                    </a:p>
                    <a:p>
                      <a:pPr eaLnBrk="1" hangingPunct="1">
                        <a:defRPr/>
                      </a:pPr>
                      <a:endParaRPr lang="he-IL" sz="1300" baseline="0" dirty="0" smtClean="0">
                        <a:effectLst/>
                      </a:endParaRPr>
                    </a:p>
                    <a:p>
                      <a:pPr eaLnBrk="1" hangingPunct="1">
                        <a:defRPr/>
                      </a:pPr>
                      <a:r>
                        <a:rPr lang="he-IL" sz="1300" dirty="0" smtClean="0">
                          <a:effectLst/>
                        </a:rPr>
                        <a:t>הרחבה: ישנם שני</a:t>
                      </a:r>
                      <a:r>
                        <a:rPr lang="he-IL" sz="1300" baseline="0" dirty="0" smtClean="0">
                          <a:effectLst/>
                        </a:rPr>
                        <a:t> תפריטים נוספים שעליהם לא מלמדים מכיוון שאין צורך בשימושיהם.</a:t>
                      </a:r>
                    </a:p>
                    <a:p>
                      <a:pPr eaLnBrk="1" hangingPunct="1">
                        <a:defRPr/>
                      </a:pPr>
                      <a:r>
                        <a:rPr lang="en-US" sz="1300" baseline="0" dirty="0" smtClean="0">
                          <a:effectLst/>
                        </a:rPr>
                        <a:t>Save/Recall</a:t>
                      </a:r>
                      <a:r>
                        <a:rPr lang="he-IL" sz="1300" baseline="0" dirty="0" smtClean="0">
                          <a:effectLst/>
                        </a:rPr>
                        <a:t>- שמירת </a:t>
                      </a:r>
                      <a:r>
                        <a:rPr lang="he-IL" sz="1300" baseline="0" dirty="0" err="1" smtClean="0">
                          <a:effectLst/>
                        </a:rPr>
                        <a:t>זכרון</a:t>
                      </a:r>
                      <a:r>
                        <a:rPr lang="he-IL" sz="1300" baseline="0" dirty="0" smtClean="0">
                          <a:effectLst/>
                        </a:rPr>
                        <a:t> ואגירת נתונים לשימושים חוזרים.</a:t>
                      </a:r>
                    </a:p>
                    <a:p>
                      <a:pPr eaLnBrk="1" hangingPunct="1">
                        <a:defRPr/>
                      </a:pPr>
                      <a:r>
                        <a:rPr lang="en-US" sz="1300" baseline="0" dirty="0" smtClean="0">
                          <a:effectLst/>
                        </a:rPr>
                        <a:t>Utility</a:t>
                      </a:r>
                      <a:r>
                        <a:rPr lang="he-IL" sz="1300" baseline="0" dirty="0" smtClean="0">
                          <a:effectLst/>
                        </a:rPr>
                        <a:t>- אפשרויות מערכת, כיול עצמי.</a:t>
                      </a:r>
                      <a:endParaRPr lang="he-IL" sz="1300" dirty="0" smtClean="0">
                        <a:effectLst/>
                      </a:endParaRPr>
                    </a:p>
                  </a:txBody>
                  <a:tcPr marL="63385" marR="63385" marT="62974" marB="6297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defRPr/>
                      </a:pPr>
                      <a:r>
                        <a:rPr lang="he-IL" sz="1400" dirty="0" smtClean="0"/>
                        <a:t>מטרה אופרטיבית</a:t>
                      </a: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300" b="0" i="0" u="none" strike="noStrike" cap="none" normalizeH="0" baseline="0" dirty="0" smtClean="0">
                        <a:ln>
                          <a:noFill/>
                        </a:ln>
                        <a:solidFill>
                          <a:schemeClr val="tx1"/>
                        </a:solidFill>
                        <a:effectLst/>
                        <a:latin typeface="Arial" pitchFamily="34" charset="0"/>
                        <a:cs typeface="+mn-cs"/>
                      </a:endParaRPr>
                    </a:p>
                  </a:txBody>
                  <a:tcPr marL="63385" marR="63385" marT="62974" marB="6297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bl>
          </a:graphicData>
        </a:graphic>
      </p:graphicFrame>
      <p:sp>
        <p:nvSpPr>
          <p:cNvPr id="11" name="TextBox 10"/>
          <p:cNvSpPr txBox="1"/>
          <p:nvPr/>
        </p:nvSpPr>
        <p:spPr>
          <a:xfrm>
            <a:off x="1989222" y="4362074"/>
            <a:ext cx="4680520" cy="523220"/>
          </a:xfrm>
          <a:prstGeom prst="rect">
            <a:avLst/>
          </a:prstGeom>
          <a:noFill/>
          <a:ln>
            <a:solidFill>
              <a:schemeClr val="tx1"/>
            </a:solidFill>
          </a:ln>
        </p:spPr>
        <p:txBody>
          <a:bodyPr wrap="square" rtlCol="1">
            <a:spAutoFit/>
          </a:bodyPr>
          <a:lstStyle/>
          <a:p>
            <a:r>
              <a:rPr lang="he-IL" sz="1400" dirty="0"/>
              <a:t>החניך יחזור על תפקידי ארבע תפריטי התפעול במשקף התנודות </a:t>
            </a:r>
            <a:r>
              <a:rPr lang="en-US" sz="1400" dirty="0" smtClean="0"/>
              <a:t>TDS210/220</a:t>
            </a:r>
            <a:endParaRPr lang="he-IL" dirty="0"/>
          </a:p>
        </p:txBody>
      </p:sp>
    </p:spTree>
    <p:extLst>
      <p:ext uri="{BB962C8B-B14F-4D97-AF65-F5344CB8AC3E}">
        <p14:creationId xmlns:p14="http://schemas.microsoft.com/office/powerpoint/2010/main" val="150760134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מונת שקופית 1"/>
          <p:cNvSpPr>
            <a:spLocks noGrp="1" noRot="1" noChangeAspect="1"/>
          </p:cNvSpPr>
          <p:nvPr>
            <p:ph type="sldImg"/>
          </p:nvPr>
        </p:nvSpPr>
        <p:spPr>
          <a:xfrm>
            <a:off x="639763" y="614363"/>
            <a:ext cx="5486400" cy="3086100"/>
          </a:xfrm>
        </p:spPr>
      </p:sp>
      <p:sp>
        <p:nvSpPr>
          <p:cNvPr id="4" name="מציין מיקום של מספר שקופית 3"/>
          <p:cNvSpPr>
            <a:spLocks noGrp="1"/>
          </p:cNvSpPr>
          <p:nvPr>
            <p:ph type="sldNum" sz="quarter" idx="10"/>
          </p:nvPr>
        </p:nvSpPr>
        <p:spPr/>
        <p:txBody>
          <a:bodyPr/>
          <a:lstStyle/>
          <a:p>
            <a:fld id="{F12F8595-D212-4FB1-A188-FFD54CA720AC}" type="slidenum">
              <a:rPr lang="he-IL" smtClean="0"/>
              <a:t>15</a:t>
            </a:fld>
            <a:endParaRPr lang="he-IL"/>
          </a:p>
        </p:txBody>
      </p:sp>
      <p:graphicFrame>
        <p:nvGraphicFramePr>
          <p:cNvPr id="10" name="Group 20"/>
          <p:cNvGraphicFramePr>
            <a:graphicFrameLocks noGrp="1"/>
          </p:cNvGraphicFramePr>
          <p:nvPr>
            <p:extLst>
              <p:ext uri="{D42A27DB-BD31-4B8C-83A1-F6EECF244321}">
                <p14:modId xmlns:p14="http://schemas.microsoft.com/office/powerpoint/2010/main" val="1685688215"/>
              </p:ext>
            </p:extLst>
          </p:nvPr>
        </p:nvGraphicFramePr>
        <p:xfrm>
          <a:off x="383712" y="3921348"/>
          <a:ext cx="6303718" cy="5222652"/>
        </p:xfrm>
        <a:graphic>
          <a:graphicData uri="http://schemas.openxmlformats.org/drawingml/2006/table">
            <a:tbl>
              <a:tblPr rtl="1"/>
              <a:tblGrid>
                <a:gridCol w="4910911">
                  <a:extLst>
                    <a:ext uri="{9D8B030D-6E8A-4147-A177-3AD203B41FA5}">
                      <a16:colId xmlns:a16="http://schemas.microsoft.com/office/drawing/2014/main" val="20000"/>
                    </a:ext>
                  </a:extLst>
                </a:gridCol>
                <a:gridCol w="1392807">
                  <a:extLst>
                    <a:ext uri="{9D8B030D-6E8A-4147-A177-3AD203B41FA5}">
                      <a16:colId xmlns:a16="http://schemas.microsoft.com/office/drawing/2014/main" val="20001"/>
                    </a:ext>
                  </a:extLst>
                </a:gridCol>
              </a:tblGrid>
              <a:tr h="301232">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he-IL" sz="1400" b="0" i="0" u="none" strike="noStrike" cap="none" normalizeH="0" baseline="0" dirty="0" smtClean="0">
                          <a:ln>
                            <a:noFill/>
                          </a:ln>
                          <a:solidFill>
                            <a:schemeClr val="tx1"/>
                          </a:solidFill>
                          <a:effectLst/>
                          <a:latin typeface="Arial" pitchFamily="34" charset="0"/>
                          <a:cs typeface="Arial" pitchFamily="34" charset="0"/>
                        </a:rPr>
                        <a:t>פירוט הנושא</a:t>
                      </a:r>
                      <a:endParaRPr kumimoji="0" lang="en-US" sz="1400" b="0" i="0" u="none" strike="noStrike" cap="none" normalizeH="0" baseline="0" dirty="0" smtClean="0">
                        <a:ln>
                          <a:noFill/>
                        </a:ln>
                        <a:solidFill>
                          <a:schemeClr val="tx1"/>
                        </a:solidFill>
                        <a:effectLst/>
                        <a:latin typeface="Arial" pitchFamily="34" charset="0"/>
                        <a:cs typeface="Arial" pitchFamily="34" charset="0"/>
                      </a:endParaRPr>
                    </a:p>
                  </a:txBody>
                  <a:tcPr marL="63385" marR="63385" marT="62974" marB="6297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he-IL" sz="1400" b="0" i="0" u="none" strike="noStrike" cap="none" normalizeH="0" baseline="0" dirty="0" smtClean="0">
                          <a:ln>
                            <a:noFill/>
                          </a:ln>
                          <a:solidFill>
                            <a:schemeClr val="tx1"/>
                          </a:solidFill>
                          <a:effectLst/>
                          <a:latin typeface="Arial" pitchFamily="34" charset="0"/>
                          <a:cs typeface="Arial" pitchFamily="34" charset="0"/>
                        </a:rPr>
                        <a:t>פעילות</a:t>
                      </a:r>
                      <a:endParaRPr kumimoji="0" lang="en-US" sz="1400" b="0" i="0" u="none" strike="noStrike" cap="none" normalizeH="0" baseline="0" dirty="0" smtClean="0">
                        <a:ln>
                          <a:noFill/>
                        </a:ln>
                        <a:solidFill>
                          <a:schemeClr val="tx1"/>
                        </a:solidFill>
                        <a:effectLst/>
                        <a:latin typeface="Arial" pitchFamily="34" charset="0"/>
                        <a:cs typeface="Arial" pitchFamily="34" charset="0"/>
                      </a:endParaRPr>
                    </a:p>
                  </a:txBody>
                  <a:tcPr marL="63385" marR="63385" marT="62974" marB="6297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4883344">
                <a:tc>
                  <a:txBody>
                    <a:bodyPr/>
                    <a:lstStyle/>
                    <a:p>
                      <a:pPr eaLnBrk="1" hangingPunct="1">
                        <a:defRPr/>
                      </a:pPr>
                      <a:r>
                        <a:rPr lang="he-IL" sz="1400" dirty="0" smtClean="0">
                          <a:effectLst/>
                        </a:rPr>
                        <a:t>התפריט</a:t>
                      </a:r>
                      <a:r>
                        <a:rPr lang="he-IL" sz="1400" baseline="0" dirty="0" smtClean="0">
                          <a:effectLst/>
                        </a:rPr>
                        <a:t> הראשון עליו נדבר הוא תפריט </a:t>
                      </a:r>
                      <a:r>
                        <a:rPr lang="en-US" sz="1400" baseline="0" dirty="0" smtClean="0">
                          <a:effectLst/>
                        </a:rPr>
                        <a:t>Measure</a:t>
                      </a:r>
                      <a:r>
                        <a:rPr lang="he-IL" sz="1400" baseline="0" dirty="0" smtClean="0">
                          <a:effectLst/>
                        </a:rPr>
                        <a:t>.</a:t>
                      </a:r>
                    </a:p>
                    <a:p>
                      <a:pPr eaLnBrk="1" hangingPunct="1">
                        <a:defRPr/>
                      </a:pPr>
                      <a:endParaRPr lang="he-IL" sz="1400" dirty="0" smtClean="0">
                        <a:effectLst/>
                      </a:endParaRPr>
                    </a:p>
                    <a:p>
                      <a:pPr eaLnBrk="1" hangingPunct="1">
                        <a:defRPr/>
                      </a:pPr>
                      <a:endParaRPr lang="he-IL" sz="1400" dirty="0" smtClean="0">
                        <a:effectLst/>
                      </a:endParaRPr>
                    </a:p>
                    <a:p>
                      <a:pPr eaLnBrk="1" hangingPunct="1">
                        <a:defRPr/>
                      </a:pPr>
                      <a:r>
                        <a:rPr lang="he-IL" sz="1400" dirty="0" smtClean="0">
                          <a:effectLst/>
                        </a:rPr>
                        <a:t>תפריט זה אחראי על ביצוע מדידות אוטומטיות על הגלים שמתקבלים בכניסותיו</a:t>
                      </a:r>
                      <a:r>
                        <a:rPr lang="he-IL" sz="1400" baseline="0" dirty="0" smtClean="0">
                          <a:effectLst/>
                        </a:rPr>
                        <a:t> של משקף התנודות. </a:t>
                      </a:r>
                    </a:p>
                    <a:p>
                      <a:pPr eaLnBrk="1" hangingPunct="1">
                        <a:defRPr/>
                      </a:pPr>
                      <a:r>
                        <a:rPr lang="he-IL" sz="1400" baseline="0" dirty="0" smtClean="0">
                          <a:effectLst/>
                        </a:rPr>
                        <a:t>הוא יכול לבצע מספר סוגי מדידות- מדידת תדר (</a:t>
                      </a:r>
                      <a:r>
                        <a:rPr lang="en-US" sz="1400" baseline="0" dirty="0" smtClean="0">
                          <a:effectLst/>
                        </a:rPr>
                        <a:t>Frequency</a:t>
                      </a:r>
                      <a:r>
                        <a:rPr lang="he-IL" sz="1400" baseline="0" dirty="0" smtClean="0">
                          <a:effectLst/>
                        </a:rPr>
                        <a:t>) שזה מספר המחזורים בשנייה, </a:t>
                      </a:r>
                    </a:p>
                    <a:p>
                      <a:pPr eaLnBrk="1" hangingPunct="1">
                        <a:defRPr/>
                      </a:pPr>
                      <a:r>
                        <a:rPr lang="he-IL" sz="1400" baseline="0" dirty="0" smtClean="0">
                          <a:effectLst/>
                        </a:rPr>
                        <a:t>מדידת זמן מחזור (</a:t>
                      </a:r>
                      <a:r>
                        <a:rPr lang="en-US" sz="1400" baseline="0" dirty="0" smtClean="0">
                          <a:effectLst/>
                        </a:rPr>
                        <a:t>Period</a:t>
                      </a:r>
                      <a:r>
                        <a:rPr lang="he-IL" sz="1400" baseline="0" dirty="0" smtClean="0">
                          <a:effectLst/>
                        </a:rPr>
                        <a:t>) שזה הזמן שלוקח למחזור אחד להסתיים, </a:t>
                      </a:r>
                    </a:p>
                    <a:p>
                      <a:pPr eaLnBrk="1" hangingPunct="1">
                        <a:defRPr/>
                      </a:pPr>
                      <a:r>
                        <a:rPr lang="en-US" sz="1400" baseline="0" dirty="0" smtClean="0">
                          <a:effectLst/>
                        </a:rPr>
                        <a:t>V peak to peak</a:t>
                      </a:r>
                      <a:r>
                        <a:rPr lang="he-IL" sz="1400" baseline="0" dirty="0" smtClean="0">
                          <a:effectLst/>
                        </a:rPr>
                        <a:t> (</a:t>
                      </a:r>
                      <a:r>
                        <a:rPr lang="en-US" sz="1400" baseline="0" dirty="0" err="1" smtClean="0">
                          <a:effectLst/>
                        </a:rPr>
                        <a:t>Pk-Pk</a:t>
                      </a:r>
                      <a:r>
                        <a:rPr lang="he-IL" sz="1400" baseline="0" dirty="0" smtClean="0">
                          <a:effectLst/>
                        </a:rPr>
                        <a:t>) שזה ההפרש מתח בין נקודות המקסימום והמינימום, </a:t>
                      </a:r>
                    </a:p>
                    <a:p>
                      <a:pPr eaLnBrk="1" hangingPunct="1">
                        <a:defRPr/>
                      </a:pPr>
                      <a:r>
                        <a:rPr lang="he-IL" sz="1400" baseline="0" dirty="0" smtClean="0">
                          <a:effectLst/>
                        </a:rPr>
                        <a:t>ומתח ממוצע  (</a:t>
                      </a:r>
                      <a:r>
                        <a:rPr lang="en-US" sz="1400" baseline="0" dirty="0" smtClean="0">
                          <a:effectLst/>
                        </a:rPr>
                        <a:t>Mean</a:t>
                      </a:r>
                      <a:r>
                        <a:rPr lang="he-IL" sz="1400" baseline="0" dirty="0" smtClean="0">
                          <a:effectLst/>
                        </a:rPr>
                        <a:t>) שזה מחשב את המתח הממוצע של האות- במקרים שבהם לאות אין </a:t>
                      </a:r>
                      <a:r>
                        <a:rPr lang="en-US" sz="1400" baseline="0" dirty="0" smtClean="0">
                          <a:effectLst/>
                        </a:rPr>
                        <a:t>offset</a:t>
                      </a:r>
                      <a:r>
                        <a:rPr lang="he-IL" sz="1400" baseline="0" dirty="0" smtClean="0">
                          <a:effectLst/>
                        </a:rPr>
                        <a:t> הממוצע יהיה 0 מכיוון שחלקו העליון והתחתון של הגרף זהה לחלוטין. במידה ויש </a:t>
                      </a:r>
                      <a:r>
                        <a:rPr lang="en-US" sz="1400" baseline="0" dirty="0" smtClean="0">
                          <a:effectLst/>
                        </a:rPr>
                        <a:t>offset</a:t>
                      </a:r>
                      <a:r>
                        <a:rPr lang="he-IL" sz="1400" baseline="0" dirty="0" smtClean="0">
                          <a:effectLst/>
                        </a:rPr>
                        <a:t> מדידת הממוצע יראה את ערך ה</a:t>
                      </a:r>
                      <a:r>
                        <a:rPr lang="en-US" sz="1400" baseline="0" dirty="0" smtClean="0">
                          <a:effectLst/>
                        </a:rPr>
                        <a:t>offset</a:t>
                      </a:r>
                      <a:r>
                        <a:rPr lang="he-IL" sz="1400" baseline="0" dirty="0" smtClean="0">
                          <a:effectLst/>
                        </a:rPr>
                        <a:t> מכיוון שהוא מסמל את עליית/ ירידת האות על הגרף ואת השינוי במתח הממוצע.</a:t>
                      </a:r>
                      <a:endParaRPr lang="he-IL" sz="1400" dirty="0" smtClean="0">
                        <a:effectLst/>
                      </a:endParaRPr>
                    </a:p>
                  </a:txBody>
                  <a:tcPr marL="63385" marR="63385" marT="62974" marB="6297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r>
                        <a:rPr kumimoji="0" lang="he-IL" sz="1400" b="0" i="0" u="none" strike="noStrike" cap="none" normalizeH="0" baseline="0" dirty="0" smtClean="0">
                          <a:ln>
                            <a:noFill/>
                          </a:ln>
                          <a:solidFill>
                            <a:schemeClr val="tx1"/>
                          </a:solidFill>
                          <a:effectLst/>
                          <a:latin typeface="Arial" pitchFamily="34" charset="0"/>
                          <a:cs typeface="+mn-cs"/>
                        </a:rPr>
                        <a:t>שאלה </a:t>
                      </a:r>
                      <a:r>
                        <a:rPr kumimoji="0" lang="he-IL" sz="1400" b="0" i="0" u="none" strike="noStrike" cap="none" normalizeH="0" baseline="0" dirty="0" err="1" smtClean="0">
                          <a:ln>
                            <a:noFill/>
                          </a:ln>
                          <a:solidFill>
                            <a:schemeClr val="tx1"/>
                          </a:solidFill>
                          <a:effectLst/>
                          <a:latin typeface="Arial" pitchFamily="34" charset="0"/>
                          <a:cs typeface="+mn-cs"/>
                        </a:rPr>
                        <a:t>לפ.ת</a:t>
                      </a:r>
                      <a:endParaRPr kumimoji="0" lang="he-IL" sz="1400" b="0" i="0" u="none" strike="noStrike" cap="none" normalizeH="0" baseline="0" dirty="0" smtClean="0">
                        <a:ln>
                          <a:noFill/>
                        </a:ln>
                        <a:solidFill>
                          <a:schemeClr val="tx1"/>
                        </a:solidFill>
                        <a:effectLst/>
                        <a:latin typeface="Arial" pitchFamily="34" charset="0"/>
                        <a:cs typeface="+mn-cs"/>
                      </a:endParaRPr>
                    </a:p>
                  </a:txBody>
                  <a:tcPr marL="63385" marR="63385" marT="62974" marB="6297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bl>
          </a:graphicData>
        </a:graphic>
      </p:graphicFrame>
      <p:sp>
        <p:nvSpPr>
          <p:cNvPr id="11" name="TextBox 10"/>
          <p:cNvSpPr txBox="1"/>
          <p:nvPr/>
        </p:nvSpPr>
        <p:spPr>
          <a:xfrm>
            <a:off x="2039896" y="4520403"/>
            <a:ext cx="4541876" cy="307777"/>
          </a:xfrm>
          <a:prstGeom prst="rect">
            <a:avLst/>
          </a:prstGeom>
          <a:solidFill>
            <a:schemeClr val="bg1">
              <a:lumMod val="65000"/>
            </a:schemeClr>
          </a:solidFill>
        </p:spPr>
        <p:txBody>
          <a:bodyPr wrap="square" rtlCol="1">
            <a:spAutoFit/>
          </a:bodyPr>
          <a:lstStyle/>
          <a:p>
            <a:pPr>
              <a:defRPr/>
            </a:pPr>
            <a:r>
              <a:rPr lang="he-IL" sz="1400" dirty="0" smtClean="0">
                <a:solidFill>
                  <a:srgbClr val="002060"/>
                </a:solidFill>
                <a:cs typeface="+mn-cs"/>
              </a:rPr>
              <a:t>מה לדעתכם תפקידו של תפריט זה?</a:t>
            </a:r>
          </a:p>
        </p:txBody>
      </p:sp>
    </p:spTree>
    <p:extLst>
      <p:ext uri="{BB962C8B-B14F-4D97-AF65-F5344CB8AC3E}">
        <p14:creationId xmlns:p14="http://schemas.microsoft.com/office/powerpoint/2010/main" val="320804788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מונת שקופית 1"/>
          <p:cNvSpPr>
            <a:spLocks noGrp="1" noRot="1" noChangeAspect="1"/>
          </p:cNvSpPr>
          <p:nvPr>
            <p:ph type="sldImg"/>
          </p:nvPr>
        </p:nvSpPr>
        <p:spPr>
          <a:xfrm>
            <a:off x="639763" y="614363"/>
            <a:ext cx="5486400" cy="3086100"/>
          </a:xfrm>
        </p:spPr>
      </p:sp>
      <p:sp>
        <p:nvSpPr>
          <p:cNvPr id="4" name="מציין מיקום של מספר שקופית 3"/>
          <p:cNvSpPr>
            <a:spLocks noGrp="1"/>
          </p:cNvSpPr>
          <p:nvPr>
            <p:ph type="sldNum" sz="quarter" idx="10"/>
          </p:nvPr>
        </p:nvSpPr>
        <p:spPr/>
        <p:txBody>
          <a:bodyPr/>
          <a:lstStyle/>
          <a:p>
            <a:fld id="{F12F8595-D212-4FB1-A188-FFD54CA720AC}" type="slidenum">
              <a:rPr lang="he-IL" smtClean="0"/>
              <a:t>16</a:t>
            </a:fld>
            <a:endParaRPr lang="he-IL"/>
          </a:p>
        </p:txBody>
      </p:sp>
      <p:graphicFrame>
        <p:nvGraphicFramePr>
          <p:cNvPr id="10" name="Group 20"/>
          <p:cNvGraphicFramePr>
            <a:graphicFrameLocks noGrp="1"/>
          </p:cNvGraphicFramePr>
          <p:nvPr>
            <p:extLst>
              <p:ext uri="{D42A27DB-BD31-4B8C-83A1-F6EECF244321}">
                <p14:modId xmlns:p14="http://schemas.microsoft.com/office/powerpoint/2010/main" val="1636865240"/>
              </p:ext>
            </p:extLst>
          </p:nvPr>
        </p:nvGraphicFramePr>
        <p:xfrm>
          <a:off x="408096" y="3921348"/>
          <a:ext cx="6303718" cy="5222652"/>
        </p:xfrm>
        <a:graphic>
          <a:graphicData uri="http://schemas.openxmlformats.org/drawingml/2006/table">
            <a:tbl>
              <a:tblPr rtl="1"/>
              <a:tblGrid>
                <a:gridCol w="4910911">
                  <a:extLst>
                    <a:ext uri="{9D8B030D-6E8A-4147-A177-3AD203B41FA5}">
                      <a16:colId xmlns:a16="http://schemas.microsoft.com/office/drawing/2014/main" val="20000"/>
                    </a:ext>
                  </a:extLst>
                </a:gridCol>
                <a:gridCol w="1392807">
                  <a:extLst>
                    <a:ext uri="{9D8B030D-6E8A-4147-A177-3AD203B41FA5}">
                      <a16:colId xmlns:a16="http://schemas.microsoft.com/office/drawing/2014/main" val="20001"/>
                    </a:ext>
                  </a:extLst>
                </a:gridCol>
              </a:tblGrid>
              <a:tr h="301232">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he-IL" sz="1400" b="0" i="0" u="none" strike="noStrike" cap="none" normalizeH="0" baseline="0" dirty="0" smtClean="0">
                          <a:ln>
                            <a:noFill/>
                          </a:ln>
                          <a:solidFill>
                            <a:schemeClr val="tx1"/>
                          </a:solidFill>
                          <a:effectLst/>
                          <a:latin typeface="Arial" pitchFamily="34" charset="0"/>
                          <a:cs typeface="Arial" pitchFamily="34" charset="0"/>
                        </a:rPr>
                        <a:t>פירוט הנושא</a:t>
                      </a:r>
                      <a:endParaRPr kumimoji="0" lang="en-US" sz="1400" b="0" i="0" u="none" strike="noStrike" cap="none" normalizeH="0" baseline="0" dirty="0" smtClean="0">
                        <a:ln>
                          <a:noFill/>
                        </a:ln>
                        <a:solidFill>
                          <a:schemeClr val="tx1"/>
                        </a:solidFill>
                        <a:effectLst/>
                        <a:latin typeface="Arial" pitchFamily="34" charset="0"/>
                        <a:cs typeface="Arial" pitchFamily="34" charset="0"/>
                      </a:endParaRPr>
                    </a:p>
                  </a:txBody>
                  <a:tcPr marL="63385" marR="63385" marT="62974" marB="6297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he-IL" sz="1400" b="0" i="0" u="none" strike="noStrike" cap="none" normalizeH="0" baseline="0" dirty="0" smtClean="0">
                          <a:ln>
                            <a:noFill/>
                          </a:ln>
                          <a:solidFill>
                            <a:schemeClr val="tx1"/>
                          </a:solidFill>
                          <a:effectLst/>
                          <a:latin typeface="Arial" pitchFamily="34" charset="0"/>
                          <a:cs typeface="Arial" pitchFamily="34" charset="0"/>
                        </a:rPr>
                        <a:t>פעילות</a:t>
                      </a:r>
                      <a:endParaRPr kumimoji="0" lang="en-US" sz="1400" b="0" i="0" u="none" strike="noStrike" cap="none" normalizeH="0" baseline="0" dirty="0" smtClean="0">
                        <a:ln>
                          <a:noFill/>
                        </a:ln>
                        <a:solidFill>
                          <a:schemeClr val="tx1"/>
                        </a:solidFill>
                        <a:effectLst/>
                        <a:latin typeface="Arial" pitchFamily="34" charset="0"/>
                        <a:cs typeface="Arial" pitchFamily="34" charset="0"/>
                      </a:endParaRPr>
                    </a:p>
                  </a:txBody>
                  <a:tcPr marL="63385" marR="63385" marT="62974" marB="6297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4883344">
                <a:tc>
                  <a:txBody>
                    <a:bodyPr/>
                    <a:lstStyle/>
                    <a:p>
                      <a:pPr eaLnBrk="1" hangingPunct="1">
                        <a:defRPr/>
                      </a:pPr>
                      <a:r>
                        <a:rPr lang="he-IL" sz="1400" dirty="0" smtClean="0">
                          <a:effectLst/>
                        </a:rPr>
                        <a:t>בתיבת</a:t>
                      </a:r>
                      <a:r>
                        <a:rPr lang="he-IL" sz="1400" baseline="0" dirty="0" smtClean="0">
                          <a:effectLst/>
                        </a:rPr>
                        <a:t> התצוגה הראשונה </a:t>
                      </a:r>
                      <a:r>
                        <a:rPr lang="en-US" sz="1400" baseline="0" dirty="0" smtClean="0">
                          <a:effectLst/>
                        </a:rPr>
                        <a:t>Source/Type</a:t>
                      </a:r>
                      <a:r>
                        <a:rPr lang="he-IL" sz="1400" baseline="0" dirty="0" smtClean="0">
                          <a:effectLst/>
                        </a:rPr>
                        <a:t> אנו יכולים לבחור מה נרצה לשנות בשאר תיבות התצוגה. כאשר הסמן נמצא על </a:t>
                      </a:r>
                      <a:r>
                        <a:rPr lang="en-US" sz="1400" baseline="0" dirty="0" smtClean="0">
                          <a:effectLst/>
                        </a:rPr>
                        <a:t>Source</a:t>
                      </a:r>
                      <a:r>
                        <a:rPr lang="he-IL" sz="1400" baseline="0" dirty="0" smtClean="0">
                          <a:effectLst/>
                        </a:rPr>
                        <a:t> נוכל לשנות את הערוץ </a:t>
                      </a:r>
                      <a:r>
                        <a:rPr lang="en-US" sz="1400" baseline="0" dirty="0" smtClean="0">
                          <a:effectLst/>
                        </a:rPr>
                        <a:t>CH1</a:t>
                      </a:r>
                      <a:r>
                        <a:rPr lang="he-IL" sz="1400" baseline="0" dirty="0" smtClean="0">
                          <a:effectLst/>
                        </a:rPr>
                        <a:t> או </a:t>
                      </a:r>
                      <a:r>
                        <a:rPr lang="en-US" sz="1400" baseline="0" dirty="0" smtClean="0">
                          <a:effectLst/>
                        </a:rPr>
                        <a:t>CH2</a:t>
                      </a:r>
                      <a:r>
                        <a:rPr lang="he-IL" sz="1400" baseline="0" dirty="0" smtClean="0">
                          <a:effectLst/>
                        </a:rPr>
                        <a:t> כדי לבצע מדידה על איזה מבין שני האותות שנרצה בכל תיבה בנפרד. כשאר הסמן על </a:t>
                      </a:r>
                      <a:r>
                        <a:rPr lang="en-US" sz="1400" baseline="0" dirty="0" smtClean="0">
                          <a:effectLst/>
                        </a:rPr>
                        <a:t>Type</a:t>
                      </a:r>
                      <a:r>
                        <a:rPr lang="he-IL" sz="1400" baseline="0" dirty="0" smtClean="0">
                          <a:effectLst/>
                        </a:rPr>
                        <a:t> נוכל לשנות את סוג המדידה המוצגת בכל תיבה. כדי להחליף בין </a:t>
                      </a:r>
                      <a:r>
                        <a:rPr lang="en-US" sz="1400" baseline="0" dirty="0" smtClean="0">
                          <a:effectLst/>
                        </a:rPr>
                        <a:t>Source</a:t>
                      </a:r>
                      <a:r>
                        <a:rPr lang="he-IL" sz="1400" baseline="0" dirty="0" smtClean="0">
                          <a:effectLst/>
                        </a:rPr>
                        <a:t> ל</a:t>
                      </a:r>
                      <a:r>
                        <a:rPr lang="en-US" sz="1400" baseline="0" dirty="0" smtClean="0">
                          <a:effectLst/>
                        </a:rPr>
                        <a:t>Type</a:t>
                      </a:r>
                      <a:r>
                        <a:rPr lang="he-IL" sz="1400" baseline="0" dirty="0" smtClean="0">
                          <a:effectLst/>
                        </a:rPr>
                        <a:t> אנו לוחצים על הכפתור שתואם את תיבת תצוגה זו כמו שלמדנו קודם לכן.</a:t>
                      </a:r>
                    </a:p>
                    <a:p>
                      <a:pPr eaLnBrk="1" hangingPunct="1">
                        <a:defRPr/>
                      </a:pPr>
                      <a:endParaRPr lang="he-IL" sz="1400" baseline="0" dirty="0" smtClean="0">
                        <a:effectLst/>
                      </a:endParaRPr>
                    </a:p>
                    <a:p>
                      <a:pPr eaLnBrk="1" hangingPunct="1">
                        <a:defRPr/>
                      </a:pPr>
                      <a:r>
                        <a:rPr lang="he-IL" sz="1400" baseline="0" dirty="0" smtClean="0">
                          <a:effectLst/>
                        </a:rPr>
                        <a:t>בארבעת התיבות התחתונות אנו רואים את ערוץ מקור האות </a:t>
                      </a:r>
                      <a:r>
                        <a:rPr lang="en-US" sz="1400" baseline="0" dirty="0" smtClean="0">
                          <a:effectLst/>
                        </a:rPr>
                        <a:t>CH1/2</a:t>
                      </a:r>
                      <a:r>
                        <a:rPr lang="he-IL" sz="1400" baseline="0" dirty="0" smtClean="0">
                          <a:effectLst/>
                        </a:rPr>
                        <a:t> ומתחתיו את סוג המדידה- כאשר הם יהיו מסומנים בהתאם לבחירה בתיבה הראשונה. ובשורה התחתונה ניתן לראות את תוצאת המדידה ואת יחידות המידה שלה. כדי לשנות את סוג המדידה או את ערוץ המקור נלחץ על הכפתור שתואם את תיבת התצוגה בה נרצה לשנות כמו שלמדנו.</a:t>
                      </a:r>
                    </a:p>
                    <a:p>
                      <a:pPr eaLnBrk="1" hangingPunct="1">
                        <a:defRPr/>
                      </a:pPr>
                      <a:endParaRPr lang="he-IL" sz="1400" baseline="0" dirty="0" smtClean="0">
                        <a:effectLst/>
                      </a:endParaRPr>
                    </a:p>
                    <a:p>
                      <a:pPr eaLnBrk="1" hangingPunct="1">
                        <a:defRPr/>
                      </a:pPr>
                      <a:r>
                        <a:rPr lang="he-IL" sz="1400" baseline="0" dirty="0" smtClean="0">
                          <a:solidFill>
                            <a:srgbClr val="00B050"/>
                          </a:solidFill>
                          <a:effectLst/>
                          <a:latin typeface="Guttman Yad-Brush" pitchFamily="2" charset="-79"/>
                          <a:cs typeface="Guttman Yad-Brush" pitchFamily="2" charset="-79"/>
                        </a:rPr>
                        <a:t>בסקופ שמופיע במצגת אנו יכולים לראות גל סינוס. בתיבה הראשונה אנו רואים שהסמן נמצא על </a:t>
                      </a:r>
                      <a:r>
                        <a:rPr lang="en-US" sz="1400" baseline="0" dirty="0" smtClean="0">
                          <a:solidFill>
                            <a:srgbClr val="00B050"/>
                          </a:solidFill>
                          <a:effectLst/>
                          <a:latin typeface="Guttman Yad-Brush" pitchFamily="2" charset="-79"/>
                          <a:cs typeface="Guttman Yad-Brush" pitchFamily="2" charset="-79"/>
                        </a:rPr>
                        <a:t>Type</a:t>
                      </a:r>
                      <a:r>
                        <a:rPr lang="he-IL" sz="1400" baseline="0" dirty="0" smtClean="0">
                          <a:solidFill>
                            <a:srgbClr val="00B050"/>
                          </a:solidFill>
                          <a:effectLst/>
                          <a:latin typeface="Guttman Yad-Brush" pitchFamily="2" charset="-79"/>
                          <a:cs typeface="Guttman Yad-Brush" pitchFamily="2" charset="-79"/>
                        </a:rPr>
                        <a:t>.</a:t>
                      </a:r>
                    </a:p>
                    <a:p>
                      <a:pPr eaLnBrk="1" hangingPunct="1">
                        <a:defRPr/>
                      </a:pPr>
                      <a:r>
                        <a:rPr lang="he-IL" sz="1400" baseline="0" dirty="0" smtClean="0">
                          <a:solidFill>
                            <a:srgbClr val="00B050"/>
                          </a:solidFill>
                          <a:effectLst/>
                          <a:latin typeface="Guttman Yad-Brush" pitchFamily="2" charset="-79"/>
                          <a:cs typeface="Guttman Yad-Brush" pitchFamily="2" charset="-79"/>
                        </a:rPr>
                        <a:t>בכל התיבות נמדד האות מהערוץ הראשון. בתיבה השנייה אנו רואים שהתדר של האות הוא 20 קילוהרץ. בתיבה השלישית אנו רואים שזמן המחזור של הגל הוא 20 מילישניות. בתיבה הרביעית אנו רואים שהמתח הממוצע הוא </a:t>
                      </a:r>
                      <a:r>
                        <a:rPr lang="en-US" sz="1400" baseline="0" dirty="0" smtClean="0">
                          <a:solidFill>
                            <a:srgbClr val="00B050"/>
                          </a:solidFill>
                          <a:effectLst/>
                          <a:latin typeface="Guttman Yad-Brush" pitchFamily="2" charset="-79"/>
                          <a:cs typeface="Guttman Yad-Brush" pitchFamily="2" charset="-79"/>
                        </a:rPr>
                        <a:t>V</a:t>
                      </a:r>
                      <a:r>
                        <a:rPr lang="he-IL" sz="1400" baseline="0" dirty="0" smtClean="0">
                          <a:solidFill>
                            <a:srgbClr val="00B050"/>
                          </a:solidFill>
                          <a:effectLst/>
                          <a:latin typeface="Guttman Yad-Brush" pitchFamily="2" charset="-79"/>
                          <a:cs typeface="Guttman Yad-Brush" pitchFamily="2" charset="-79"/>
                        </a:rPr>
                        <a:t>0 מכיוון שאין </a:t>
                      </a:r>
                      <a:r>
                        <a:rPr lang="en-US" sz="1400" baseline="0" dirty="0" smtClean="0">
                          <a:solidFill>
                            <a:srgbClr val="00B050"/>
                          </a:solidFill>
                          <a:effectLst/>
                          <a:latin typeface="Guttman Yad-Brush" pitchFamily="2" charset="-79"/>
                          <a:cs typeface="Guttman Yad-Brush" pitchFamily="2" charset="-79"/>
                        </a:rPr>
                        <a:t>offset</a:t>
                      </a:r>
                      <a:r>
                        <a:rPr lang="he-IL" sz="1400" baseline="0" dirty="0" smtClean="0">
                          <a:solidFill>
                            <a:srgbClr val="00B050"/>
                          </a:solidFill>
                          <a:effectLst/>
                          <a:latin typeface="Guttman Yad-Brush" pitchFamily="2" charset="-79"/>
                          <a:cs typeface="Guttman Yad-Brush" pitchFamily="2" charset="-79"/>
                        </a:rPr>
                        <a:t>. ובתיבה החמישית ניתן לראות שה </a:t>
                      </a:r>
                      <a:r>
                        <a:rPr lang="en-US" sz="1400" baseline="0" dirty="0" err="1" smtClean="0">
                          <a:solidFill>
                            <a:srgbClr val="00B050"/>
                          </a:solidFill>
                          <a:effectLst/>
                          <a:latin typeface="Guttman Yad-Brush" pitchFamily="2" charset="-79"/>
                          <a:cs typeface="Guttman Yad-Brush" pitchFamily="2" charset="-79"/>
                        </a:rPr>
                        <a:t>Vpeak</a:t>
                      </a:r>
                      <a:r>
                        <a:rPr lang="en-US" sz="1400" baseline="0" dirty="0" smtClean="0">
                          <a:solidFill>
                            <a:srgbClr val="00B050"/>
                          </a:solidFill>
                          <a:effectLst/>
                          <a:latin typeface="Guttman Yad-Brush" pitchFamily="2" charset="-79"/>
                          <a:cs typeface="Guttman Yad-Brush" pitchFamily="2" charset="-79"/>
                        </a:rPr>
                        <a:t> to peak</a:t>
                      </a:r>
                      <a:r>
                        <a:rPr lang="he-IL" sz="1400" baseline="0" dirty="0" smtClean="0">
                          <a:solidFill>
                            <a:srgbClr val="00B050"/>
                          </a:solidFill>
                          <a:effectLst/>
                          <a:latin typeface="Guttman Yad-Brush" pitchFamily="2" charset="-79"/>
                          <a:cs typeface="Guttman Yad-Brush" pitchFamily="2" charset="-79"/>
                        </a:rPr>
                        <a:t> הוא 400 </a:t>
                      </a:r>
                      <a:r>
                        <a:rPr lang="he-IL" sz="1400" baseline="0" dirty="0" err="1" smtClean="0">
                          <a:solidFill>
                            <a:srgbClr val="00B050"/>
                          </a:solidFill>
                          <a:effectLst/>
                          <a:latin typeface="Guttman Yad-Brush" pitchFamily="2" charset="-79"/>
                          <a:cs typeface="Guttman Yad-Brush" pitchFamily="2" charset="-79"/>
                        </a:rPr>
                        <a:t>מיליוולט</a:t>
                      </a:r>
                      <a:r>
                        <a:rPr lang="he-IL" sz="1400" baseline="0" dirty="0" smtClean="0">
                          <a:solidFill>
                            <a:srgbClr val="00B050"/>
                          </a:solidFill>
                          <a:effectLst/>
                          <a:latin typeface="Guttman Yad-Brush" pitchFamily="2" charset="-79"/>
                          <a:cs typeface="Guttman Yad-Brush" pitchFamily="2" charset="-79"/>
                        </a:rPr>
                        <a:t>.</a:t>
                      </a:r>
                      <a:endParaRPr lang="en-US" sz="1400" baseline="0" dirty="0" smtClean="0">
                        <a:solidFill>
                          <a:srgbClr val="00B050"/>
                        </a:solidFill>
                        <a:effectLst/>
                        <a:latin typeface="Guttman Yad-Brush" pitchFamily="2" charset="-79"/>
                        <a:cs typeface="Guttman Yad-Brush" pitchFamily="2" charset="-79"/>
                      </a:endParaRPr>
                    </a:p>
                  </a:txBody>
                  <a:tcPr marL="63385" marR="63385" marT="62974" marB="6297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mn-cs"/>
                      </a:endParaRPr>
                    </a:p>
                  </a:txBody>
                  <a:tcPr marL="63385" marR="63385" marT="62974" marB="6297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195210661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מונת שקופית 1"/>
          <p:cNvSpPr>
            <a:spLocks noGrp="1" noRot="1" noChangeAspect="1"/>
          </p:cNvSpPr>
          <p:nvPr>
            <p:ph type="sldImg"/>
          </p:nvPr>
        </p:nvSpPr>
        <p:spPr>
          <a:xfrm>
            <a:off x="639763" y="614363"/>
            <a:ext cx="5486400" cy="3086100"/>
          </a:xfrm>
        </p:spPr>
      </p:sp>
      <p:sp>
        <p:nvSpPr>
          <p:cNvPr id="4" name="מציין מיקום של מספר שקופית 3"/>
          <p:cNvSpPr>
            <a:spLocks noGrp="1"/>
          </p:cNvSpPr>
          <p:nvPr>
            <p:ph type="sldNum" sz="quarter" idx="10"/>
          </p:nvPr>
        </p:nvSpPr>
        <p:spPr/>
        <p:txBody>
          <a:bodyPr/>
          <a:lstStyle/>
          <a:p>
            <a:fld id="{F12F8595-D212-4FB1-A188-FFD54CA720AC}" type="slidenum">
              <a:rPr lang="he-IL" smtClean="0"/>
              <a:t>17</a:t>
            </a:fld>
            <a:endParaRPr lang="he-IL"/>
          </a:p>
        </p:txBody>
      </p:sp>
      <p:graphicFrame>
        <p:nvGraphicFramePr>
          <p:cNvPr id="10" name="Group 20"/>
          <p:cNvGraphicFramePr>
            <a:graphicFrameLocks noGrp="1"/>
          </p:cNvGraphicFramePr>
          <p:nvPr>
            <p:extLst>
              <p:ext uri="{D42A27DB-BD31-4B8C-83A1-F6EECF244321}">
                <p14:modId xmlns:p14="http://schemas.microsoft.com/office/powerpoint/2010/main" val="2139420973"/>
              </p:ext>
            </p:extLst>
          </p:nvPr>
        </p:nvGraphicFramePr>
        <p:xfrm>
          <a:off x="322752" y="4066048"/>
          <a:ext cx="6303718" cy="5222652"/>
        </p:xfrm>
        <a:graphic>
          <a:graphicData uri="http://schemas.openxmlformats.org/drawingml/2006/table">
            <a:tbl>
              <a:tblPr rtl="1"/>
              <a:tblGrid>
                <a:gridCol w="4910911">
                  <a:extLst>
                    <a:ext uri="{9D8B030D-6E8A-4147-A177-3AD203B41FA5}">
                      <a16:colId xmlns:a16="http://schemas.microsoft.com/office/drawing/2014/main" val="20000"/>
                    </a:ext>
                  </a:extLst>
                </a:gridCol>
                <a:gridCol w="1392807">
                  <a:extLst>
                    <a:ext uri="{9D8B030D-6E8A-4147-A177-3AD203B41FA5}">
                      <a16:colId xmlns:a16="http://schemas.microsoft.com/office/drawing/2014/main" val="20001"/>
                    </a:ext>
                  </a:extLst>
                </a:gridCol>
              </a:tblGrid>
              <a:tr h="301232">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he-IL" sz="1400" b="0" i="0" u="none" strike="noStrike" cap="none" normalizeH="0" baseline="0" dirty="0" smtClean="0">
                          <a:ln>
                            <a:noFill/>
                          </a:ln>
                          <a:solidFill>
                            <a:schemeClr val="tx1"/>
                          </a:solidFill>
                          <a:effectLst/>
                          <a:latin typeface="Arial" pitchFamily="34" charset="0"/>
                          <a:cs typeface="Arial" pitchFamily="34" charset="0"/>
                        </a:rPr>
                        <a:t>פירוט הנושא</a:t>
                      </a:r>
                      <a:endParaRPr kumimoji="0" lang="en-US" sz="1400" b="0" i="0" u="none" strike="noStrike" cap="none" normalizeH="0" baseline="0" dirty="0" smtClean="0">
                        <a:ln>
                          <a:noFill/>
                        </a:ln>
                        <a:solidFill>
                          <a:schemeClr val="tx1"/>
                        </a:solidFill>
                        <a:effectLst/>
                        <a:latin typeface="Arial" pitchFamily="34" charset="0"/>
                        <a:cs typeface="Arial" pitchFamily="34" charset="0"/>
                      </a:endParaRPr>
                    </a:p>
                  </a:txBody>
                  <a:tcPr marL="63385" marR="63385" marT="62974" marB="6297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he-IL" sz="1400" b="0" i="0" u="none" strike="noStrike" cap="none" normalizeH="0" baseline="0" dirty="0" smtClean="0">
                          <a:ln>
                            <a:noFill/>
                          </a:ln>
                          <a:solidFill>
                            <a:schemeClr val="tx1"/>
                          </a:solidFill>
                          <a:effectLst/>
                          <a:latin typeface="Arial" pitchFamily="34" charset="0"/>
                          <a:cs typeface="Arial" pitchFamily="34" charset="0"/>
                        </a:rPr>
                        <a:t>פעילות</a:t>
                      </a:r>
                      <a:endParaRPr kumimoji="0" lang="en-US" sz="1400" b="0" i="0" u="none" strike="noStrike" cap="none" normalizeH="0" baseline="0" dirty="0" smtClean="0">
                        <a:ln>
                          <a:noFill/>
                        </a:ln>
                        <a:solidFill>
                          <a:schemeClr val="tx1"/>
                        </a:solidFill>
                        <a:effectLst/>
                        <a:latin typeface="Arial" pitchFamily="34" charset="0"/>
                        <a:cs typeface="Arial" pitchFamily="34" charset="0"/>
                      </a:endParaRPr>
                    </a:p>
                  </a:txBody>
                  <a:tcPr marL="63385" marR="63385" marT="62974" marB="6297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4883344">
                <a:tc>
                  <a:txBody>
                    <a:bodyPr/>
                    <a:lstStyle/>
                    <a:p>
                      <a:pPr eaLnBrk="1" hangingPunct="1">
                        <a:defRPr/>
                      </a:pPr>
                      <a:r>
                        <a:rPr lang="he-IL" sz="1400" baseline="0" dirty="0" smtClean="0">
                          <a:solidFill>
                            <a:schemeClr val="tx1"/>
                          </a:solidFill>
                          <a:effectLst/>
                          <a:latin typeface="Arial" pitchFamily="34" charset="0"/>
                          <a:cs typeface="Arial" pitchFamily="34" charset="0"/>
                        </a:rPr>
                        <a:t>התפריט השני שעליו נדבר הוא תפריט </a:t>
                      </a:r>
                      <a:r>
                        <a:rPr lang="en-US" sz="1400" baseline="0" dirty="0" smtClean="0">
                          <a:solidFill>
                            <a:schemeClr val="tx1"/>
                          </a:solidFill>
                          <a:effectLst/>
                          <a:latin typeface="Arial" pitchFamily="34" charset="0"/>
                          <a:cs typeface="Arial" pitchFamily="34" charset="0"/>
                        </a:rPr>
                        <a:t>Cursor</a:t>
                      </a:r>
                      <a:r>
                        <a:rPr lang="he-IL" sz="1400" baseline="0" dirty="0" smtClean="0">
                          <a:solidFill>
                            <a:schemeClr val="tx1"/>
                          </a:solidFill>
                          <a:effectLst/>
                          <a:latin typeface="Arial" pitchFamily="34" charset="0"/>
                          <a:cs typeface="Arial" pitchFamily="34" charset="0"/>
                        </a:rPr>
                        <a:t>.</a:t>
                      </a:r>
                    </a:p>
                    <a:p>
                      <a:pPr eaLnBrk="1" hangingPunct="1">
                        <a:defRPr/>
                      </a:pPr>
                      <a:endParaRPr lang="he-IL" sz="1400" baseline="0" dirty="0" smtClean="0">
                        <a:solidFill>
                          <a:schemeClr val="tx1"/>
                        </a:solidFill>
                        <a:effectLst/>
                        <a:latin typeface="Arial" pitchFamily="34" charset="0"/>
                        <a:cs typeface="Arial" pitchFamily="34" charset="0"/>
                      </a:endParaRPr>
                    </a:p>
                    <a:p>
                      <a:pPr eaLnBrk="1" hangingPunct="1">
                        <a:defRPr/>
                      </a:pPr>
                      <a:endParaRPr lang="he-IL" sz="1400" baseline="0" dirty="0" smtClean="0">
                        <a:solidFill>
                          <a:schemeClr val="tx1"/>
                        </a:solidFill>
                        <a:effectLst/>
                        <a:latin typeface="Arial" pitchFamily="34" charset="0"/>
                        <a:cs typeface="Arial" pitchFamily="34" charset="0"/>
                      </a:endParaRPr>
                    </a:p>
                    <a:p>
                      <a:pPr eaLnBrk="1" hangingPunct="1">
                        <a:defRPr/>
                      </a:pPr>
                      <a:r>
                        <a:rPr lang="he-IL" sz="1400" baseline="0" dirty="0" smtClean="0">
                          <a:solidFill>
                            <a:schemeClr val="tx1"/>
                          </a:solidFill>
                          <a:effectLst/>
                          <a:latin typeface="Arial" pitchFamily="34" charset="0"/>
                          <a:cs typeface="Arial" pitchFamily="34" charset="0"/>
                        </a:rPr>
                        <a:t>תפקידו של תפריט זה הוא לבצע מדידות ידניות של מרחק על הצירים כלומר מדידה של זמן או מדידה של מתח. </a:t>
                      </a:r>
                    </a:p>
                    <a:p>
                      <a:pPr eaLnBrk="1" hangingPunct="1">
                        <a:defRPr/>
                      </a:pPr>
                      <a:r>
                        <a:rPr lang="he-IL" sz="1400" baseline="0" dirty="0" smtClean="0">
                          <a:solidFill>
                            <a:schemeClr val="tx1"/>
                          </a:solidFill>
                          <a:effectLst/>
                          <a:latin typeface="Arial" pitchFamily="34" charset="0"/>
                          <a:cs typeface="Arial" pitchFamily="34" charset="0"/>
                        </a:rPr>
                        <a:t>את מדידות אלו נעשה באמצעות שני סמנים שניתנים להזזה. סמנים אלה הם שני קווים מקווקוים כמו שרואים על במצגת. כאשר אנו מבצעים מדידת זמן הסמנים יהיו אנכיים וכאשר נמדוד מתח הם יהיו אופקיים.</a:t>
                      </a:r>
                    </a:p>
                    <a:p>
                      <a:pPr eaLnBrk="1" hangingPunct="1">
                        <a:defRPr/>
                      </a:pPr>
                      <a:r>
                        <a:rPr lang="he-IL" sz="1400" baseline="0" dirty="0" smtClean="0">
                          <a:solidFill>
                            <a:schemeClr val="tx1"/>
                          </a:solidFill>
                          <a:effectLst/>
                          <a:latin typeface="Arial" pitchFamily="34" charset="0"/>
                          <a:cs typeface="Arial" pitchFamily="34" charset="0"/>
                        </a:rPr>
                        <a:t>את הסמנים נזיז באמצעות בוררי המיקום </a:t>
                      </a:r>
                      <a:r>
                        <a:rPr lang="en-US" sz="1400" baseline="0" dirty="0" smtClean="0">
                          <a:solidFill>
                            <a:schemeClr val="tx1"/>
                          </a:solidFill>
                          <a:effectLst/>
                          <a:latin typeface="Arial" pitchFamily="34" charset="0"/>
                          <a:cs typeface="Arial" pitchFamily="34" charset="0"/>
                        </a:rPr>
                        <a:t>CH1</a:t>
                      </a:r>
                      <a:r>
                        <a:rPr lang="he-IL" sz="1400" baseline="0" dirty="0" smtClean="0">
                          <a:solidFill>
                            <a:schemeClr val="tx1"/>
                          </a:solidFill>
                          <a:effectLst/>
                          <a:latin typeface="Arial" pitchFamily="34" charset="0"/>
                          <a:cs typeface="Arial" pitchFamily="34" charset="0"/>
                        </a:rPr>
                        <a:t> ו</a:t>
                      </a:r>
                      <a:r>
                        <a:rPr lang="en-US" sz="1400" baseline="0" dirty="0" smtClean="0">
                          <a:solidFill>
                            <a:schemeClr val="tx1"/>
                          </a:solidFill>
                          <a:effectLst/>
                          <a:latin typeface="Arial" pitchFamily="34" charset="0"/>
                          <a:cs typeface="Arial" pitchFamily="34" charset="0"/>
                        </a:rPr>
                        <a:t>CH2</a:t>
                      </a:r>
                      <a:r>
                        <a:rPr lang="he-IL" sz="1400" baseline="0" dirty="0" smtClean="0">
                          <a:solidFill>
                            <a:schemeClr val="tx1"/>
                          </a:solidFill>
                          <a:effectLst/>
                          <a:latin typeface="Arial" pitchFamily="34" charset="0"/>
                          <a:cs typeface="Arial" pitchFamily="34" charset="0"/>
                        </a:rPr>
                        <a:t>. נזיז את הסמנים ונמקם אותם כך שיסמנו את ההפרש שאנו רוצים למדוד.</a:t>
                      </a:r>
                    </a:p>
                    <a:p>
                      <a:pPr eaLnBrk="1" hangingPunct="1">
                        <a:defRPr/>
                      </a:pPr>
                      <a:endParaRPr lang="he-IL" sz="1400" baseline="0" dirty="0" smtClean="0">
                        <a:solidFill>
                          <a:schemeClr val="tx1"/>
                        </a:solidFill>
                        <a:effectLst/>
                        <a:latin typeface="Arial" pitchFamily="34" charset="0"/>
                        <a:cs typeface="Arial" pitchFamily="34" charset="0"/>
                      </a:endParaRPr>
                    </a:p>
                    <a:p>
                      <a:pPr eaLnBrk="1" hangingPunct="1">
                        <a:defRPr/>
                      </a:pPr>
                      <a:r>
                        <a:rPr lang="he-IL" sz="1400" baseline="0" dirty="0" smtClean="0">
                          <a:solidFill>
                            <a:srgbClr val="00B050"/>
                          </a:solidFill>
                          <a:effectLst/>
                          <a:latin typeface="Guttman Yad-Brush" pitchFamily="2" charset="-79"/>
                          <a:cs typeface="Guttman Yad-Brush" pitchFamily="2" charset="-79"/>
                        </a:rPr>
                        <a:t>במדידת זמן נוכל למדוד זמן מחזור, זמן של כמה מחזורים, זמן של נקודה </a:t>
                      </a:r>
                      <a:r>
                        <a:rPr lang="he-IL" sz="1400" baseline="0" dirty="0" err="1" smtClean="0">
                          <a:solidFill>
                            <a:srgbClr val="00B050"/>
                          </a:solidFill>
                          <a:effectLst/>
                          <a:latin typeface="Guttman Yad-Brush" pitchFamily="2" charset="-79"/>
                          <a:cs typeface="Guttman Yad-Brush" pitchFamily="2" charset="-79"/>
                        </a:rPr>
                        <a:t>מסויימת</a:t>
                      </a:r>
                      <a:r>
                        <a:rPr lang="he-IL" sz="1400" baseline="0" dirty="0" smtClean="0">
                          <a:solidFill>
                            <a:srgbClr val="00B050"/>
                          </a:solidFill>
                          <a:effectLst/>
                          <a:latin typeface="Guttman Yad-Brush" pitchFamily="2" charset="-79"/>
                          <a:cs typeface="Guttman Yad-Brush" pitchFamily="2" charset="-79"/>
                        </a:rPr>
                        <a:t> של האות למשל לבדוק מתי מתקיים עיוות </a:t>
                      </a:r>
                      <a:r>
                        <a:rPr lang="he-IL" sz="1400" baseline="0" dirty="0" err="1" smtClean="0">
                          <a:solidFill>
                            <a:srgbClr val="00B050"/>
                          </a:solidFill>
                          <a:effectLst/>
                          <a:latin typeface="Guttman Yad-Brush" pitchFamily="2" charset="-79"/>
                          <a:cs typeface="Guttman Yad-Brush" pitchFamily="2" charset="-79"/>
                        </a:rPr>
                        <a:t>מסויים</a:t>
                      </a:r>
                      <a:r>
                        <a:rPr lang="he-IL" sz="1400" baseline="0" dirty="0" smtClean="0">
                          <a:solidFill>
                            <a:srgbClr val="00B050"/>
                          </a:solidFill>
                          <a:effectLst/>
                          <a:latin typeface="Guttman Yad-Brush" pitchFamily="2" charset="-79"/>
                          <a:cs typeface="Guttman Yad-Brush" pitchFamily="2" charset="-79"/>
                        </a:rPr>
                        <a:t>, בגלים ריבועיים גם נוכל למדוד את הזמן שהאות למעלה והזמן שהאות למטה ובכך לחשב </a:t>
                      </a:r>
                      <a:r>
                        <a:rPr lang="en-US" sz="1400" baseline="0" dirty="0" smtClean="0">
                          <a:solidFill>
                            <a:srgbClr val="00B050"/>
                          </a:solidFill>
                          <a:effectLst/>
                          <a:latin typeface="Guttman Yad-Brush" pitchFamily="2" charset="-79"/>
                          <a:cs typeface="Guttman Yad-Brush" pitchFamily="2" charset="-79"/>
                        </a:rPr>
                        <a:t>Duty Cycle</a:t>
                      </a:r>
                      <a:r>
                        <a:rPr lang="he-IL" sz="1400" baseline="0" dirty="0" smtClean="0">
                          <a:solidFill>
                            <a:srgbClr val="00B050"/>
                          </a:solidFill>
                          <a:effectLst/>
                          <a:latin typeface="Guttman Yad-Brush" pitchFamily="2" charset="-79"/>
                          <a:cs typeface="Guttman Yad-Brush" pitchFamily="2" charset="-79"/>
                        </a:rPr>
                        <a:t>.</a:t>
                      </a:r>
                    </a:p>
                    <a:p>
                      <a:pPr eaLnBrk="1" hangingPunct="1">
                        <a:defRPr/>
                      </a:pPr>
                      <a:r>
                        <a:rPr lang="he-IL" sz="1400" baseline="0" dirty="0" smtClean="0">
                          <a:solidFill>
                            <a:srgbClr val="00B050"/>
                          </a:solidFill>
                          <a:effectLst/>
                          <a:latin typeface="Guttman Yad-Brush" pitchFamily="2" charset="-79"/>
                          <a:cs typeface="Guttman Yad-Brush" pitchFamily="2" charset="-79"/>
                        </a:rPr>
                        <a:t>במדידת מתח נוכל למדוד אמפליטודה, </a:t>
                      </a:r>
                      <a:r>
                        <a:rPr lang="en-US" sz="1400" baseline="0" dirty="0" smtClean="0">
                          <a:solidFill>
                            <a:srgbClr val="00B050"/>
                          </a:solidFill>
                          <a:effectLst/>
                          <a:latin typeface="Guttman Yad-Brush" pitchFamily="2" charset="-79"/>
                          <a:cs typeface="Guttman Yad-Brush" pitchFamily="2" charset="-79"/>
                        </a:rPr>
                        <a:t>V peak to peak</a:t>
                      </a:r>
                      <a:r>
                        <a:rPr lang="he-IL" sz="1400" baseline="0" dirty="0" smtClean="0">
                          <a:solidFill>
                            <a:srgbClr val="00B050"/>
                          </a:solidFill>
                          <a:effectLst/>
                          <a:latin typeface="Guttman Yad-Brush" pitchFamily="2" charset="-79"/>
                          <a:cs typeface="Guttman Yad-Brush" pitchFamily="2" charset="-79"/>
                        </a:rPr>
                        <a:t>, עוצמה של עיוות </a:t>
                      </a:r>
                      <a:r>
                        <a:rPr lang="he-IL" sz="1400" baseline="0" dirty="0" err="1" smtClean="0">
                          <a:solidFill>
                            <a:srgbClr val="00B050"/>
                          </a:solidFill>
                          <a:effectLst/>
                          <a:latin typeface="Guttman Yad-Brush" pitchFamily="2" charset="-79"/>
                          <a:cs typeface="Guttman Yad-Brush" pitchFamily="2" charset="-79"/>
                        </a:rPr>
                        <a:t>מסויים</a:t>
                      </a:r>
                      <a:r>
                        <a:rPr lang="he-IL" sz="1400" baseline="0" dirty="0" smtClean="0">
                          <a:solidFill>
                            <a:srgbClr val="00B050"/>
                          </a:solidFill>
                          <a:effectLst/>
                          <a:latin typeface="Guttman Yad-Brush" pitchFamily="2" charset="-79"/>
                          <a:cs typeface="Guttman Yad-Brush" pitchFamily="2" charset="-79"/>
                        </a:rPr>
                        <a:t>, או את המתח של נקודה </a:t>
                      </a:r>
                      <a:r>
                        <a:rPr lang="he-IL" sz="1400" baseline="0" dirty="0" err="1" smtClean="0">
                          <a:solidFill>
                            <a:srgbClr val="00B050"/>
                          </a:solidFill>
                          <a:effectLst/>
                          <a:latin typeface="Guttman Yad-Brush" pitchFamily="2" charset="-79"/>
                          <a:cs typeface="Guttman Yad-Brush" pitchFamily="2" charset="-79"/>
                        </a:rPr>
                        <a:t>מסויימת</a:t>
                      </a:r>
                      <a:r>
                        <a:rPr lang="he-IL" sz="1400" baseline="0" dirty="0" smtClean="0">
                          <a:solidFill>
                            <a:srgbClr val="00B050"/>
                          </a:solidFill>
                          <a:effectLst/>
                          <a:latin typeface="Guttman Yad-Brush" pitchFamily="2" charset="-79"/>
                          <a:cs typeface="Guttman Yad-Brush" pitchFamily="2" charset="-79"/>
                        </a:rPr>
                        <a:t> באות.</a:t>
                      </a:r>
                      <a:endParaRPr lang="en-US" sz="1400" baseline="0" dirty="0" smtClean="0">
                        <a:solidFill>
                          <a:srgbClr val="00B050"/>
                        </a:solidFill>
                        <a:effectLst/>
                        <a:latin typeface="Arial" pitchFamily="34" charset="0"/>
                        <a:cs typeface="Guttman Yad-Brush" pitchFamily="2" charset="-79"/>
                      </a:endParaRPr>
                    </a:p>
                  </a:txBody>
                  <a:tcPr marL="63385" marR="63385" marT="62974" marB="6297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1" eaLnBrk="1" fontAlgn="base" latinLnBrk="0" hangingPunct="1">
                        <a:lnSpc>
                          <a:spcPct val="100000"/>
                        </a:lnSpc>
                        <a:spcBef>
                          <a:spcPct val="0"/>
                        </a:spcBef>
                        <a:spcAft>
                          <a:spcPct val="0"/>
                        </a:spcAft>
                        <a:buClrTx/>
                        <a:buSzTx/>
                        <a:buFontTx/>
                        <a:buNone/>
                        <a:tabLst/>
                      </a:pPr>
                      <a:r>
                        <a:rPr kumimoji="0" lang="he-IL" sz="1400" b="0" i="0" u="none" strike="noStrike" cap="none" normalizeH="0" baseline="0" dirty="0" smtClean="0">
                          <a:ln>
                            <a:noFill/>
                          </a:ln>
                          <a:solidFill>
                            <a:schemeClr val="tx1"/>
                          </a:solidFill>
                          <a:effectLst/>
                          <a:latin typeface="Arial" pitchFamily="34" charset="0"/>
                          <a:cs typeface="Arial" pitchFamily="34" charset="0"/>
                        </a:rPr>
                        <a:t>שאלה </a:t>
                      </a:r>
                      <a:r>
                        <a:rPr kumimoji="0" lang="he-IL" sz="1400" b="0" i="0" u="none" strike="noStrike" cap="none" normalizeH="0" baseline="0" dirty="0" err="1" smtClean="0">
                          <a:ln>
                            <a:noFill/>
                          </a:ln>
                          <a:solidFill>
                            <a:schemeClr val="tx1"/>
                          </a:solidFill>
                          <a:effectLst/>
                          <a:latin typeface="Arial" pitchFamily="34" charset="0"/>
                          <a:cs typeface="Arial" pitchFamily="34" charset="0"/>
                        </a:rPr>
                        <a:t>לפ.ת</a:t>
                      </a:r>
                      <a:endParaRPr kumimoji="0" lang="he-IL" sz="1400" b="0" i="0" u="none" strike="noStrike" cap="none" normalizeH="0" baseline="0" dirty="0" smtClean="0">
                        <a:ln>
                          <a:noFill/>
                        </a:ln>
                        <a:solidFill>
                          <a:schemeClr val="tx1"/>
                        </a:solidFill>
                        <a:effectLst/>
                        <a:latin typeface="Arial" pitchFamily="34" charset="0"/>
                        <a:cs typeface="Arial" pitchFamily="34" charset="0"/>
                      </a:endParaRPr>
                    </a:p>
                  </a:txBody>
                  <a:tcPr marL="63385" marR="63385" marT="62974" marB="6297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bl>
          </a:graphicData>
        </a:graphic>
      </p:graphicFrame>
      <p:sp>
        <p:nvSpPr>
          <p:cNvPr id="11" name="TextBox 10"/>
          <p:cNvSpPr txBox="1"/>
          <p:nvPr/>
        </p:nvSpPr>
        <p:spPr>
          <a:xfrm>
            <a:off x="1978936" y="4665103"/>
            <a:ext cx="4541876" cy="307777"/>
          </a:xfrm>
          <a:prstGeom prst="rect">
            <a:avLst/>
          </a:prstGeom>
          <a:solidFill>
            <a:schemeClr val="bg1">
              <a:lumMod val="65000"/>
            </a:schemeClr>
          </a:solidFill>
        </p:spPr>
        <p:txBody>
          <a:bodyPr wrap="square" rtlCol="1">
            <a:spAutoFit/>
          </a:bodyPr>
          <a:lstStyle/>
          <a:p>
            <a:pPr>
              <a:defRPr/>
            </a:pPr>
            <a:r>
              <a:rPr lang="he-IL" sz="1400" dirty="0" smtClean="0">
                <a:solidFill>
                  <a:srgbClr val="002060"/>
                </a:solidFill>
                <a:cs typeface="+mn-cs"/>
              </a:rPr>
              <a:t>מה לדעתכם תפקידו של תפריט זה?</a:t>
            </a:r>
          </a:p>
        </p:txBody>
      </p:sp>
    </p:spTree>
    <p:extLst>
      <p:ext uri="{BB962C8B-B14F-4D97-AF65-F5344CB8AC3E}">
        <p14:creationId xmlns:p14="http://schemas.microsoft.com/office/powerpoint/2010/main" val="427296289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מונת שקופית 1"/>
          <p:cNvSpPr>
            <a:spLocks noGrp="1" noRot="1" noChangeAspect="1"/>
          </p:cNvSpPr>
          <p:nvPr>
            <p:ph type="sldImg"/>
          </p:nvPr>
        </p:nvSpPr>
        <p:spPr>
          <a:xfrm>
            <a:off x="639763" y="614363"/>
            <a:ext cx="5486400" cy="3086100"/>
          </a:xfrm>
        </p:spPr>
      </p:sp>
      <p:sp>
        <p:nvSpPr>
          <p:cNvPr id="4" name="מציין מיקום של מספר שקופית 3"/>
          <p:cNvSpPr>
            <a:spLocks noGrp="1"/>
          </p:cNvSpPr>
          <p:nvPr>
            <p:ph type="sldNum" sz="quarter" idx="10"/>
          </p:nvPr>
        </p:nvSpPr>
        <p:spPr/>
        <p:txBody>
          <a:bodyPr/>
          <a:lstStyle/>
          <a:p>
            <a:fld id="{F12F8595-D212-4FB1-A188-FFD54CA720AC}" type="slidenum">
              <a:rPr lang="he-IL" smtClean="0"/>
              <a:t>18</a:t>
            </a:fld>
            <a:endParaRPr lang="he-IL"/>
          </a:p>
        </p:txBody>
      </p:sp>
      <p:graphicFrame>
        <p:nvGraphicFramePr>
          <p:cNvPr id="10" name="Group 20"/>
          <p:cNvGraphicFramePr>
            <a:graphicFrameLocks noGrp="1"/>
          </p:cNvGraphicFramePr>
          <p:nvPr>
            <p:extLst>
              <p:ext uri="{D42A27DB-BD31-4B8C-83A1-F6EECF244321}">
                <p14:modId xmlns:p14="http://schemas.microsoft.com/office/powerpoint/2010/main" val="3988560383"/>
              </p:ext>
            </p:extLst>
          </p:nvPr>
        </p:nvGraphicFramePr>
        <p:xfrm>
          <a:off x="231104" y="3921348"/>
          <a:ext cx="6303718" cy="5222652"/>
        </p:xfrm>
        <a:graphic>
          <a:graphicData uri="http://schemas.openxmlformats.org/drawingml/2006/table">
            <a:tbl>
              <a:tblPr rtl="1"/>
              <a:tblGrid>
                <a:gridCol w="4910911">
                  <a:extLst>
                    <a:ext uri="{9D8B030D-6E8A-4147-A177-3AD203B41FA5}">
                      <a16:colId xmlns:a16="http://schemas.microsoft.com/office/drawing/2014/main" val="20000"/>
                    </a:ext>
                  </a:extLst>
                </a:gridCol>
                <a:gridCol w="1392807">
                  <a:extLst>
                    <a:ext uri="{9D8B030D-6E8A-4147-A177-3AD203B41FA5}">
                      <a16:colId xmlns:a16="http://schemas.microsoft.com/office/drawing/2014/main" val="20001"/>
                    </a:ext>
                  </a:extLst>
                </a:gridCol>
              </a:tblGrid>
              <a:tr h="301232">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he-IL" sz="1400" b="0" i="0" u="none" strike="noStrike" cap="none" normalizeH="0" baseline="0" dirty="0" smtClean="0">
                          <a:ln>
                            <a:noFill/>
                          </a:ln>
                          <a:solidFill>
                            <a:schemeClr val="tx1"/>
                          </a:solidFill>
                          <a:effectLst/>
                          <a:latin typeface="Arial" pitchFamily="34" charset="0"/>
                          <a:cs typeface="Arial" pitchFamily="34" charset="0"/>
                        </a:rPr>
                        <a:t>פירוט הנושא</a:t>
                      </a:r>
                      <a:endParaRPr kumimoji="0" lang="en-US" sz="1400" b="0" i="0" u="none" strike="noStrike" cap="none" normalizeH="0" baseline="0" dirty="0" smtClean="0">
                        <a:ln>
                          <a:noFill/>
                        </a:ln>
                        <a:solidFill>
                          <a:schemeClr val="tx1"/>
                        </a:solidFill>
                        <a:effectLst/>
                        <a:latin typeface="Arial" pitchFamily="34" charset="0"/>
                        <a:cs typeface="Arial" pitchFamily="34" charset="0"/>
                      </a:endParaRPr>
                    </a:p>
                  </a:txBody>
                  <a:tcPr marL="63385" marR="63385" marT="62974" marB="6297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he-IL" sz="1400" b="0" i="0" u="none" strike="noStrike" cap="none" normalizeH="0" baseline="0" dirty="0" smtClean="0">
                          <a:ln>
                            <a:noFill/>
                          </a:ln>
                          <a:solidFill>
                            <a:schemeClr val="tx1"/>
                          </a:solidFill>
                          <a:effectLst/>
                          <a:latin typeface="Arial" pitchFamily="34" charset="0"/>
                          <a:cs typeface="Arial" pitchFamily="34" charset="0"/>
                        </a:rPr>
                        <a:t>פעילות</a:t>
                      </a:r>
                      <a:endParaRPr kumimoji="0" lang="en-US" sz="1400" b="0" i="0" u="none" strike="noStrike" cap="none" normalizeH="0" baseline="0" dirty="0" smtClean="0">
                        <a:ln>
                          <a:noFill/>
                        </a:ln>
                        <a:solidFill>
                          <a:schemeClr val="tx1"/>
                        </a:solidFill>
                        <a:effectLst/>
                        <a:latin typeface="Arial" pitchFamily="34" charset="0"/>
                        <a:cs typeface="Arial" pitchFamily="34" charset="0"/>
                      </a:endParaRPr>
                    </a:p>
                  </a:txBody>
                  <a:tcPr marL="63385" marR="63385" marT="62974" marB="6297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4883344">
                <a:tc>
                  <a:txBody>
                    <a:bodyPr/>
                    <a:lstStyle/>
                    <a:p>
                      <a:pPr eaLnBrk="1" hangingPunct="1">
                        <a:defRPr/>
                      </a:pPr>
                      <a:r>
                        <a:rPr lang="he-IL" sz="1400" baseline="0" dirty="0" smtClean="0">
                          <a:solidFill>
                            <a:schemeClr val="tx1"/>
                          </a:solidFill>
                          <a:effectLst/>
                          <a:latin typeface="Guttman Yad-Brush" pitchFamily="2" charset="-79"/>
                          <a:cs typeface="+mn-cs"/>
                        </a:rPr>
                        <a:t>בתיבת התצוגה הראשונה אנו יכולים לבחור את סוג המדידה- זמן או מתח.</a:t>
                      </a:r>
                    </a:p>
                    <a:p>
                      <a:pPr eaLnBrk="1" hangingPunct="1">
                        <a:defRPr/>
                      </a:pPr>
                      <a:r>
                        <a:rPr lang="he-IL" sz="1400" baseline="0" dirty="0" smtClean="0">
                          <a:solidFill>
                            <a:schemeClr val="tx1"/>
                          </a:solidFill>
                          <a:effectLst/>
                          <a:latin typeface="Guttman Yad-Brush" pitchFamily="2" charset="-79"/>
                          <a:cs typeface="+mn-cs"/>
                        </a:rPr>
                        <a:t>בתיבת התצוגה השנייה אנו בוחרים את המקור של האות שאותו נרצה למדוד- ערוץ אחד או ערוץ 2.</a:t>
                      </a:r>
                    </a:p>
                    <a:p>
                      <a:pPr eaLnBrk="1" hangingPunct="1">
                        <a:defRPr/>
                      </a:pPr>
                      <a:r>
                        <a:rPr lang="he-IL" sz="1400" baseline="0" dirty="0" smtClean="0">
                          <a:solidFill>
                            <a:schemeClr val="tx1"/>
                          </a:solidFill>
                          <a:effectLst/>
                          <a:latin typeface="Guttman Yad-Brush" pitchFamily="2" charset="-79"/>
                          <a:cs typeface="+mn-cs"/>
                        </a:rPr>
                        <a:t>בתיבת התצוגה השלישית מוצג ההפרש בין מיקום שני הסמנים ואת יחידות המידה של ההפרש. כאשר אנו מבצעים מדידת זמן מוצג לנו ההפרש בזמן ומתחתיו מוצג לנו תדר- תדר זה הוא התדר של הגל שזמן מחזורו הוא ההפרש בין שני הסמנים. חשוב לזכור זאת כדי שלא נתבלבל אם נרצה לדעת מה זמן המחזור צריך למקם את הסמנים בשני קצוות של מחזור אחד של האות.</a:t>
                      </a:r>
                    </a:p>
                    <a:p>
                      <a:pPr eaLnBrk="1" hangingPunct="1">
                        <a:defRPr/>
                      </a:pPr>
                      <a:r>
                        <a:rPr lang="he-IL" sz="1400" baseline="0" dirty="0" smtClean="0">
                          <a:solidFill>
                            <a:schemeClr val="tx1"/>
                          </a:solidFill>
                          <a:effectLst/>
                          <a:latin typeface="Guttman Yad-Brush" pitchFamily="2" charset="-79"/>
                          <a:cs typeface="+mn-cs"/>
                        </a:rPr>
                        <a:t>בתיבה הרביעית מוצג מיקום הסמן הראשון ובתיבה החמישית מוצג מיקום הסמן השני. אם נרצה לדעת את הערך של נקודה ספציפית פשוט נמקם את הסמן על נקודה זו ונקרא את ערכה מתיבות אלו בהתאם.</a:t>
                      </a:r>
                    </a:p>
                    <a:p>
                      <a:pPr eaLnBrk="1" hangingPunct="1">
                        <a:defRPr/>
                      </a:pPr>
                      <a:endParaRPr lang="he-IL" sz="1400" baseline="0" dirty="0" smtClean="0">
                        <a:solidFill>
                          <a:schemeClr val="tx1"/>
                        </a:solidFill>
                        <a:effectLst/>
                        <a:latin typeface="Guttman Yad-Brush" pitchFamily="2" charset="-79"/>
                        <a:cs typeface="+mn-cs"/>
                      </a:endParaRPr>
                    </a:p>
                    <a:p>
                      <a:pPr eaLnBrk="1" hangingPunct="1">
                        <a:defRPr/>
                      </a:pPr>
                      <a:r>
                        <a:rPr lang="he-IL" sz="1400" baseline="0" dirty="0" smtClean="0">
                          <a:solidFill>
                            <a:srgbClr val="00B050"/>
                          </a:solidFill>
                          <a:effectLst/>
                          <a:latin typeface="Guttman Yad-Brush" pitchFamily="2" charset="-79"/>
                          <a:cs typeface="Guttman Yad-Brush" pitchFamily="2" charset="-79"/>
                        </a:rPr>
                        <a:t>במדידות שאנו רואים על המסך כרגע ניתן לראות גל סינוס של זמן מחזורו על פי המדידה הוא 20 מילישניות ותדירותו היא 50 קילוהרץ.</a:t>
                      </a:r>
                    </a:p>
                    <a:p>
                      <a:pPr eaLnBrk="1" hangingPunct="1">
                        <a:defRPr/>
                      </a:pPr>
                      <a:r>
                        <a:rPr lang="he-IL" sz="1400" baseline="0" dirty="0" smtClean="0">
                          <a:solidFill>
                            <a:srgbClr val="00B050"/>
                          </a:solidFill>
                          <a:effectLst/>
                          <a:latin typeface="Guttman Yad-Brush" pitchFamily="2" charset="-79"/>
                          <a:cs typeface="Guttman Yad-Brush" pitchFamily="2" charset="-79"/>
                        </a:rPr>
                        <a:t>הסמן הראשון ממוקם במינוס 5 מילישניות והסמן השני ממוקם 15 מילישניות.</a:t>
                      </a:r>
                    </a:p>
                  </a:txBody>
                  <a:tcPr marL="63385" marR="63385" marT="62974" marB="6297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mn-cs"/>
                      </a:endParaRPr>
                    </a:p>
                  </a:txBody>
                  <a:tcPr marL="63385" marR="63385" marT="62974" marB="6297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156725063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מונת שקופית 1"/>
          <p:cNvSpPr>
            <a:spLocks noGrp="1" noRot="1" noChangeAspect="1"/>
          </p:cNvSpPr>
          <p:nvPr>
            <p:ph type="sldImg"/>
          </p:nvPr>
        </p:nvSpPr>
        <p:spPr>
          <a:xfrm>
            <a:off x="639763" y="614363"/>
            <a:ext cx="5486400" cy="3086100"/>
          </a:xfrm>
        </p:spPr>
      </p:sp>
      <p:sp>
        <p:nvSpPr>
          <p:cNvPr id="4" name="מציין מיקום של מספר שקופית 3"/>
          <p:cNvSpPr>
            <a:spLocks noGrp="1"/>
          </p:cNvSpPr>
          <p:nvPr>
            <p:ph type="sldNum" sz="quarter" idx="10"/>
          </p:nvPr>
        </p:nvSpPr>
        <p:spPr/>
        <p:txBody>
          <a:bodyPr/>
          <a:lstStyle/>
          <a:p>
            <a:fld id="{F12F8595-D212-4FB1-A188-FFD54CA720AC}" type="slidenum">
              <a:rPr lang="he-IL" smtClean="0"/>
              <a:t>19</a:t>
            </a:fld>
            <a:endParaRPr lang="he-IL"/>
          </a:p>
        </p:txBody>
      </p:sp>
      <p:graphicFrame>
        <p:nvGraphicFramePr>
          <p:cNvPr id="10" name="Group 20"/>
          <p:cNvGraphicFramePr>
            <a:graphicFrameLocks noGrp="1"/>
          </p:cNvGraphicFramePr>
          <p:nvPr>
            <p:extLst>
              <p:ext uri="{D42A27DB-BD31-4B8C-83A1-F6EECF244321}">
                <p14:modId xmlns:p14="http://schemas.microsoft.com/office/powerpoint/2010/main" val="3435689878"/>
              </p:ext>
            </p:extLst>
          </p:nvPr>
        </p:nvGraphicFramePr>
        <p:xfrm>
          <a:off x="273984" y="3822208"/>
          <a:ext cx="6303718" cy="5222652"/>
        </p:xfrm>
        <a:graphic>
          <a:graphicData uri="http://schemas.openxmlformats.org/drawingml/2006/table">
            <a:tbl>
              <a:tblPr rtl="1"/>
              <a:tblGrid>
                <a:gridCol w="4910911">
                  <a:extLst>
                    <a:ext uri="{9D8B030D-6E8A-4147-A177-3AD203B41FA5}">
                      <a16:colId xmlns:a16="http://schemas.microsoft.com/office/drawing/2014/main" val="20000"/>
                    </a:ext>
                  </a:extLst>
                </a:gridCol>
                <a:gridCol w="1392807">
                  <a:extLst>
                    <a:ext uri="{9D8B030D-6E8A-4147-A177-3AD203B41FA5}">
                      <a16:colId xmlns:a16="http://schemas.microsoft.com/office/drawing/2014/main" val="20001"/>
                    </a:ext>
                  </a:extLst>
                </a:gridCol>
              </a:tblGrid>
              <a:tr h="301232">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he-IL" sz="1400" b="0" i="0" u="none" strike="noStrike" cap="none" normalizeH="0" baseline="0" dirty="0" smtClean="0">
                          <a:ln>
                            <a:noFill/>
                          </a:ln>
                          <a:solidFill>
                            <a:schemeClr val="tx1"/>
                          </a:solidFill>
                          <a:effectLst/>
                          <a:latin typeface="Arial" pitchFamily="34" charset="0"/>
                          <a:cs typeface="Arial" pitchFamily="34" charset="0"/>
                        </a:rPr>
                        <a:t>פירוט הנושא</a:t>
                      </a:r>
                      <a:endParaRPr kumimoji="0" lang="en-US" sz="1400" b="0" i="0" u="none" strike="noStrike" cap="none" normalizeH="0" baseline="0" dirty="0" smtClean="0">
                        <a:ln>
                          <a:noFill/>
                        </a:ln>
                        <a:solidFill>
                          <a:schemeClr val="tx1"/>
                        </a:solidFill>
                        <a:effectLst/>
                        <a:latin typeface="Arial" pitchFamily="34" charset="0"/>
                        <a:cs typeface="Arial" pitchFamily="34" charset="0"/>
                      </a:endParaRPr>
                    </a:p>
                  </a:txBody>
                  <a:tcPr marL="63385" marR="63385" marT="62974" marB="6297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he-IL" sz="1400" b="0" i="0" u="none" strike="noStrike" cap="none" normalizeH="0" baseline="0" dirty="0" smtClean="0">
                          <a:ln>
                            <a:noFill/>
                          </a:ln>
                          <a:solidFill>
                            <a:schemeClr val="tx1"/>
                          </a:solidFill>
                          <a:effectLst/>
                          <a:latin typeface="Arial" pitchFamily="34" charset="0"/>
                          <a:cs typeface="Arial" pitchFamily="34" charset="0"/>
                        </a:rPr>
                        <a:t>פעילות</a:t>
                      </a:r>
                      <a:endParaRPr kumimoji="0" lang="en-US" sz="1400" b="0" i="0" u="none" strike="noStrike" cap="none" normalizeH="0" baseline="0" dirty="0" smtClean="0">
                        <a:ln>
                          <a:noFill/>
                        </a:ln>
                        <a:solidFill>
                          <a:schemeClr val="tx1"/>
                        </a:solidFill>
                        <a:effectLst/>
                        <a:latin typeface="Arial" pitchFamily="34" charset="0"/>
                        <a:cs typeface="Arial" pitchFamily="34" charset="0"/>
                      </a:endParaRPr>
                    </a:p>
                  </a:txBody>
                  <a:tcPr marL="63385" marR="63385" marT="62974" marB="6297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4883344">
                <a:tc>
                  <a:txBody>
                    <a:bodyPr/>
                    <a:lstStyle/>
                    <a:p>
                      <a:pPr eaLnBrk="1" hangingPunct="1">
                        <a:defRPr/>
                      </a:pPr>
                      <a:r>
                        <a:rPr lang="he-IL" sz="1400" baseline="0" dirty="0" smtClean="0">
                          <a:solidFill>
                            <a:schemeClr val="tx1"/>
                          </a:solidFill>
                          <a:effectLst/>
                          <a:latin typeface="Guttman Yad-Brush" pitchFamily="2" charset="-79"/>
                          <a:cs typeface="+mn-cs"/>
                        </a:rPr>
                        <a:t>התפריט תפעול השלישי הוא תפריט ה-</a:t>
                      </a:r>
                      <a:r>
                        <a:rPr lang="en-US" sz="1400" baseline="0" dirty="0" smtClean="0">
                          <a:solidFill>
                            <a:schemeClr val="tx1"/>
                          </a:solidFill>
                          <a:effectLst/>
                          <a:latin typeface="Guttman Yad-Brush" pitchFamily="2" charset="-79"/>
                          <a:cs typeface="+mn-cs"/>
                        </a:rPr>
                        <a:t>Display</a:t>
                      </a:r>
                      <a:r>
                        <a:rPr lang="he-IL" sz="1400" baseline="0" dirty="0" smtClean="0">
                          <a:solidFill>
                            <a:schemeClr val="tx1"/>
                          </a:solidFill>
                          <a:effectLst/>
                          <a:latin typeface="Guttman Yad-Brush" pitchFamily="2" charset="-79"/>
                          <a:cs typeface="+mn-cs"/>
                        </a:rPr>
                        <a:t>.</a:t>
                      </a:r>
                    </a:p>
                    <a:p>
                      <a:pPr eaLnBrk="1" hangingPunct="1">
                        <a:defRPr/>
                      </a:pPr>
                      <a:endParaRPr lang="he-IL" sz="1400" baseline="0" dirty="0" smtClean="0">
                        <a:solidFill>
                          <a:schemeClr val="tx1"/>
                        </a:solidFill>
                        <a:effectLst/>
                        <a:latin typeface="Guttman Yad-Brush" pitchFamily="2" charset="-79"/>
                        <a:cs typeface="+mn-cs"/>
                      </a:endParaRPr>
                    </a:p>
                    <a:p>
                      <a:pPr eaLnBrk="1" hangingPunct="1">
                        <a:defRPr/>
                      </a:pPr>
                      <a:endParaRPr lang="he-IL" sz="1400" baseline="0" dirty="0" smtClean="0">
                        <a:solidFill>
                          <a:schemeClr val="tx1"/>
                        </a:solidFill>
                        <a:effectLst/>
                        <a:latin typeface="Guttman Yad-Brush" pitchFamily="2" charset="-79"/>
                        <a:cs typeface="+mn-cs"/>
                      </a:endParaRPr>
                    </a:p>
                    <a:p>
                      <a:pPr eaLnBrk="1" hangingPunct="1">
                        <a:defRPr/>
                      </a:pPr>
                      <a:r>
                        <a:rPr lang="he-IL" sz="1400" baseline="0" dirty="0" smtClean="0">
                          <a:solidFill>
                            <a:schemeClr val="tx1"/>
                          </a:solidFill>
                          <a:effectLst/>
                          <a:latin typeface="Guttman Yad-Brush" pitchFamily="2" charset="-79"/>
                          <a:cs typeface="+mn-cs"/>
                        </a:rPr>
                        <a:t>תפקידו של תפריט זה הוא לקבוע את הגדרות התצוגה של מסך הסקופ. בשתי תיבות התצוגה התחתונות של הסקופ ניתן לשנות את בהירות המסך. </a:t>
                      </a:r>
                      <a:r>
                        <a:rPr lang="en-US" sz="1400" baseline="0" dirty="0" smtClean="0">
                          <a:solidFill>
                            <a:schemeClr val="tx1"/>
                          </a:solidFill>
                          <a:effectLst/>
                          <a:latin typeface="Guttman Yad-Brush" pitchFamily="2" charset="-79"/>
                          <a:cs typeface="+mn-cs"/>
                        </a:rPr>
                        <a:t>Contrast Increase</a:t>
                      </a:r>
                      <a:r>
                        <a:rPr lang="he-IL" sz="1400" baseline="0" dirty="0" smtClean="0">
                          <a:solidFill>
                            <a:schemeClr val="tx1"/>
                          </a:solidFill>
                          <a:effectLst/>
                          <a:latin typeface="Guttman Yad-Brush" pitchFamily="2" charset="-79"/>
                          <a:cs typeface="+mn-cs"/>
                        </a:rPr>
                        <a:t>- מחשיך את המסך, </a:t>
                      </a:r>
                      <a:r>
                        <a:rPr lang="en-US" sz="1400" baseline="0" dirty="0" smtClean="0">
                          <a:solidFill>
                            <a:schemeClr val="tx1"/>
                          </a:solidFill>
                          <a:effectLst/>
                          <a:latin typeface="Guttman Yad-Brush" pitchFamily="2" charset="-79"/>
                          <a:cs typeface="+mn-cs"/>
                        </a:rPr>
                        <a:t>Contrast Decrease</a:t>
                      </a:r>
                      <a:r>
                        <a:rPr lang="he-IL" sz="1400" baseline="0" dirty="0" smtClean="0">
                          <a:solidFill>
                            <a:schemeClr val="tx1"/>
                          </a:solidFill>
                          <a:effectLst/>
                          <a:latin typeface="Guttman Yad-Brush" pitchFamily="2" charset="-79"/>
                          <a:cs typeface="+mn-cs"/>
                        </a:rPr>
                        <a:t>- מבהיר את המסך.</a:t>
                      </a:r>
                    </a:p>
                    <a:p>
                      <a:pPr eaLnBrk="1" hangingPunct="1">
                        <a:defRPr/>
                      </a:pPr>
                      <a:endParaRPr lang="he-IL" sz="1400" baseline="0" dirty="0" smtClean="0">
                        <a:solidFill>
                          <a:schemeClr val="tx1"/>
                        </a:solidFill>
                        <a:effectLst/>
                        <a:latin typeface="Guttman Yad-Brush" pitchFamily="2" charset="-79"/>
                        <a:cs typeface="+mn-cs"/>
                      </a:endParaRPr>
                    </a:p>
                    <a:p>
                      <a:pPr eaLnBrk="1" hangingPunct="1">
                        <a:defRPr/>
                      </a:pPr>
                      <a:r>
                        <a:rPr lang="he-IL" sz="1400" baseline="0" dirty="0" smtClean="0">
                          <a:solidFill>
                            <a:schemeClr val="tx1"/>
                          </a:solidFill>
                          <a:effectLst/>
                          <a:latin typeface="Guttman Yad-Brush" pitchFamily="2" charset="-79"/>
                          <a:cs typeface="+mn-cs"/>
                        </a:rPr>
                        <a:t>בתיבת התצוגה העליונה ניתן לקבוע את תצוגת גרף הגל-</a:t>
                      </a:r>
                    </a:p>
                    <a:p>
                      <a:pPr eaLnBrk="1" hangingPunct="1">
                        <a:defRPr/>
                      </a:pPr>
                      <a:r>
                        <a:rPr lang="en-US" sz="1400" baseline="0" dirty="0" smtClean="0">
                          <a:solidFill>
                            <a:schemeClr val="tx1"/>
                          </a:solidFill>
                          <a:effectLst/>
                          <a:latin typeface="Guttman Yad-Brush" pitchFamily="2" charset="-79"/>
                          <a:cs typeface="+mn-cs"/>
                        </a:rPr>
                        <a:t>Dots</a:t>
                      </a:r>
                      <a:r>
                        <a:rPr lang="he-IL" sz="1400" baseline="0" dirty="0" smtClean="0">
                          <a:solidFill>
                            <a:schemeClr val="tx1"/>
                          </a:solidFill>
                          <a:effectLst/>
                          <a:latin typeface="Guttman Yad-Brush" pitchFamily="2" charset="-79"/>
                          <a:cs typeface="+mn-cs"/>
                        </a:rPr>
                        <a:t>- מראה את הגל כאוסף נקודות- אנו לא נבחין בכך אלא אם כן נגדיל את התצוגה בהרבה.</a:t>
                      </a:r>
                    </a:p>
                    <a:p>
                      <a:pPr eaLnBrk="1" hangingPunct="1">
                        <a:defRPr/>
                      </a:pPr>
                      <a:r>
                        <a:rPr lang="en-US" sz="1400" baseline="0" dirty="0" smtClean="0">
                          <a:solidFill>
                            <a:schemeClr val="tx1"/>
                          </a:solidFill>
                          <a:effectLst/>
                          <a:latin typeface="Guttman Yad-Brush" pitchFamily="2" charset="-79"/>
                          <a:cs typeface="+mn-cs"/>
                        </a:rPr>
                        <a:t>Vectors</a:t>
                      </a:r>
                      <a:r>
                        <a:rPr lang="he-IL" sz="1400" baseline="0" dirty="0" smtClean="0">
                          <a:solidFill>
                            <a:schemeClr val="tx1"/>
                          </a:solidFill>
                          <a:effectLst/>
                          <a:latin typeface="Guttman Yad-Brush" pitchFamily="2" charset="-79"/>
                          <a:cs typeface="+mn-cs"/>
                        </a:rPr>
                        <a:t>- מראה את הגל כקו רציף.</a:t>
                      </a:r>
                    </a:p>
                    <a:p>
                      <a:pPr eaLnBrk="1" hangingPunct="1">
                        <a:defRPr/>
                      </a:pPr>
                      <a:r>
                        <a:rPr lang="he-IL" sz="1400" baseline="0" dirty="0" smtClean="0">
                          <a:solidFill>
                            <a:schemeClr val="tx1"/>
                          </a:solidFill>
                          <a:effectLst/>
                          <a:latin typeface="Guttman Yad-Brush" pitchFamily="2" charset="-79"/>
                          <a:cs typeface="+mn-cs"/>
                        </a:rPr>
                        <a:t>ההבדל שנראה בעין הוא בגלים מסוג שן מסור וגל ריבועי שבהם לא נראה את הירידות או העליות הישרות של הגל כמו הגל הריבועי שמתואר כעת על המסך.</a:t>
                      </a:r>
                    </a:p>
                    <a:p>
                      <a:pPr eaLnBrk="1" hangingPunct="1">
                        <a:defRPr/>
                      </a:pPr>
                      <a:endParaRPr lang="he-IL" sz="1400" baseline="0" dirty="0" smtClean="0">
                        <a:solidFill>
                          <a:schemeClr val="tx1"/>
                        </a:solidFill>
                        <a:effectLst/>
                        <a:latin typeface="Guttman Yad-Brush" pitchFamily="2" charset="-79"/>
                        <a:cs typeface="+mn-cs"/>
                      </a:endParaRPr>
                    </a:p>
                    <a:p>
                      <a:pPr eaLnBrk="1" hangingPunct="1">
                        <a:defRPr/>
                      </a:pPr>
                      <a:r>
                        <a:rPr lang="he-IL" sz="1400" baseline="0" dirty="0" smtClean="0">
                          <a:solidFill>
                            <a:schemeClr val="tx1"/>
                          </a:solidFill>
                          <a:effectLst/>
                          <a:latin typeface="Guttman Yad-Brush" pitchFamily="2" charset="-79"/>
                          <a:cs typeface="+mn-cs"/>
                        </a:rPr>
                        <a:t>באופציית ה</a:t>
                      </a:r>
                      <a:r>
                        <a:rPr lang="en-US" sz="1400" baseline="0" dirty="0" smtClean="0">
                          <a:solidFill>
                            <a:schemeClr val="tx1"/>
                          </a:solidFill>
                          <a:effectLst/>
                          <a:latin typeface="Guttman Yad-Brush" pitchFamily="2" charset="-79"/>
                          <a:cs typeface="+mn-cs"/>
                        </a:rPr>
                        <a:t>Format</a:t>
                      </a:r>
                      <a:r>
                        <a:rPr lang="he-IL" sz="1400" baseline="0" dirty="0" smtClean="0">
                          <a:solidFill>
                            <a:schemeClr val="tx1"/>
                          </a:solidFill>
                          <a:effectLst/>
                          <a:latin typeface="Guttman Yad-Brush" pitchFamily="2" charset="-79"/>
                          <a:cs typeface="+mn-cs"/>
                        </a:rPr>
                        <a:t> אנו קובעים את הגדרות הצירים- </a:t>
                      </a:r>
                      <a:r>
                        <a:rPr lang="en-US" sz="1400" baseline="0" dirty="0" smtClean="0">
                          <a:solidFill>
                            <a:schemeClr val="tx1"/>
                          </a:solidFill>
                          <a:effectLst/>
                          <a:latin typeface="Guttman Yad-Brush" pitchFamily="2" charset="-79"/>
                          <a:cs typeface="+mn-cs"/>
                        </a:rPr>
                        <a:t>YT</a:t>
                      </a:r>
                      <a:r>
                        <a:rPr lang="he-IL" sz="1400" baseline="0" dirty="0" smtClean="0">
                          <a:solidFill>
                            <a:schemeClr val="tx1"/>
                          </a:solidFill>
                          <a:effectLst/>
                          <a:latin typeface="Guttman Yad-Brush" pitchFamily="2" charset="-79"/>
                          <a:cs typeface="+mn-cs"/>
                        </a:rPr>
                        <a:t> מראה את הגל כאשר ציר ה</a:t>
                      </a:r>
                      <a:r>
                        <a:rPr lang="en-US" sz="1400" baseline="0" dirty="0" smtClean="0">
                          <a:solidFill>
                            <a:schemeClr val="tx1"/>
                          </a:solidFill>
                          <a:effectLst/>
                          <a:latin typeface="Guttman Yad-Brush" pitchFamily="2" charset="-79"/>
                          <a:cs typeface="+mn-cs"/>
                        </a:rPr>
                        <a:t>Y</a:t>
                      </a:r>
                      <a:r>
                        <a:rPr lang="he-IL" sz="1400" baseline="0" dirty="0" smtClean="0">
                          <a:solidFill>
                            <a:schemeClr val="tx1"/>
                          </a:solidFill>
                          <a:effectLst/>
                          <a:latin typeface="Guttman Yad-Brush" pitchFamily="2" charset="-79"/>
                          <a:cs typeface="+mn-cs"/>
                        </a:rPr>
                        <a:t> מראה אמפליטודה וציר ה</a:t>
                      </a:r>
                      <a:r>
                        <a:rPr lang="en-US" sz="1400" baseline="0" dirty="0" smtClean="0">
                          <a:solidFill>
                            <a:schemeClr val="tx1"/>
                          </a:solidFill>
                          <a:effectLst/>
                          <a:latin typeface="Guttman Yad-Brush" pitchFamily="2" charset="-79"/>
                          <a:cs typeface="+mn-cs"/>
                        </a:rPr>
                        <a:t>X</a:t>
                      </a:r>
                      <a:r>
                        <a:rPr lang="he-IL" sz="1400" baseline="0" dirty="0" smtClean="0">
                          <a:solidFill>
                            <a:schemeClr val="tx1"/>
                          </a:solidFill>
                          <a:effectLst/>
                          <a:latin typeface="Guttman Yad-Brush" pitchFamily="2" charset="-79"/>
                          <a:cs typeface="+mn-cs"/>
                        </a:rPr>
                        <a:t> מראה את הזמן.</a:t>
                      </a:r>
                    </a:p>
                  </a:txBody>
                  <a:tcPr marL="63385" marR="63385" marT="62974" marB="6297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r>
                        <a:rPr kumimoji="0" lang="he-IL" sz="1400" b="0" i="0" u="none" strike="noStrike" cap="none" normalizeH="0" baseline="0" dirty="0" smtClean="0">
                          <a:ln>
                            <a:noFill/>
                          </a:ln>
                          <a:solidFill>
                            <a:schemeClr val="tx1"/>
                          </a:solidFill>
                          <a:effectLst/>
                          <a:latin typeface="Arial" pitchFamily="34" charset="0"/>
                          <a:cs typeface="+mn-cs"/>
                        </a:rPr>
                        <a:t>שאלה </a:t>
                      </a:r>
                      <a:r>
                        <a:rPr kumimoji="0" lang="he-IL" sz="1400" b="0" i="0" u="none" strike="noStrike" cap="none" normalizeH="0" baseline="0" dirty="0" err="1" smtClean="0">
                          <a:ln>
                            <a:noFill/>
                          </a:ln>
                          <a:solidFill>
                            <a:schemeClr val="tx1"/>
                          </a:solidFill>
                          <a:effectLst/>
                          <a:latin typeface="Arial" pitchFamily="34" charset="0"/>
                          <a:cs typeface="+mn-cs"/>
                        </a:rPr>
                        <a:t>לפ.ת</a:t>
                      </a:r>
                      <a:endParaRPr kumimoji="0" lang="he-IL" sz="14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mn-cs"/>
                      </a:endParaRPr>
                    </a:p>
                  </a:txBody>
                  <a:tcPr marL="63385" marR="63385" marT="62974" marB="6297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bl>
          </a:graphicData>
        </a:graphic>
      </p:graphicFrame>
      <p:sp>
        <p:nvSpPr>
          <p:cNvPr id="11" name="TextBox 10"/>
          <p:cNvSpPr txBox="1"/>
          <p:nvPr/>
        </p:nvSpPr>
        <p:spPr>
          <a:xfrm>
            <a:off x="1930168" y="4421263"/>
            <a:ext cx="4541876" cy="307777"/>
          </a:xfrm>
          <a:prstGeom prst="rect">
            <a:avLst/>
          </a:prstGeom>
          <a:solidFill>
            <a:schemeClr val="bg1">
              <a:lumMod val="65000"/>
            </a:schemeClr>
          </a:solidFill>
        </p:spPr>
        <p:txBody>
          <a:bodyPr wrap="square" rtlCol="1">
            <a:spAutoFit/>
          </a:bodyPr>
          <a:lstStyle/>
          <a:p>
            <a:pPr>
              <a:defRPr/>
            </a:pPr>
            <a:r>
              <a:rPr lang="he-IL" sz="1400" dirty="0" smtClean="0">
                <a:solidFill>
                  <a:srgbClr val="002060"/>
                </a:solidFill>
                <a:cs typeface="+mn-cs"/>
              </a:rPr>
              <a:t>מה לדעתכם תפקידו של תפריט זה?</a:t>
            </a:r>
          </a:p>
        </p:txBody>
      </p:sp>
    </p:spTree>
    <p:extLst>
      <p:ext uri="{BB962C8B-B14F-4D97-AF65-F5344CB8AC3E}">
        <p14:creationId xmlns:p14="http://schemas.microsoft.com/office/powerpoint/2010/main" val="141364233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מונת שקופית 1"/>
          <p:cNvSpPr>
            <a:spLocks noGrp="1" noRot="1" noChangeAspect="1"/>
          </p:cNvSpPr>
          <p:nvPr>
            <p:ph type="sldImg"/>
          </p:nvPr>
        </p:nvSpPr>
        <p:spPr/>
      </p:sp>
      <p:sp>
        <p:nvSpPr>
          <p:cNvPr id="4" name="מציין מיקום של מספר שקופית 3"/>
          <p:cNvSpPr>
            <a:spLocks noGrp="1"/>
          </p:cNvSpPr>
          <p:nvPr>
            <p:ph type="sldNum" sz="quarter" idx="10"/>
          </p:nvPr>
        </p:nvSpPr>
        <p:spPr/>
        <p:txBody>
          <a:bodyPr/>
          <a:lstStyle/>
          <a:p>
            <a:fld id="{F12F8595-D212-4FB1-A188-FFD54CA720AC}" type="slidenum">
              <a:rPr lang="he-IL" smtClean="0"/>
              <a:t>2</a:t>
            </a:fld>
            <a:endParaRPr lang="he-IL"/>
          </a:p>
        </p:txBody>
      </p:sp>
      <p:graphicFrame>
        <p:nvGraphicFramePr>
          <p:cNvPr id="6" name="Group 20"/>
          <p:cNvGraphicFramePr>
            <a:graphicFrameLocks noGrp="1"/>
          </p:cNvGraphicFramePr>
          <p:nvPr>
            <p:extLst>
              <p:ext uri="{D42A27DB-BD31-4B8C-83A1-F6EECF244321}">
                <p14:modId xmlns:p14="http://schemas.microsoft.com/office/powerpoint/2010/main" val="2227025881"/>
              </p:ext>
            </p:extLst>
          </p:nvPr>
        </p:nvGraphicFramePr>
        <p:xfrm>
          <a:off x="187496" y="4396376"/>
          <a:ext cx="6303718" cy="3688026"/>
        </p:xfrm>
        <a:graphic>
          <a:graphicData uri="http://schemas.openxmlformats.org/drawingml/2006/table">
            <a:tbl>
              <a:tblPr rtl="1"/>
              <a:tblGrid>
                <a:gridCol w="4910911">
                  <a:extLst>
                    <a:ext uri="{9D8B030D-6E8A-4147-A177-3AD203B41FA5}">
                      <a16:colId xmlns:a16="http://schemas.microsoft.com/office/drawing/2014/main" val="20000"/>
                    </a:ext>
                  </a:extLst>
                </a:gridCol>
                <a:gridCol w="1392807">
                  <a:extLst>
                    <a:ext uri="{9D8B030D-6E8A-4147-A177-3AD203B41FA5}">
                      <a16:colId xmlns:a16="http://schemas.microsoft.com/office/drawing/2014/main" val="20001"/>
                    </a:ext>
                  </a:extLst>
                </a:gridCol>
              </a:tblGrid>
              <a:tr h="216282">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he-IL" sz="1400" b="0" i="0" u="none" strike="noStrike" cap="none" normalizeH="0" baseline="0" dirty="0" smtClean="0">
                          <a:ln>
                            <a:noFill/>
                          </a:ln>
                          <a:solidFill>
                            <a:schemeClr val="tx1"/>
                          </a:solidFill>
                          <a:effectLst/>
                          <a:latin typeface="Arial" pitchFamily="34" charset="0"/>
                          <a:cs typeface="Arial" pitchFamily="34" charset="0"/>
                        </a:rPr>
                        <a:t>פירוט הנושא</a:t>
                      </a:r>
                      <a:endParaRPr kumimoji="0" lang="en-US" sz="1400" b="0" i="0" u="none" strike="noStrike" cap="none" normalizeH="0" baseline="0" dirty="0" smtClean="0">
                        <a:ln>
                          <a:noFill/>
                        </a:ln>
                        <a:solidFill>
                          <a:schemeClr val="tx1"/>
                        </a:solidFill>
                        <a:effectLst/>
                        <a:latin typeface="Arial" pitchFamily="34" charset="0"/>
                        <a:cs typeface="Arial" pitchFamily="34" charset="0"/>
                      </a:endParaRPr>
                    </a:p>
                  </a:txBody>
                  <a:tcPr marL="63385" marR="63385" marT="62974" marB="6297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he-IL" sz="1400" b="0" i="0" u="none" strike="noStrike" cap="none" normalizeH="0" baseline="0" dirty="0" smtClean="0">
                          <a:ln>
                            <a:noFill/>
                          </a:ln>
                          <a:solidFill>
                            <a:schemeClr val="tx1"/>
                          </a:solidFill>
                          <a:effectLst/>
                          <a:latin typeface="Arial" pitchFamily="34" charset="0"/>
                          <a:cs typeface="Arial" pitchFamily="34" charset="0"/>
                        </a:rPr>
                        <a:t>פעילות</a:t>
                      </a:r>
                      <a:endParaRPr kumimoji="0" lang="en-US" sz="1400" b="0" i="0" u="none" strike="noStrike" cap="none" normalizeH="0" baseline="0" dirty="0" smtClean="0">
                        <a:ln>
                          <a:noFill/>
                        </a:ln>
                        <a:solidFill>
                          <a:schemeClr val="tx1"/>
                        </a:solidFill>
                        <a:effectLst/>
                        <a:latin typeface="Arial" pitchFamily="34" charset="0"/>
                        <a:cs typeface="Arial" pitchFamily="34" charset="0"/>
                      </a:endParaRPr>
                    </a:p>
                  </a:txBody>
                  <a:tcPr marL="63385" marR="63385" marT="62974" marB="6297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3348718">
                <a:tc>
                  <a:txBody>
                    <a:bodyPr/>
                    <a:lstStyle/>
                    <a:p>
                      <a:pPr eaLnBrk="1" hangingPunct="1">
                        <a:defRPr/>
                      </a:pPr>
                      <a:endParaRPr lang="he-IL" sz="1400" baseline="0" dirty="0" smtClean="0">
                        <a:effectLst/>
                      </a:endParaRPr>
                    </a:p>
                    <a:p>
                      <a:pPr eaLnBrk="1" hangingPunct="1">
                        <a:defRPr/>
                      </a:pPr>
                      <a:r>
                        <a:rPr lang="he-IL" sz="1400" baseline="0" dirty="0" smtClean="0">
                          <a:effectLst/>
                        </a:rPr>
                        <a:t>בשיעור היום נכיר את תפקידיו השונים של משקף התנודות, נכיר את אופן השימוש במשקף התנודות ונבין את אמצעי הזהירות בהן יש לנקוט כאשר אנו משתמשים במשקף התנודות.</a:t>
                      </a:r>
                    </a:p>
                    <a:p>
                      <a:pPr eaLnBrk="1" hangingPunct="1">
                        <a:defRPr/>
                      </a:pPr>
                      <a:r>
                        <a:rPr lang="he-IL" sz="1400" baseline="0" dirty="0" smtClean="0">
                          <a:effectLst/>
                        </a:rPr>
                        <a:t>בשיעור נדבר על התפקידים, התפעול, אופן החיבור ואמצעי הזהירות של משקף התנודות.</a:t>
                      </a:r>
                    </a:p>
                    <a:p>
                      <a:pPr eaLnBrk="1" hangingPunct="1">
                        <a:defRPr/>
                      </a:pPr>
                      <a:endParaRPr lang="he-IL" sz="1400" baseline="0" dirty="0" smtClean="0">
                        <a:effectLst/>
                      </a:endParaRPr>
                    </a:p>
                    <a:p>
                      <a:pPr eaLnBrk="1" hangingPunct="1">
                        <a:defRPr/>
                      </a:pPr>
                      <a:r>
                        <a:rPr lang="he-IL" sz="1400" baseline="0" dirty="0" smtClean="0">
                          <a:effectLst/>
                        </a:rPr>
                        <a:t>שיעור זה חשוב לכם בתור טכנאי דרג ד' משום שבעזרת מכשיר זה תוכלו לראות איזה אות נכנס למעגל ומה קורה לו בנקודות שונות במעגל ובכך לדעת אם המעגל מבצע את תפקידו או אם יש תקלה.</a:t>
                      </a:r>
                      <a:endParaRPr lang="he-IL" sz="1400" dirty="0" smtClean="0">
                        <a:effectLst/>
                      </a:endParaRPr>
                    </a:p>
                  </a:txBody>
                  <a:tcPr marL="63385" marR="63385" marT="62974" marB="6297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r>
                        <a:rPr kumimoji="0" lang="he-IL" sz="1400" b="0" i="0" u="none" strike="noStrike" cap="none" normalizeH="0" baseline="0" dirty="0" smtClean="0">
                          <a:ln>
                            <a:noFill/>
                          </a:ln>
                          <a:solidFill>
                            <a:schemeClr val="tx1"/>
                          </a:solidFill>
                          <a:effectLst/>
                          <a:latin typeface="Arial" pitchFamily="34" charset="0"/>
                          <a:cs typeface="+mn-cs"/>
                        </a:rPr>
                        <a:t>הצגת מטרות על</a:t>
                      </a: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r>
                        <a:rPr kumimoji="0" lang="he-IL" sz="1400" b="0" i="0" u="none" strike="noStrike" cap="none" normalizeH="0" baseline="0" dirty="0" smtClean="0">
                          <a:ln>
                            <a:noFill/>
                          </a:ln>
                          <a:solidFill>
                            <a:schemeClr val="tx1"/>
                          </a:solidFill>
                          <a:effectLst/>
                          <a:latin typeface="Arial" pitchFamily="34" charset="0"/>
                          <a:cs typeface="+mn-cs"/>
                        </a:rPr>
                        <a:t>הצגת נקודות עיקריות</a:t>
                      </a: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r>
                        <a:rPr kumimoji="0" lang="he-IL" sz="1400" b="0" i="0" u="none" strike="noStrike" cap="none" normalizeH="0" baseline="0" dirty="0" smtClean="0">
                          <a:ln>
                            <a:noFill/>
                          </a:ln>
                          <a:solidFill>
                            <a:schemeClr val="tx1"/>
                          </a:solidFill>
                          <a:effectLst/>
                          <a:latin typeface="Arial" pitchFamily="34" charset="0"/>
                          <a:cs typeface="+mn-cs"/>
                        </a:rPr>
                        <a:t>הנמקה</a:t>
                      </a:r>
                    </a:p>
                  </a:txBody>
                  <a:tcPr marL="63385" marR="63385" marT="62974" marB="6297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125522653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מונת שקופית 1"/>
          <p:cNvSpPr>
            <a:spLocks noGrp="1" noRot="1" noChangeAspect="1"/>
          </p:cNvSpPr>
          <p:nvPr>
            <p:ph type="sldImg"/>
          </p:nvPr>
        </p:nvSpPr>
        <p:spPr>
          <a:xfrm>
            <a:off x="639763" y="614363"/>
            <a:ext cx="5486400" cy="3086100"/>
          </a:xfrm>
        </p:spPr>
      </p:sp>
      <p:sp>
        <p:nvSpPr>
          <p:cNvPr id="4" name="מציין מיקום של מספר שקופית 3"/>
          <p:cNvSpPr>
            <a:spLocks noGrp="1"/>
          </p:cNvSpPr>
          <p:nvPr>
            <p:ph type="sldNum" sz="quarter" idx="10"/>
          </p:nvPr>
        </p:nvSpPr>
        <p:spPr/>
        <p:txBody>
          <a:bodyPr/>
          <a:lstStyle/>
          <a:p>
            <a:fld id="{F12F8595-D212-4FB1-A188-FFD54CA720AC}" type="slidenum">
              <a:rPr lang="he-IL" smtClean="0"/>
              <a:t>20</a:t>
            </a:fld>
            <a:endParaRPr lang="he-IL"/>
          </a:p>
        </p:txBody>
      </p:sp>
      <p:graphicFrame>
        <p:nvGraphicFramePr>
          <p:cNvPr id="10" name="Group 20"/>
          <p:cNvGraphicFramePr>
            <a:graphicFrameLocks noGrp="1"/>
          </p:cNvGraphicFramePr>
          <p:nvPr>
            <p:extLst>
              <p:ext uri="{D42A27DB-BD31-4B8C-83A1-F6EECF244321}">
                <p14:modId xmlns:p14="http://schemas.microsoft.com/office/powerpoint/2010/main" val="2503717531"/>
              </p:ext>
            </p:extLst>
          </p:nvPr>
        </p:nvGraphicFramePr>
        <p:xfrm>
          <a:off x="225216" y="3921348"/>
          <a:ext cx="6303718" cy="5222652"/>
        </p:xfrm>
        <a:graphic>
          <a:graphicData uri="http://schemas.openxmlformats.org/drawingml/2006/table">
            <a:tbl>
              <a:tblPr rtl="1"/>
              <a:tblGrid>
                <a:gridCol w="4910911">
                  <a:extLst>
                    <a:ext uri="{9D8B030D-6E8A-4147-A177-3AD203B41FA5}">
                      <a16:colId xmlns:a16="http://schemas.microsoft.com/office/drawing/2014/main" val="20000"/>
                    </a:ext>
                  </a:extLst>
                </a:gridCol>
                <a:gridCol w="1392807">
                  <a:extLst>
                    <a:ext uri="{9D8B030D-6E8A-4147-A177-3AD203B41FA5}">
                      <a16:colId xmlns:a16="http://schemas.microsoft.com/office/drawing/2014/main" val="20001"/>
                    </a:ext>
                  </a:extLst>
                </a:gridCol>
              </a:tblGrid>
              <a:tr h="301232">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he-IL" sz="1400" b="0" i="0" u="none" strike="noStrike" cap="none" normalizeH="0" baseline="0" dirty="0" smtClean="0">
                          <a:ln>
                            <a:noFill/>
                          </a:ln>
                          <a:solidFill>
                            <a:schemeClr val="tx1"/>
                          </a:solidFill>
                          <a:effectLst/>
                          <a:latin typeface="Arial" pitchFamily="34" charset="0"/>
                          <a:cs typeface="Arial" pitchFamily="34" charset="0"/>
                        </a:rPr>
                        <a:t>פירוט הנושא</a:t>
                      </a:r>
                      <a:endParaRPr kumimoji="0" lang="en-US" sz="1400" b="0" i="0" u="none" strike="noStrike" cap="none" normalizeH="0" baseline="0" dirty="0" smtClean="0">
                        <a:ln>
                          <a:noFill/>
                        </a:ln>
                        <a:solidFill>
                          <a:schemeClr val="tx1"/>
                        </a:solidFill>
                        <a:effectLst/>
                        <a:latin typeface="Arial" pitchFamily="34" charset="0"/>
                        <a:cs typeface="Arial" pitchFamily="34" charset="0"/>
                      </a:endParaRPr>
                    </a:p>
                  </a:txBody>
                  <a:tcPr marL="63385" marR="63385" marT="62974" marB="6297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he-IL" sz="1400" b="0" i="0" u="none" strike="noStrike" cap="none" normalizeH="0" baseline="0" dirty="0" smtClean="0">
                          <a:ln>
                            <a:noFill/>
                          </a:ln>
                          <a:solidFill>
                            <a:schemeClr val="tx1"/>
                          </a:solidFill>
                          <a:effectLst/>
                          <a:latin typeface="Arial" pitchFamily="34" charset="0"/>
                          <a:cs typeface="Arial" pitchFamily="34" charset="0"/>
                        </a:rPr>
                        <a:t>פעילות</a:t>
                      </a:r>
                      <a:endParaRPr kumimoji="0" lang="en-US" sz="1400" b="0" i="0" u="none" strike="noStrike" cap="none" normalizeH="0" baseline="0" dirty="0" smtClean="0">
                        <a:ln>
                          <a:noFill/>
                        </a:ln>
                        <a:solidFill>
                          <a:schemeClr val="tx1"/>
                        </a:solidFill>
                        <a:effectLst/>
                        <a:latin typeface="Arial" pitchFamily="34" charset="0"/>
                        <a:cs typeface="Arial" pitchFamily="34" charset="0"/>
                      </a:endParaRPr>
                    </a:p>
                  </a:txBody>
                  <a:tcPr marL="63385" marR="63385" marT="62974" marB="6297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4883344">
                <a:tc>
                  <a:txBody>
                    <a:bodyPr/>
                    <a:lstStyle/>
                    <a:p>
                      <a:pPr eaLnBrk="1" hangingPunct="1">
                        <a:defRPr/>
                      </a:pPr>
                      <a:endParaRPr lang="he-IL" sz="1400" baseline="0" dirty="0" smtClean="0">
                        <a:solidFill>
                          <a:schemeClr val="tx1"/>
                        </a:solidFill>
                        <a:effectLst/>
                        <a:latin typeface="Guttman Yad-Brush" pitchFamily="2" charset="-79"/>
                        <a:cs typeface="+mn-cs"/>
                      </a:endParaRPr>
                    </a:p>
                    <a:p>
                      <a:pPr eaLnBrk="1" hangingPunct="1">
                        <a:defRPr/>
                      </a:pPr>
                      <a:endParaRPr lang="he-IL" sz="1400" baseline="0" dirty="0" smtClean="0">
                        <a:solidFill>
                          <a:schemeClr val="tx1"/>
                        </a:solidFill>
                        <a:effectLst/>
                        <a:latin typeface="Guttman Yad-Brush" pitchFamily="2" charset="-79"/>
                        <a:cs typeface="+mn-cs"/>
                      </a:endParaRPr>
                    </a:p>
                    <a:p>
                      <a:pPr eaLnBrk="1" hangingPunct="1">
                        <a:defRPr/>
                      </a:pPr>
                      <a:r>
                        <a:rPr lang="he-IL" sz="1400" baseline="0" dirty="0" smtClean="0">
                          <a:solidFill>
                            <a:schemeClr val="tx1"/>
                          </a:solidFill>
                          <a:effectLst/>
                          <a:latin typeface="Guttman Yad-Brush" pitchFamily="2" charset="-79"/>
                          <a:cs typeface="+mn-cs"/>
                        </a:rPr>
                        <a:t>בשימוש במשקף התנודות יש לנו 4 כללי זהירות.</a:t>
                      </a:r>
                    </a:p>
                    <a:p>
                      <a:pPr eaLnBrk="1" hangingPunct="1">
                        <a:defRPr/>
                      </a:pPr>
                      <a:r>
                        <a:rPr lang="he-IL" sz="1400" baseline="0" dirty="0" smtClean="0">
                          <a:solidFill>
                            <a:schemeClr val="tx1"/>
                          </a:solidFill>
                          <a:effectLst/>
                          <a:latin typeface="Guttman Yad-Brush" pitchFamily="2" charset="-79"/>
                          <a:cs typeface="+mn-cs"/>
                        </a:rPr>
                        <a:t>הכלל הראשון- אין לחבר חוטים/כבלים למחברי היציאה כאשר משקף התנודות דולק.</a:t>
                      </a:r>
                    </a:p>
                    <a:p>
                      <a:pPr eaLnBrk="1" hangingPunct="1">
                        <a:defRPr/>
                      </a:pPr>
                      <a:r>
                        <a:rPr lang="he-IL" sz="1400" baseline="0" dirty="0" smtClean="0">
                          <a:solidFill>
                            <a:schemeClr val="tx1"/>
                          </a:solidFill>
                          <a:effectLst/>
                          <a:latin typeface="Guttman Yad-Brush" pitchFamily="2" charset="-79"/>
                          <a:cs typeface="+mn-cs"/>
                        </a:rPr>
                        <a:t>הכלל השני- אין לספק מתחים ותדרים שעוברים את הגבלות המכשיר.</a:t>
                      </a:r>
                    </a:p>
                    <a:p>
                      <a:pPr eaLnBrk="1" hangingPunct="1">
                        <a:defRPr/>
                      </a:pPr>
                      <a:r>
                        <a:rPr lang="he-IL" sz="1400" baseline="0" dirty="0" smtClean="0">
                          <a:solidFill>
                            <a:srgbClr val="00B050"/>
                          </a:solidFill>
                          <a:effectLst/>
                          <a:latin typeface="Guttman Yad-Brush" pitchFamily="2" charset="-79"/>
                          <a:cs typeface="Guttman Yad-Brush" pitchFamily="2" charset="-79"/>
                        </a:rPr>
                        <a:t>דוגמא חשובה שצריך לזכור היא כאשר אנחנו משתמשים ב</a:t>
                      </a:r>
                      <a:r>
                        <a:rPr lang="en-US" sz="1400" baseline="0" dirty="0" smtClean="0">
                          <a:solidFill>
                            <a:srgbClr val="00B050"/>
                          </a:solidFill>
                          <a:effectLst/>
                          <a:latin typeface="Guttman Yad-Brush" pitchFamily="2" charset="-79"/>
                          <a:cs typeface="Guttman Yad-Brush" pitchFamily="2" charset="-79"/>
                        </a:rPr>
                        <a:t>Probe</a:t>
                      </a:r>
                      <a:r>
                        <a:rPr lang="he-IL" sz="1400" baseline="0" dirty="0" smtClean="0">
                          <a:solidFill>
                            <a:srgbClr val="00B050"/>
                          </a:solidFill>
                          <a:effectLst/>
                          <a:latin typeface="Guttman Yad-Brush" pitchFamily="2" charset="-79"/>
                          <a:cs typeface="Guttman Yad-Brush" pitchFamily="2" charset="-79"/>
                        </a:rPr>
                        <a:t> היא להתאים את הנחתת המכשיר בהתאם על מנת שלא יתקבל מתח גבוה מדי.</a:t>
                      </a:r>
                    </a:p>
                    <a:p>
                      <a:pPr eaLnBrk="1" hangingPunct="1">
                        <a:defRPr/>
                      </a:pPr>
                      <a:r>
                        <a:rPr lang="he-IL" sz="1400" baseline="0" dirty="0" smtClean="0">
                          <a:solidFill>
                            <a:schemeClr val="tx1"/>
                          </a:solidFill>
                          <a:effectLst/>
                          <a:latin typeface="Guttman Yad-Brush" pitchFamily="2" charset="-79"/>
                          <a:cs typeface="+mn-cs"/>
                        </a:rPr>
                        <a:t>הכלל השלישי- כמו בכל </a:t>
                      </a:r>
                      <a:r>
                        <a:rPr lang="he-IL" sz="1400" baseline="0" dirty="0" err="1" smtClean="0">
                          <a:solidFill>
                            <a:schemeClr val="tx1"/>
                          </a:solidFill>
                          <a:effectLst/>
                          <a:latin typeface="Guttman Yad-Brush" pitchFamily="2" charset="-79"/>
                          <a:cs typeface="+mn-cs"/>
                        </a:rPr>
                        <a:t>הצב"דים</a:t>
                      </a:r>
                      <a:r>
                        <a:rPr lang="he-IL" sz="1400" baseline="0" dirty="0" smtClean="0">
                          <a:solidFill>
                            <a:schemeClr val="tx1"/>
                          </a:solidFill>
                          <a:effectLst/>
                          <a:latin typeface="Guttman Yad-Brush" pitchFamily="2" charset="-79"/>
                          <a:cs typeface="+mn-cs"/>
                        </a:rPr>
                        <a:t> שלנו, עלינו לבדוק את תוקף בדיקת המכשיר ואם פג התוקף אז אין להשתמש במכשיר.</a:t>
                      </a:r>
                    </a:p>
                    <a:p>
                      <a:pPr eaLnBrk="1" hangingPunct="1">
                        <a:defRPr/>
                      </a:pPr>
                      <a:r>
                        <a:rPr lang="he-IL" sz="1400" baseline="0" dirty="0" smtClean="0">
                          <a:solidFill>
                            <a:schemeClr val="tx1"/>
                          </a:solidFill>
                          <a:effectLst/>
                          <a:latin typeface="Guttman Yad-Brush" pitchFamily="2" charset="-79"/>
                          <a:cs typeface="+mn-cs"/>
                        </a:rPr>
                        <a:t>הכלל הרביעי- עלינו להציב את המכשיר לצורה יציבה על מנת שלא ייפול משתי סיבות הראשונה שלא ייפול עלינו ויפגע בנו והשנייה שלא יקרה לו נזק אם ייפול.</a:t>
                      </a:r>
                    </a:p>
                  </a:txBody>
                  <a:tcPr marL="63385" marR="63385" marT="62974" marB="6297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defRPr/>
                      </a:pPr>
                      <a:r>
                        <a:rPr lang="he-IL" sz="1400" dirty="0" smtClean="0"/>
                        <a:t>מטרה אופרטיבית</a:t>
                      </a: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mn-cs"/>
                      </a:endParaRPr>
                    </a:p>
                  </a:txBody>
                  <a:tcPr marL="63385" marR="63385" marT="62974" marB="6297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bl>
          </a:graphicData>
        </a:graphic>
      </p:graphicFrame>
      <p:sp>
        <p:nvSpPr>
          <p:cNvPr id="11" name="TextBox 10"/>
          <p:cNvSpPr txBox="1"/>
          <p:nvPr/>
        </p:nvSpPr>
        <p:spPr>
          <a:xfrm>
            <a:off x="1676772" y="4359713"/>
            <a:ext cx="4824536" cy="307777"/>
          </a:xfrm>
          <a:prstGeom prst="rect">
            <a:avLst/>
          </a:prstGeom>
          <a:noFill/>
          <a:ln>
            <a:solidFill>
              <a:schemeClr val="tx1"/>
            </a:solidFill>
          </a:ln>
        </p:spPr>
        <p:txBody>
          <a:bodyPr wrap="square" rtlCol="1">
            <a:spAutoFit/>
          </a:bodyPr>
          <a:lstStyle/>
          <a:p>
            <a:r>
              <a:rPr lang="he-IL" sz="1400" dirty="0"/>
              <a:t>החניך יסביר במילותיו על ארבעת אמצעי הזהירות של ספק הכוח.</a:t>
            </a:r>
          </a:p>
        </p:txBody>
      </p:sp>
    </p:spTree>
    <p:extLst>
      <p:ext uri="{BB962C8B-B14F-4D97-AF65-F5344CB8AC3E}">
        <p14:creationId xmlns:p14="http://schemas.microsoft.com/office/powerpoint/2010/main" val="34925641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מונת שקופית 1"/>
          <p:cNvSpPr>
            <a:spLocks noGrp="1" noRot="1" noChangeAspect="1"/>
          </p:cNvSpPr>
          <p:nvPr>
            <p:ph type="sldImg"/>
          </p:nvPr>
        </p:nvSpPr>
        <p:spPr>
          <a:xfrm>
            <a:off x="639763" y="614363"/>
            <a:ext cx="5486400" cy="3086100"/>
          </a:xfrm>
        </p:spPr>
      </p:sp>
      <p:sp>
        <p:nvSpPr>
          <p:cNvPr id="4" name="מציין מיקום של מספר שקופית 3"/>
          <p:cNvSpPr>
            <a:spLocks noGrp="1"/>
          </p:cNvSpPr>
          <p:nvPr>
            <p:ph type="sldNum" sz="quarter" idx="10"/>
          </p:nvPr>
        </p:nvSpPr>
        <p:spPr/>
        <p:txBody>
          <a:bodyPr/>
          <a:lstStyle/>
          <a:p>
            <a:fld id="{F12F8595-D212-4FB1-A188-FFD54CA720AC}" type="slidenum">
              <a:rPr lang="he-IL" smtClean="0"/>
              <a:t>21</a:t>
            </a:fld>
            <a:endParaRPr lang="he-IL"/>
          </a:p>
        </p:txBody>
      </p:sp>
      <p:graphicFrame>
        <p:nvGraphicFramePr>
          <p:cNvPr id="10" name="Group 20"/>
          <p:cNvGraphicFramePr>
            <a:graphicFrameLocks noGrp="1"/>
          </p:cNvGraphicFramePr>
          <p:nvPr>
            <p:extLst>
              <p:ext uri="{D42A27DB-BD31-4B8C-83A1-F6EECF244321}">
                <p14:modId xmlns:p14="http://schemas.microsoft.com/office/powerpoint/2010/main" val="372375895"/>
              </p:ext>
            </p:extLst>
          </p:nvPr>
        </p:nvGraphicFramePr>
        <p:xfrm>
          <a:off x="296080" y="3930792"/>
          <a:ext cx="6303718" cy="5328592"/>
        </p:xfrm>
        <a:graphic>
          <a:graphicData uri="http://schemas.openxmlformats.org/drawingml/2006/table">
            <a:tbl>
              <a:tblPr rtl="1"/>
              <a:tblGrid>
                <a:gridCol w="4910911">
                  <a:extLst>
                    <a:ext uri="{9D8B030D-6E8A-4147-A177-3AD203B41FA5}">
                      <a16:colId xmlns:a16="http://schemas.microsoft.com/office/drawing/2014/main" val="20000"/>
                    </a:ext>
                  </a:extLst>
                </a:gridCol>
                <a:gridCol w="1392807">
                  <a:extLst>
                    <a:ext uri="{9D8B030D-6E8A-4147-A177-3AD203B41FA5}">
                      <a16:colId xmlns:a16="http://schemas.microsoft.com/office/drawing/2014/main" val="20001"/>
                    </a:ext>
                  </a:extLst>
                </a:gridCol>
              </a:tblGrid>
              <a:tr h="295943">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he-IL" sz="1400" b="0" i="0" u="none" strike="noStrike" cap="none" normalizeH="0" baseline="0" dirty="0" smtClean="0">
                          <a:ln>
                            <a:noFill/>
                          </a:ln>
                          <a:solidFill>
                            <a:schemeClr val="tx1"/>
                          </a:solidFill>
                          <a:effectLst/>
                          <a:latin typeface="Arial" pitchFamily="34" charset="0"/>
                          <a:cs typeface="Arial" pitchFamily="34" charset="0"/>
                        </a:rPr>
                        <a:t>פירוט הנושא</a:t>
                      </a:r>
                      <a:endParaRPr kumimoji="0" lang="en-US" sz="1400" b="0" i="0" u="none" strike="noStrike" cap="none" normalizeH="0" baseline="0" dirty="0" smtClean="0">
                        <a:ln>
                          <a:noFill/>
                        </a:ln>
                        <a:solidFill>
                          <a:schemeClr val="tx1"/>
                        </a:solidFill>
                        <a:effectLst/>
                        <a:latin typeface="Arial" pitchFamily="34" charset="0"/>
                        <a:cs typeface="Arial" pitchFamily="34" charset="0"/>
                      </a:endParaRPr>
                    </a:p>
                  </a:txBody>
                  <a:tcPr marL="63385" marR="63385" marT="62974" marB="6297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he-IL" sz="1400" b="0" i="0" u="none" strike="noStrike" cap="none" normalizeH="0" baseline="0" dirty="0" smtClean="0">
                          <a:ln>
                            <a:noFill/>
                          </a:ln>
                          <a:solidFill>
                            <a:schemeClr val="tx1"/>
                          </a:solidFill>
                          <a:effectLst/>
                          <a:latin typeface="Arial" pitchFamily="34" charset="0"/>
                          <a:cs typeface="Arial" pitchFamily="34" charset="0"/>
                        </a:rPr>
                        <a:t>פעילות</a:t>
                      </a:r>
                      <a:endParaRPr kumimoji="0" lang="en-US" sz="1400" b="0" i="0" u="none" strike="noStrike" cap="none" normalizeH="0" baseline="0" dirty="0" smtClean="0">
                        <a:ln>
                          <a:noFill/>
                        </a:ln>
                        <a:solidFill>
                          <a:schemeClr val="tx1"/>
                        </a:solidFill>
                        <a:effectLst/>
                        <a:latin typeface="Arial" pitchFamily="34" charset="0"/>
                        <a:cs typeface="Arial" pitchFamily="34" charset="0"/>
                      </a:endParaRPr>
                    </a:p>
                  </a:txBody>
                  <a:tcPr marL="63385" marR="63385" marT="62974" marB="6297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345921">
                <a:tc>
                  <a:txBody>
                    <a:bodyPr/>
                    <a:lstStyle/>
                    <a:p>
                      <a:pPr eaLnBrk="1" hangingPunct="1"/>
                      <a:r>
                        <a:rPr lang="he-IL" sz="1400" dirty="0" smtClean="0">
                          <a:solidFill>
                            <a:schemeClr val="tx1"/>
                          </a:solidFill>
                          <a:latin typeface="Arial" pitchFamily="34" charset="0"/>
                          <a:cs typeface="+mn-cs"/>
                        </a:rPr>
                        <a:t>סיכום</a:t>
                      </a:r>
                      <a:endParaRPr lang="en-US" sz="1400" dirty="0" smtClean="0">
                        <a:solidFill>
                          <a:schemeClr val="tx1"/>
                        </a:solidFill>
                        <a:latin typeface="Arial" pitchFamily="34" charset="0"/>
                        <a:cs typeface="+mn-cs"/>
                      </a:endParaRPr>
                    </a:p>
                  </a:txBody>
                  <a:tcPr marL="63385" marR="63385" marT="62974" marB="6297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mn-cs"/>
                      </a:endParaRPr>
                    </a:p>
                  </a:txBody>
                  <a:tcPr marL="63385" marR="63385" marT="62974" marB="6297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4643363">
                <a:tc>
                  <a: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lang="he-IL" sz="1400" dirty="0" smtClean="0"/>
                        <a:t>השיעור למדנו על משקף תנודות- דיברנו על תפקידו, אופן חיבורו, תפעולו ואמצעי זהירות שיש לנקוט בהם</a:t>
                      </a:r>
                    </a:p>
                    <a:p>
                      <a:pPr marL="0" marR="0" indent="0" algn="r" defTabSz="914400" rtl="1" eaLnBrk="1" fontAlgn="auto" latinLnBrk="0" hangingPunct="1">
                        <a:lnSpc>
                          <a:spcPct val="100000"/>
                        </a:lnSpc>
                        <a:spcBef>
                          <a:spcPts val="0"/>
                        </a:spcBef>
                        <a:spcAft>
                          <a:spcPts val="0"/>
                        </a:spcAft>
                        <a:buClrTx/>
                        <a:buSzTx/>
                        <a:buFontTx/>
                        <a:buNone/>
                        <a:tabLst/>
                        <a:defRPr/>
                      </a:pPr>
                      <a:endParaRPr lang="he-IL" sz="1400" dirty="0" smtClean="0"/>
                    </a:p>
                    <a:p>
                      <a:pPr marL="0" marR="0" indent="0" algn="r" defTabSz="914400" rtl="1" eaLnBrk="1" fontAlgn="auto" latinLnBrk="0" hangingPunct="1">
                        <a:lnSpc>
                          <a:spcPct val="100000"/>
                        </a:lnSpc>
                        <a:spcBef>
                          <a:spcPts val="0"/>
                        </a:spcBef>
                        <a:spcAft>
                          <a:spcPts val="0"/>
                        </a:spcAft>
                        <a:buClrTx/>
                        <a:buSzTx/>
                        <a:buFontTx/>
                        <a:buNone/>
                        <a:tabLst/>
                        <a:defRPr/>
                      </a:pPr>
                      <a:endParaRPr lang="he-IL" sz="1400" dirty="0" smtClean="0"/>
                    </a:p>
                    <a:p>
                      <a:pPr marL="0" marR="0" indent="0" algn="r" defTabSz="914400" rtl="1" eaLnBrk="1" fontAlgn="auto" latinLnBrk="0" hangingPunct="1">
                        <a:lnSpc>
                          <a:spcPct val="100000"/>
                        </a:lnSpc>
                        <a:spcBef>
                          <a:spcPts val="0"/>
                        </a:spcBef>
                        <a:spcAft>
                          <a:spcPts val="0"/>
                        </a:spcAft>
                        <a:buClrTx/>
                        <a:buSzTx/>
                        <a:buFontTx/>
                        <a:buNone/>
                        <a:tabLst/>
                        <a:defRPr/>
                      </a:pPr>
                      <a:r>
                        <a:rPr lang="he-IL" sz="1400" dirty="0" smtClean="0"/>
                        <a:t>ת. נוכל</a:t>
                      </a:r>
                      <a:r>
                        <a:rPr lang="he-IL" sz="1400" baseline="0" dirty="0" smtClean="0"/>
                        <a:t> לעשות זאת באמצעות </a:t>
                      </a:r>
                      <a:r>
                        <a:rPr lang="en-US" sz="1400" baseline="0" dirty="0" smtClean="0"/>
                        <a:t>Cursor</a:t>
                      </a:r>
                      <a:r>
                        <a:rPr lang="he-IL" sz="1400" baseline="0" dirty="0" smtClean="0"/>
                        <a:t> בכך שנקבע בתיבות התצוגה את סוג המדידה ובאמצעות הבוררים נקבע את מיקום המדידה, או באמצעות </a:t>
                      </a:r>
                      <a:r>
                        <a:rPr lang="en-US" sz="1400" baseline="0" dirty="0" smtClean="0"/>
                        <a:t>Measure</a:t>
                      </a:r>
                      <a:r>
                        <a:rPr lang="he-IL" sz="1400" baseline="0" dirty="0" smtClean="0"/>
                        <a:t> שנקבע בתיבות התצוגה את סוגי המדידות.</a:t>
                      </a:r>
                      <a:endParaRPr lang="he-IL" sz="1400" dirty="0" smtClean="0"/>
                    </a:p>
                    <a:p>
                      <a:pPr eaLnBrk="1" hangingPunct="1">
                        <a:defRPr/>
                      </a:pPr>
                      <a:r>
                        <a:rPr lang="he-IL" sz="1400" dirty="0" smtClean="0">
                          <a:effectLst/>
                        </a:rPr>
                        <a:t>\</a:t>
                      </a:r>
                    </a:p>
                    <a:p>
                      <a:pPr eaLnBrk="1" hangingPunct="1">
                        <a:defRPr/>
                      </a:pPr>
                      <a:endParaRPr lang="he-IL" sz="1400" dirty="0" smtClean="0">
                        <a:effectLst/>
                      </a:endParaRPr>
                    </a:p>
                    <a:p>
                      <a:pPr eaLnBrk="1" hangingPunct="1">
                        <a:defRPr/>
                      </a:pPr>
                      <a:r>
                        <a:rPr lang="he-IL" sz="1400" dirty="0" smtClean="0">
                          <a:effectLst/>
                        </a:rPr>
                        <a:t>ת.</a:t>
                      </a:r>
                      <a:r>
                        <a:rPr lang="he-IL" sz="1400" baseline="0" dirty="0" smtClean="0">
                          <a:effectLst/>
                        </a:rPr>
                        <a:t> באמצעות בוררי </a:t>
                      </a:r>
                      <a:r>
                        <a:rPr lang="en-US" sz="1400" baseline="0" dirty="0" smtClean="0">
                          <a:effectLst/>
                        </a:rPr>
                        <a:t>Volts/</a:t>
                      </a:r>
                      <a:r>
                        <a:rPr lang="en-US" sz="1400" baseline="0" dirty="0" err="1" smtClean="0">
                          <a:effectLst/>
                        </a:rPr>
                        <a:t>Div</a:t>
                      </a:r>
                      <a:r>
                        <a:rPr lang="he-IL" sz="1400" baseline="0" dirty="0" smtClean="0">
                          <a:effectLst/>
                        </a:rPr>
                        <a:t> ו</a:t>
                      </a:r>
                      <a:r>
                        <a:rPr lang="en-US" sz="1400" baseline="0" dirty="0" smtClean="0">
                          <a:effectLst/>
                        </a:rPr>
                        <a:t>Sec/</a:t>
                      </a:r>
                      <a:r>
                        <a:rPr lang="en-US" sz="1400" baseline="0" dirty="0" err="1" smtClean="0">
                          <a:effectLst/>
                        </a:rPr>
                        <a:t>Div</a:t>
                      </a:r>
                      <a:r>
                        <a:rPr lang="he-IL" sz="1400" baseline="0" dirty="0" smtClean="0">
                          <a:effectLst/>
                        </a:rPr>
                        <a:t> נשנה את גודלי </a:t>
                      </a:r>
                      <a:r>
                        <a:rPr lang="he-IL" sz="1400" baseline="0" dirty="0" err="1" smtClean="0">
                          <a:effectLst/>
                        </a:rPr>
                        <a:t>מימדי</a:t>
                      </a:r>
                      <a:r>
                        <a:rPr lang="he-IL" sz="1400" baseline="0" dirty="0" smtClean="0">
                          <a:effectLst/>
                        </a:rPr>
                        <a:t> האות ובאמצעות בוררי ה</a:t>
                      </a:r>
                      <a:r>
                        <a:rPr lang="en-US" sz="1400" baseline="0" dirty="0" smtClean="0">
                          <a:effectLst/>
                        </a:rPr>
                        <a:t>position</a:t>
                      </a:r>
                      <a:r>
                        <a:rPr lang="he-IL" sz="1400" baseline="0" dirty="0" smtClean="0">
                          <a:effectLst/>
                        </a:rPr>
                        <a:t> נשנה את מיקומו.</a:t>
                      </a:r>
                    </a:p>
                    <a:p>
                      <a:pPr eaLnBrk="1" hangingPunct="1">
                        <a:defRPr/>
                      </a:pPr>
                      <a:endParaRPr lang="he-IL" sz="1400" baseline="0" dirty="0" smtClean="0">
                        <a:effectLst/>
                      </a:endParaRPr>
                    </a:p>
                    <a:p>
                      <a:pPr eaLnBrk="1" hangingPunct="1">
                        <a:defRPr/>
                      </a:pPr>
                      <a:endParaRPr lang="he-IL" sz="1400" baseline="0" dirty="0" smtClean="0">
                        <a:effectLst/>
                      </a:endParaRPr>
                    </a:p>
                    <a:p>
                      <a:pPr eaLnBrk="1" hangingPunct="1">
                        <a:defRPr/>
                      </a:pPr>
                      <a:endParaRPr lang="he-IL" sz="1400" baseline="0" dirty="0" smtClean="0">
                        <a:effectLst/>
                      </a:endParaRPr>
                    </a:p>
                    <a:p>
                      <a:r>
                        <a:rPr lang="he-IL" sz="1400" baseline="0" dirty="0" smtClean="0">
                          <a:effectLst/>
                        </a:rPr>
                        <a:t>ת. </a:t>
                      </a:r>
                      <a:r>
                        <a:rPr lang="he-IL" sz="1400" baseline="0" dirty="0" smtClean="0">
                          <a:solidFill>
                            <a:schemeClr val="tx1"/>
                          </a:solidFill>
                          <a:effectLst/>
                          <a:latin typeface="Guttman Yad-Brush" pitchFamily="2" charset="-79"/>
                          <a:cs typeface="+mn-cs"/>
                        </a:rPr>
                        <a:t>אין לחבר חוטים/כבלים למחברי היציאה כאשר משקף התנודות דולק. אין לספק מתחים ותדרים שעוברים את הגבלות המכשיר. עלינו לבדוק את תוקף בדיקת המכשיר ואם פג התוקף אז אין להשתמש במכשיר. עלינו להציב את המכשיר לצורה יציבה על מנת שלא ייפול.</a:t>
                      </a:r>
                    </a:p>
                    <a:p>
                      <a:endParaRPr lang="he-IL" sz="1400" dirty="0" smtClean="0">
                        <a:effectLst/>
                      </a:endParaRPr>
                    </a:p>
                    <a:p>
                      <a:r>
                        <a:rPr lang="he-IL" sz="1400" dirty="0" smtClean="0">
                          <a:effectLst/>
                        </a:rPr>
                        <a:t>בשיעור הבא נלמד על מחולל האותות.</a:t>
                      </a:r>
                    </a:p>
                  </a:txBody>
                  <a:tcPr marL="63385" marR="63385" marT="62974" marB="6297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he-IL" sz="1400" b="0" i="0" u="none" strike="noStrike" cap="none" normalizeH="0" baseline="0" dirty="0" smtClean="0">
                          <a:ln>
                            <a:noFill/>
                          </a:ln>
                          <a:solidFill>
                            <a:schemeClr val="tx1"/>
                          </a:solidFill>
                          <a:effectLst/>
                          <a:latin typeface="Arial" pitchFamily="34" charset="0"/>
                          <a:cs typeface="+mn-cs"/>
                        </a:rPr>
                        <a:t>חזרה על נקודות עיקריות</a:t>
                      </a:r>
                    </a:p>
                    <a:p>
                      <a:pPr marL="0" marR="0" lvl="0" indent="0" algn="ctr" defTabSz="914400" rtl="1" eaLnBrk="1" fontAlgn="base" latinLnBrk="0" hangingPunct="1">
                        <a:lnSpc>
                          <a:spcPct val="100000"/>
                        </a:lnSpc>
                        <a:spcBef>
                          <a:spcPct val="0"/>
                        </a:spcBef>
                        <a:spcAft>
                          <a:spcPct val="0"/>
                        </a:spcAft>
                        <a:buClrTx/>
                        <a:buSzTx/>
                        <a:buFontTx/>
                        <a:buNone/>
                        <a:tabLst/>
                      </a:pPr>
                      <a:r>
                        <a:rPr kumimoji="0" lang="he-IL" sz="1400" b="0" i="0" u="none" strike="noStrike" cap="none" normalizeH="0" baseline="0" dirty="0" smtClean="0">
                          <a:ln>
                            <a:noFill/>
                          </a:ln>
                          <a:solidFill>
                            <a:schemeClr val="tx1"/>
                          </a:solidFill>
                          <a:effectLst/>
                          <a:latin typeface="Arial" pitchFamily="34" charset="0"/>
                          <a:cs typeface="+mn-cs"/>
                        </a:rPr>
                        <a:t>שאלות לווידוא קליטה</a:t>
                      </a: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r>
                        <a:rPr kumimoji="0" lang="he-IL" sz="1400" b="0" i="0" u="none" strike="noStrike" cap="none" normalizeH="0" baseline="0" dirty="0" smtClean="0">
                          <a:ln>
                            <a:noFill/>
                          </a:ln>
                          <a:solidFill>
                            <a:schemeClr val="tx1"/>
                          </a:solidFill>
                          <a:effectLst/>
                          <a:latin typeface="Arial" pitchFamily="34" charset="0"/>
                          <a:cs typeface="+mn-cs"/>
                        </a:rPr>
                        <a:t>קישור לשיעור הבא</a:t>
                      </a:r>
                    </a:p>
                  </a:txBody>
                  <a:tcPr marL="63385" marR="63385" marT="62974" marB="6297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bl>
          </a:graphicData>
        </a:graphic>
      </p:graphicFrame>
      <p:sp>
        <p:nvSpPr>
          <p:cNvPr id="11" name="TextBox 10"/>
          <p:cNvSpPr txBox="1"/>
          <p:nvPr/>
        </p:nvSpPr>
        <p:spPr>
          <a:xfrm>
            <a:off x="512104" y="4290832"/>
            <a:ext cx="967532" cy="307777"/>
          </a:xfrm>
          <a:prstGeom prst="rect">
            <a:avLst/>
          </a:prstGeom>
          <a:solidFill>
            <a:schemeClr val="bg1">
              <a:lumMod val="65000"/>
            </a:schemeClr>
          </a:solidFill>
        </p:spPr>
        <p:txBody>
          <a:bodyPr rtlCol="1">
            <a:spAutoFit/>
          </a:bodyPr>
          <a:lstStyle/>
          <a:p>
            <a:pPr fontAlgn="base">
              <a:spcBef>
                <a:spcPct val="0"/>
              </a:spcBef>
              <a:spcAft>
                <a:spcPct val="0"/>
              </a:spcAft>
              <a:defRPr/>
            </a:pPr>
            <a:r>
              <a:rPr lang="he-IL" sz="1400" dirty="0" smtClean="0">
                <a:solidFill>
                  <a:prstClr val="black"/>
                </a:solidFill>
                <a:latin typeface="Arial" pitchFamily="34" charset="0"/>
              </a:rPr>
              <a:t> 5 דק</a:t>
            </a:r>
            <a:r>
              <a:rPr lang="he-IL" sz="1400" dirty="0">
                <a:solidFill>
                  <a:prstClr val="black"/>
                </a:solidFill>
                <a:latin typeface="Arial" pitchFamily="34" charset="0"/>
              </a:rPr>
              <a:t>'</a:t>
            </a:r>
          </a:p>
        </p:txBody>
      </p:sp>
      <p:sp>
        <p:nvSpPr>
          <p:cNvPr id="12" name="TextBox 11"/>
          <p:cNvSpPr txBox="1"/>
          <p:nvPr/>
        </p:nvSpPr>
        <p:spPr>
          <a:xfrm>
            <a:off x="1808248" y="5154928"/>
            <a:ext cx="4760033" cy="307777"/>
          </a:xfrm>
          <a:prstGeom prst="rect">
            <a:avLst/>
          </a:prstGeom>
          <a:solidFill>
            <a:schemeClr val="bg1">
              <a:lumMod val="65000"/>
            </a:schemeClr>
          </a:solidFill>
        </p:spPr>
        <p:txBody>
          <a:bodyPr wrap="square" rtlCol="1">
            <a:spAutoFit/>
          </a:bodyPr>
          <a:lstStyle/>
          <a:p>
            <a:pPr>
              <a:defRPr/>
            </a:pPr>
            <a:r>
              <a:rPr lang="he-IL" sz="1400" dirty="0" smtClean="0">
                <a:solidFill>
                  <a:srgbClr val="002060"/>
                </a:solidFill>
                <a:cs typeface="+mn-cs"/>
              </a:rPr>
              <a:t>איך נמדוד אות שאנו רואים על המסך?</a:t>
            </a:r>
            <a:endParaRPr lang="he-IL" sz="1400" dirty="0">
              <a:solidFill>
                <a:srgbClr val="002060"/>
              </a:solidFill>
              <a:cs typeface="+mn-cs"/>
            </a:endParaRPr>
          </a:p>
        </p:txBody>
      </p:sp>
      <p:sp>
        <p:nvSpPr>
          <p:cNvPr id="13" name="TextBox 12"/>
          <p:cNvSpPr txBox="1"/>
          <p:nvPr/>
        </p:nvSpPr>
        <p:spPr>
          <a:xfrm>
            <a:off x="1820080" y="6163040"/>
            <a:ext cx="4760033" cy="307777"/>
          </a:xfrm>
          <a:prstGeom prst="rect">
            <a:avLst/>
          </a:prstGeom>
          <a:solidFill>
            <a:schemeClr val="bg1">
              <a:lumMod val="65000"/>
            </a:schemeClr>
          </a:solidFill>
        </p:spPr>
        <p:txBody>
          <a:bodyPr wrap="square" rtlCol="1">
            <a:spAutoFit/>
          </a:bodyPr>
          <a:lstStyle/>
          <a:p>
            <a:pPr>
              <a:defRPr/>
            </a:pPr>
            <a:r>
              <a:rPr lang="he-IL" sz="1400" dirty="0" smtClean="0">
                <a:solidFill>
                  <a:srgbClr val="002060"/>
                </a:solidFill>
                <a:cs typeface="+mn-cs"/>
              </a:rPr>
              <a:t>איך נשנה את תצוגת האות על המסך?</a:t>
            </a:r>
            <a:endParaRPr lang="he-IL" sz="1400" dirty="0">
              <a:solidFill>
                <a:srgbClr val="002060"/>
              </a:solidFill>
              <a:cs typeface="+mn-cs"/>
            </a:endParaRPr>
          </a:p>
        </p:txBody>
      </p:sp>
      <p:sp>
        <p:nvSpPr>
          <p:cNvPr id="14" name="TextBox 13"/>
          <p:cNvSpPr txBox="1"/>
          <p:nvPr/>
        </p:nvSpPr>
        <p:spPr>
          <a:xfrm>
            <a:off x="1808247" y="7099144"/>
            <a:ext cx="4760033" cy="523220"/>
          </a:xfrm>
          <a:prstGeom prst="rect">
            <a:avLst/>
          </a:prstGeom>
          <a:solidFill>
            <a:schemeClr val="bg1">
              <a:lumMod val="65000"/>
            </a:schemeClr>
          </a:solidFill>
        </p:spPr>
        <p:txBody>
          <a:bodyPr wrap="square" rtlCol="1">
            <a:spAutoFit/>
          </a:bodyPr>
          <a:lstStyle/>
          <a:p>
            <a:pPr>
              <a:defRPr/>
            </a:pPr>
            <a:r>
              <a:rPr lang="he-IL" sz="1400" dirty="0" smtClean="0">
                <a:solidFill>
                  <a:srgbClr val="002060"/>
                </a:solidFill>
                <a:cs typeface="+mn-cs"/>
              </a:rPr>
              <a:t>מהם כללי הזהירות שעלינו לנקוט כאשר אנו משתמשים במשקף התנודות?</a:t>
            </a:r>
            <a:endParaRPr lang="he-IL" sz="1400" dirty="0">
              <a:solidFill>
                <a:srgbClr val="002060"/>
              </a:solidFill>
              <a:cs typeface="+mn-cs"/>
            </a:endParaRPr>
          </a:p>
        </p:txBody>
      </p:sp>
    </p:spTree>
    <p:extLst>
      <p:ext uri="{BB962C8B-B14F-4D97-AF65-F5344CB8AC3E}">
        <p14:creationId xmlns:p14="http://schemas.microsoft.com/office/powerpoint/2010/main" val="281968020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מונת שקופית 1"/>
          <p:cNvSpPr>
            <a:spLocks noGrp="1" noRot="1" noChangeAspect="1"/>
          </p:cNvSpPr>
          <p:nvPr>
            <p:ph type="sldImg"/>
          </p:nvPr>
        </p:nvSpPr>
        <p:spPr/>
      </p:sp>
      <p:sp>
        <p:nvSpPr>
          <p:cNvPr id="4" name="מציין מיקום של מספר שקופית 3"/>
          <p:cNvSpPr>
            <a:spLocks noGrp="1"/>
          </p:cNvSpPr>
          <p:nvPr>
            <p:ph type="sldNum" sz="quarter" idx="10"/>
          </p:nvPr>
        </p:nvSpPr>
        <p:spPr/>
        <p:txBody>
          <a:bodyPr/>
          <a:lstStyle/>
          <a:p>
            <a:fld id="{F12F8595-D212-4FB1-A188-FFD54CA720AC}" type="slidenum">
              <a:rPr lang="he-IL" smtClean="0"/>
              <a:t>3</a:t>
            </a:fld>
            <a:endParaRPr lang="he-IL"/>
          </a:p>
        </p:txBody>
      </p:sp>
      <p:graphicFrame>
        <p:nvGraphicFramePr>
          <p:cNvPr id="10" name="Group 20"/>
          <p:cNvGraphicFramePr>
            <a:graphicFrameLocks noGrp="1"/>
          </p:cNvGraphicFramePr>
          <p:nvPr>
            <p:extLst>
              <p:ext uri="{D42A27DB-BD31-4B8C-83A1-F6EECF244321}">
                <p14:modId xmlns:p14="http://schemas.microsoft.com/office/powerpoint/2010/main" val="2120992703"/>
              </p:ext>
            </p:extLst>
          </p:nvPr>
        </p:nvGraphicFramePr>
        <p:xfrm>
          <a:off x="260648" y="4392192"/>
          <a:ext cx="6303718" cy="3381770"/>
        </p:xfrm>
        <a:graphic>
          <a:graphicData uri="http://schemas.openxmlformats.org/drawingml/2006/table">
            <a:tbl>
              <a:tblPr rtl="1"/>
              <a:tblGrid>
                <a:gridCol w="4910911">
                  <a:extLst>
                    <a:ext uri="{9D8B030D-6E8A-4147-A177-3AD203B41FA5}">
                      <a16:colId xmlns:a16="http://schemas.microsoft.com/office/drawing/2014/main" val="20000"/>
                    </a:ext>
                  </a:extLst>
                </a:gridCol>
                <a:gridCol w="1392807">
                  <a:extLst>
                    <a:ext uri="{9D8B030D-6E8A-4147-A177-3AD203B41FA5}">
                      <a16:colId xmlns:a16="http://schemas.microsoft.com/office/drawing/2014/main" val="20001"/>
                    </a:ext>
                  </a:extLst>
                </a:gridCol>
              </a:tblGrid>
              <a:tr h="174587">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he-IL" sz="1400" b="0" i="0" u="none" strike="noStrike" cap="none" normalizeH="0" baseline="0" dirty="0" smtClean="0">
                          <a:ln>
                            <a:noFill/>
                          </a:ln>
                          <a:solidFill>
                            <a:schemeClr val="tx1"/>
                          </a:solidFill>
                          <a:effectLst/>
                          <a:latin typeface="Arial" pitchFamily="34" charset="0"/>
                          <a:cs typeface="Arial" pitchFamily="34" charset="0"/>
                        </a:rPr>
                        <a:t>פירוט הנושא</a:t>
                      </a:r>
                      <a:endParaRPr kumimoji="0" lang="en-US" sz="1400" b="0" i="0" u="none" strike="noStrike" cap="none" normalizeH="0" baseline="0" dirty="0" smtClean="0">
                        <a:ln>
                          <a:noFill/>
                        </a:ln>
                        <a:solidFill>
                          <a:schemeClr val="tx1"/>
                        </a:solidFill>
                        <a:effectLst/>
                        <a:latin typeface="Arial" pitchFamily="34" charset="0"/>
                        <a:cs typeface="Arial" pitchFamily="34" charset="0"/>
                      </a:endParaRPr>
                    </a:p>
                  </a:txBody>
                  <a:tcPr marL="63385" marR="63385" marT="62974" marB="6297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he-IL" sz="1400" b="0" i="0" u="none" strike="noStrike" cap="none" normalizeH="0" baseline="0" dirty="0" smtClean="0">
                          <a:ln>
                            <a:noFill/>
                          </a:ln>
                          <a:solidFill>
                            <a:schemeClr val="tx1"/>
                          </a:solidFill>
                          <a:effectLst/>
                          <a:latin typeface="Arial" pitchFamily="34" charset="0"/>
                          <a:cs typeface="Arial" pitchFamily="34" charset="0"/>
                        </a:rPr>
                        <a:t>פעילות</a:t>
                      </a:r>
                      <a:endParaRPr kumimoji="0" lang="en-US" sz="1400" b="0" i="0" u="none" strike="noStrike" cap="none" normalizeH="0" baseline="0" dirty="0" smtClean="0">
                        <a:ln>
                          <a:noFill/>
                        </a:ln>
                        <a:solidFill>
                          <a:schemeClr val="tx1"/>
                        </a:solidFill>
                        <a:effectLst/>
                        <a:latin typeface="Arial" pitchFamily="34" charset="0"/>
                        <a:cs typeface="Arial" pitchFamily="34" charset="0"/>
                      </a:endParaRPr>
                    </a:p>
                  </a:txBody>
                  <a:tcPr marL="63385" marR="63385" marT="62974" marB="6297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203763">
                <a:tc>
                  <a:txBody>
                    <a:bodyPr/>
                    <a:lstStyle/>
                    <a:p>
                      <a:pPr eaLnBrk="1" hangingPunct="1"/>
                      <a:r>
                        <a:rPr lang="he-IL" sz="1400" dirty="0" smtClean="0">
                          <a:solidFill>
                            <a:schemeClr val="tx1"/>
                          </a:solidFill>
                          <a:latin typeface="Arial" pitchFamily="34" charset="0"/>
                          <a:cs typeface="+mn-cs"/>
                        </a:rPr>
                        <a:t>גוף</a:t>
                      </a:r>
                      <a:endParaRPr lang="en-US" sz="1400" dirty="0" smtClean="0">
                        <a:solidFill>
                          <a:schemeClr val="tx1"/>
                        </a:solidFill>
                        <a:latin typeface="Arial" pitchFamily="34" charset="0"/>
                        <a:cs typeface="+mn-cs"/>
                      </a:endParaRPr>
                    </a:p>
                  </a:txBody>
                  <a:tcPr marL="63385" marR="63385" marT="62974" marB="6297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mn-cs"/>
                      </a:endParaRPr>
                    </a:p>
                  </a:txBody>
                  <a:tcPr marL="63385" marR="63385" marT="62974" marB="6297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2703154">
                <a:tc>
                  <a:txBody>
                    <a:bodyPr/>
                    <a:lstStyle/>
                    <a:p>
                      <a:pPr eaLnBrk="1" hangingPunct="1">
                        <a:defRPr/>
                      </a:pPr>
                      <a:endParaRPr lang="he-IL" sz="1400" dirty="0" smtClean="0">
                        <a:effectLst/>
                      </a:endParaRPr>
                    </a:p>
                    <a:p>
                      <a:pPr eaLnBrk="1" hangingPunct="1">
                        <a:defRPr/>
                      </a:pPr>
                      <a:endParaRPr lang="he-IL" sz="1400" dirty="0" smtClean="0">
                        <a:effectLst/>
                      </a:endParaRPr>
                    </a:p>
                    <a:p>
                      <a:pPr marL="0" marR="0" indent="0" algn="r" defTabSz="914400" rtl="1" eaLnBrk="1" fontAlgn="auto" latinLnBrk="0" hangingPunct="1">
                        <a:lnSpc>
                          <a:spcPct val="100000"/>
                        </a:lnSpc>
                        <a:spcBef>
                          <a:spcPts val="0"/>
                        </a:spcBef>
                        <a:spcAft>
                          <a:spcPts val="0"/>
                        </a:spcAft>
                        <a:buClrTx/>
                        <a:buSzTx/>
                        <a:buFontTx/>
                        <a:buNone/>
                        <a:tabLst/>
                        <a:defRPr/>
                      </a:pPr>
                      <a:r>
                        <a:rPr lang="he-IL" sz="1400" dirty="0" smtClean="0">
                          <a:effectLst/>
                        </a:rPr>
                        <a:t>הגדרה: </a:t>
                      </a:r>
                      <a:r>
                        <a:rPr lang="he-IL" sz="1400" dirty="0" smtClean="0"/>
                        <a:t>משקף תנודות או בכינויו סקופ הוא מכשיר אלקטרוני, חלק מציוד הבדיקה, אשר מציג אותות חשמליים בצורה גרפית יחסית לזמן.</a:t>
                      </a:r>
                    </a:p>
                    <a:p>
                      <a:pPr eaLnBrk="1" hangingPunct="1">
                        <a:defRPr/>
                      </a:pPr>
                      <a:endParaRPr lang="he-IL" sz="1200" dirty="0" smtClean="0">
                        <a:effectLst/>
                      </a:endParaRPr>
                    </a:p>
                  </a:txBody>
                  <a:tcPr marL="63385" marR="63385" marT="62974" marB="6297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he-IL" sz="1400" b="0" i="0" u="none" strike="noStrike" cap="none" normalizeH="0" baseline="0" dirty="0" smtClean="0">
                          <a:ln>
                            <a:noFill/>
                          </a:ln>
                          <a:solidFill>
                            <a:schemeClr val="tx1"/>
                          </a:solidFill>
                          <a:effectLst/>
                          <a:latin typeface="Arial" pitchFamily="34" charset="0"/>
                          <a:cs typeface="+mn-cs"/>
                        </a:rPr>
                        <a:t>שאלה </a:t>
                      </a:r>
                      <a:r>
                        <a:rPr kumimoji="0" lang="he-IL" sz="1400" b="0" i="0" u="none" strike="noStrike" cap="none" normalizeH="0" baseline="0" dirty="0" err="1" smtClean="0">
                          <a:ln>
                            <a:noFill/>
                          </a:ln>
                          <a:solidFill>
                            <a:schemeClr val="tx1"/>
                          </a:solidFill>
                          <a:effectLst/>
                          <a:latin typeface="Arial" pitchFamily="34" charset="0"/>
                          <a:cs typeface="+mn-cs"/>
                        </a:rPr>
                        <a:t>לפ.ת</a:t>
                      </a:r>
                      <a:endParaRPr kumimoji="0" lang="he-IL" sz="1400" b="0" i="0" u="none" strike="noStrike" cap="none" normalizeH="0" baseline="0" dirty="0" smtClean="0">
                        <a:ln>
                          <a:noFill/>
                        </a:ln>
                        <a:solidFill>
                          <a:schemeClr val="tx1"/>
                        </a:solidFill>
                        <a:effectLst/>
                        <a:latin typeface="Arial" pitchFamily="34" charset="0"/>
                        <a:cs typeface="+mn-cs"/>
                      </a:endParaRPr>
                    </a:p>
                  </a:txBody>
                  <a:tcPr marL="63385" marR="63385" marT="62974" marB="6297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bl>
          </a:graphicData>
        </a:graphic>
      </p:graphicFrame>
      <p:sp>
        <p:nvSpPr>
          <p:cNvPr id="11" name="מציין מיקום של מספר שקופית 3"/>
          <p:cNvSpPr txBox="1">
            <a:spLocks/>
          </p:cNvSpPr>
          <p:nvPr/>
        </p:nvSpPr>
        <p:spPr>
          <a:xfrm>
            <a:off x="1588" y="10233597"/>
            <a:ext cx="2971800" cy="235247"/>
          </a:xfrm>
          <a:prstGeom prst="rect">
            <a:avLst/>
          </a:prstGeom>
        </p:spPr>
        <p:txBody>
          <a:bodyPr vert="horz" lIns="91440" tIns="45720" rIns="91440" bIns="45720" rtlCol="1" anchor="b"/>
          <a:lstStyle>
            <a:defPPr>
              <a:defRPr lang="he-IL"/>
            </a:defPPr>
            <a:lvl1pPr marL="0" algn="l"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a:lstStyle>
          <a:p>
            <a:fld id="{53CDAF20-687D-46E9-BFE3-4C7340016F69}" type="slidenum">
              <a:rPr lang="he-IL" smtClean="0"/>
              <a:pPr/>
              <a:t>3</a:t>
            </a:fld>
            <a:endParaRPr lang="he-IL"/>
          </a:p>
        </p:txBody>
      </p:sp>
      <p:sp>
        <p:nvSpPr>
          <p:cNvPr id="12" name="TextBox 11"/>
          <p:cNvSpPr txBox="1"/>
          <p:nvPr/>
        </p:nvSpPr>
        <p:spPr>
          <a:xfrm>
            <a:off x="2378855" y="5212036"/>
            <a:ext cx="4105275" cy="307777"/>
          </a:xfrm>
          <a:prstGeom prst="rect">
            <a:avLst/>
          </a:prstGeom>
          <a:solidFill>
            <a:schemeClr val="bg1">
              <a:lumMod val="65000"/>
            </a:schemeClr>
          </a:solidFill>
        </p:spPr>
        <p:txBody>
          <a:bodyPr rtlCol="1">
            <a:spAutoFit/>
          </a:bodyPr>
          <a:lstStyle/>
          <a:p>
            <a:pPr>
              <a:defRPr/>
            </a:pPr>
            <a:r>
              <a:rPr lang="he-IL" sz="1400" dirty="0" smtClean="0">
                <a:solidFill>
                  <a:srgbClr val="002060"/>
                </a:solidFill>
              </a:rPr>
              <a:t>מה הוא משקף תנודות?</a:t>
            </a:r>
          </a:p>
        </p:txBody>
      </p:sp>
      <p:sp>
        <p:nvSpPr>
          <p:cNvPr id="13" name="TextBox 12"/>
          <p:cNvSpPr txBox="1"/>
          <p:nvPr/>
        </p:nvSpPr>
        <p:spPr>
          <a:xfrm>
            <a:off x="548680" y="4735766"/>
            <a:ext cx="936625" cy="307975"/>
          </a:xfrm>
          <a:prstGeom prst="rect">
            <a:avLst/>
          </a:prstGeom>
          <a:solidFill>
            <a:schemeClr val="bg1">
              <a:lumMod val="65000"/>
            </a:schemeClr>
          </a:solidFill>
        </p:spPr>
        <p:txBody>
          <a:bodyPr rtlCol="1">
            <a:spAutoFit/>
          </a:bodyPr>
          <a:lstStyle/>
          <a:p>
            <a:pPr>
              <a:defRPr/>
            </a:pPr>
            <a:r>
              <a:rPr lang="he-IL" sz="1400" dirty="0"/>
              <a:t>130 דק'</a:t>
            </a:r>
          </a:p>
        </p:txBody>
      </p:sp>
    </p:spTree>
    <p:extLst>
      <p:ext uri="{BB962C8B-B14F-4D97-AF65-F5344CB8AC3E}">
        <p14:creationId xmlns:p14="http://schemas.microsoft.com/office/powerpoint/2010/main" val="190837203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מונת שקופית 1"/>
          <p:cNvSpPr>
            <a:spLocks noGrp="1" noRot="1" noChangeAspect="1"/>
          </p:cNvSpPr>
          <p:nvPr>
            <p:ph type="sldImg"/>
          </p:nvPr>
        </p:nvSpPr>
        <p:spPr/>
      </p:sp>
      <p:sp>
        <p:nvSpPr>
          <p:cNvPr id="4" name="מציין מיקום של מספר שקופית 3"/>
          <p:cNvSpPr>
            <a:spLocks noGrp="1"/>
          </p:cNvSpPr>
          <p:nvPr>
            <p:ph type="sldNum" sz="quarter" idx="10"/>
          </p:nvPr>
        </p:nvSpPr>
        <p:spPr/>
        <p:txBody>
          <a:bodyPr/>
          <a:lstStyle/>
          <a:p>
            <a:fld id="{F12F8595-D212-4FB1-A188-FFD54CA720AC}" type="slidenum">
              <a:rPr lang="he-IL" smtClean="0"/>
              <a:t>4</a:t>
            </a:fld>
            <a:endParaRPr lang="he-IL"/>
          </a:p>
        </p:txBody>
      </p:sp>
      <p:sp>
        <p:nvSpPr>
          <p:cNvPr id="5" name="מציין מיקום של הערות 2"/>
          <p:cNvSpPr txBox="1">
            <a:spLocks/>
          </p:cNvSpPr>
          <p:nvPr/>
        </p:nvSpPr>
        <p:spPr>
          <a:xfrm>
            <a:off x="685800" y="4400550"/>
            <a:ext cx="5486400" cy="3600450"/>
          </a:xfrm>
          <a:prstGeom prst="rect">
            <a:avLst/>
          </a:prstGeom>
        </p:spPr>
        <p:txBody>
          <a:bodyPr vert="horz" lIns="91440" tIns="45720" rIns="91440" bIns="45720" rtlCol="1"/>
          <a:lst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a:lstStyle>
          <a:p>
            <a:endParaRPr lang="he-IL" sz="1800" dirty="0">
              <a:latin typeface="AdumaFOT Regular" panose="02000500000000000000" pitchFamily="50" charset="-79"/>
              <a:cs typeface="AdumaFOT Regular" panose="02000500000000000000" pitchFamily="50" charset="-79"/>
            </a:endParaRPr>
          </a:p>
        </p:txBody>
      </p:sp>
      <p:graphicFrame>
        <p:nvGraphicFramePr>
          <p:cNvPr id="9" name="Group 20"/>
          <p:cNvGraphicFramePr>
            <a:graphicFrameLocks noGrp="1"/>
          </p:cNvGraphicFramePr>
          <p:nvPr>
            <p:extLst>
              <p:ext uri="{D42A27DB-BD31-4B8C-83A1-F6EECF244321}">
                <p14:modId xmlns:p14="http://schemas.microsoft.com/office/powerpoint/2010/main" val="3787776363"/>
              </p:ext>
            </p:extLst>
          </p:nvPr>
        </p:nvGraphicFramePr>
        <p:xfrm>
          <a:off x="249600" y="4400550"/>
          <a:ext cx="6303718" cy="4500985"/>
        </p:xfrm>
        <a:graphic>
          <a:graphicData uri="http://schemas.openxmlformats.org/drawingml/2006/table">
            <a:tbl>
              <a:tblPr rtl="1"/>
              <a:tblGrid>
                <a:gridCol w="4910911">
                  <a:extLst>
                    <a:ext uri="{9D8B030D-6E8A-4147-A177-3AD203B41FA5}">
                      <a16:colId xmlns:a16="http://schemas.microsoft.com/office/drawing/2014/main" val="20000"/>
                    </a:ext>
                  </a:extLst>
                </a:gridCol>
                <a:gridCol w="1392807">
                  <a:extLst>
                    <a:ext uri="{9D8B030D-6E8A-4147-A177-3AD203B41FA5}">
                      <a16:colId xmlns:a16="http://schemas.microsoft.com/office/drawing/2014/main" val="20001"/>
                    </a:ext>
                  </a:extLst>
                </a:gridCol>
              </a:tblGrid>
              <a:tr h="289165">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he-IL" sz="1400" b="0" i="0" u="none" strike="noStrike" cap="none" normalizeH="0" baseline="0" dirty="0" smtClean="0">
                          <a:ln>
                            <a:noFill/>
                          </a:ln>
                          <a:solidFill>
                            <a:schemeClr val="tx1"/>
                          </a:solidFill>
                          <a:effectLst/>
                          <a:latin typeface="Arial" pitchFamily="34" charset="0"/>
                          <a:cs typeface="Arial" pitchFamily="34" charset="0"/>
                        </a:rPr>
                        <a:t>פירוט הנושא;</a:t>
                      </a:r>
                      <a:endParaRPr kumimoji="0" lang="en-US" sz="1400" b="0" i="0" u="none" strike="noStrike" cap="none" normalizeH="0" baseline="0" dirty="0" smtClean="0">
                        <a:ln>
                          <a:noFill/>
                        </a:ln>
                        <a:solidFill>
                          <a:schemeClr val="tx1"/>
                        </a:solidFill>
                        <a:effectLst/>
                        <a:latin typeface="Arial" pitchFamily="34" charset="0"/>
                        <a:cs typeface="Arial" pitchFamily="34" charset="0"/>
                      </a:endParaRPr>
                    </a:p>
                  </a:txBody>
                  <a:tcPr marL="63385" marR="63385" marT="62974" marB="6297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he-IL" sz="1400" b="0" i="0" u="none" strike="noStrike" cap="none" normalizeH="0" baseline="0" dirty="0" smtClean="0">
                          <a:ln>
                            <a:noFill/>
                          </a:ln>
                          <a:solidFill>
                            <a:schemeClr val="tx1"/>
                          </a:solidFill>
                          <a:effectLst/>
                          <a:latin typeface="Arial" pitchFamily="34" charset="0"/>
                          <a:cs typeface="Arial" pitchFamily="34" charset="0"/>
                        </a:rPr>
                        <a:t>פעילות</a:t>
                      </a:r>
                      <a:endParaRPr kumimoji="0" lang="en-US" sz="1400" b="0" i="0" u="none" strike="noStrike" cap="none" normalizeH="0" baseline="0" dirty="0" smtClean="0">
                        <a:ln>
                          <a:noFill/>
                        </a:ln>
                        <a:solidFill>
                          <a:schemeClr val="tx1"/>
                        </a:solidFill>
                        <a:effectLst/>
                        <a:latin typeface="Arial" pitchFamily="34" charset="0"/>
                        <a:cs typeface="Arial" pitchFamily="34" charset="0"/>
                      </a:endParaRPr>
                    </a:p>
                  </a:txBody>
                  <a:tcPr marL="63385" marR="63385" marT="62974" marB="6297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4161677">
                <a:tc>
                  <a:txBody>
                    <a:bodyPr/>
                    <a:lstStyle/>
                    <a:p>
                      <a:pPr eaLnBrk="1" hangingPunct="1">
                        <a:defRPr/>
                      </a:pPr>
                      <a:endParaRPr lang="he-IL" sz="1400" dirty="0" smtClean="0">
                        <a:effectLst/>
                      </a:endParaRPr>
                    </a:p>
                    <a:p>
                      <a:pPr eaLnBrk="1" hangingPunct="1">
                        <a:defRPr/>
                      </a:pPr>
                      <a:endParaRPr lang="he-IL" sz="1400" dirty="0" smtClean="0">
                        <a:effectLst/>
                      </a:endParaRPr>
                    </a:p>
                    <a:p>
                      <a:pPr eaLnBrk="1" hangingPunct="1">
                        <a:defRPr/>
                      </a:pPr>
                      <a:endParaRPr lang="he-IL" sz="1400" dirty="0" smtClean="0">
                        <a:effectLst/>
                      </a:endParaRPr>
                    </a:p>
                    <a:p>
                      <a:pPr eaLnBrk="1" hangingPunct="1">
                        <a:defRPr/>
                      </a:pPr>
                      <a:endParaRPr lang="he-IL" sz="1400" dirty="0" smtClean="0">
                        <a:effectLst/>
                      </a:endParaRPr>
                    </a:p>
                    <a:p>
                      <a:pPr eaLnBrk="1" hangingPunct="1">
                        <a:defRPr/>
                      </a:pPr>
                      <a:r>
                        <a:rPr lang="he-IL" sz="1400" dirty="0" smtClean="0">
                          <a:effectLst/>
                        </a:rPr>
                        <a:t>לסקופ שני</a:t>
                      </a:r>
                      <a:r>
                        <a:rPr lang="he-IL" sz="1400" baseline="0" dirty="0" smtClean="0">
                          <a:effectLst/>
                        </a:rPr>
                        <a:t> תפקידים:</a:t>
                      </a:r>
                    </a:p>
                    <a:p>
                      <a:pPr eaLnBrk="1" hangingPunct="1">
                        <a:defRPr/>
                      </a:pPr>
                      <a:r>
                        <a:rPr lang="he-IL" sz="1400" baseline="0" dirty="0" smtClean="0">
                          <a:effectLst/>
                        </a:rPr>
                        <a:t>הראשון- להציג אותות חשמליים על המסך כגרף של מתח בתלות בזמן. כלומר לקבל אות באחת מכניסותיו ולהציג אותו על המסך לפי הגדרות שונות אשר המשתמש יכול להתאים לצרכיו שעליהם נלמד בהמשך.</a:t>
                      </a:r>
                    </a:p>
                    <a:p>
                      <a:pPr eaLnBrk="1" hangingPunct="1">
                        <a:defRPr/>
                      </a:pPr>
                      <a:r>
                        <a:rPr lang="he-IL" sz="1400" baseline="0" dirty="0" smtClean="0">
                          <a:effectLst/>
                        </a:rPr>
                        <a:t>השני- לבצע מדידות על האות. הסקופ יכול לבצע מספר סוגי מדידות- </a:t>
                      </a:r>
                    </a:p>
                    <a:p>
                      <a:pPr eaLnBrk="1" hangingPunct="1">
                        <a:defRPr/>
                      </a:pPr>
                      <a:endParaRPr lang="he-IL" sz="1400" baseline="0" dirty="0" smtClean="0">
                        <a:effectLst/>
                      </a:endParaRPr>
                    </a:p>
                    <a:p>
                      <a:pPr eaLnBrk="1" hangingPunct="1">
                        <a:defRPr/>
                      </a:pPr>
                      <a:endParaRPr lang="he-IL" sz="1400" baseline="0" dirty="0" smtClean="0">
                        <a:effectLst/>
                      </a:endParaRPr>
                    </a:p>
                    <a:p>
                      <a:pPr eaLnBrk="1" hangingPunct="1">
                        <a:defRPr/>
                      </a:pPr>
                      <a:r>
                        <a:rPr lang="he-IL" sz="1400" baseline="0" dirty="0" smtClean="0">
                          <a:effectLst/>
                        </a:rPr>
                        <a:t>מדידות של עוצמת מתח ודרכם ניתן לגלות את אמפליטודת האות, </a:t>
                      </a:r>
                      <a:r>
                        <a:rPr lang="en-US" sz="1400" baseline="0" dirty="0" smtClean="0">
                          <a:effectLst/>
                        </a:rPr>
                        <a:t>V peak to peak </a:t>
                      </a:r>
                      <a:r>
                        <a:rPr lang="he-IL" sz="1400" baseline="0" dirty="0" smtClean="0">
                          <a:effectLst/>
                        </a:rPr>
                        <a:t>או מתח בנקודה מסוימת של הגל. הסקופ גם מציג רעשים על הגל ולכן יכול למדוד גם את עוצמת הרעשים והעיוותים גם אם יהיו בעוצמה נמוכה. סוג נוסף של מדידה היא מדידת זמנים שבעזרתה ניתן למצוא את זמן המחזור של אות, התדר שלו, בגלים ריבועיים את ה</a:t>
                      </a:r>
                      <a:r>
                        <a:rPr lang="en-US" sz="1400" baseline="0" dirty="0" smtClean="0">
                          <a:effectLst/>
                        </a:rPr>
                        <a:t>Duty Cycle</a:t>
                      </a:r>
                      <a:r>
                        <a:rPr lang="he-IL" sz="1400" baseline="0" dirty="0" smtClean="0">
                          <a:effectLst/>
                        </a:rPr>
                        <a:t> ואף למצוא את זמני העלייה והירידה של הגלים.</a:t>
                      </a:r>
                      <a:endParaRPr lang="he-IL" sz="1400" dirty="0" smtClean="0">
                        <a:effectLst/>
                      </a:endParaRPr>
                    </a:p>
                  </a:txBody>
                  <a:tcPr marL="63385" marR="63385" marT="62974" marB="6297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defRPr/>
                      </a:pPr>
                      <a:r>
                        <a:rPr lang="he-IL" sz="1400" dirty="0" smtClean="0"/>
                        <a:t>מטרה אופרטיבית</a:t>
                      </a: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r>
                        <a:rPr kumimoji="0" lang="he-IL" sz="1400" b="0" i="0" u="none" strike="noStrike" cap="none" normalizeH="0" baseline="0" dirty="0" smtClean="0">
                          <a:ln>
                            <a:noFill/>
                          </a:ln>
                          <a:solidFill>
                            <a:schemeClr val="tx1"/>
                          </a:solidFill>
                          <a:effectLst/>
                          <a:latin typeface="Arial" pitchFamily="34" charset="0"/>
                          <a:cs typeface="+mn-cs"/>
                        </a:rPr>
                        <a:t>שאלה </a:t>
                      </a:r>
                      <a:r>
                        <a:rPr kumimoji="0" lang="he-IL" sz="1400" b="0" i="0" u="none" strike="noStrike" cap="none" normalizeH="0" baseline="0" dirty="0" err="1" smtClean="0">
                          <a:ln>
                            <a:noFill/>
                          </a:ln>
                          <a:solidFill>
                            <a:schemeClr val="tx1"/>
                          </a:solidFill>
                          <a:effectLst/>
                          <a:latin typeface="Arial" pitchFamily="34" charset="0"/>
                          <a:cs typeface="+mn-cs"/>
                        </a:rPr>
                        <a:t>לפ.ת</a:t>
                      </a:r>
                      <a:endParaRPr kumimoji="0" lang="he-IL" sz="14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r>
                        <a:rPr kumimoji="0" lang="he-IL" sz="1400" b="0" i="0" u="none" strike="noStrike" cap="none" normalizeH="0" baseline="0" dirty="0" smtClean="0">
                          <a:ln>
                            <a:noFill/>
                          </a:ln>
                          <a:solidFill>
                            <a:schemeClr val="tx1"/>
                          </a:solidFill>
                          <a:effectLst/>
                          <a:latin typeface="Arial" pitchFamily="34" charset="0"/>
                          <a:cs typeface="+mn-cs"/>
                        </a:rPr>
                        <a:t>שאלה </a:t>
                      </a:r>
                      <a:r>
                        <a:rPr kumimoji="0" lang="he-IL" sz="1400" b="0" i="0" u="none" strike="noStrike" cap="none" normalizeH="0" baseline="0" dirty="0" err="1" smtClean="0">
                          <a:ln>
                            <a:noFill/>
                          </a:ln>
                          <a:solidFill>
                            <a:schemeClr val="tx1"/>
                          </a:solidFill>
                          <a:effectLst/>
                          <a:latin typeface="Arial" pitchFamily="34" charset="0"/>
                          <a:cs typeface="+mn-cs"/>
                        </a:rPr>
                        <a:t>לפ.ת</a:t>
                      </a:r>
                      <a:endParaRPr kumimoji="0" lang="he-IL" sz="1400" b="0" i="0" u="none" strike="noStrike" cap="none" normalizeH="0" baseline="0" dirty="0" smtClean="0">
                        <a:ln>
                          <a:noFill/>
                        </a:ln>
                        <a:solidFill>
                          <a:schemeClr val="tx1"/>
                        </a:solidFill>
                        <a:effectLst/>
                        <a:latin typeface="Arial" pitchFamily="34" charset="0"/>
                        <a:cs typeface="+mn-cs"/>
                      </a:endParaRPr>
                    </a:p>
                  </a:txBody>
                  <a:tcPr marL="63385" marR="63385" marT="62974" marB="6297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bl>
          </a:graphicData>
        </a:graphic>
      </p:graphicFrame>
      <p:sp>
        <p:nvSpPr>
          <p:cNvPr id="11" name="TextBox 10"/>
          <p:cNvSpPr txBox="1"/>
          <p:nvPr/>
        </p:nvSpPr>
        <p:spPr>
          <a:xfrm>
            <a:off x="1689760" y="4832598"/>
            <a:ext cx="4752528" cy="307777"/>
          </a:xfrm>
          <a:prstGeom prst="rect">
            <a:avLst/>
          </a:prstGeom>
          <a:noFill/>
          <a:ln>
            <a:solidFill>
              <a:schemeClr val="tx1"/>
            </a:solidFill>
          </a:ln>
        </p:spPr>
        <p:txBody>
          <a:bodyPr wrap="square" rtlCol="1">
            <a:spAutoFit/>
          </a:bodyPr>
          <a:lstStyle/>
          <a:p>
            <a:r>
              <a:rPr lang="he-IL" sz="1400" dirty="0"/>
              <a:t>החניך יחזור על שני תפקידיו של משקף התנודות.</a:t>
            </a:r>
          </a:p>
        </p:txBody>
      </p:sp>
      <p:sp>
        <p:nvSpPr>
          <p:cNvPr id="12" name="TextBox 11"/>
          <p:cNvSpPr txBox="1"/>
          <p:nvPr/>
        </p:nvSpPr>
        <p:spPr>
          <a:xfrm>
            <a:off x="2347297" y="5264646"/>
            <a:ext cx="4105275" cy="307777"/>
          </a:xfrm>
          <a:prstGeom prst="rect">
            <a:avLst/>
          </a:prstGeom>
          <a:solidFill>
            <a:schemeClr val="bg1">
              <a:lumMod val="65000"/>
            </a:schemeClr>
          </a:solidFill>
        </p:spPr>
        <p:txBody>
          <a:bodyPr rtlCol="1">
            <a:spAutoFit/>
          </a:bodyPr>
          <a:lstStyle/>
          <a:p>
            <a:pPr>
              <a:defRPr/>
            </a:pPr>
            <a:r>
              <a:rPr lang="he-IL" sz="1400" dirty="0" smtClean="0">
                <a:solidFill>
                  <a:srgbClr val="002060"/>
                </a:solidFill>
              </a:rPr>
              <a:t>מה הם תפקידיו של משקף התנודות?</a:t>
            </a:r>
          </a:p>
        </p:txBody>
      </p:sp>
      <p:sp>
        <p:nvSpPr>
          <p:cNvPr id="15" name="TextBox 14"/>
          <p:cNvSpPr txBox="1"/>
          <p:nvPr/>
        </p:nvSpPr>
        <p:spPr>
          <a:xfrm>
            <a:off x="2332419" y="6769606"/>
            <a:ext cx="4105275" cy="307777"/>
          </a:xfrm>
          <a:prstGeom prst="rect">
            <a:avLst/>
          </a:prstGeom>
          <a:solidFill>
            <a:schemeClr val="bg1">
              <a:lumMod val="65000"/>
            </a:schemeClr>
          </a:solidFill>
        </p:spPr>
        <p:txBody>
          <a:bodyPr rtlCol="1">
            <a:spAutoFit/>
          </a:bodyPr>
          <a:lstStyle/>
          <a:p>
            <a:pPr>
              <a:defRPr/>
            </a:pPr>
            <a:r>
              <a:rPr lang="he-IL" sz="1400" dirty="0" smtClean="0">
                <a:solidFill>
                  <a:srgbClr val="002060"/>
                </a:solidFill>
              </a:rPr>
              <a:t>איזה מדידות יכול הסקופ לבצע לפי דעתכם?</a:t>
            </a:r>
          </a:p>
        </p:txBody>
      </p:sp>
    </p:spTree>
    <p:extLst>
      <p:ext uri="{BB962C8B-B14F-4D97-AF65-F5344CB8AC3E}">
        <p14:creationId xmlns:p14="http://schemas.microsoft.com/office/powerpoint/2010/main" val="253272997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מונת שקופית 1"/>
          <p:cNvSpPr>
            <a:spLocks noGrp="1" noRot="1" noChangeAspect="1"/>
          </p:cNvSpPr>
          <p:nvPr>
            <p:ph type="sldImg"/>
          </p:nvPr>
        </p:nvSpPr>
        <p:spPr/>
      </p:sp>
      <p:sp>
        <p:nvSpPr>
          <p:cNvPr id="4" name="מציין מיקום של מספר שקופית 3"/>
          <p:cNvSpPr>
            <a:spLocks noGrp="1"/>
          </p:cNvSpPr>
          <p:nvPr>
            <p:ph type="sldNum" sz="quarter" idx="10"/>
          </p:nvPr>
        </p:nvSpPr>
        <p:spPr/>
        <p:txBody>
          <a:bodyPr/>
          <a:lstStyle/>
          <a:p>
            <a:fld id="{F12F8595-D212-4FB1-A188-FFD54CA720AC}" type="slidenum">
              <a:rPr lang="he-IL" smtClean="0"/>
              <a:t>5</a:t>
            </a:fld>
            <a:endParaRPr lang="he-IL"/>
          </a:p>
        </p:txBody>
      </p:sp>
      <p:sp>
        <p:nvSpPr>
          <p:cNvPr id="31" name="מציין מיקום של מספר שקופית 3"/>
          <p:cNvSpPr txBox="1">
            <a:spLocks/>
          </p:cNvSpPr>
          <p:nvPr/>
        </p:nvSpPr>
        <p:spPr>
          <a:xfrm>
            <a:off x="0" y="9770301"/>
            <a:ext cx="2971800" cy="379759"/>
          </a:xfrm>
          <a:prstGeom prst="rect">
            <a:avLst/>
          </a:prstGeom>
        </p:spPr>
        <p:txBody>
          <a:bodyPr vert="horz" lIns="91440" tIns="45720" rIns="91440" bIns="45720" rtlCol="1" anchor="b"/>
          <a:lstStyle>
            <a:defPPr>
              <a:defRPr lang="he-IL"/>
            </a:defPPr>
            <a:lvl1pPr marL="0" algn="l"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a:lstStyle>
          <a:p>
            <a:fld id="{53CDAF20-687D-46E9-BFE3-4C7340016F69}" type="slidenum">
              <a:rPr lang="he-IL" smtClean="0"/>
              <a:pPr/>
              <a:t>5</a:t>
            </a:fld>
            <a:endParaRPr lang="he-IL"/>
          </a:p>
        </p:txBody>
      </p:sp>
      <p:graphicFrame>
        <p:nvGraphicFramePr>
          <p:cNvPr id="32" name="Group 20"/>
          <p:cNvGraphicFramePr>
            <a:graphicFrameLocks noGrp="1"/>
          </p:cNvGraphicFramePr>
          <p:nvPr>
            <p:extLst>
              <p:ext uri="{D42A27DB-BD31-4B8C-83A1-F6EECF244321}">
                <p14:modId xmlns:p14="http://schemas.microsoft.com/office/powerpoint/2010/main" val="1956922898"/>
              </p:ext>
            </p:extLst>
          </p:nvPr>
        </p:nvGraphicFramePr>
        <p:xfrm>
          <a:off x="403076" y="4432952"/>
          <a:ext cx="6303718" cy="4626250"/>
        </p:xfrm>
        <a:graphic>
          <a:graphicData uri="http://schemas.openxmlformats.org/drawingml/2006/table">
            <a:tbl>
              <a:tblPr rtl="1"/>
              <a:tblGrid>
                <a:gridCol w="4910911">
                  <a:extLst>
                    <a:ext uri="{9D8B030D-6E8A-4147-A177-3AD203B41FA5}">
                      <a16:colId xmlns:a16="http://schemas.microsoft.com/office/drawing/2014/main" val="20000"/>
                    </a:ext>
                  </a:extLst>
                </a:gridCol>
                <a:gridCol w="1392807">
                  <a:extLst>
                    <a:ext uri="{9D8B030D-6E8A-4147-A177-3AD203B41FA5}">
                      <a16:colId xmlns:a16="http://schemas.microsoft.com/office/drawing/2014/main" val="20001"/>
                    </a:ext>
                  </a:extLst>
                </a:gridCol>
              </a:tblGrid>
              <a:tr h="269177">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he-IL" sz="1300" b="0" i="0" u="none" strike="noStrike" cap="none" normalizeH="0" baseline="0" dirty="0" smtClean="0">
                          <a:ln>
                            <a:noFill/>
                          </a:ln>
                          <a:solidFill>
                            <a:schemeClr val="tx1"/>
                          </a:solidFill>
                          <a:effectLst/>
                          <a:latin typeface="Arial" pitchFamily="34" charset="0"/>
                          <a:cs typeface="Arial" pitchFamily="34" charset="0"/>
                        </a:rPr>
                        <a:t>פירוט הנושא</a:t>
                      </a:r>
                      <a:endParaRPr kumimoji="0" lang="en-US" sz="1300" b="0" i="0" u="none" strike="noStrike" cap="none" normalizeH="0" baseline="0" dirty="0" smtClean="0">
                        <a:ln>
                          <a:noFill/>
                        </a:ln>
                        <a:solidFill>
                          <a:schemeClr val="tx1"/>
                        </a:solidFill>
                        <a:effectLst/>
                        <a:latin typeface="Arial" pitchFamily="34" charset="0"/>
                        <a:cs typeface="Arial" pitchFamily="34" charset="0"/>
                      </a:endParaRPr>
                    </a:p>
                  </a:txBody>
                  <a:tcPr marL="63385" marR="63385" marT="62974" marB="6297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he-IL" sz="1300" b="0" i="0" u="none" strike="noStrike" cap="none" normalizeH="0" baseline="0" dirty="0" smtClean="0">
                          <a:ln>
                            <a:noFill/>
                          </a:ln>
                          <a:solidFill>
                            <a:schemeClr val="tx1"/>
                          </a:solidFill>
                          <a:effectLst/>
                          <a:latin typeface="Arial" pitchFamily="34" charset="0"/>
                          <a:cs typeface="Arial" pitchFamily="34" charset="0"/>
                        </a:rPr>
                        <a:t>פעילות</a:t>
                      </a:r>
                      <a:endParaRPr kumimoji="0" lang="en-US" sz="1300" b="0" i="0" u="none" strike="noStrike" cap="none" normalizeH="0" baseline="0" dirty="0" smtClean="0">
                        <a:ln>
                          <a:noFill/>
                        </a:ln>
                        <a:solidFill>
                          <a:schemeClr val="tx1"/>
                        </a:solidFill>
                        <a:effectLst/>
                        <a:latin typeface="Arial" pitchFamily="34" charset="0"/>
                        <a:cs typeface="Arial" pitchFamily="34" charset="0"/>
                      </a:endParaRPr>
                    </a:p>
                  </a:txBody>
                  <a:tcPr marL="63385" marR="63385" marT="62974" marB="6297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320501">
                <a:tc>
                  <a:txBody>
                    <a:bodyPr/>
                    <a:lstStyle/>
                    <a:p>
                      <a:pPr eaLnBrk="1" hangingPunct="1"/>
                      <a:r>
                        <a:rPr lang="he-IL" sz="1400" dirty="0" smtClean="0">
                          <a:solidFill>
                            <a:schemeClr val="tx1"/>
                          </a:solidFill>
                          <a:latin typeface="Arial" pitchFamily="34" charset="0"/>
                          <a:cs typeface="+mn-cs"/>
                        </a:rPr>
                        <a:t>סיכום ביניים</a:t>
                      </a:r>
                      <a:endParaRPr lang="en-US" sz="1400" dirty="0" smtClean="0">
                        <a:solidFill>
                          <a:schemeClr val="tx1"/>
                        </a:solidFill>
                        <a:latin typeface="Arial" pitchFamily="34" charset="0"/>
                        <a:cs typeface="+mn-cs"/>
                      </a:endParaRPr>
                    </a:p>
                  </a:txBody>
                  <a:tcPr marL="63385" marR="63385" marT="62974" marB="6297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300" b="0" i="0" u="none" strike="noStrike" cap="none" normalizeH="0" baseline="0" dirty="0" smtClean="0">
                        <a:ln>
                          <a:noFill/>
                        </a:ln>
                        <a:solidFill>
                          <a:schemeClr val="tx1"/>
                        </a:solidFill>
                        <a:effectLst/>
                        <a:latin typeface="Arial" pitchFamily="34" charset="0"/>
                        <a:cs typeface="+mn-cs"/>
                      </a:endParaRPr>
                    </a:p>
                  </a:txBody>
                  <a:tcPr marL="63385" marR="63385" marT="62974" marB="6297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962874">
                <a:tc>
                  <a:txBody>
                    <a:bodyPr/>
                    <a:lstStyle/>
                    <a:p>
                      <a:r>
                        <a:rPr lang="he-IL" sz="1400" dirty="0" smtClean="0"/>
                        <a:t>עד כה למדנו מהו משקף התנודות ומהם תפקידיו.</a:t>
                      </a:r>
                    </a:p>
                    <a:p>
                      <a:endParaRPr lang="he-IL" sz="1400" dirty="0" smtClean="0"/>
                    </a:p>
                    <a:p>
                      <a:endParaRPr lang="he-IL" sz="1400" dirty="0" smtClean="0"/>
                    </a:p>
                    <a:p>
                      <a:endParaRPr lang="he-IL" sz="1400" dirty="0" smtClean="0"/>
                    </a:p>
                    <a:p>
                      <a:pPr marL="0" marR="0" indent="0" algn="r" defTabSz="914400" rtl="1" eaLnBrk="1" fontAlgn="auto" latinLnBrk="0" hangingPunct="1">
                        <a:lnSpc>
                          <a:spcPct val="100000"/>
                        </a:lnSpc>
                        <a:spcBef>
                          <a:spcPts val="0"/>
                        </a:spcBef>
                        <a:spcAft>
                          <a:spcPts val="0"/>
                        </a:spcAft>
                        <a:buClrTx/>
                        <a:buSzTx/>
                        <a:buFontTx/>
                        <a:buNone/>
                        <a:tabLst/>
                        <a:defRPr/>
                      </a:pPr>
                      <a:r>
                        <a:rPr lang="he-IL" sz="1400" dirty="0" smtClean="0"/>
                        <a:t>ת. משקף תנודות או בכינויו סקופ הוא מכשיר אלקטרוני, חלק מציוד הבדיקה, אשר מציג אותות חשמליים בצורה גרפית יחסית לזמן.</a:t>
                      </a:r>
                    </a:p>
                    <a:p>
                      <a:endParaRPr lang="he-IL" sz="1400" dirty="0" smtClean="0"/>
                    </a:p>
                    <a:p>
                      <a:endParaRPr lang="he-IL" sz="1400" dirty="0" smtClean="0"/>
                    </a:p>
                    <a:p>
                      <a:r>
                        <a:rPr lang="he-IL" sz="1400" dirty="0" smtClean="0"/>
                        <a:t>ת. התפקיד הראשון הוא להציג</a:t>
                      </a:r>
                      <a:r>
                        <a:rPr lang="he-IL" sz="1400" baseline="0" dirty="0" smtClean="0"/>
                        <a:t> אותות ותפקידו השני הוא לבצע מדידות על האותות.</a:t>
                      </a:r>
                      <a:endParaRPr lang="he-IL" sz="1400" dirty="0" smtClean="0"/>
                    </a:p>
                    <a:p>
                      <a:endParaRPr lang="he-IL" sz="1400" dirty="0" smtClean="0"/>
                    </a:p>
                    <a:p>
                      <a:endParaRPr lang="he-IL" sz="1400" dirty="0" smtClean="0"/>
                    </a:p>
                    <a:p>
                      <a:r>
                        <a:rPr lang="he-IL" sz="1400" dirty="0" smtClean="0"/>
                        <a:t>ת.</a:t>
                      </a:r>
                      <a:r>
                        <a:rPr lang="he-IL" sz="1400" baseline="0" dirty="0" smtClean="0"/>
                        <a:t> נוכל למדוד מתח, זמן, ועיוותים ורעשים</a:t>
                      </a:r>
                      <a:endParaRPr lang="he-IL" sz="1400" dirty="0" smtClean="0"/>
                    </a:p>
                    <a:p>
                      <a:endParaRPr lang="he-IL" sz="1400" dirty="0" smtClean="0"/>
                    </a:p>
                    <a:p>
                      <a:r>
                        <a:rPr lang="he-IL" sz="1400" dirty="0" smtClean="0"/>
                        <a:t>בהמשך נלמד על אופן התפעול, אופן החיבור ועל אמצעי הזהירות של משקף התנודות.</a:t>
                      </a:r>
                    </a:p>
                    <a:p>
                      <a:endParaRPr lang="he-IL" sz="1400" dirty="0" smtClean="0"/>
                    </a:p>
                    <a:p>
                      <a:pPr eaLnBrk="1" hangingPunct="1">
                        <a:defRPr/>
                      </a:pPr>
                      <a:endParaRPr lang="he-IL" sz="1300" dirty="0" smtClean="0">
                        <a:effectLst/>
                      </a:endParaRPr>
                    </a:p>
                  </a:txBody>
                  <a:tcPr marL="63385" marR="63385" marT="62974" marB="6297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he-IL" sz="1300" b="0" i="0" u="none" strike="noStrike" cap="none" normalizeH="0" baseline="0" dirty="0" smtClean="0">
                          <a:ln>
                            <a:noFill/>
                          </a:ln>
                          <a:solidFill>
                            <a:schemeClr val="tx1"/>
                          </a:solidFill>
                          <a:effectLst/>
                          <a:latin typeface="Arial" pitchFamily="34" charset="0"/>
                          <a:cs typeface="+mn-cs"/>
                        </a:rPr>
                        <a:t>חזרה על החומר הנלמד</a:t>
                      </a: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3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r>
                        <a:rPr kumimoji="0" lang="he-IL" sz="1300" b="0" i="0" u="none" strike="noStrike" cap="none" normalizeH="0" baseline="0" dirty="0" smtClean="0">
                          <a:ln>
                            <a:noFill/>
                          </a:ln>
                          <a:solidFill>
                            <a:schemeClr val="tx1"/>
                          </a:solidFill>
                          <a:effectLst/>
                          <a:latin typeface="Arial" pitchFamily="34" charset="0"/>
                          <a:cs typeface="+mn-cs"/>
                        </a:rPr>
                        <a:t>שאלות לווידוא קליטה</a:t>
                      </a: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3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3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3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3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3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3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3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3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3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3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r>
                        <a:rPr kumimoji="0" lang="he-IL" sz="1300" b="0" i="0" u="none" strike="noStrike" cap="none" normalizeH="0" baseline="0" dirty="0" smtClean="0">
                          <a:ln>
                            <a:noFill/>
                          </a:ln>
                          <a:solidFill>
                            <a:schemeClr val="tx1"/>
                          </a:solidFill>
                          <a:effectLst/>
                          <a:latin typeface="Arial" pitchFamily="34" charset="0"/>
                          <a:cs typeface="+mn-cs"/>
                        </a:rPr>
                        <a:t>קישור להמשך השיעור</a:t>
                      </a:r>
                    </a:p>
                  </a:txBody>
                  <a:tcPr marL="63385" marR="63385" marT="62974" marB="6297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bl>
          </a:graphicData>
        </a:graphic>
      </p:graphicFrame>
      <p:sp>
        <p:nvSpPr>
          <p:cNvPr id="33" name="TextBox 32"/>
          <p:cNvSpPr txBox="1"/>
          <p:nvPr/>
        </p:nvSpPr>
        <p:spPr>
          <a:xfrm>
            <a:off x="691108" y="4780153"/>
            <a:ext cx="936625" cy="307975"/>
          </a:xfrm>
          <a:prstGeom prst="rect">
            <a:avLst/>
          </a:prstGeom>
          <a:solidFill>
            <a:schemeClr val="bg1">
              <a:lumMod val="65000"/>
            </a:schemeClr>
          </a:solidFill>
        </p:spPr>
        <p:txBody>
          <a:bodyPr rtlCol="1">
            <a:spAutoFit/>
          </a:bodyPr>
          <a:lstStyle/>
          <a:p>
            <a:pPr>
              <a:defRPr/>
            </a:pPr>
            <a:r>
              <a:rPr lang="he-IL" sz="1400" dirty="0"/>
              <a:t>110 דק'</a:t>
            </a:r>
          </a:p>
        </p:txBody>
      </p:sp>
      <p:sp>
        <p:nvSpPr>
          <p:cNvPr id="34" name="TextBox 33"/>
          <p:cNvSpPr txBox="1"/>
          <p:nvPr/>
        </p:nvSpPr>
        <p:spPr>
          <a:xfrm>
            <a:off x="2149523" y="5686149"/>
            <a:ext cx="4541876" cy="307777"/>
          </a:xfrm>
          <a:prstGeom prst="rect">
            <a:avLst/>
          </a:prstGeom>
          <a:solidFill>
            <a:schemeClr val="bg1">
              <a:lumMod val="65000"/>
            </a:schemeClr>
          </a:solidFill>
        </p:spPr>
        <p:txBody>
          <a:bodyPr wrap="square" rtlCol="1">
            <a:spAutoFit/>
          </a:bodyPr>
          <a:lstStyle/>
          <a:p>
            <a:pPr>
              <a:defRPr/>
            </a:pPr>
            <a:r>
              <a:rPr lang="he-IL" sz="1400" dirty="0" smtClean="0">
                <a:solidFill>
                  <a:srgbClr val="002060"/>
                </a:solidFill>
                <a:cs typeface="+mn-cs"/>
              </a:rPr>
              <a:t>מהו משקף תנודות?</a:t>
            </a:r>
            <a:endParaRPr lang="he-IL" sz="1400" dirty="0">
              <a:solidFill>
                <a:srgbClr val="002060"/>
              </a:solidFill>
              <a:cs typeface="+mn-cs"/>
            </a:endParaRPr>
          </a:p>
        </p:txBody>
      </p:sp>
      <p:sp>
        <p:nvSpPr>
          <p:cNvPr id="35" name="TextBox 34"/>
          <p:cNvSpPr txBox="1"/>
          <p:nvPr/>
        </p:nvSpPr>
        <p:spPr>
          <a:xfrm>
            <a:off x="2120511" y="6550245"/>
            <a:ext cx="4536503" cy="307777"/>
          </a:xfrm>
          <a:prstGeom prst="rect">
            <a:avLst/>
          </a:prstGeom>
          <a:solidFill>
            <a:schemeClr val="bg1">
              <a:lumMod val="65000"/>
            </a:schemeClr>
          </a:solidFill>
        </p:spPr>
        <p:txBody>
          <a:bodyPr wrap="square" rtlCol="1">
            <a:spAutoFit/>
          </a:bodyPr>
          <a:lstStyle/>
          <a:p>
            <a:pPr>
              <a:defRPr/>
            </a:pPr>
            <a:r>
              <a:rPr lang="he-IL" sz="1400" dirty="0" smtClean="0">
                <a:solidFill>
                  <a:srgbClr val="002060"/>
                </a:solidFill>
                <a:cs typeface="+mn-cs"/>
              </a:rPr>
              <a:t>מהם שני תפקידיו של משקף התנודות?</a:t>
            </a:r>
            <a:endParaRPr lang="he-IL" sz="1400" dirty="0">
              <a:solidFill>
                <a:srgbClr val="002060"/>
              </a:solidFill>
              <a:cs typeface="+mn-cs"/>
            </a:endParaRPr>
          </a:p>
        </p:txBody>
      </p:sp>
      <p:sp>
        <p:nvSpPr>
          <p:cNvPr id="36" name="TextBox 35"/>
          <p:cNvSpPr txBox="1"/>
          <p:nvPr/>
        </p:nvSpPr>
        <p:spPr>
          <a:xfrm>
            <a:off x="2120512" y="7319269"/>
            <a:ext cx="4536503" cy="307777"/>
          </a:xfrm>
          <a:prstGeom prst="rect">
            <a:avLst/>
          </a:prstGeom>
          <a:solidFill>
            <a:schemeClr val="bg1">
              <a:lumMod val="65000"/>
            </a:schemeClr>
          </a:solidFill>
        </p:spPr>
        <p:txBody>
          <a:bodyPr wrap="square" rtlCol="1">
            <a:spAutoFit/>
          </a:bodyPr>
          <a:lstStyle/>
          <a:p>
            <a:pPr>
              <a:defRPr/>
            </a:pPr>
            <a:r>
              <a:rPr lang="he-IL" sz="1400" dirty="0" smtClean="0">
                <a:solidFill>
                  <a:srgbClr val="002060"/>
                </a:solidFill>
                <a:cs typeface="+mn-cs"/>
              </a:rPr>
              <a:t>איזה סוגי מדידות יכול משקף התנודות לבצע?</a:t>
            </a:r>
            <a:endParaRPr lang="he-IL" sz="1400" dirty="0">
              <a:solidFill>
                <a:srgbClr val="002060"/>
              </a:solidFill>
              <a:cs typeface="+mn-cs"/>
            </a:endParaRPr>
          </a:p>
        </p:txBody>
      </p:sp>
    </p:spTree>
    <p:extLst>
      <p:ext uri="{BB962C8B-B14F-4D97-AF65-F5344CB8AC3E}">
        <p14:creationId xmlns:p14="http://schemas.microsoft.com/office/powerpoint/2010/main" val="421187901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מונת שקופית 1"/>
          <p:cNvSpPr>
            <a:spLocks noGrp="1" noRot="1" noChangeAspect="1"/>
          </p:cNvSpPr>
          <p:nvPr>
            <p:ph type="sldImg"/>
          </p:nvPr>
        </p:nvSpPr>
        <p:spPr/>
      </p:sp>
      <p:sp>
        <p:nvSpPr>
          <p:cNvPr id="4" name="מציין מיקום של מספר שקופית 3"/>
          <p:cNvSpPr>
            <a:spLocks noGrp="1"/>
          </p:cNvSpPr>
          <p:nvPr>
            <p:ph type="sldNum" sz="quarter" idx="10"/>
          </p:nvPr>
        </p:nvSpPr>
        <p:spPr/>
        <p:txBody>
          <a:bodyPr/>
          <a:lstStyle/>
          <a:p>
            <a:fld id="{F12F8595-D212-4FB1-A188-FFD54CA720AC}" type="slidenum">
              <a:rPr lang="he-IL" smtClean="0"/>
              <a:t>6</a:t>
            </a:fld>
            <a:endParaRPr lang="he-IL"/>
          </a:p>
        </p:txBody>
      </p:sp>
      <p:graphicFrame>
        <p:nvGraphicFramePr>
          <p:cNvPr id="7" name="Group 20"/>
          <p:cNvGraphicFramePr>
            <a:graphicFrameLocks noGrp="1"/>
          </p:cNvGraphicFramePr>
          <p:nvPr>
            <p:extLst>
              <p:ext uri="{D42A27DB-BD31-4B8C-83A1-F6EECF244321}">
                <p14:modId xmlns:p14="http://schemas.microsoft.com/office/powerpoint/2010/main" val="1958361945"/>
              </p:ext>
            </p:extLst>
          </p:nvPr>
        </p:nvGraphicFramePr>
        <p:xfrm>
          <a:off x="307128" y="4615832"/>
          <a:ext cx="6303718" cy="3995499"/>
        </p:xfrm>
        <a:graphic>
          <a:graphicData uri="http://schemas.openxmlformats.org/drawingml/2006/table">
            <a:tbl>
              <a:tblPr rtl="1"/>
              <a:tblGrid>
                <a:gridCol w="4910911">
                  <a:extLst>
                    <a:ext uri="{9D8B030D-6E8A-4147-A177-3AD203B41FA5}">
                      <a16:colId xmlns:a16="http://schemas.microsoft.com/office/drawing/2014/main" val="20000"/>
                    </a:ext>
                  </a:extLst>
                </a:gridCol>
                <a:gridCol w="1392807">
                  <a:extLst>
                    <a:ext uri="{9D8B030D-6E8A-4147-A177-3AD203B41FA5}">
                      <a16:colId xmlns:a16="http://schemas.microsoft.com/office/drawing/2014/main" val="20001"/>
                    </a:ext>
                  </a:extLst>
                </a:gridCol>
              </a:tblGrid>
              <a:tr h="235893">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he-IL" sz="1400" b="0" i="0" u="none" strike="noStrike" cap="none" normalizeH="0" baseline="0" dirty="0" smtClean="0">
                          <a:ln>
                            <a:noFill/>
                          </a:ln>
                          <a:solidFill>
                            <a:schemeClr val="tx1"/>
                          </a:solidFill>
                          <a:effectLst/>
                          <a:latin typeface="Arial" pitchFamily="34" charset="0"/>
                          <a:cs typeface="Arial" pitchFamily="34" charset="0"/>
                        </a:rPr>
                        <a:t>פירוט</a:t>
                      </a:r>
                      <a:r>
                        <a:rPr kumimoji="0" lang="he-IL" sz="1300" b="0" i="0" u="none" strike="noStrike" cap="none" normalizeH="0" baseline="0" dirty="0" smtClean="0">
                          <a:ln>
                            <a:noFill/>
                          </a:ln>
                          <a:solidFill>
                            <a:schemeClr val="tx1"/>
                          </a:solidFill>
                          <a:effectLst/>
                          <a:latin typeface="Arial" pitchFamily="34" charset="0"/>
                          <a:cs typeface="Arial" pitchFamily="34" charset="0"/>
                        </a:rPr>
                        <a:t> </a:t>
                      </a:r>
                      <a:r>
                        <a:rPr kumimoji="0" lang="he-IL" sz="1400" b="0" i="0" u="none" strike="noStrike" cap="none" normalizeH="0" baseline="0" dirty="0" smtClean="0">
                          <a:ln>
                            <a:noFill/>
                          </a:ln>
                          <a:solidFill>
                            <a:schemeClr val="tx1"/>
                          </a:solidFill>
                          <a:effectLst/>
                          <a:latin typeface="Arial" pitchFamily="34" charset="0"/>
                          <a:cs typeface="Arial" pitchFamily="34" charset="0"/>
                        </a:rPr>
                        <a:t>הנושא</a:t>
                      </a:r>
                      <a:endParaRPr kumimoji="0" lang="en-US" sz="1300" b="0" i="0" u="none" strike="noStrike" cap="none" normalizeH="0" baseline="0" dirty="0" smtClean="0">
                        <a:ln>
                          <a:noFill/>
                        </a:ln>
                        <a:solidFill>
                          <a:schemeClr val="tx1"/>
                        </a:solidFill>
                        <a:effectLst/>
                        <a:latin typeface="Arial" pitchFamily="34" charset="0"/>
                        <a:cs typeface="Arial" pitchFamily="34" charset="0"/>
                      </a:endParaRPr>
                    </a:p>
                  </a:txBody>
                  <a:tcPr marL="63385" marR="63385" marT="62974" marB="6297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he-IL" sz="1300" b="0" i="0" u="none" strike="noStrike" cap="none" normalizeH="0" baseline="0" dirty="0" smtClean="0">
                          <a:ln>
                            <a:noFill/>
                          </a:ln>
                          <a:solidFill>
                            <a:schemeClr val="tx1"/>
                          </a:solidFill>
                          <a:effectLst/>
                          <a:latin typeface="Arial" pitchFamily="34" charset="0"/>
                          <a:cs typeface="Arial" pitchFamily="34" charset="0"/>
                        </a:rPr>
                        <a:t>פעילות</a:t>
                      </a:r>
                      <a:endParaRPr kumimoji="0" lang="en-US" sz="1300" b="0" i="0" u="none" strike="noStrike" cap="none" normalizeH="0" baseline="0" dirty="0" smtClean="0">
                        <a:ln>
                          <a:noFill/>
                        </a:ln>
                        <a:solidFill>
                          <a:schemeClr val="tx1"/>
                        </a:solidFill>
                        <a:effectLst/>
                        <a:latin typeface="Arial" pitchFamily="34" charset="0"/>
                        <a:cs typeface="Arial" pitchFamily="34" charset="0"/>
                      </a:endParaRPr>
                    </a:p>
                  </a:txBody>
                  <a:tcPr marL="63385" marR="63385" marT="62974" marB="6297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268256">
                <a:tc>
                  <a:txBody>
                    <a:bodyPr/>
                    <a:lstStyle/>
                    <a:p>
                      <a:pPr eaLnBrk="1" hangingPunct="1"/>
                      <a:r>
                        <a:rPr lang="he-IL" sz="1400" dirty="0" smtClean="0">
                          <a:solidFill>
                            <a:schemeClr val="tx1"/>
                          </a:solidFill>
                          <a:latin typeface="Arial" pitchFamily="34" charset="0"/>
                          <a:cs typeface="+mn-cs"/>
                        </a:rPr>
                        <a:t>גוף</a:t>
                      </a:r>
                      <a:endParaRPr lang="en-US" sz="1400" dirty="0" smtClean="0">
                        <a:solidFill>
                          <a:schemeClr val="tx1"/>
                        </a:solidFill>
                        <a:latin typeface="Arial" pitchFamily="34" charset="0"/>
                        <a:cs typeface="+mn-cs"/>
                      </a:endParaRPr>
                    </a:p>
                  </a:txBody>
                  <a:tcPr marL="63385" marR="63385" marT="62974" marB="6297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300" b="0" i="0" u="none" strike="noStrike" cap="none" normalizeH="0" baseline="0" dirty="0" smtClean="0">
                        <a:ln>
                          <a:noFill/>
                        </a:ln>
                        <a:solidFill>
                          <a:schemeClr val="tx1"/>
                        </a:solidFill>
                        <a:effectLst/>
                        <a:latin typeface="Arial" pitchFamily="34" charset="0"/>
                        <a:cs typeface="+mn-cs"/>
                      </a:endParaRPr>
                    </a:p>
                  </a:txBody>
                  <a:tcPr marL="63385" marR="63385" marT="62974" marB="6297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316883">
                <a:tc>
                  <a:txBody>
                    <a:bodyPr/>
                    <a:lstStyle/>
                    <a:p>
                      <a:endParaRPr lang="he-IL" sz="1400" dirty="0" smtClean="0"/>
                    </a:p>
                    <a:p>
                      <a:endParaRPr lang="he-IL" sz="1400" dirty="0" smtClean="0"/>
                    </a:p>
                    <a:p>
                      <a:endParaRPr lang="he-IL" sz="1400" dirty="0" smtClean="0"/>
                    </a:p>
                    <a:p>
                      <a:r>
                        <a:rPr lang="he-IL" sz="1400" dirty="0" smtClean="0"/>
                        <a:t>למשקף</a:t>
                      </a:r>
                      <a:r>
                        <a:rPr lang="he-IL" sz="1400" baseline="0" dirty="0" smtClean="0"/>
                        <a:t> התנודות שעליו אנו לומדים </a:t>
                      </a:r>
                      <a:r>
                        <a:rPr lang="en-US" sz="1400" baseline="0" dirty="0" smtClean="0"/>
                        <a:t>Scope TDS210/220</a:t>
                      </a:r>
                      <a:r>
                        <a:rPr lang="he-IL" sz="1400" baseline="0" dirty="0" smtClean="0"/>
                        <a:t> יש שתי כניסות שדרכן אפשר להכניס אות להצגה ומדידה. הכניסה הראשונה נקראת 1</a:t>
                      </a:r>
                      <a:r>
                        <a:rPr lang="en-US" sz="1400" baseline="0" dirty="0" smtClean="0"/>
                        <a:t>CH</a:t>
                      </a:r>
                      <a:r>
                        <a:rPr lang="he-IL" sz="1400" baseline="0" dirty="0" smtClean="0"/>
                        <a:t> ערוץ 1 והשנייה נקראת 2</a:t>
                      </a:r>
                      <a:r>
                        <a:rPr lang="en-US" sz="1400" baseline="0" dirty="0" smtClean="0"/>
                        <a:t>CH</a:t>
                      </a:r>
                      <a:r>
                        <a:rPr lang="he-IL" sz="1400" baseline="0" dirty="0" smtClean="0"/>
                        <a:t> ערוץ 2. בנוסף יש כניסה המיודעת לקבלת אות </a:t>
                      </a:r>
                      <a:r>
                        <a:rPr lang="he-IL" sz="1400" baseline="0" dirty="0" err="1" smtClean="0"/>
                        <a:t>דירבון</a:t>
                      </a:r>
                      <a:r>
                        <a:rPr lang="he-IL" sz="1400" baseline="0" dirty="0" smtClean="0"/>
                        <a:t> חיצוני </a:t>
                      </a:r>
                      <a:r>
                        <a:rPr lang="en-US" sz="1400" baseline="0" dirty="0" smtClean="0"/>
                        <a:t>Trigger</a:t>
                      </a:r>
                      <a:r>
                        <a:rPr lang="he-IL" sz="1400" baseline="0" dirty="0" smtClean="0"/>
                        <a:t>, כניסה זאת נקראת </a:t>
                      </a:r>
                      <a:r>
                        <a:rPr lang="en-US" sz="1400" baseline="0" dirty="0" smtClean="0"/>
                        <a:t>EXT</a:t>
                      </a:r>
                      <a:r>
                        <a:rPr lang="he-IL" sz="1400" baseline="0" dirty="0" smtClean="0"/>
                        <a:t> </a:t>
                      </a:r>
                      <a:r>
                        <a:rPr lang="en-US" sz="1400" baseline="0" dirty="0" smtClean="0"/>
                        <a:t>TRIG</a:t>
                      </a:r>
                      <a:r>
                        <a:rPr lang="he-IL" sz="1400" baseline="0" dirty="0" smtClean="0"/>
                        <a:t>. לכניסות אלו נחבר כבל שבצדו השני מחובר למקור האות</a:t>
                      </a:r>
                      <a:r>
                        <a:rPr lang="en-US" sz="1400" baseline="0" dirty="0" smtClean="0"/>
                        <a:t>  </a:t>
                      </a:r>
                      <a:r>
                        <a:rPr lang="he-IL" sz="1400" baseline="0" dirty="0" smtClean="0"/>
                        <a:t> </a:t>
                      </a:r>
                      <a:r>
                        <a:rPr lang="he-IL" sz="1400" baseline="0" dirty="0" smtClean="0">
                          <a:solidFill>
                            <a:srgbClr val="00B050"/>
                          </a:solidFill>
                          <a:latin typeface="Guttman Yad-Brush" pitchFamily="2" charset="-79"/>
                          <a:cs typeface="Guttman Yad-Brush" pitchFamily="2" charset="-79"/>
                        </a:rPr>
                        <a:t>לדוגמא: מחולל אותות כמו שלמדנו בשיעור הקודם.</a:t>
                      </a:r>
                    </a:p>
                    <a:p>
                      <a:r>
                        <a:rPr lang="he-IL" sz="1400" dirty="0" smtClean="0">
                          <a:solidFill>
                            <a:schemeClr val="tx1"/>
                          </a:solidFill>
                          <a:latin typeface="Guttman Yad-Brush" pitchFamily="2" charset="-79"/>
                          <a:cs typeface="+mn-cs"/>
                        </a:rPr>
                        <a:t>מקור</a:t>
                      </a:r>
                      <a:r>
                        <a:rPr lang="he-IL" sz="1400" baseline="0" dirty="0" smtClean="0">
                          <a:solidFill>
                            <a:schemeClr val="tx1"/>
                          </a:solidFill>
                          <a:latin typeface="Guttman Yad-Brush" pitchFamily="2" charset="-79"/>
                          <a:cs typeface="+mn-cs"/>
                        </a:rPr>
                        <a:t> האות יכול להיות גם לחיבור </a:t>
                      </a:r>
                      <a:r>
                        <a:rPr lang="en-US" sz="1400" baseline="0" dirty="0" smtClean="0">
                          <a:solidFill>
                            <a:schemeClr val="tx1"/>
                          </a:solidFill>
                          <a:latin typeface="Guttman Yad-Brush" pitchFamily="2" charset="-79"/>
                          <a:cs typeface="+mn-cs"/>
                        </a:rPr>
                        <a:t>probe</a:t>
                      </a:r>
                      <a:r>
                        <a:rPr lang="he-IL" sz="1400" baseline="0" dirty="0" smtClean="0">
                          <a:solidFill>
                            <a:schemeClr val="tx1"/>
                          </a:solidFill>
                          <a:latin typeface="Guttman Yad-Brush" pitchFamily="2" charset="-79"/>
                          <a:cs typeface="+mn-cs"/>
                        </a:rPr>
                        <a:t>- זהו מכשיר שמתחבר בצדו הראשון לסקופ ובצדו השני יש חלק מתכתי </a:t>
                      </a:r>
                      <a:r>
                        <a:rPr lang="he-IL" sz="1400" baseline="0" dirty="0" err="1" smtClean="0">
                          <a:solidFill>
                            <a:schemeClr val="tx1"/>
                          </a:solidFill>
                          <a:latin typeface="Guttman Yad-Brush" pitchFamily="2" charset="-79"/>
                          <a:cs typeface="+mn-cs"/>
                        </a:rPr>
                        <a:t>שאיתו</a:t>
                      </a:r>
                      <a:r>
                        <a:rPr lang="he-IL" sz="1400" baseline="0" dirty="0" smtClean="0">
                          <a:solidFill>
                            <a:schemeClr val="tx1"/>
                          </a:solidFill>
                          <a:latin typeface="Guttman Yad-Brush" pitchFamily="2" charset="-79"/>
                          <a:cs typeface="+mn-cs"/>
                        </a:rPr>
                        <a:t> ניתן לדגום בקלות נקודות שונות במעגל בצורה פשוטה רק על ידי נגיעה בנקודה הנדגמת.</a:t>
                      </a:r>
                      <a:endParaRPr lang="he-IL" sz="1400" dirty="0" smtClean="0">
                        <a:solidFill>
                          <a:schemeClr val="tx1"/>
                        </a:solidFill>
                        <a:latin typeface="Guttman Yad-Brush" pitchFamily="2" charset="-79"/>
                        <a:cs typeface="+mn-cs"/>
                      </a:endParaRPr>
                    </a:p>
                  </a:txBody>
                  <a:tcPr marL="63385" marR="63385" marT="62974" marB="6297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defRPr/>
                      </a:pPr>
                      <a:r>
                        <a:rPr lang="he-IL" sz="1400" dirty="0" smtClean="0"/>
                        <a:t>מטרה אופרטיבית</a:t>
                      </a: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300" b="0" i="0" u="none" strike="noStrike" cap="none" normalizeH="0" baseline="0" dirty="0" smtClean="0">
                        <a:ln>
                          <a:noFill/>
                        </a:ln>
                        <a:solidFill>
                          <a:schemeClr val="tx1"/>
                        </a:solidFill>
                        <a:effectLst/>
                        <a:latin typeface="Arial" pitchFamily="34" charset="0"/>
                        <a:cs typeface="+mn-cs"/>
                      </a:endParaRPr>
                    </a:p>
                  </a:txBody>
                  <a:tcPr marL="63385" marR="63385" marT="62974" marB="6297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bl>
          </a:graphicData>
        </a:graphic>
      </p:graphicFrame>
      <p:sp>
        <p:nvSpPr>
          <p:cNvPr id="8" name="TextBox 7"/>
          <p:cNvSpPr txBox="1"/>
          <p:nvPr/>
        </p:nvSpPr>
        <p:spPr>
          <a:xfrm>
            <a:off x="2040311" y="5412118"/>
            <a:ext cx="4392488" cy="523220"/>
          </a:xfrm>
          <a:prstGeom prst="rect">
            <a:avLst/>
          </a:prstGeom>
          <a:noFill/>
          <a:ln>
            <a:solidFill>
              <a:schemeClr val="tx1"/>
            </a:solidFill>
          </a:ln>
        </p:spPr>
        <p:txBody>
          <a:bodyPr wrap="square" rtlCol="1">
            <a:spAutoFit/>
          </a:bodyPr>
          <a:lstStyle/>
          <a:p>
            <a:r>
              <a:rPr lang="he-IL" sz="1400" dirty="0"/>
              <a:t>החניך יציין את תפקיד שלושת הכניסות של המשקף תנודות </a:t>
            </a:r>
            <a:r>
              <a:rPr lang="en-US" sz="1400" dirty="0"/>
              <a:t>TDS210/220</a:t>
            </a:r>
            <a:endParaRPr lang="he-IL" sz="1400" dirty="0"/>
          </a:p>
        </p:txBody>
      </p:sp>
    </p:spTree>
    <p:extLst>
      <p:ext uri="{BB962C8B-B14F-4D97-AF65-F5344CB8AC3E}">
        <p14:creationId xmlns:p14="http://schemas.microsoft.com/office/powerpoint/2010/main" val="41445415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מונת שקופית 1"/>
          <p:cNvSpPr>
            <a:spLocks noGrp="1" noRot="1" noChangeAspect="1"/>
          </p:cNvSpPr>
          <p:nvPr>
            <p:ph type="sldImg"/>
          </p:nvPr>
        </p:nvSpPr>
        <p:spPr/>
      </p:sp>
      <p:sp>
        <p:nvSpPr>
          <p:cNvPr id="4" name="מציין מיקום של מספר שקופית 3"/>
          <p:cNvSpPr>
            <a:spLocks noGrp="1"/>
          </p:cNvSpPr>
          <p:nvPr>
            <p:ph type="sldNum" sz="quarter" idx="10"/>
          </p:nvPr>
        </p:nvSpPr>
        <p:spPr/>
        <p:txBody>
          <a:bodyPr/>
          <a:lstStyle/>
          <a:p>
            <a:fld id="{F12F8595-D212-4FB1-A188-FFD54CA720AC}" type="slidenum">
              <a:rPr lang="he-IL" smtClean="0"/>
              <a:t>7</a:t>
            </a:fld>
            <a:endParaRPr lang="he-IL"/>
          </a:p>
        </p:txBody>
      </p:sp>
      <p:graphicFrame>
        <p:nvGraphicFramePr>
          <p:cNvPr id="31" name="Group 20"/>
          <p:cNvGraphicFramePr>
            <a:graphicFrameLocks noGrp="1"/>
          </p:cNvGraphicFramePr>
          <p:nvPr>
            <p:extLst>
              <p:ext uri="{D42A27DB-BD31-4B8C-83A1-F6EECF244321}">
                <p14:modId xmlns:p14="http://schemas.microsoft.com/office/powerpoint/2010/main" val="1341975146"/>
              </p:ext>
            </p:extLst>
          </p:nvPr>
        </p:nvGraphicFramePr>
        <p:xfrm>
          <a:off x="343704" y="4384184"/>
          <a:ext cx="6303718" cy="5480918"/>
        </p:xfrm>
        <a:graphic>
          <a:graphicData uri="http://schemas.openxmlformats.org/drawingml/2006/table">
            <a:tbl>
              <a:tblPr rtl="1"/>
              <a:tblGrid>
                <a:gridCol w="4910911">
                  <a:extLst>
                    <a:ext uri="{9D8B030D-6E8A-4147-A177-3AD203B41FA5}">
                      <a16:colId xmlns:a16="http://schemas.microsoft.com/office/drawing/2014/main" val="20000"/>
                    </a:ext>
                  </a:extLst>
                </a:gridCol>
                <a:gridCol w="1392807">
                  <a:extLst>
                    <a:ext uri="{9D8B030D-6E8A-4147-A177-3AD203B41FA5}">
                      <a16:colId xmlns:a16="http://schemas.microsoft.com/office/drawing/2014/main" val="20001"/>
                    </a:ext>
                  </a:extLst>
                </a:gridCol>
              </a:tblGrid>
              <a:tr h="315759">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he-IL" sz="1300" b="0" i="0" u="none" strike="noStrike" cap="none" normalizeH="0" baseline="0" dirty="0" smtClean="0">
                          <a:ln>
                            <a:noFill/>
                          </a:ln>
                          <a:solidFill>
                            <a:schemeClr val="tx1"/>
                          </a:solidFill>
                          <a:effectLst/>
                          <a:latin typeface="Arial" pitchFamily="34" charset="0"/>
                          <a:cs typeface="Arial" pitchFamily="34" charset="0"/>
                        </a:rPr>
                        <a:t>פירוט הנושא</a:t>
                      </a:r>
                      <a:endParaRPr kumimoji="0" lang="en-US" sz="1300" b="0" i="0" u="none" strike="noStrike" cap="none" normalizeH="0" baseline="0" dirty="0" smtClean="0">
                        <a:ln>
                          <a:noFill/>
                        </a:ln>
                        <a:solidFill>
                          <a:schemeClr val="tx1"/>
                        </a:solidFill>
                        <a:effectLst/>
                        <a:latin typeface="Arial" pitchFamily="34" charset="0"/>
                        <a:cs typeface="Arial" pitchFamily="34" charset="0"/>
                      </a:endParaRPr>
                    </a:p>
                  </a:txBody>
                  <a:tcPr marL="63385" marR="63385" marT="62974" marB="6297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he-IL" sz="1300" b="0" i="0" u="none" strike="noStrike" cap="none" normalizeH="0" baseline="0" dirty="0" smtClean="0">
                          <a:ln>
                            <a:noFill/>
                          </a:ln>
                          <a:solidFill>
                            <a:schemeClr val="tx1"/>
                          </a:solidFill>
                          <a:effectLst/>
                          <a:latin typeface="Arial" pitchFamily="34" charset="0"/>
                          <a:cs typeface="Arial" pitchFamily="34" charset="0"/>
                        </a:rPr>
                        <a:t>פעילות</a:t>
                      </a:r>
                      <a:endParaRPr kumimoji="0" lang="en-US" sz="1300" b="0" i="0" u="none" strike="noStrike" cap="none" normalizeH="0" baseline="0" dirty="0" smtClean="0">
                        <a:ln>
                          <a:noFill/>
                        </a:ln>
                        <a:solidFill>
                          <a:schemeClr val="tx1"/>
                        </a:solidFill>
                        <a:effectLst/>
                        <a:latin typeface="Arial" pitchFamily="34" charset="0"/>
                        <a:cs typeface="Arial" pitchFamily="34" charset="0"/>
                      </a:endParaRPr>
                    </a:p>
                  </a:txBody>
                  <a:tcPr marL="63385" marR="63385" marT="62974" marB="6297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385858">
                <a:tc>
                  <a:txBody>
                    <a:bodyPr/>
                    <a:lstStyle/>
                    <a:p>
                      <a:pPr eaLnBrk="1" hangingPunct="1"/>
                      <a:r>
                        <a:rPr lang="he-IL" sz="1400" dirty="0" smtClean="0">
                          <a:solidFill>
                            <a:schemeClr val="tx1"/>
                          </a:solidFill>
                          <a:latin typeface="Arial" pitchFamily="34" charset="0"/>
                          <a:cs typeface="+mn-cs"/>
                        </a:rPr>
                        <a:t>סיכום ביניים</a:t>
                      </a:r>
                      <a:endParaRPr lang="en-US" sz="1400" dirty="0" smtClean="0">
                        <a:solidFill>
                          <a:schemeClr val="tx1"/>
                        </a:solidFill>
                        <a:latin typeface="Arial" pitchFamily="34" charset="0"/>
                        <a:cs typeface="+mn-cs"/>
                      </a:endParaRPr>
                    </a:p>
                  </a:txBody>
                  <a:tcPr marL="63385" marR="63385" marT="62974" marB="6297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300" b="0" i="0" u="none" strike="noStrike" cap="none" normalizeH="0" baseline="0" dirty="0" smtClean="0">
                        <a:ln>
                          <a:noFill/>
                        </a:ln>
                        <a:solidFill>
                          <a:schemeClr val="tx1"/>
                        </a:solidFill>
                        <a:effectLst/>
                        <a:latin typeface="Arial" pitchFamily="34" charset="0"/>
                        <a:cs typeface="+mn-cs"/>
                      </a:endParaRPr>
                    </a:p>
                  </a:txBody>
                  <a:tcPr marL="63385" marR="63385" marT="62974" marB="6297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4770992">
                <a:tc>
                  <a:txBody>
                    <a:bodyPr/>
                    <a:lstStyle/>
                    <a:p>
                      <a:endParaRPr lang="he-IL" sz="1400" dirty="0" smtClean="0"/>
                    </a:p>
                    <a:p>
                      <a:endParaRPr lang="he-IL" sz="1400" dirty="0" smtClean="0"/>
                    </a:p>
                    <a:p>
                      <a:r>
                        <a:rPr lang="he-IL" sz="1400" dirty="0" smtClean="0"/>
                        <a:t>עד כה למדנו מהו משקף התנודות, תפקידיו ואת אופן החיבור.</a:t>
                      </a:r>
                    </a:p>
                    <a:p>
                      <a:endParaRPr lang="he-IL" sz="1400" dirty="0" smtClean="0"/>
                    </a:p>
                    <a:p>
                      <a:endParaRPr lang="he-IL" sz="1400" dirty="0" smtClean="0"/>
                    </a:p>
                    <a:p>
                      <a:endParaRPr lang="he-IL" sz="1400" dirty="0" smtClean="0"/>
                    </a:p>
                    <a:p>
                      <a:r>
                        <a:rPr lang="he-IL" sz="1400" dirty="0" smtClean="0"/>
                        <a:t>ת. רב מודד יציג</a:t>
                      </a:r>
                      <a:r>
                        <a:rPr lang="he-IL" sz="1400" baseline="0" dirty="0" smtClean="0"/>
                        <a:t> את העוצמה (מתח או זרם) של אות שאנחנו מודדים בלבד, ואילו משקף תנודות יכול להציג לנו את העוצמה, את צורת האות ואת התדר.</a:t>
                      </a:r>
                      <a:endParaRPr lang="he-IL" sz="1400" dirty="0" smtClean="0"/>
                    </a:p>
                    <a:p>
                      <a:endParaRPr lang="he-IL" sz="1400" dirty="0" smtClean="0"/>
                    </a:p>
                    <a:p>
                      <a:endParaRPr lang="he-IL" sz="1400" dirty="0" smtClean="0"/>
                    </a:p>
                    <a:p>
                      <a:endParaRPr lang="he-IL" sz="1400" dirty="0" smtClean="0"/>
                    </a:p>
                    <a:p>
                      <a:r>
                        <a:rPr lang="he-IL" sz="1400" dirty="0" smtClean="0"/>
                        <a:t>ת. שתי כניסות אותות שייוצגו</a:t>
                      </a:r>
                      <a:r>
                        <a:rPr lang="he-IL" sz="1400" baseline="0" dirty="0" smtClean="0"/>
                        <a:t> על המסך</a:t>
                      </a:r>
                      <a:r>
                        <a:rPr lang="he-IL" sz="1400" dirty="0" smtClean="0"/>
                        <a:t> וכניסת אות טריגר</a:t>
                      </a:r>
                    </a:p>
                    <a:p>
                      <a:endParaRPr lang="he-IL" sz="1400" dirty="0" smtClean="0"/>
                    </a:p>
                    <a:p>
                      <a:endParaRPr lang="he-IL" sz="1400" dirty="0" smtClean="0"/>
                    </a:p>
                    <a:p>
                      <a:endParaRPr lang="he-IL" sz="1400" dirty="0" smtClean="0"/>
                    </a:p>
                    <a:p>
                      <a:r>
                        <a:rPr lang="he-IL" sz="1400" dirty="0" smtClean="0"/>
                        <a:t>בהמשך נלמד על אופן התפעול ועל אמצעי הזהירות של משקף התנודות.</a:t>
                      </a:r>
                    </a:p>
                    <a:p>
                      <a:pPr marL="0" indent="0">
                        <a:buFont typeface="Arial" pitchFamily="34" charset="0"/>
                        <a:buNone/>
                      </a:pPr>
                      <a:endParaRPr lang="he-IL" sz="1400" dirty="0" smtClean="0"/>
                    </a:p>
                    <a:p>
                      <a:pPr eaLnBrk="1" hangingPunct="1">
                        <a:defRPr/>
                      </a:pPr>
                      <a:endParaRPr lang="he-IL" sz="1300" dirty="0" smtClean="0">
                        <a:effectLst/>
                      </a:endParaRPr>
                    </a:p>
                  </a:txBody>
                  <a:tcPr marL="63385" marR="63385" marT="62974" marB="6297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he-IL" sz="1300" b="0" i="0" u="none" strike="noStrike" cap="none" normalizeH="0" baseline="0" dirty="0" smtClean="0">
                          <a:ln>
                            <a:noFill/>
                          </a:ln>
                          <a:solidFill>
                            <a:schemeClr val="tx1"/>
                          </a:solidFill>
                          <a:effectLst/>
                          <a:latin typeface="Arial" pitchFamily="34" charset="0"/>
                          <a:cs typeface="+mn-cs"/>
                        </a:rPr>
                        <a:t>חזרה על החומר הנלמד</a:t>
                      </a: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3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r>
                        <a:rPr kumimoji="0" lang="he-IL" sz="1300" b="0" i="0" u="none" strike="noStrike" cap="none" normalizeH="0" baseline="0" dirty="0" smtClean="0">
                          <a:ln>
                            <a:noFill/>
                          </a:ln>
                          <a:solidFill>
                            <a:schemeClr val="tx1"/>
                          </a:solidFill>
                          <a:effectLst/>
                          <a:latin typeface="Arial" pitchFamily="34" charset="0"/>
                          <a:cs typeface="+mn-cs"/>
                        </a:rPr>
                        <a:t>שאלות לווידוא קליטה</a:t>
                      </a: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3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3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3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3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3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3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3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3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3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3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3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300" b="0" i="0" u="none" strike="noStrike" cap="none" normalizeH="0" baseline="0" dirty="0" smtClean="0">
                        <a:ln>
                          <a:noFill/>
                        </a:ln>
                        <a:solidFill>
                          <a:schemeClr val="tx1"/>
                        </a:solidFill>
                        <a:effectLst/>
                        <a:latin typeface="Arial" pitchFamily="34" charset="0"/>
                        <a:cs typeface="+mn-cs"/>
                      </a:endParaRPr>
                    </a:p>
                    <a:p>
                      <a:pPr marL="0" marR="0" lvl="0" indent="0" algn="ctr" defTabSz="914400" rtl="1" eaLnBrk="1" fontAlgn="base" latinLnBrk="0" hangingPunct="1">
                        <a:lnSpc>
                          <a:spcPct val="100000"/>
                        </a:lnSpc>
                        <a:spcBef>
                          <a:spcPct val="0"/>
                        </a:spcBef>
                        <a:spcAft>
                          <a:spcPct val="0"/>
                        </a:spcAft>
                        <a:buClrTx/>
                        <a:buSzTx/>
                        <a:buFontTx/>
                        <a:buNone/>
                        <a:tabLst/>
                      </a:pPr>
                      <a:r>
                        <a:rPr kumimoji="0" lang="he-IL" sz="1300" b="0" i="0" u="none" strike="noStrike" cap="none" normalizeH="0" baseline="0" dirty="0" smtClean="0">
                          <a:ln>
                            <a:noFill/>
                          </a:ln>
                          <a:solidFill>
                            <a:schemeClr val="tx1"/>
                          </a:solidFill>
                          <a:effectLst/>
                          <a:latin typeface="Arial" pitchFamily="34" charset="0"/>
                          <a:cs typeface="+mn-cs"/>
                        </a:rPr>
                        <a:t>קישור להמשך השיעור</a:t>
                      </a:r>
                    </a:p>
                  </a:txBody>
                  <a:tcPr marL="63385" marR="63385" marT="62974" marB="6297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bl>
          </a:graphicData>
        </a:graphic>
      </p:graphicFrame>
      <p:sp>
        <p:nvSpPr>
          <p:cNvPr id="32" name="TextBox 31"/>
          <p:cNvSpPr txBox="1"/>
          <p:nvPr/>
        </p:nvSpPr>
        <p:spPr>
          <a:xfrm>
            <a:off x="631736" y="4731385"/>
            <a:ext cx="936625" cy="307975"/>
          </a:xfrm>
          <a:prstGeom prst="rect">
            <a:avLst/>
          </a:prstGeom>
          <a:solidFill>
            <a:schemeClr val="bg1">
              <a:lumMod val="65000"/>
            </a:schemeClr>
          </a:solidFill>
        </p:spPr>
        <p:txBody>
          <a:bodyPr rtlCol="1">
            <a:spAutoFit/>
          </a:bodyPr>
          <a:lstStyle/>
          <a:p>
            <a:pPr>
              <a:defRPr/>
            </a:pPr>
            <a:r>
              <a:rPr lang="he-IL" sz="1400" dirty="0" smtClean="0"/>
              <a:t>90 </a:t>
            </a:r>
            <a:r>
              <a:rPr lang="he-IL" sz="1400" dirty="0"/>
              <a:t>דק'</a:t>
            </a:r>
          </a:p>
        </p:txBody>
      </p:sp>
      <p:sp>
        <p:nvSpPr>
          <p:cNvPr id="33" name="TextBox 32"/>
          <p:cNvSpPr txBox="1"/>
          <p:nvPr/>
        </p:nvSpPr>
        <p:spPr>
          <a:xfrm>
            <a:off x="2143904" y="6045411"/>
            <a:ext cx="4399993" cy="307777"/>
          </a:xfrm>
          <a:prstGeom prst="rect">
            <a:avLst/>
          </a:prstGeom>
          <a:solidFill>
            <a:schemeClr val="bg1">
              <a:lumMod val="65000"/>
            </a:schemeClr>
          </a:solidFill>
        </p:spPr>
        <p:txBody>
          <a:bodyPr wrap="square" rtlCol="1">
            <a:spAutoFit/>
          </a:bodyPr>
          <a:lstStyle/>
          <a:p>
            <a:pPr>
              <a:defRPr/>
            </a:pPr>
            <a:r>
              <a:rPr lang="he-IL" sz="1400" dirty="0" smtClean="0">
                <a:solidFill>
                  <a:srgbClr val="002060"/>
                </a:solidFill>
                <a:cs typeface="+mn-cs"/>
              </a:rPr>
              <a:t>מדוע לא מספיק לנו למדוד אותות באמצעות רב מודד?</a:t>
            </a:r>
            <a:endParaRPr lang="he-IL" sz="1400" dirty="0">
              <a:solidFill>
                <a:srgbClr val="002060"/>
              </a:solidFill>
              <a:cs typeface="+mn-cs"/>
            </a:endParaRPr>
          </a:p>
        </p:txBody>
      </p:sp>
      <p:sp>
        <p:nvSpPr>
          <p:cNvPr id="34" name="TextBox 33"/>
          <p:cNvSpPr txBox="1"/>
          <p:nvPr/>
        </p:nvSpPr>
        <p:spPr>
          <a:xfrm>
            <a:off x="2141604" y="7244759"/>
            <a:ext cx="4394788" cy="307777"/>
          </a:xfrm>
          <a:prstGeom prst="rect">
            <a:avLst/>
          </a:prstGeom>
          <a:solidFill>
            <a:schemeClr val="bg1">
              <a:lumMod val="65000"/>
            </a:schemeClr>
          </a:solidFill>
        </p:spPr>
        <p:txBody>
          <a:bodyPr wrap="square" rtlCol="1">
            <a:spAutoFit/>
          </a:bodyPr>
          <a:lstStyle/>
          <a:p>
            <a:pPr>
              <a:defRPr/>
            </a:pPr>
            <a:r>
              <a:rPr lang="he-IL" sz="1400" dirty="0" smtClean="0">
                <a:solidFill>
                  <a:srgbClr val="002060"/>
                </a:solidFill>
                <a:cs typeface="+mn-cs"/>
              </a:rPr>
              <a:t>אילו כניסות יש למשקף התנודות?</a:t>
            </a:r>
            <a:endParaRPr lang="he-IL" sz="1400" dirty="0">
              <a:solidFill>
                <a:srgbClr val="002060"/>
              </a:solidFill>
              <a:cs typeface="+mn-cs"/>
            </a:endParaRPr>
          </a:p>
        </p:txBody>
      </p:sp>
    </p:spTree>
    <p:extLst>
      <p:ext uri="{BB962C8B-B14F-4D97-AF65-F5344CB8AC3E}">
        <p14:creationId xmlns:p14="http://schemas.microsoft.com/office/powerpoint/2010/main" val="305803093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מונת שקופית 1"/>
          <p:cNvSpPr>
            <a:spLocks noGrp="1" noRot="1" noChangeAspect="1"/>
          </p:cNvSpPr>
          <p:nvPr>
            <p:ph type="sldImg"/>
          </p:nvPr>
        </p:nvSpPr>
        <p:spPr/>
      </p:sp>
      <p:sp>
        <p:nvSpPr>
          <p:cNvPr id="4" name="מציין מיקום של מספר שקופית 3"/>
          <p:cNvSpPr>
            <a:spLocks noGrp="1"/>
          </p:cNvSpPr>
          <p:nvPr>
            <p:ph type="sldNum" sz="quarter" idx="10"/>
          </p:nvPr>
        </p:nvSpPr>
        <p:spPr/>
        <p:txBody>
          <a:bodyPr/>
          <a:lstStyle/>
          <a:p>
            <a:fld id="{F12F8595-D212-4FB1-A188-FFD54CA720AC}" type="slidenum">
              <a:rPr lang="he-IL" smtClean="0"/>
              <a:t>8</a:t>
            </a:fld>
            <a:endParaRPr lang="he-IL"/>
          </a:p>
        </p:txBody>
      </p:sp>
      <p:graphicFrame>
        <p:nvGraphicFramePr>
          <p:cNvPr id="7" name="Group 20"/>
          <p:cNvGraphicFramePr>
            <a:graphicFrameLocks noGrp="1"/>
          </p:cNvGraphicFramePr>
          <p:nvPr>
            <p:extLst>
              <p:ext uri="{D42A27DB-BD31-4B8C-83A1-F6EECF244321}">
                <p14:modId xmlns:p14="http://schemas.microsoft.com/office/powerpoint/2010/main" val="3683765048"/>
              </p:ext>
            </p:extLst>
          </p:nvPr>
        </p:nvGraphicFramePr>
        <p:xfrm>
          <a:off x="404664" y="4396376"/>
          <a:ext cx="6303718" cy="4600967"/>
        </p:xfrm>
        <a:graphic>
          <a:graphicData uri="http://schemas.openxmlformats.org/drawingml/2006/table">
            <a:tbl>
              <a:tblPr rtl="1"/>
              <a:tblGrid>
                <a:gridCol w="4910911">
                  <a:extLst>
                    <a:ext uri="{9D8B030D-6E8A-4147-A177-3AD203B41FA5}">
                      <a16:colId xmlns:a16="http://schemas.microsoft.com/office/drawing/2014/main" val="20000"/>
                    </a:ext>
                  </a:extLst>
                </a:gridCol>
                <a:gridCol w="1392807">
                  <a:extLst>
                    <a:ext uri="{9D8B030D-6E8A-4147-A177-3AD203B41FA5}">
                      <a16:colId xmlns:a16="http://schemas.microsoft.com/office/drawing/2014/main" val="20001"/>
                    </a:ext>
                  </a:extLst>
                </a:gridCol>
              </a:tblGrid>
              <a:tr h="303085">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he-IL" sz="1400" b="0" i="0" u="none" strike="noStrike" cap="none" normalizeH="0" baseline="0" dirty="0" smtClean="0">
                          <a:ln>
                            <a:noFill/>
                          </a:ln>
                          <a:solidFill>
                            <a:schemeClr val="tx1"/>
                          </a:solidFill>
                          <a:effectLst/>
                          <a:latin typeface="Arial" pitchFamily="34" charset="0"/>
                          <a:cs typeface="Arial" pitchFamily="34" charset="0"/>
                        </a:rPr>
                        <a:t>פירוט</a:t>
                      </a:r>
                      <a:r>
                        <a:rPr kumimoji="0" lang="he-IL" sz="1300" b="0" i="0" u="none" strike="noStrike" cap="none" normalizeH="0" baseline="0" dirty="0" smtClean="0">
                          <a:ln>
                            <a:noFill/>
                          </a:ln>
                          <a:solidFill>
                            <a:schemeClr val="tx1"/>
                          </a:solidFill>
                          <a:effectLst/>
                          <a:latin typeface="Arial" pitchFamily="34" charset="0"/>
                          <a:cs typeface="Arial" pitchFamily="34" charset="0"/>
                        </a:rPr>
                        <a:t> </a:t>
                      </a:r>
                      <a:r>
                        <a:rPr kumimoji="0" lang="he-IL" sz="1400" b="0" i="0" u="none" strike="noStrike" cap="none" normalizeH="0" baseline="0" dirty="0" smtClean="0">
                          <a:ln>
                            <a:noFill/>
                          </a:ln>
                          <a:solidFill>
                            <a:schemeClr val="tx1"/>
                          </a:solidFill>
                          <a:effectLst/>
                          <a:latin typeface="Arial" pitchFamily="34" charset="0"/>
                          <a:cs typeface="Arial" pitchFamily="34" charset="0"/>
                        </a:rPr>
                        <a:t>הנושא</a:t>
                      </a:r>
                      <a:endParaRPr kumimoji="0" lang="en-US" sz="1300" b="0" i="0" u="none" strike="noStrike" cap="none" normalizeH="0" baseline="0" dirty="0" smtClean="0">
                        <a:ln>
                          <a:noFill/>
                        </a:ln>
                        <a:solidFill>
                          <a:schemeClr val="tx1"/>
                        </a:solidFill>
                        <a:effectLst/>
                        <a:latin typeface="Arial" pitchFamily="34" charset="0"/>
                        <a:cs typeface="Arial" pitchFamily="34" charset="0"/>
                      </a:endParaRPr>
                    </a:p>
                  </a:txBody>
                  <a:tcPr marL="63385" marR="63385" marT="62974" marB="6297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he-IL" sz="1300" b="0" i="0" u="none" strike="noStrike" cap="none" normalizeH="0" baseline="0" dirty="0" smtClean="0">
                          <a:ln>
                            <a:noFill/>
                          </a:ln>
                          <a:solidFill>
                            <a:schemeClr val="tx1"/>
                          </a:solidFill>
                          <a:effectLst/>
                          <a:latin typeface="Arial" pitchFamily="34" charset="0"/>
                          <a:cs typeface="Arial" pitchFamily="34" charset="0"/>
                        </a:rPr>
                        <a:t>פעילות</a:t>
                      </a:r>
                      <a:endParaRPr kumimoji="0" lang="en-US" sz="1300" b="0" i="0" u="none" strike="noStrike" cap="none" normalizeH="0" baseline="0" dirty="0" smtClean="0">
                        <a:ln>
                          <a:noFill/>
                        </a:ln>
                        <a:solidFill>
                          <a:schemeClr val="tx1"/>
                        </a:solidFill>
                        <a:effectLst/>
                        <a:latin typeface="Arial" pitchFamily="34" charset="0"/>
                        <a:cs typeface="Arial" pitchFamily="34" charset="0"/>
                      </a:endParaRPr>
                    </a:p>
                  </a:txBody>
                  <a:tcPr marL="63385" marR="63385" marT="62974" marB="6297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4261659">
                <a:tc>
                  <a:txBody>
                    <a:bodyPr/>
                    <a:lstStyle/>
                    <a:p>
                      <a:endParaRPr lang="he-IL" sz="1300" dirty="0" smtClean="0">
                        <a:effectLst/>
                      </a:endParaRPr>
                    </a:p>
                    <a:p>
                      <a:endParaRPr lang="he-IL" sz="1300" dirty="0" smtClean="0">
                        <a:effectLst/>
                      </a:endParaRPr>
                    </a:p>
                    <a:p>
                      <a:endParaRPr lang="he-IL" sz="1300" dirty="0" smtClean="0">
                        <a:effectLst/>
                      </a:endParaRPr>
                    </a:p>
                    <a:p>
                      <a:r>
                        <a:rPr lang="he-IL" sz="1300" dirty="0" smtClean="0">
                          <a:effectLst/>
                        </a:rPr>
                        <a:t>כעת</a:t>
                      </a:r>
                      <a:r>
                        <a:rPr lang="he-IL" sz="1300" baseline="0" dirty="0" smtClean="0">
                          <a:effectLst/>
                        </a:rPr>
                        <a:t> נעבור על חלק ממרכיבי התצוגה של משקף התנודות. </a:t>
                      </a:r>
                    </a:p>
                    <a:p>
                      <a:r>
                        <a:rPr lang="he-IL" sz="1300" baseline="0" dirty="0" smtClean="0">
                          <a:effectLst/>
                        </a:rPr>
                        <a:t>בחלקו העליון של המסך, בפינת ימין כתוב את שם התפריט המוצג.</a:t>
                      </a:r>
                    </a:p>
                    <a:p>
                      <a:r>
                        <a:rPr lang="he-IL" sz="1300" baseline="0" dirty="0" smtClean="0">
                          <a:effectLst/>
                        </a:rPr>
                        <a:t>במרכז החלק העליון של המסך כתוב את סטטוס התצוגה – האם התמונה מוקפאת </a:t>
                      </a:r>
                      <a:r>
                        <a:rPr lang="en-US" sz="1300" baseline="0" dirty="0" smtClean="0">
                          <a:effectLst/>
                        </a:rPr>
                        <a:t>Stop</a:t>
                      </a:r>
                      <a:r>
                        <a:rPr lang="he-IL" sz="1300" baseline="0" dirty="0" smtClean="0">
                          <a:effectLst/>
                        </a:rPr>
                        <a:t> או פעיל </a:t>
                      </a:r>
                      <a:r>
                        <a:rPr lang="en-US" sz="1300" baseline="0" dirty="0" err="1" smtClean="0">
                          <a:effectLst/>
                        </a:rPr>
                        <a:t>Trig’d</a:t>
                      </a:r>
                      <a:r>
                        <a:rPr lang="en-US" sz="1300" baseline="0" dirty="0" smtClean="0">
                          <a:effectLst/>
                        </a:rPr>
                        <a:t> </a:t>
                      </a:r>
                      <a:r>
                        <a:rPr lang="he-IL" sz="1300" baseline="0" dirty="0" smtClean="0">
                          <a:effectLst/>
                        </a:rPr>
                        <a:t>או </a:t>
                      </a:r>
                      <a:r>
                        <a:rPr lang="en-US" sz="1300" baseline="0" dirty="0" smtClean="0">
                          <a:effectLst/>
                        </a:rPr>
                        <a:t>Auto</a:t>
                      </a:r>
                      <a:r>
                        <a:rPr lang="he-IL" sz="1300" baseline="0" dirty="0" smtClean="0">
                          <a:effectLst/>
                        </a:rPr>
                        <a:t>.</a:t>
                      </a:r>
                    </a:p>
                    <a:p>
                      <a:endParaRPr lang="he-IL" sz="1300" baseline="0" dirty="0" smtClean="0">
                        <a:effectLst/>
                      </a:endParaRPr>
                    </a:p>
                    <a:p>
                      <a:r>
                        <a:rPr lang="he-IL" sz="1300" baseline="0" dirty="0" smtClean="0">
                          <a:effectLst/>
                        </a:rPr>
                        <a:t>על המסך ישנם שני סוגי צירים- צירים מרכזיים שמסמלים את מרכז המסך ואת נקודות ה0. ישנם צירים משניים אשר יוצרים משבצות על  המסך למען נוחות המשתמש.</a:t>
                      </a:r>
                    </a:p>
                    <a:p>
                      <a:endParaRPr lang="he-IL" sz="1300" baseline="0" dirty="0" smtClean="0">
                        <a:effectLst/>
                      </a:endParaRPr>
                    </a:p>
                    <a:p>
                      <a:r>
                        <a:rPr lang="he-IL" sz="1300" baseline="0" dirty="0" smtClean="0">
                          <a:effectLst/>
                        </a:rPr>
                        <a:t>בתחתית המסך כתוב מה קני המידה של המשבצות כלומר מה הערך של כל משבצת על שני הצירים. בצד שמאל כתוב מה הערך של כל משבצת של ציר המתח בעבור כל אחד מהערוצים. ובמרכז כתוב מה ערך כל משבצת בציר הזמן.</a:t>
                      </a:r>
                    </a:p>
                    <a:p>
                      <a:r>
                        <a:rPr lang="he-IL" sz="1300" baseline="0" dirty="0" smtClean="0">
                          <a:solidFill>
                            <a:srgbClr val="00B050"/>
                          </a:solidFill>
                          <a:effectLst/>
                          <a:latin typeface="Guttman Yad-Brush" pitchFamily="2" charset="-79"/>
                          <a:cs typeface="Guttman Yad-Brush" pitchFamily="2" charset="-79"/>
                        </a:rPr>
                        <a:t>לדוגמא בסקופ המוצג במצגת לערוץ 1 כל משבצת מייצגת 200 </a:t>
                      </a:r>
                      <a:r>
                        <a:rPr lang="he-IL" sz="1300" baseline="0" dirty="0" err="1" smtClean="0">
                          <a:solidFill>
                            <a:srgbClr val="00B050"/>
                          </a:solidFill>
                          <a:effectLst/>
                          <a:latin typeface="Guttman Yad-Brush" pitchFamily="2" charset="-79"/>
                          <a:cs typeface="Guttman Yad-Brush" pitchFamily="2" charset="-79"/>
                        </a:rPr>
                        <a:t>מיליוולט</a:t>
                      </a:r>
                      <a:r>
                        <a:rPr lang="he-IL" sz="1300" baseline="0" dirty="0" smtClean="0">
                          <a:solidFill>
                            <a:srgbClr val="00B050"/>
                          </a:solidFill>
                          <a:effectLst/>
                          <a:latin typeface="Guttman Yad-Brush" pitchFamily="2" charset="-79"/>
                          <a:cs typeface="Guttman Yad-Brush" pitchFamily="2" charset="-79"/>
                        </a:rPr>
                        <a:t> וכך גם כל משבצת בעבור ערוץ 2. כל משבצת על ציר הזמן שווה ל5 מילישניות.</a:t>
                      </a:r>
                      <a:endParaRPr lang="he-IL" sz="1400" dirty="0" smtClean="0">
                        <a:solidFill>
                          <a:srgbClr val="00B050"/>
                        </a:solidFill>
                        <a:latin typeface="Guttman Yad-Brush" pitchFamily="2" charset="-79"/>
                        <a:cs typeface="Guttman Yad-Brush" pitchFamily="2" charset="-79"/>
                      </a:endParaRPr>
                    </a:p>
                  </a:txBody>
                  <a:tcPr marL="63385" marR="63385" marT="62974" marB="6297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defRPr/>
                      </a:pPr>
                      <a:r>
                        <a:rPr lang="he-IL" sz="1400" dirty="0" smtClean="0"/>
                        <a:t>מטרה אופרטיבית</a:t>
                      </a: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300" b="0" i="0" u="none" strike="noStrike" cap="none" normalizeH="0" baseline="0" dirty="0" smtClean="0">
                        <a:ln>
                          <a:noFill/>
                        </a:ln>
                        <a:solidFill>
                          <a:schemeClr val="tx1"/>
                        </a:solidFill>
                        <a:effectLst/>
                        <a:latin typeface="Arial" pitchFamily="34" charset="0"/>
                        <a:cs typeface="+mn-cs"/>
                      </a:endParaRPr>
                    </a:p>
                  </a:txBody>
                  <a:tcPr marL="63385" marR="63385" marT="62974" marB="6297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bl>
          </a:graphicData>
        </a:graphic>
      </p:graphicFrame>
      <p:sp>
        <p:nvSpPr>
          <p:cNvPr id="8" name="TextBox 7"/>
          <p:cNvSpPr txBox="1"/>
          <p:nvPr/>
        </p:nvSpPr>
        <p:spPr>
          <a:xfrm>
            <a:off x="1988840" y="4756416"/>
            <a:ext cx="4608512" cy="523220"/>
          </a:xfrm>
          <a:prstGeom prst="rect">
            <a:avLst/>
          </a:prstGeom>
          <a:noFill/>
          <a:ln>
            <a:solidFill>
              <a:schemeClr val="tx1"/>
            </a:solidFill>
          </a:ln>
        </p:spPr>
        <p:txBody>
          <a:bodyPr wrap="square" rtlCol="1">
            <a:spAutoFit/>
          </a:bodyPr>
          <a:lstStyle/>
          <a:p>
            <a:pPr algn="l" rtl="0"/>
            <a:r>
              <a:rPr lang="he-IL" sz="1400" dirty="0"/>
              <a:t>החניך יחזור על אופן קריאת תצוגת המסך במשקף תנודות </a:t>
            </a:r>
            <a:r>
              <a:rPr lang="en-US" sz="1400" dirty="0"/>
              <a:t>TDS210/220</a:t>
            </a:r>
            <a:endParaRPr lang="he-IL" sz="1400" dirty="0"/>
          </a:p>
        </p:txBody>
      </p:sp>
    </p:spTree>
    <p:extLst>
      <p:ext uri="{BB962C8B-B14F-4D97-AF65-F5344CB8AC3E}">
        <p14:creationId xmlns:p14="http://schemas.microsoft.com/office/powerpoint/2010/main" val="161226474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מונת שקופית 1"/>
          <p:cNvSpPr>
            <a:spLocks noGrp="1" noRot="1" noChangeAspect="1"/>
          </p:cNvSpPr>
          <p:nvPr>
            <p:ph type="sldImg"/>
          </p:nvPr>
        </p:nvSpPr>
        <p:spPr/>
      </p:sp>
      <p:sp>
        <p:nvSpPr>
          <p:cNvPr id="4" name="מציין מיקום של מספר שקופית 3"/>
          <p:cNvSpPr>
            <a:spLocks noGrp="1"/>
          </p:cNvSpPr>
          <p:nvPr>
            <p:ph type="sldNum" sz="quarter" idx="10"/>
          </p:nvPr>
        </p:nvSpPr>
        <p:spPr/>
        <p:txBody>
          <a:bodyPr/>
          <a:lstStyle/>
          <a:p>
            <a:fld id="{F12F8595-D212-4FB1-A188-FFD54CA720AC}" type="slidenum">
              <a:rPr lang="he-IL" smtClean="0"/>
              <a:t>9</a:t>
            </a:fld>
            <a:endParaRPr lang="he-IL"/>
          </a:p>
        </p:txBody>
      </p:sp>
      <p:graphicFrame>
        <p:nvGraphicFramePr>
          <p:cNvPr id="8" name="Group 20"/>
          <p:cNvGraphicFramePr>
            <a:graphicFrameLocks noGrp="1"/>
          </p:cNvGraphicFramePr>
          <p:nvPr>
            <p:extLst>
              <p:ext uri="{D42A27DB-BD31-4B8C-83A1-F6EECF244321}">
                <p14:modId xmlns:p14="http://schemas.microsoft.com/office/powerpoint/2010/main" val="2171809912"/>
              </p:ext>
            </p:extLst>
          </p:nvPr>
        </p:nvGraphicFramePr>
        <p:xfrm>
          <a:off x="404664" y="4457336"/>
          <a:ext cx="6303718" cy="5110300"/>
        </p:xfrm>
        <a:graphic>
          <a:graphicData uri="http://schemas.openxmlformats.org/drawingml/2006/table">
            <a:tbl>
              <a:tblPr rtl="1"/>
              <a:tblGrid>
                <a:gridCol w="4910911">
                  <a:extLst>
                    <a:ext uri="{9D8B030D-6E8A-4147-A177-3AD203B41FA5}">
                      <a16:colId xmlns:a16="http://schemas.microsoft.com/office/drawing/2014/main" val="20000"/>
                    </a:ext>
                  </a:extLst>
                </a:gridCol>
                <a:gridCol w="1392807">
                  <a:extLst>
                    <a:ext uri="{9D8B030D-6E8A-4147-A177-3AD203B41FA5}">
                      <a16:colId xmlns:a16="http://schemas.microsoft.com/office/drawing/2014/main" val="20001"/>
                    </a:ext>
                  </a:extLst>
                </a:gridCol>
              </a:tblGrid>
              <a:tr h="315759">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he-IL" sz="1400" b="0" i="0" u="none" strike="noStrike" cap="none" normalizeH="0" baseline="0" dirty="0" smtClean="0">
                          <a:ln>
                            <a:noFill/>
                          </a:ln>
                          <a:solidFill>
                            <a:schemeClr val="tx1"/>
                          </a:solidFill>
                          <a:effectLst/>
                          <a:latin typeface="Arial" pitchFamily="34" charset="0"/>
                          <a:cs typeface="Arial" pitchFamily="34" charset="0"/>
                        </a:rPr>
                        <a:t>פירוט</a:t>
                      </a:r>
                      <a:r>
                        <a:rPr kumimoji="0" lang="he-IL" sz="1300" b="0" i="0" u="none" strike="noStrike" cap="none" normalizeH="0" baseline="0" dirty="0" smtClean="0">
                          <a:ln>
                            <a:noFill/>
                          </a:ln>
                          <a:solidFill>
                            <a:schemeClr val="tx1"/>
                          </a:solidFill>
                          <a:effectLst/>
                          <a:latin typeface="Arial" pitchFamily="34" charset="0"/>
                          <a:cs typeface="Arial" pitchFamily="34" charset="0"/>
                        </a:rPr>
                        <a:t> </a:t>
                      </a:r>
                      <a:r>
                        <a:rPr kumimoji="0" lang="he-IL" sz="1400" b="0" i="0" u="none" strike="noStrike" cap="none" normalizeH="0" baseline="0" dirty="0" smtClean="0">
                          <a:ln>
                            <a:noFill/>
                          </a:ln>
                          <a:solidFill>
                            <a:schemeClr val="tx1"/>
                          </a:solidFill>
                          <a:effectLst/>
                          <a:latin typeface="Arial" pitchFamily="34" charset="0"/>
                          <a:cs typeface="Arial" pitchFamily="34" charset="0"/>
                        </a:rPr>
                        <a:t>הנושא</a:t>
                      </a:r>
                      <a:endParaRPr kumimoji="0" lang="en-US" sz="1300" b="0" i="0" u="none" strike="noStrike" cap="none" normalizeH="0" baseline="0" dirty="0" smtClean="0">
                        <a:ln>
                          <a:noFill/>
                        </a:ln>
                        <a:solidFill>
                          <a:schemeClr val="tx1"/>
                        </a:solidFill>
                        <a:effectLst/>
                        <a:latin typeface="Arial" pitchFamily="34" charset="0"/>
                        <a:cs typeface="Arial" pitchFamily="34" charset="0"/>
                      </a:endParaRPr>
                    </a:p>
                  </a:txBody>
                  <a:tcPr marL="63385" marR="63385" marT="62974" marB="6297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he-IL" sz="1300" b="0" i="0" u="none" strike="noStrike" cap="none" normalizeH="0" baseline="0" dirty="0" smtClean="0">
                          <a:ln>
                            <a:noFill/>
                          </a:ln>
                          <a:solidFill>
                            <a:schemeClr val="tx1"/>
                          </a:solidFill>
                          <a:effectLst/>
                          <a:latin typeface="Arial" pitchFamily="34" charset="0"/>
                          <a:cs typeface="Arial" pitchFamily="34" charset="0"/>
                        </a:rPr>
                        <a:t>פעילות</a:t>
                      </a:r>
                      <a:endParaRPr kumimoji="0" lang="en-US" sz="1300" b="0" i="0" u="none" strike="noStrike" cap="none" normalizeH="0" baseline="0" dirty="0" smtClean="0">
                        <a:ln>
                          <a:noFill/>
                        </a:ln>
                        <a:solidFill>
                          <a:schemeClr val="tx1"/>
                        </a:solidFill>
                        <a:effectLst/>
                        <a:latin typeface="Arial" pitchFamily="34" charset="0"/>
                        <a:cs typeface="Arial" pitchFamily="34" charset="0"/>
                      </a:endParaRPr>
                    </a:p>
                  </a:txBody>
                  <a:tcPr marL="63385" marR="63385" marT="62974" marB="6297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4770992">
                <a:tc>
                  <a:txBody>
                    <a:bodyPr/>
                    <a:lstStyle/>
                    <a:p>
                      <a:endParaRPr lang="he-IL" sz="1400" dirty="0" smtClean="0"/>
                    </a:p>
                    <a:p>
                      <a:endParaRPr lang="he-IL" sz="1400" dirty="0" smtClean="0"/>
                    </a:p>
                    <a:p>
                      <a:endParaRPr lang="he-IL" sz="1400" dirty="0" smtClean="0"/>
                    </a:p>
                    <a:p>
                      <a:r>
                        <a:rPr lang="he-IL" sz="1400" dirty="0" smtClean="0"/>
                        <a:t>חמשת תיבות התצוגה מציגות את אפשרויות התפריטים השונים של משקף התנודות.</a:t>
                      </a:r>
                    </a:p>
                    <a:p>
                      <a:endParaRPr lang="he-IL" sz="1400" dirty="0" smtClean="0"/>
                    </a:p>
                    <a:p>
                      <a:r>
                        <a:rPr lang="he-IL" sz="1400" dirty="0" smtClean="0"/>
                        <a:t>לכל תיבת תצוגה יש כפתור מסך. מתאים שמאפשר שינוי של הבחירה בכל אחת מהתיבות בהתאם לתפריט הנבחר.  התיבה</a:t>
                      </a:r>
                      <a:r>
                        <a:rPr lang="he-IL" sz="1400" baseline="0" dirty="0" smtClean="0"/>
                        <a:t> העליונה מתאימה לכפתור העליון, התיבה השנייה מתאימה לכפתור השני וכן הלאה...</a:t>
                      </a:r>
                      <a:endParaRPr lang="he-IL" sz="1400" dirty="0" smtClean="0"/>
                    </a:p>
                    <a:p>
                      <a:endParaRPr lang="he-IL" sz="1400" dirty="0" smtClean="0"/>
                    </a:p>
                    <a:p>
                      <a:r>
                        <a:rPr lang="he-IL" sz="1400" dirty="0" smtClean="0"/>
                        <a:t>בכל תיבה מה שניתן לשנות או הבחירה הנוכחית יהיה מסומן במלבן שחור.</a:t>
                      </a:r>
                    </a:p>
                    <a:p>
                      <a:pPr eaLnBrk="1" hangingPunct="1">
                        <a:defRPr/>
                      </a:pPr>
                      <a:endParaRPr lang="he-IL" sz="1300" dirty="0" smtClean="0">
                        <a:effectLst/>
                      </a:endParaRPr>
                    </a:p>
                  </a:txBody>
                  <a:tcPr marL="63385" marR="63385" marT="62974" marB="6297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defRPr/>
                      </a:pPr>
                      <a:r>
                        <a:rPr lang="he-IL" sz="1400" dirty="0" smtClean="0"/>
                        <a:t>מטרה אופרטיבית</a:t>
                      </a: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300" b="0" i="0" u="none" strike="noStrike" cap="none" normalizeH="0" baseline="0" dirty="0" smtClean="0">
                        <a:ln>
                          <a:noFill/>
                        </a:ln>
                        <a:solidFill>
                          <a:schemeClr val="tx1"/>
                        </a:solidFill>
                        <a:effectLst/>
                        <a:latin typeface="Arial" pitchFamily="34" charset="0"/>
                        <a:cs typeface="+mn-cs"/>
                      </a:endParaRPr>
                    </a:p>
                  </a:txBody>
                  <a:tcPr marL="63385" marR="63385" marT="62974" marB="6297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bl>
          </a:graphicData>
        </a:graphic>
      </p:graphicFrame>
      <p:sp>
        <p:nvSpPr>
          <p:cNvPr id="12" name="TextBox 11"/>
          <p:cNvSpPr txBox="1"/>
          <p:nvPr/>
        </p:nvSpPr>
        <p:spPr>
          <a:xfrm>
            <a:off x="2252965" y="4870220"/>
            <a:ext cx="4320480" cy="523220"/>
          </a:xfrm>
          <a:prstGeom prst="rect">
            <a:avLst/>
          </a:prstGeom>
          <a:noFill/>
          <a:ln>
            <a:solidFill>
              <a:schemeClr val="tx1"/>
            </a:solidFill>
          </a:ln>
        </p:spPr>
        <p:txBody>
          <a:bodyPr wrap="square" rtlCol="1">
            <a:spAutoFit/>
          </a:bodyPr>
          <a:lstStyle/>
          <a:p>
            <a:r>
              <a:rPr lang="he-IL" sz="1400" dirty="0"/>
              <a:t>החניך יציין את שימוש חמשת כפתורי המסך במשקף תנודות </a:t>
            </a:r>
            <a:r>
              <a:rPr lang="en-US" sz="1400" dirty="0"/>
              <a:t>TDS210/220</a:t>
            </a:r>
            <a:endParaRPr lang="he-IL" sz="1400" dirty="0"/>
          </a:p>
        </p:txBody>
      </p:sp>
    </p:spTree>
    <p:extLst>
      <p:ext uri="{BB962C8B-B14F-4D97-AF65-F5344CB8AC3E}">
        <p14:creationId xmlns:p14="http://schemas.microsoft.com/office/powerpoint/2010/main" val="286631383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שקופית כותרת">
    <p:spTree>
      <p:nvGrpSpPr>
        <p:cNvPr id="1" name=""/>
        <p:cNvGrpSpPr/>
        <p:nvPr/>
      </p:nvGrpSpPr>
      <p:grpSpPr>
        <a:xfrm>
          <a:off x="0" y="0"/>
          <a:ext cx="0" cy="0"/>
          <a:chOff x="0" y="0"/>
          <a:chExt cx="0" cy="0"/>
        </a:xfrm>
      </p:grpSpPr>
      <p:sp>
        <p:nvSpPr>
          <p:cNvPr id="3" name="כותרת משנה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he-IL" smtClean="0"/>
              <a:t>לחץ כדי לערוך סגנון כותרת משנה של תבנית בסיס</a:t>
            </a:r>
            <a:endParaRPr lang="he-IL"/>
          </a:p>
        </p:txBody>
      </p:sp>
      <p:sp>
        <p:nvSpPr>
          <p:cNvPr id="4" name="מציין מיקום של תאריך 3"/>
          <p:cNvSpPr>
            <a:spLocks noGrp="1"/>
          </p:cNvSpPr>
          <p:nvPr>
            <p:ph type="dt" sz="half" idx="10"/>
          </p:nvPr>
        </p:nvSpPr>
        <p:spPr/>
        <p:txBody>
          <a:bodyPr/>
          <a:lstStyle>
            <a:lvl1pPr>
              <a:defRPr/>
            </a:lvl1pPr>
          </a:lstStyle>
          <a:p>
            <a:fld id="{ADBD09FD-3D96-4D0F-9081-9BEA66D16622}" type="datetimeFigureOut">
              <a:rPr lang="he-IL" smtClean="0"/>
              <a:t>א'/ניסן/תשפ"א</a:t>
            </a:fld>
            <a:endParaRPr lang="he-IL"/>
          </a:p>
        </p:txBody>
      </p:sp>
      <p:sp>
        <p:nvSpPr>
          <p:cNvPr id="5" name="מציין מיקום של כותרת תחתונה 4"/>
          <p:cNvSpPr>
            <a:spLocks noGrp="1"/>
          </p:cNvSpPr>
          <p:nvPr>
            <p:ph type="ftr" sz="quarter" idx="11"/>
          </p:nvPr>
        </p:nvSpPr>
        <p:spPr/>
        <p:txBody>
          <a:bodyPr/>
          <a:lstStyle>
            <a:lvl1pPr>
              <a:defRPr/>
            </a:lvl1pPr>
          </a:lstStyle>
          <a:p>
            <a:endParaRPr lang="he-IL"/>
          </a:p>
        </p:txBody>
      </p:sp>
      <p:sp>
        <p:nvSpPr>
          <p:cNvPr id="6" name="מציין מיקום של מספר שקופית 5"/>
          <p:cNvSpPr>
            <a:spLocks noGrp="1"/>
          </p:cNvSpPr>
          <p:nvPr>
            <p:ph type="sldNum" sz="quarter" idx="12"/>
          </p:nvPr>
        </p:nvSpPr>
        <p:spPr/>
        <p:txBody>
          <a:bodyPr/>
          <a:lstStyle>
            <a:lvl1pPr>
              <a:defRPr/>
            </a:lvl1pPr>
          </a:lstStyle>
          <a:p>
            <a:fld id="{AB13DA8D-250F-4CFF-AB12-903A48B4B0AD}" type="slidenum">
              <a:rPr lang="he-IL" smtClean="0"/>
              <a:t>‹#›</a:t>
            </a:fld>
            <a:endParaRPr lang="he-IL"/>
          </a:p>
        </p:txBody>
      </p:sp>
    </p:spTree>
    <p:extLst>
      <p:ext uri="{BB962C8B-B14F-4D97-AF65-F5344CB8AC3E}">
        <p14:creationId xmlns:p14="http://schemas.microsoft.com/office/powerpoint/2010/main" val="2755571007"/>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1_שקופית כותרת">
    <p:spTree>
      <p:nvGrpSpPr>
        <p:cNvPr id="1" name=""/>
        <p:cNvGrpSpPr/>
        <p:nvPr/>
      </p:nvGrpSpPr>
      <p:grpSpPr>
        <a:xfrm>
          <a:off x="0" y="0"/>
          <a:ext cx="0" cy="0"/>
          <a:chOff x="0" y="0"/>
          <a:chExt cx="0" cy="0"/>
        </a:xfrm>
      </p:grpSpPr>
      <p:sp>
        <p:nvSpPr>
          <p:cNvPr id="4" name="מציין מיקום של תאריך 3"/>
          <p:cNvSpPr>
            <a:spLocks noGrp="1"/>
          </p:cNvSpPr>
          <p:nvPr>
            <p:ph type="dt" sz="half" idx="10"/>
          </p:nvPr>
        </p:nvSpPr>
        <p:spPr/>
        <p:txBody>
          <a:bodyPr/>
          <a:lstStyle>
            <a:lvl1pPr>
              <a:defRPr/>
            </a:lvl1pPr>
          </a:lstStyle>
          <a:p>
            <a:fld id="{ADBD09FD-3D96-4D0F-9081-9BEA66D16622}" type="datetimeFigureOut">
              <a:rPr lang="he-IL" smtClean="0"/>
              <a:t>א'/ניסן/תשפ"א</a:t>
            </a:fld>
            <a:endParaRPr lang="he-IL" dirty="0"/>
          </a:p>
        </p:txBody>
      </p:sp>
      <p:sp>
        <p:nvSpPr>
          <p:cNvPr id="5" name="מציין מיקום של כותרת תחתונה 4"/>
          <p:cNvSpPr>
            <a:spLocks noGrp="1"/>
          </p:cNvSpPr>
          <p:nvPr>
            <p:ph type="ftr" sz="quarter" idx="11"/>
          </p:nvPr>
        </p:nvSpPr>
        <p:spPr>
          <a:xfrm>
            <a:off x="-2778897" y="6492875"/>
            <a:ext cx="3860800" cy="365125"/>
          </a:xfrm>
        </p:spPr>
        <p:txBody>
          <a:bodyPr/>
          <a:lstStyle>
            <a:lvl1pPr marL="0" algn="r" defTabSz="914400" rtl="1" eaLnBrk="1" latinLnBrk="0" hangingPunct="1">
              <a:defRPr lang="he-IL" sz="2400" kern="1200" smtClean="0">
                <a:solidFill>
                  <a:schemeClr val="bg1"/>
                </a:solidFill>
                <a:latin typeface="AdumaFOT Regular" panose="02000500000000000000" pitchFamily="50" charset="-79"/>
                <a:ea typeface="+mn-ea"/>
                <a:cs typeface="AdumaFOT Regular" panose="02000500000000000000" pitchFamily="50" charset="-79"/>
              </a:defRPr>
            </a:lvl1pPr>
          </a:lstStyle>
          <a:p>
            <a:r>
              <a:rPr lang="he-IL" dirty="0" smtClean="0"/>
              <a:t>נתח אותות</a:t>
            </a:r>
            <a:endParaRPr lang="he-IL" dirty="0"/>
          </a:p>
        </p:txBody>
      </p:sp>
      <p:sp>
        <p:nvSpPr>
          <p:cNvPr id="6" name="מציין מיקום של מספר שקופית 5"/>
          <p:cNvSpPr>
            <a:spLocks noGrp="1"/>
          </p:cNvSpPr>
          <p:nvPr>
            <p:ph type="sldNum" sz="quarter" idx="12"/>
          </p:nvPr>
        </p:nvSpPr>
        <p:spPr/>
        <p:txBody>
          <a:bodyPr/>
          <a:lstStyle>
            <a:lvl1pPr>
              <a:defRPr/>
            </a:lvl1pPr>
          </a:lstStyle>
          <a:p>
            <a:fld id="{AB13DA8D-250F-4CFF-AB12-903A48B4B0AD}" type="slidenum">
              <a:rPr lang="he-IL" smtClean="0"/>
              <a:t>‹#›</a:t>
            </a:fld>
            <a:endParaRPr lang="he-IL" dirty="0"/>
          </a:p>
        </p:txBody>
      </p:sp>
    </p:spTree>
    <p:extLst>
      <p:ext uri="{BB962C8B-B14F-4D97-AF65-F5344CB8AC3E}">
        <p14:creationId xmlns:p14="http://schemas.microsoft.com/office/powerpoint/2010/main" val="4000824350"/>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a:gsLst>
            <a:gs pos="0">
              <a:schemeClr val="bg1"/>
            </a:gs>
            <a:gs pos="75000">
              <a:schemeClr val="bg2"/>
            </a:gs>
          </a:gsLst>
          <a:lin ang="8100000" scaled="1"/>
        </a:gradFill>
        <a:effectLst/>
      </p:bgPr>
    </p:bg>
    <p:spTree>
      <p:nvGrpSpPr>
        <p:cNvPr id="1" name=""/>
        <p:cNvGrpSpPr/>
        <p:nvPr/>
      </p:nvGrpSpPr>
      <p:grpSpPr>
        <a:xfrm>
          <a:off x="0" y="0"/>
          <a:ext cx="0" cy="0"/>
          <a:chOff x="0" y="0"/>
          <a:chExt cx="0" cy="0"/>
        </a:xfrm>
      </p:grpSpPr>
      <p:sp>
        <p:nvSpPr>
          <p:cNvPr id="1026" name="מציין מיקום של כותרת 1"/>
          <p:cNvSpPr>
            <a:spLocks noGrp="1"/>
          </p:cNvSpPr>
          <p:nvPr>
            <p:ph type="title"/>
          </p:nvPr>
        </p:nvSpPr>
        <p:spPr bwMode="auto">
          <a:xfrm>
            <a:off x="609600" y="274638"/>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he-IL" smtClean="0"/>
              <a:t>לחץ כדי לערוך סגנון כותרת של תבנית בסיס</a:t>
            </a:r>
          </a:p>
        </p:txBody>
      </p:sp>
      <p:sp>
        <p:nvSpPr>
          <p:cNvPr id="1027" name="מציין מיקום טקסט 2"/>
          <p:cNvSpPr>
            <a:spLocks noGrp="1"/>
          </p:cNvSpPr>
          <p:nvPr>
            <p:ph type="body" idx="1"/>
          </p:nvPr>
        </p:nvSpPr>
        <p:spPr bwMode="auto">
          <a:xfrm>
            <a:off x="609600" y="1600201"/>
            <a:ext cx="109728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he-IL" dirty="0" smtClean="0"/>
              <a:t>לחץ כדי לערוך סגנונות טקסט של תבנית בסיס</a:t>
            </a:r>
          </a:p>
          <a:p>
            <a:pPr lvl="1"/>
            <a:r>
              <a:rPr lang="he-IL" dirty="0" smtClean="0"/>
              <a:t>רמה שנייה</a:t>
            </a:r>
          </a:p>
          <a:p>
            <a:pPr lvl="2"/>
            <a:r>
              <a:rPr lang="he-IL" dirty="0" smtClean="0"/>
              <a:t>רמה שלישית</a:t>
            </a:r>
          </a:p>
          <a:p>
            <a:pPr lvl="3"/>
            <a:r>
              <a:rPr lang="he-IL" dirty="0" smtClean="0"/>
              <a:t>רמה רביעית</a:t>
            </a:r>
          </a:p>
          <a:p>
            <a:pPr lvl="4"/>
            <a:r>
              <a:rPr lang="he-IL" dirty="0" smtClean="0"/>
              <a:t>רמה חמישית</a:t>
            </a:r>
          </a:p>
        </p:txBody>
      </p:sp>
      <p:sp>
        <p:nvSpPr>
          <p:cNvPr id="4" name="מציין מיקום של תאריך 3"/>
          <p:cNvSpPr>
            <a:spLocks noGrp="1"/>
          </p:cNvSpPr>
          <p:nvPr>
            <p:ph type="dt" sz="half" idx="2"/>
          </p:nvPr>
        </p:nvSpPr>
        <p:spPr>
          <a:xfrm>
            <a:off x="8737600" y="6356351"/>
            <a:ext cx="2844800" cy="365125"/>
          </a:xfrm>
          <a:prstGeom prst="rect">
            <a:avLst/>
          </a:prstGeom>
        </p:spPr>
        <p:txBody>
          <a:bodyPr vert="horz" lIns="91440" tIns="45720" rIns="91440" bIns="45720" rtlCol="1" anchor="ctr"/>
          <a:lstStyle>
            <a:lvl1pPr algn="r" fontAlgn="auto">
              <a:spcBef>
                <a:spcPts val="0"/>
              </a:spcBef>
              <a:spcAft>
                <a:spcPts val="0"/>
              </a:spcAft>
              <a:defRPr sz="1200">
                <a:solidFill>
                  <a:schemeClr val="tx1">
                    <a:tint val="75000"/>
                  </a:schemeClr>
                </a:solidFill>
                <a:latin typeface="+mn-lt"/>
                <a:cs typeface="+mn-cs"/>
              </a:defRPr>
            </a:lvl1pPr>
          </a:lstStyle>
          <a:p>
            <a:fld id="{ADBD09FD-3D96-4D0F-9081-9BEA66D16622}" type="datetimeFigureOut">
              <a:rPr lang="he-IL" smtClean="0"/>
              <a:t>א'/ניסן/תשפ"א</a:t>
            </a:fld>
            <a:endParaRPr lang="he-IL"/>
          </a:p>
        </p:txBody>
      </p:sp>
      <p:sp>
        <p:nvSpPr>
          <p:cNvPr id="5" name="מציין מיקום של כותרת תחתונה 4"/>
          <p:cNvSpPr>
            <a:spLocks noGrp="1"/>
          </p:cNvSpPr>
          <p:nvPr>
            <p:ph type="ftr" sz="quarter" idx="3"/>
          </p:nvPr>
        </p:nvSpPr>
        <p:spPr>
          <a:xfrm>
            <a:off x="4165600" y="6356351"/>
            <a:ext cx="3860800" cy="365125"/>
          </a:xfrm>
          <a:prstGeom prst="rect">
            <a:avLst/>
          </a:prstGeom>
        </p:spPr>
        <p:txBody>
          <a:bodyPr vert="horz" lIns="91440" tIns="45720" rIns="91440" bIns="45720" rtlCol="1" anchor="ctr"/>
          <a:lstStyle>
            <a:lvl1pPr algn="ctr" fontAlgn="auto">
              <a:spcBef>
                <a:spcPts val="0"/>
              </a:spcBef>
              <a:spcAft>
                <a:spcPts val="0"/>
              </a:spcAft>
              <a:defRPr sz="1200">
                <a:solidFill>
                  <a:schemeClr val="tx1">
                    <a:tint val="75000"/>
                  </a:schemeClr>
                </a:solidFill>
                <a:latin typeface="+mn-lt"/>
                <a:cs typeface="+mn-cs"/>
              </a:defRPr>
            </a:lvl1pPr>
          </a:lstStyle>
          <a:p>
            <a:endParaRPr lang="he-IL"/>
          </a:p>
        </p:txBody>
      </p:sp>
      <p:sp>
        <p:nvSpPr>
          <p:cNvPr id="6" name="מציין מיקום של מספר שקופית 5"/>
          <p:cNvSpPr>
            <a:spLocks noGrp="1"/>
          </p:cNvSpPr>
          <p:nvPr>
            <p:ph type="sldNum" sz="quarter" idx="4"/>
          </p:nvPr>
        </p:nvSpPr>
        <p:spPr>
          <a:xfrm>
            <a:off x="609600" y="6356351"/>
            <a:ext cx="2844800" cy="365125"/>
          </a:xfrm>
          <a:prstGeom prst="rect">
            <a:avLst/>
          </a:prstGeom>
        </p:spPr>
        <p:txBody>
          <a:bodyPr vert="horz" lIns="91440" tIns="45720" rIns="91440" bIns="45720" rtlCol="1" anchor="ctr"/>
          <a:lstStyle>
            <a:lvl1pPr algn="l" fontAlgn="auto">
              <a:spcBef>
                <a:spcPts val="0"/>
              </a:spcBef>
              <a:spcAft>
                <a:spcPts val="0"/>
              </a:spcAft>
              <a:defRPr sz="1200">
                <a:solidFill>
                  <a:schemeClr val="tx1">
                    <a:tint val="75000"/>
                  </a:schemeClr>
                </a:solidFill>
                <a:latin typeface="+mn-lt"/>
                <a:cs typeface="+mn-cs"/>
              </a:defRPr>
            </a:lvl1pPr>
          </a:lstStyle>
          <a:p>
            <a:fld id="{AB13DA8D-250F-4CFF-AB12-903A48B4B0AD}" type="slidenum">
              <a:rPr lang="he-IL" smtClean="0"/>
              <a:t>‹#›</a:t>
            </a:fld>
            <a:endParaRPr lang="he-IL" dirty="0"/>
          </a:p>
        </p:txBody>
      </p:sp>
      <p:sp>
        <p:nvSpPr>
          <p:cNvPr id="7" name="מלבן 6"/>
          <p:cNvSpPr/>
          <p:nvPr userDrawn="1"/>
        </p:nvSpPr>
        <p:spPr>
          <a:xfrm>
            <a:off x="0" y="6498000"/>
            <a:ext cx="12192000" cy="360000"/>
          </a:xfrm>
          <a:prstGeom prst="rect">
            <a:avLst/>
          </a:prstGeom>
          <a:gradFill flip="none" rotWithShape="1">
            <a:gsLst>
              <a:gs pos="0">
                <a:schemeClr val="accent2">
                  <a:lumMod val="75000"/>
                  <a:shade val="30000"/>
                  <a:satMod val="115000"/>
                </a:schemeClr>
              </a:gs>
              <a:gs pos="50000">
                <a:schemeClr val="accent2">
                  <a:lumMod val="75000"/>
                  <a:shade val="67500"/>
                  <a:satMod val="115000"/>
                </a:schemeClr>
              </a:gs>
              <a:gs pos="100000">
                <a:schemeClr val="accent2">
                  <a:lumMod val="75000"/>
                  <a:shade val="100000"/>
                  <a:satMod val="115000"/>
                </a:scheme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8" name="משולש ישר-זווית 7"/>
          <p:cNvSpPr/>
          <p:nvPr userDrawn="1"/>
        </p:nvSpPr>
        <p:spPr>
          <a:xfrm>
            <a:off x="1968" y="5791039"/>
            <a:ext cx="1080000" cy="1080000"/>
          </a:xfrm>
          <a:prstGeom prst="rtTriangle">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9" name="משולש ישר-זווית 8"/>
          <p:cNvSpPr/>
          <p:nvPr userDrawn="1"/>
        </p:nvSpPr>
        <p:spPr>
          <a:xfrm>
            <a:off x="0" y="6147332"/>
            <a:ext cx="720000" cy="720000"/>
          </a:xfrm>
          <a:prstGeom prst="rtTriangle">
            <a:avLst/>
          </a:prstGeom>
          <a:solidFill>
            <a:schemeClr val="accent1">
              <a:lumMod val="75000"/>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10" name="משולש ישר-זווית 9"/>
          <p:cNvSpPr/>
          <p:nvPr userDrawn="1"/>
        </p:nvSpPr>
        <p:spPr>
          <a:xfrm>
            <a:off x="0" y="6507332"/>
            <a:ext cx="360000" cy="360000"/>
          </a:xfrm>
          <a:prstGeom prst="rtTriangle">
            <a:avLst/>
          </a:prstGeom>
          <a:solidFill>
            <a:srgbClr val="1D6295"/>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11" name="TextBox 10"/>
          <p:cNvSpPr txBox="1"/>
          <p:nvPr userDrawn="1"/>
        </p:nvSpPr>
        <p:spPr>
          <a:xfrm>
            <a:off x="533621" y="6498000"/>
            <a:ext cx="3337996" cy="369332"/>
          </a:xfrm>
          <a:prstGeom prst="rect">
            <a:avLst/>
          </a:prstGeom>
          <a:noFill/>
        </p:spPr>
        <p:txBody>
          <a:bodyPr wrap="square" rtlCol="1">
            <a:spAutoFit/>
          </a:bodyPr>
          <a:lstStyle/>
          <a:p>
            <a:pPr algn="l"/>
            <a:r>
              <a:rPr lang="he-IL" dirty="0" smtClean="0">
                <a:solidFill>
                  <a:schemeClr val="bg1"/>
                </a:solidFill>
                <a:latin typeface="AdumaFOT Regular" panose="02000500000000000000" pitchFamily="50" charset="-79"/>
                <a:cs typeface="AdumaFOT Regular" panose="02000500000000000000" pitchFamily="50" charset="-79"/>
              </a:rPr>
              <a:t>נושא השיעור:</a:t>
            </a:r>
            <a:r>
              <a:rPr lang="he-IL" baseline="0" dirty="0" smtClean="0">
                <a:solidFill>
                  <a:schemeClr val="bg1"/>
                </a:solidFill>
                <a:latin typeface="AdumaFOT Regular" panose="02000500000000000000" pitchFamily="50" charset="-79"/>
                <a:cs typeface="AdumaFOT Regular" panose="02000500000000000000" pitchFamily="50" charset="-79"/>
              </a:rPr>
              <a:t> משקף תנודות</a:t>
            </a:r>
            <a:endParaRPr lang="he-IL" dirty="0">
              <a:solidFill>
                <a:schemeClr val="bg1"/>
              </a:solidFill>
              <a:latin typeface="AdumaFOT Regular" panose="02000500000000000000" pitchFamily="50" charset="-79"/>
              <a:cs typeface="AdumaFOT Regular" panose="02000500000000000000" pitchFamily="50" charset="-79"/>
            </a:endParaRPr>
          </a:p>
        </p:txBody>
      </p:sp>
      <p:sp>
        <p:nvSpPr>
          <p:cNvPr id="12" name="TextBox 11"/>
          <p:cNvSpPr txBox="1"/>
          <p:nvPr userDrawn="1"/>
        </p:nvSpPr>
        <p:spPr>
          <a:xfrm>
            <a:off x="5334000" y="6498000"/>
            <a:ext cx="1524000" cy="369332"/>
          </a:xfrm>
          <a:prstGeom prst="rect">
            <a:avLst/>
          </a:prstGeom>
          <a:noFill/>
        </p:spPr>
        <p:txBody>
          <a:bodyPr wrap="square" rtlCol="1">
            <a:spAutoFit/>
          </a:bodyPr>
          <a:lstStyle/>
          <a:p>
            <a:pPr algn="ctr"/>
            <a:r>
              <a:rPr lang="he-IL" dirty="0" smtClean="0">
                <a:solidFill>
                  <a:schemeClr val="bg1"/>
                </a:solidFill>
                <a:latin typeface="AdumaFOT Regular" panose="02000500000000000000" pitchFamily="50" charset="-79"/>
                <a:cs typeface="AdumaFOT Regular" panose="02000500000000000000" pitchFamily="50" charset="-79"/>
              </a:rPr>
              <a:t>- בלמ"ס -</a:t>
            </a:r>
            <a:endParaRPr lang="he-IL" dirty="0">
              <a:solidFill>
                <a:schemeClr val="bg1"/>
              </a:solidFill>
              <a:latin typeface="AdumaFOT Regular" panose="02000500000000000000" pitchFamily="50" charset="-79"/>
              <a:cs typeface="AdumaFOT Regular" panose="02000500000000000000" pitchFamily="50" charset="-79"/>
            </a:endParaRPr>
          </a:p>
        </p:txBody>
      </p:sp>
      <p:sp>
        <p:nvSpPr>
          <p:cNvPr id="13" name="TextBox 12"/>
          <p:cNvSpPr txBox="1"/>
          <p:nvPr userDrawn="1"/>
        </p:nvSpPr>
        <p:spPr>
          <a:xfrm>
            <a:off x="11443199" y="6502519"/>
            <a:ext cx="748801" cy="369332"/>
          </a:xfrm>
          <a:prstGeom prst="rect">
            <a:avLst/>
          </a:prstGeom>
          <a:noFill/>
        </p:spPr>
        <p:txBody>
          <a:bodyPr wrap="square" rtlCol="1">
            <a:spAutoFit/>
          </a:bodyPr>
          <a:lstStyle/>
          <a:p>
            <a:pPr algn="ctr"/>
            <a:fld id="{224A21E7-E295-4FC2-B959-E5C84115D218}" type="slidenum">
              <a:rPr lang="he-IL" smtClean="0">
                <a:solidFill>
                  <a:schemeClr val="bg1"/>
                </a:solidFill>
                <a:latin typeface="AdumaFOT Regular" panose="02000500000000000000" pitchFamily="50" charset="-79"/>
                <a:cs typeface="AdumaFOT Regular" panose="02000500000000000000" pitchFamily="50" charset="-79"/>
              </a:rPr>
              <a:t>‹#›</a:t>
            </a:fld>
            <a:endParaRPr lang="he-IL" dirty="0">
              <a:solidFill>
                <a:schemeClr val="bg1"/>
              </a:solidFill>
              <a:latin typeface="AdumaFOT Regular" panose="02000500000000000000" pitchFamily="50" charset="-79"/>
              <a:cs typeface="AdumaFOT Regular" panose="02000500000000000000" pitchFamily="50" charset="-79"/>
            </a:endParaRPr>
          </a:p>
        </p:txBody>
      </p:sp>
      <p:sp>
        <p:nvSpPr>
          <p:cNvPr id="14" name="אליפסה 13"/>
          <p:cNvSpPr/>
          <p:nvPr userDrawn="1"/>
        </p:nvSpPr>
        <p:spPr>
          <a:xfrm>
            <a:off x="180000" y="179224"/>
            <a:ext cx="720000" cy="720000"/>
          </a:xfrm>
          <a:prstGeom prst="ellipse">
            <a:avLst/>
          </a:prstGeom>
          <a:blipFill>
            <a:blip r:embed="rId4"/>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cxnSp>
        <p:nvCxnSpPr>
          <p:cNvPr id="15" name="מחבר ישר 14"/>
          <p:cNvCxnSpPr/>
          <p:nvPr userDrawn="1"/>
        </p:nvCxnSpPr>
        <p:spPr>
          <a:xfrm>
            <a:off x="10344150" y="1458000"/>
            <a:ext cx="0" cy="4860000"/>
          </a:xfrm>
          <a:prstGeom prst="line">
            <a:avLst/>
          </a:prstGeom>
          <a:ln w="19050">
            <a:solidFill>
              <a:srgbClr val="1D6295"/>
            </a:solidFill>
          </a:ln>
        </p:spPr>
        <p:style>
          <a:lnRef idx="1">
            <a:schemeClr val="accent1"/>
          </a:lnRef>
          <a:fillRef idx="0">
            <a:schemeClr val="accent1"/>
          </a:fillRef>
          <a:effectRef idx="0">
            <a:schemeClr val="accent1"/>
          </a:effectRef>
          <a:fontRef idx="minor">
            <a:schemeClr val="tx1"/>
          </a:fontRef>
        </p:style>
      </p:cxnSp>
      <p:cxnSp>
        <p:nvCxnSpPr>
          <p:cNvPr id="16" name="מחבר ישר 15"/>
          <p:cNvCxnSpPr/>
          <p:nvPr userDrawn="1"/>
        </p:nvCxnSpPr>
        <p:spPr>
          <a:xfrm flipH="1">
            <a:off x="3144150" y="899242"/>
            <a:ext cx="7200000" cy="0"/>
          </a:xfrm>
          <a:prstGeom prst="line">
            <a:avLst/>
          </a:prstGeom>
          <a:ln w="50800" cap="rnd">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sp>
        <p:nvSpPr>
          <p:cNvPr id="17" name="מלבן מעוגל 16"/>
          <p:cNvSpPr/>
          <p:nvPr userDrawn="1"/>
        </p:nvSpPr>
        <p:spPr>
          <a:xfrm>
            <a:off x="10560809" y="1452363"/>
            <a:ext cx="1298546" cy="240051"/>
          </a:xfrm>
          <a:prstGeom prst="roundRect">
            <a:avLst/>
          </a:prstGeom>
          <a:gradFill flip="none" rotWithShape="1">
            <a:gsLst>
              <a:gs pos="0">
                <a:schemeClr val="accent2">
                  <a:lumMod val="75000"/>
                  <a:shade val="30000"/>
                  <a:satMod val="115000"/>
                </a:schemeClr>
              </a:gs>
              <a:gs pos="50000">
                <a:schemeClr val="accent2">
                  <a:lumMod val="75000"/>
                  <a:shade val="67500"/>
                  <a:satMod val="115000"/>
                </a:schemeClr>
              </a:gs>
              <a:gs pos="100000">
                <a:schemeClr val="accent2">
                  <a:lumMod val="75000"/>
                  <a:shade val="100000"/>
                  <a:satMod val="115000"/>
                </a:scheme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1800" dirty="0" smtClean="0">
                <a:latin typeface="Calibri" panose="020F0502020204030204" pitchFamily="34" charset="0"/>
                <a:cs typeface="Calibri" panose="020F0502020204030204" pitchFamily="34" charset="0"/>
              </a:rPr>
              <a:t>תפקיד</a:t>
            </a:r>
            <a:endParaRPr lang="he-IL" sz="1800" dirty="0">
              <a:latin typeface="Calibri" panose="020F0502020204030204" pitchFamily="34" charset="0"/>
              <a:cs typeface="Calibri" panose="020F0502020204030204" pitchFamily="34" charset="0"/>
            </a:endParaRPr>
          </a:p>
        </p:txBody>
      </p:sp>
      <p:sp>
        <p:nvSpPr>
          <p:cNvPr id="18" name="מלבן מעוגל 17"/>
          <p:cNvSpPr/>
          <p:nvPr userDrawn="1"/>
        </p:nvSpPr>
        <p:spPr>
          <a:xfrm>
            <a:off x="10572841" y="2088806"/>
            <a:ext cx="1298546" cy="240051"/>
          </a:xfrm>
          <a:prstGeom prst="roundRect">
            <a:avLst/>
          </a:prstGeom>
          <a:gradFill flip="none" rotWithShape="1">
            <a:gsLst>
              <a:gs pos="0">
                <a:schemeClr val="accent2">
                  <a:lumMod val="75000"/>
                  <a:shade val="30000"/>
                  <a:satMod val="115000"/>
                </a:schemeClr>
              </a:gs>
              <a:gs pos="50000">
                <a:schemeClr val="accent2">
                  <a:lumMod val="75000"/>
                  <a:shade val="67500"/>
                  <a:satMod val="115000"/>
                </a:schemeClr>
              </a:gs>
              <a:gs pos="100000">
                <a:schemeClr val="accent2">
                  <a:lumMod val="75000"/>
                  <a:shade val="100000"/>
                  <a:satMod val="115000"/>
                </a:scheme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1800" dirty="0" smtClean="0">
                <a:latin typeface="Calibri" panose="020F0502020204030204" pitchFamily="34" charset="0"/>
                <a:cs typeface="Calibri" panose="020F0502020204030204" pitchFamily="34" charset="0"/>
              </a:rPr>
              <a:t>עקרון פעולה</a:t>
            </a:r>
            <a:endParaRPr lang="he-IL" sz="1800" dirty="0">
              <a:latin typeface="Calibri" panose="020F0502020204030204" pitchFamily="34" charset="0"/>
              <a:cs typeface="Calibri" panose="020F0502020204030204" pitchFamily="34" charset="0"/>
            </a:endParaRPr>
          </a:p>
        </p:txBody>
      </p:sp>
      <p:sp>
        <p:nvSpPr>
          <p:cNvPr id="19" name="מלבן מעוגל 18"/>
          <p:cNvSpPr/>
          <p:nvPr userDrawn="1"/>
        </p:nvSpPr>
        <p:spPr>
          <a:xfrm>
            <a:off x="10560809" y="1758306"/>
            <a:ext cx="1298546" cy="240051"/>
          </a:xfrm>
          <a:prstGeom prst="roundRect">
            <a:avLst/>
          </a:prstGeom>
          <a:gradFill flip="none" rotWithShape="1">
            <a:gsLst>
              <a:gs pos="0">
                <a:schemeClr val="accent2">
                  <a:lumMod val="75000"/>
                  <a:shade val="30000"/>
                  <a:satMod val="115000"/>
                </a:schemeClr>
              </a:gs>
              <a:gs pos="50000">
                <a:schemeClr val="accent2">
                  <a:lumMod val="75000"/>
                  <a:shade val="67500"/>
                  <a:satMod val="115000"/>
                </a:schemeClr>
              </a:gs>
              <a:gs pos="100000">
                <a:schemeClr val="accent2">
                  <a:lumMod val="75000"/>
                  <a:shade val="100000"/>
                  <a:satMod val="115000"/>
                </a:scheme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1800" dirty="0" smtClean="0">
                <a:latin typeface="Calibri" panose="020F0502020204030204" pitchFamily="34" charset="0"/>
                <a:cs typeface="Calibri" panose="020F0502020204030204" pitchFamily="34" charset="0"/>
              </a:rPr>
              <a:t>אופן החיבור</a:t>
            </a:r>
            <a:endParaRPr lang="he-IL" sz="1800" dirty="0">
              <a:latin typeface="Calibri" panose="020F0502020204030204" pitchFamily="34" charset="0"/>
              <a:cs typeface="Calibri" panose="020F0502020204030204" pitchFamily="34" charset="0"/>
            </a:endParaRPr>
          </a:p>
        </p:txBody>
      </p:sp>
      <p:sp>
        <p:nvSpPr>
          <p:cNvPr id="21" name="מלבן מעוגל 20"/>
          <p:cNvSpPr/>
          <p:nvPr userDrawn="1"/>
        </p:nvSpPr>
        <p:spPr>
          <a:xfrm>
            <a:off x="10572841" y="2419306"/>
            <a:ext cx="1298546" cy="496677"/>
          </a:xfrm>
          <a:prstGeom prst="roundRect">
            <a:avLst/>
          </a:prstGeom>
          <a:gradFill flip="none" rotWithShape="1">
            <a:gsLst>
              <a:gs pos="0">
                <a:schemeClr val="accent2">
                  <a:lumMod val="75000"/>
                  <a:shade val="30000"/>
                  <a:satMod val="115000"/>
                </a:schemeClr>
              </a:gs>
              <a:gs pos="50000">
                <a:schemeClr val="accent2">
                  <a:lumMod val="75000"/>
                  <a:shade val="67500"/>
                  <a:satMod val="115000"/>
                </a:schemeClr>
              </a:gs>
              <a:gs pos="100000">
                <a:schemeClr val="accent2">
                  <a:lumMod val="75000"/>
                  <a:shade val="100000"/>
                  <a:satMod val="115000"/>
                </a:scheme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1800" dirty="0" smtClean="0">
                <a:latin typeface="Calibri" panose="020F0502020204030204" pitchFamily="34" charset="0"/>
                <a:cs typeface="Calibri" panose="020F0502020204030204" pitchFamily="34" charset="0"/>
              </a:rPr>
              <a:t>אמצעי זהירות</a:t>
            </a:r>
            <a:endParaRPr lang="he-IL" sz="18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779602101"/>
      </p:ext>
    </p:extLst>
  </p:cSld>
  <p:clrMap bg1="lt1" tx1="dk1" bg2="lt2" tx2="dk2" accent1="accent1" accent2="accent2" accent3="accent3" accent4="accent4" accent5="accent5" accent6="accent6" hlink="hlink" folHlink="folHlink"/>
  <p:sldLayoutIdLst>
    <p:sldLayoutId id="2147483751" r:id="rId1"/>
    <p:sldLayoutId id="2147483752" r:id="rId2"/>
  </p:sldLayoutIdLst>
  <p:timing>
    <p:tnLst>
      <p:par>
        <p:cTn id="1" dur="indefinite" restart="never" nodeType="tmRoot"/>
      </p:par>
    </p:tnLst>
  </p:timing>
  <p:txStyles>
    <p:titleStyle>
      <a:lvl1pPr algn="ctr" rtl="1" eaLnBrk="1" fontAlgn="base" hangingPunct="1">
        <a:spcBef>
          <a:spcPct val="0"/>
        </a:spcBef>
        <a:spcAft>
          <a:spcPct val="0"/>
        </a:spcAft>
        <a:defRPr sz="4400" kern="1200">
          <a:solidFill>
            <a:schemeClr val="tx1"/>
          </a:solidFill>
          <a:latin typeface="+mj-lt"/>
          <a:ea typeface="+mj-ea"/>
          <a:cs typeface="+mj-cs"/>
        </a:defRPr>
      </a:lvl1pPr>
      <a:lvl2pPr algn="ctr" rtl="1" eaLnBrk="1" fontAlgn="base" hangingPunct="1">
        <a:spcBef>
          <a:spcPct val="0"/>
        </a:spcBef>
        <a:spcAft>
          <a:spcPct val="0"/>
        </a:spcAft>
        <a:defRPr sz="4400">
          <a:solidFill>
            <a:schemeClr val="tx1"/>
          </a:solidFill>
          <a:latin typeface="Calibri" pitchFamily="34" charset="0"/>
          <a:cs typeface="Times New Roman" pitchFamily="18" charset="0"/>
        </a:defRPr>
      </a:lvl2pPr>
      <a:lvl3pPr algn="ctr" rtl="1" eaLnBrk="1" fontAlgn="base" hangingPunct="1">
        <a:spcBef>
          <a:spcPct val="0"/>
        </a:spcBef>
        <a:spcAft>
          <a:spcPct val="0"/>
        </a:spcAft>
        <a:defRPr sz="4400">
          <a:solidFill>
            <a:schemeClr val="tx1"/>
          </a:solidFill>
          <a:latin typeface="Calibri" pitchFamily="34" charset="0"/>
          <a:cs typeface="Times New Roman" pitchFamily="18" charset="0"/>
        </a:defRPr>
      </a:lvl3pPr>
      <a:lvl4pPr algn="ctr" rtl="1" eaLnBrk="1" fontAlgn="base" hangingPunct="1">
        <a:spcBef>
          <a:spcPct val="0"/>
        </a:spcBef>
        <a:spcAft>
          <a:spcPct val="0"/>
        </a:spcAft>
        <a:defRPr sz="4400">
          <a:solidFill>
            <a:schemeClr val="tx1"/>
          </a:solidFill>
          <a:latin typeface="Calibri" pitchFamily="34" charset="0"/>
          <a:cs typeface="Times New Roman" pitchFamily="18" charset="0"/>
        </a:defRPr>
      </a:lvl4pPr>
      <a:lvl5pPr algn="ctr" rtl="1" eaLnBrk="1" fontAlgn="base" hangingPunct="1">
        <a:spcBef>
          <a:spcPct val="0"/>
        </a:spcBef>
        <a:spcAft>
          <a:spcPct val="0"/>
        </a:spcAft>
        <a:defRPr sz="4400">
          <a:solidFill>
            <a:schemeClr val="tx1"/>
          </a:solidFill>
          <a:latin typeface="Calibri" pitchFamily="34" charset="0"/>
          <a:cs typeface="Times New Roman" pitchFamily="18" charset="0"/>
        </a:defRPr>
      </a:lvl5pPr>
      <a:lvl6pPr marL="457200" algn="ctr" rtl="1" eaLnBrk="1" fontAlgn="base" hangingPunct="1">
        <a:spcBef>
          <a:spcPct val="0"/>
        </a:spcBef>
        <a:spcAft>
          <a:spcPct val="0"/>
        </a:spcAft>
        <a:defRPr sz="4400">
          <a:solidFill>
            <a:schemeClr val="tx1"/>
          </a:solidFill>
          <a:latin typeface="Calibri" pitchFamily="34" charset="0"/>
          <a:cs typeface="Times New Roman" pitchFamily="18" charset="0"/>
        </a:defRPr>
      </a:lvl6pPr>
      <a:lvl7pPr marL="914400" algn="ctr" rtl="1" eaLnBrk="1" fontAlgn="base" hangingPunct="1">
        <a:spcBef>
          <a:spcPct val="0"/>
        </a:spcBef>
        <a:spcAft>
          <a:spcPct val="0"/>
        </a:spcAft>
        <a:defRPr sz="4400">
          <a:solidFill>
            <a:schemeClr val="tx1"/>
          </a:solidFill>
          <a:latin typeface="Calibri" pitchFamily="34" charset="0"/>
          <a:cs typeface="Times New Roman" pitchFamily="18" charset="0"/>
        </a:defRPr>
      </a:lvl7pPr>
      <a:lvl8pPr marL="1371600" algn="ctr" rtl="1" eaLnBrk="1" fontAlgn="base" hangingPunct="1">
        <a:spcBef>
          <a:spcPct val="0"/>
        </a:spcBef>
        <a:spcAft>
          <a:spcPct val="0"/>
        </a:spcAft>
        <a:defRPr sz="4400">
          <a:solidFill>
            <a:schemeClr val="tx1"/>
          </a:solidFill>
          <a:latin typeface="Calibri" pitchFamily="34" charset="0"/>
          <a:cs typeface="Times New Roman" pitchFamily="18" charset="0"/>
        </a:defRPr>
      </a:lvl8pPr>
      <a:lvl9pPr marL="1828800" algn="ctr" rtl="1" eaLnBrk="1" fontAlgn="base" hangingPunct="1">
        <a:spcBef>
          <a:spcPct val="0"/>
        </a:spcBef>
        <a:spcAft>
          <a:spcPct val="0"/>
        </a:spcAft>
        <a:defRPr sz="4400">
          <a:solidFill>
            <a:schemeClr val="tx1"/>
          </a:solidFill>
          <a:latin typeface="Calibri" pitchFamily="34" charset="0"/>
          <a:cs typeface="Times New Roman" pitchFamily="18" charset="0"/>
        </a:defRPr>
      </a:lvl9pPr>
    </p:titleStyle>
    <p:bodyStyle>
      <a:lvl1pPr marL="342900" indent="-342900" algn="r" rtl="1" eaLnBrk="1" fontAlgn="base" hangingPunct="1">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r" rtl="1" eaLnBrk="1" fontAlgn="base" hangingPunct="1">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r" rtl="1" eaLnBrk="1" fontAlgn="base" hangingPunct="1">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r" rtl="1" eaLnBrk="1" fontAlgn="base" hangingPunct="1">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r" rtl="1" eaLnBrk="1" fontAlgn="base" hangingPunct="1">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image" Target="../media/image1.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arget="http://www.removed.url" TargetMode="External" Type="http://schemas.openxmlformats.org/officeDocument/2006/relationships/hyperlink"/><Relationship Id="rId2" Target="../notesSlides/notesSlide2.xml" Type="http://schemas.openxmlformats.org/officeDocument/2006/relationships/notesSlide"/><Relationship Id="rId1" Target="../slideLayouts/slideLayout1.xml" Type="http://schemas.openxmlformats.org/officeDocument/2006/relationships/slideLayout"/></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מלבן מעוגל 18"/>
          <p:cNvSpPr/>
          <p:nvPr/>
        </p:nvSpPr>
        <p:spPr>
          <a:xfrm>
            <a:off x="10551245" y="1459779"/>
            <a:ext cx="1440000" cy="333375"/>
          </a:xfrm>
          <a:prstGeom prst="roundRect">
            <a:avLst/>
          </a:prstGeom>
          <a:gradFill flip="none" rotWithShape="1">
            <a:gsLst>
              <a:gs pos="0">
                <a:schemeClr val="accent2">
                  <a:lumMod val="75000"/>
                  <a:shade val="30000"/>
                  <a:satMod val="115000"/>
                </a:schemeClr>
              </a:gs>
              <a:gs pos="50000">
                <a:schemeClr val="accent2">
                  <a:lumMod val="75000"/>
                  <a:shade val="67500"/>
                  <a:satMod val="115000"/>
                </a:schemeClr>
              </a:gs>
              <a:gs pos="100000">
                <a:schemeClr val="accent2">
                  <a:lumMod val="75000"/>
                  <a:shade val="100000"/>
                  <a:satMod val="115000"/>
                </a:scheme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1600" dirty="0">
                <a:latin typeface="AdumaFOT Regular" panose="02000500000000000000" pitchFamily="50" charset="-79"/>
                <a:cs typeface="AdumaFOT Regular" panose="02000500000000000000" pitchFamily="50" charset="-79"/>
              </a:rPr>
              <a:t>נושא 1</a:t>
            </a:r>
          </a:p>
        </p:txBody>
      </p:sp>
      <p:sp>
        <p:nvSpPr>
          <p:cNvPr id="20" name="מלבן מעוגל 19"/>
          <p:cNvSpPr/>
          <p:nvPr/>
        </p:nvSpPr>
        <p:spPr>
          <a:xfrm>
            <a:off x="10551245" y="1926203"/>
            <a:ext cx="1440000" cy="333375"/>
          </a:xfrm>
          <a:prstGeom prst="roundRect">
            <a:avLst/>
          </a:prstGeom>
          <a:gradFill flip="none" rotWithShape="1">
            <a:gsLst>
              <a:gs pos="0">
                <a:schemeClr val="accent2">
                  <a:lumMod val="75000"/>
                  <a:shade val="30000"/>
                  <a:satMod val="115000"/>
                </a:schemeClr>
              </a:gs>
              <a:gs pos="50000">
                <a:schemeClr val="accent2">
                  <a:lumMod val="75000"/>
                  <a:shade val="67500"/>
                  <a:satMod val="115000"/>
                </a:schemeClr>
              </a:gs>
              <a:gs pos="100000">
                <a:schemeClr val="accent2">
                  <a:lumMod val="75000"/>
                  <a:shade val="100000"/>
                  <a:satMod val="115000"/>
                </a:scheme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1600" dirty="0">
                <a:latin typeface="AdumaFOT Regular" panose="02000500000000000000" pitchFamily="50" charset="-79"/>
                <a:cs typeface="AdumaFOT Regular" panose="02000500000000000000" pitchFamily="50" charset="-79"/>
              </a:rPr>
              <a:t>נושא 2</a:t>
            </a:r>
          </a:p>
        </p:txBody>
      </p:sp>
      <p:sp>
        <p:nvSpPr>
          <p:cNvPr id="21" name="מלבן מעוגל 20"/>
          <p:cNvSpPr/>
          <p:nvPr/>
        </p:nvSpPr>
        <p:spPr>
          <a:xfrm>
            <a:off x="10551245" y="2392627"/>
            <a:ext cx="1440000" cy="333375"/>
          </a:xfrm>
          <a:prstGeom prst="roundRect">
            <a:avLst/>
          </a:prstGeom>
          <a:gradFill flip="none" rotWithShape="1">
            <a:gsLst>
              <a:gs pos="0">
                <a:schemeClr val="accent1">
                  <a:lumMod val="0"/>
                  <a:lumOff val="100000"/>
                </a:schemeClr>
              </a:gs>
              <a:gs pos="0">
                <a:schemeClr val="accent1">
                  <a:lumMod val="0"/>
                  <a:lumOff val="100000"/>
                </a:schemeClr>
              </a:gs>
              <a:gs pos="100000">
                <a:schemeClr val="accent2">
                  <a:lumMod val="40000"/>
                  <a:lumOff val="60000"/>
                </a:schemeClr>
              </a:gs>
            </a:gsLst>
            <a:lin ang="10800000" scaled="1"/>
            <a:tileRect/>
          </a:gradFill>
          <a:ln>
            <a:solidFill>
              <a:schemeClr val="tx1"/>
            </a:solidFill>
          </a:ln>
        </p:spPr>
        <p:style>
          <a:lnRef idx="1">
            <a:schemeClr val="accent1"/>
          </a:lnRef>
          <a:fillRef idx="3">
            <a:schemeClr val="accent1"/>
          </a:fillRef>
          <a:effectRef idx="2">
            <a:schemeClr val="accent1"/>
          </a:effectRef>
          <a:fontRef idx="minor">
            <a:schemeClr val="lt1"/>
          </a:fontRef>
        </p:style>
        <p:txBody>
          <a:bodyPr rtlCol="1" anchor="ctr"/>
          <a:lstStyle/>
          <a:p>
            <a:pPr algn="ctr"/>
            <a:r>
              <a:rPr lang="he-IL" sz="1600" dirty="0">
                <a:solidFill>
                  <a:schemeClr val="tx1"/>
                </a:solidFill>
                <a:latin typeface="AdumaFOT Regular" panose="02000500000000000000" pitchFamily="50" charset="-79"/>
                <a:cs typeface="AdumaFOT Regular" panose="02000500000000000000" pitchFamily="50" charset="-79"/>
              </a:rPr>
              <a:t>נושא נוכחי</a:t>
            </a:r>
          </a:p>
        </p:txBody>
      </p:sp>
      <p:sp>
        <p:nvSpPr>
          <p:cNvPr id="22" name="מלבן מעוגל 21"/>
          <p:cNvSpPr/>
          <p:nvPr/>
        </p:nvSpPr>
        <p:spPr>
          <a:xfrm>
            <a:off x="10551245" y="2855336"/>
            <a:ext cx="1440000" cy="333375"/>
          </a:xfrm>
          <a:prstGeom prst="roundRect">
            <a:avLst/>
          </a:prstGeom>
          <a:gradFill flip="none" rotWithShape="1">
            <a:gsLst>
              <a:gs pos="0">
                <a:schemeClr val="accent2">
                  <a:lumMod val="75000"/>
                  <a:shade val="30000"/>
                  <a:satMod val="115000"/>
                </a:schemeClr>
              </a:gs>
              <a:gs pos="50000">
                <a:schemeClr val="accent2">
                  <a:lumMod val="75000"/>
                  <a:shade val="67500"/>
                  <a:satMod val="115000"/>
                </a:schemeClr>
              </a:gs>
              <a:gs pos="100000">
                <a:schemeClr val="accent2">
                  <a:lumMod val="75000"/>
                  <a:shade val="100000"/>
                  <a:satMod val="115000"/>
                </a:scheme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1600" dirty="0">
                <a:latin typeface="AdumaFOT Regular" panose="02000500000000000000" pitchFamily="50" charset="-79"/>
                <a:cs typeface="AdumaFOT Regular" panose="02000500000000000000" pitchFamily="50" charset="-79"/>
              </a:rPr>
              <a:t>נושא 4</a:t>
            </a:r>
          </a:p>
        </p:txBody>
      </p:sp>
      <p:sp>
        <p:nvSpPr>
          <p:cNvPr id="23" name="מלבן מעוגל 22"/>
          <p:cNvSpPr/>
          <p:nvPr/>
        </p:nvSpPr>
        <p:spPr>
          <a:xfrm>
            <a:off x="10551245" y="3318045"/>
            <a:ext cx="1440000" cy="333375"/>
          </a:xfrm>
          <a:prstGeom prst="roundRect">
            <a:avLst/>
          </a:prstGeom>
          <a:gradFill flip="none" rotWithShape="1">
            <a:gsLst>
              <a:gs pos="0">
                <a:schemeClr val="accent2">
                  <a:lumMod val="75000"/>
                  <a:shade val="30000"/>
                  <a:satMod val="115000"/>
                </a:schemeClr>
              </a:gs>
              <a:gs pos="50000">
                <a:schemeClr val="accent2">
                  <a:lumMod val="75000"/>
                  <a:shade val="67500"/>
                  <a:satMod val="115000"/>
                </a:schemeClr>
              </a:gs>
              <a:gs pos="100000">
                <a:schemeClr val="accent2">
                  <a:lumMod val="75000"/>
                  <a:shade val="100000"/>
                  <a:satMod val="115000"/>
                </a:scheme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1600" dirty="0">
                <a:latin typeface="AdumaFOT Regular" panose="02000500000000000000" pitchFamily="50" charset="-79"/>
                <a:cs typeface="AdumaFOT Regular" panose="02000500000000000000" pitchFamily="50" charset="-79"/>
              </a:rPr>
              <a:t>נושא 5</a:t>
            </a:r>
          </a:p>
        </p:txBody>
      </p:sp>
      <p:sp>
        <p:nvSpPr>
          <p:cNvPr id="24" name="מלבן מעוגל 23"/>
          <p:cNvSpPr/>
          <p:nvPr/>
        </p:nvSpPr>
        <p:spPr>
          <a:xfrm>
            <a:off x="10551245" y="3780754"/>
            <a:ext cx="1440000" cy="333375"/>
          </a:xfrm>
          <a:prstGeom prst="roundRect">
            <a:avLst/>
          </a:prstGeom>
          <a:gradFill flip="none" rotWithShape="1">
            <a:gsLst>
              <a:gs pos="0">
                <a:schemeClr val="accent2">
                  <a:lumMod val="75000"/>
                  <a:shade val="30000"/>
                  <a:satMod val="115000"/>
                </a:schemeClr>
              </a:gs>
              <a:gs pos="50000">
                <a:schemeClr val="accent2">
                  <a:lumMod val="75000"/>
                  <a:shade val="67500"/>
                  <a:satMod val="115000"/>
                </a:schemeClr>
              </a:gs>
              <a:gs pos="100000">
                <a:schemeClr val="accent2">
                  <a:lumMod val="75000"/>
                  <a:shade val="100000"/>
                  <a:satMod val="115000"/>
                </a:scheme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1600" dirty="0">
                <a:latin typeface="AdumaFOT Regular" panose="02000500000000000000" pitchFamily="50" charset="-79"/>
                <a:cs typeface="AdumaFOT Regular" panose="02000500000000000000" pitchFamily="50" charset="-79"/>
              </a:rPr>
              <a:t>נושא 6</a:t>
            </a:r>
          </a:p>
        </p:txBody>
      </p:sp>
      <p:sp>
        <p:nvSpPr>
          <p:cNvPr id="17" name="TextBox 16"/>
          <p:cNvSpPr txBox="1"/>
          <p:nvPr/>
        </p:nvSpPr>
        <p:spPr>
          <a:xfrm>
            <a:off x="4124584" y="277378"/>
            <a:ext cx="6306065" cy="707886"/>
          </a:xfrm>
          <a:prstGeom prst="rect">
            <a:avLst/>
          </a:prstGeom>
          <a:noFill/>
        </p:spPr>
        <p:txBody>
          <a:bodyPr wrap="square" rtlCol="1">
            <a:spAutoFit/>
          </a:bodyPr>
          <a:lstStyle/>
          <a:p>
            <a:r>
              <a:rPr lang="he-IL" sz="4000" b="1" dirty="0" smtClean="0">
                <a:latin typeface="AdumaFOT Regular" panose="02000500000000000000" pitchFamily="50" charset="-79"/>
                <a:cs typeface="AdumaFOT Regular" panose="02000500000000000000" pitchFamily="50" charset="-79"/>
              </a:rPr>
              <a:t>כותרת</a:t>
            </a:r>
            <a:endParaRPr lang="he-IL" sz="4000" b="1" dirty="0">
              <a:latin typeface="AdumaFOT Regular" panose="02000500000000000000" pitchFamily="50" charset="-79"/>
              <a:cs typeface="AdumaFOT Regular" panose="02000500000000000000" pitchFamily="50" charset="-79"/>
            </a:endParaRPr>
          </a:p>
        </p:txBody>
      </p:sp>
      <p:sp>
        <p:nvSpPr>
          <p:cNvPr id="25" name="TextBox 24"/>
          <p:cNvSpPr txBox="1"/>
          <p:nvPr/>
        </p:nvSpPr>
        <p:spPr>
          <a:xfrm>
            <a:off x="3704967" y="1354925"/>
            <a:ext cx="6306065" cy="1015663"/>
          </a:xfrm>
          <a:prstGeom prst="rect">
            <a:avLst/>
          </a:prstGeom>
          <a:noFill/>
        </p:spPr>
        <p:txBody>
          <a:bodyPr wrap="square" rtlCol="1">
            <a:spAutoFit/>
          </a:bodyPr>
          <a:lstStyle/>
          <a:p>
            <a:pPr>
              <a:lnSpc>
                <a:spcPct val="150000"/>
              </a:lnSpc>
            </a:pPr>
            <a:r>
              <a:rPr lang="he-IL" sz="2000" dirty="0" smtClean="0">
                <a:latin typeface="AdumaFOT Regular" panose="02000500000000000000" pitchFamily="50" charset="-79"/>
                <a:cs typeface="AdumaFOT Regular" panose="02000500000000000000" pitchFamily="50" charset="-79"/>
              </a:rPr>
              <a:t>כתב גודל 20, פונט </a:t>
            </a:r>
            <a:r>
              <a:rPr lang="en-US" sz="2000" dirty="0" err="1">
                <a:latin typeface="AdumaFOT Regular" panose="02000500000000000000" pitchFamily="50" charset="-79"/>
                <a:cs typeface="AdumaFOT Regular" panose="02000500000000000000" pitchFamily="50" charset="-79"/>
              </a:rPr>
              <a:t>AdumaFOT</a:t>
            </a:r>
            <a:r>
              <a:rPr lang="en-US" sz="2000" dirty="0">
                <a:latin typeface="AdumaFOT Regular" panose="02000500000000000000" pitchFamily="50" charset="-79"/>
                <a:cs typeface="AdumaFOT Regular" panose="02000500000000000000" pitchFamily="50" charset="-79"/>
              </a:rPr>
              <a:t> </a:t>
            </a:r>
            <a:r>
              <a:rPr lang="en-US" sz="2000" dirty="0" smtClean="0">
                <a:latin typeface="AdumaFOT Regular" panose="02000500000000000000" pitchFamily="50" charset="-79"/>
                <a:cs typeface="AdumaFOT Regular" panose="02000500000000000000" pitchFamily="50" charset="-79"/>
              </a:rPr>
              <a:t>Regular</a:t>
            </a:r>
            <a:r>
              <a:rPr lang="he-IL" sz="2000" dirty="0" smtClean="0">
                <a:latin typeface="AdumaFOT Regular" panose="02000500000000000000" pitchFamily="50" charset="-79"/>
                <a:cs typeface="AdumaFOT Regular" panose="02000500000000000000" pitchFamily="50" charset="-79"/>
              </a:rPr>
              <a:t> , לא מודגש</a:t>
            </a:r>
          </a:p>
          <a:p>
            <a:pPr>
              <a:lnSpc>
                <a:spcPct val="150000"/>
              </a:lnSpc>
            </a:pPr>
            <a:r>
              <a:rPr lang="he-IL" sz="2000" dirty="0" smtClean="0">
                <a:latin typeface="AdumaFOT Regular" panose="02000500000000000000" pitchFamily="50" charset="-79"/>
                <a:cs typeface="AdumaFOT Regular" panose="02000500000000000000" pitchFamily="50" charset="-79"/>
              </a:rPr>
              <a:t>רווח של שורה וחצי בין שורות</a:t>
            </a:r>
            <a:endParaRPr lang="he-IL" sz="2000" dirty="0">
              <a:latin typeface="AdumaFOT Regular" panose="02000500000000000000" pitchFamily="50" charset="-79"/>
              <a:cs typeface="AdumaFOT Regular" panose="02000500000000000000" pitchFamily="50" charset="-79"/>
            </a:endParaRPr>
          </a:p>
        </p:txBody>
      </p:sp>
      <p:sp>
        <p:nvSpPr>
          <p:cNvPr id="26" name="מלבן 25"/>
          <p:cNvSpPr/>
          <p:nvPr/>
        </p:nvSpPr>
        <p:spPr>
          <a:xfrm>
            <a:off x="0" y="346"/>
            <a:ext cx="12189830" cy="6857653"/>
          </a:xfrm>
          <a:prstGeom prst="rect">
            <a:avLst/>
          </a:prstGeom>
          <a:solidFill>
            <a:srgbClr val="0A0A3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e-IL" dirty="0"/>
          </a:p>
        </p:txBody>
      </p:sp>
      <p:sp>
        <p:nvSpPr>
          <p:cNvPr id="27" name="object 3"/>
          <p:cNvSpPr/>
          <p:nvPr/>
        </p:nvSpPr>
        <p:spPr>
          <a:xfrm>
            <a:off x="0" y="-4861"/>
            <a:ext cx="7834184" cy="6844297"/>
          </a:xfrm>
          <a:prstGeom prst="rect">
            <a:avLst/>
          </a:prstGeom>
          <a:blipFill>
            <a:blip r:embed="rId3" cstate="print"/>
            <a:stretch>
              <a:fillRect/>
            </a:stretch>
          </a:blipFill>
        </p:spPr>
        <p:txBody>
          <a:bodyPr wrap="square" lIns="0" tIns="0" rIns="0" bIns="0" rtlCol="0"/>
          <a:lstStyle/>
          <a:p>
            <a:endParaRPr/>
          </a:p>
        </p:txBody>
      </p:sp>
      <p:grpSp>
        <p:nvGrpSpPr>
          <p:cNvPr id="29" name="קבוצה 28"/>
          <p:cNvGrpSpPr/>
          <p:nvPr/>
        </p:nvGrpSpPr>
        <p:grpSpPr>
          <a:xfrm>
            <a:off x="286511" y="225551"/>
            <a:ext cx="12411710" cy="6959979"/>
            <a:chOff x="286511" y="225551"/>
            <a:chExt cx="12411710" cy="6959979"/>
          </a:xfrm>
        </p:grpSpPr>
        <p:grpSp>
          <p:nvGrpSpPr>
            <p:cNvPr id="30" name="קבוצה 29"/>
            <p:cNvGrpSpPr/>
            <p:nvPr/>
          </p:nvGrpSpPr>
          <p:grpSpPr>
            <a:xfrm>
              <a:off x="286511" y="225551"/>
              <a:ext cx="12411710" cy="6942582"/>
              <a:chOff x="286511" y="225551"/>
              <a:chExt cx="12411710" cy="6942582"/>
            </a:xfrm>
          </p:grpSpPr>
          <p:sp>
            <p:nvSpPr>
              <p:cNvPr id="32" name="object 10"/>
              <p:cNvSpPr/>
              <p:nvPr/>
            </p:nvSpPr>
            <p:spPr>
              <a:xfrm>
                <a:off x="286511" y="225551"/>
                <a:ext cx="12411710" cy="6937375"/>
              </a:xfrm>
              <a:custGeom>
                <a:avLst/>
                <a:gdLst/>
                <a:ahLst/>
                <a:cxnLst/>
                <a:rect l="l" t="t" r="r" b="b"/>
                <a:pathLst>
                  <a:path w="12411710" h="6937375">
                    <a:moveTo>
                      <a:pt x="0" y="6937248"/>
                    </a:moveTo>
                    <a:lnTo>
                      <a:pt x="12411456" y="6937248"/>
                    </a:lnTo>
                    <a:lnTo>
                      <a:pt x="12411456" y="0"/>
                    </a:lnTo>
                    <a:lnTo>
                      <a:pt x="0" y="0"/>
                    </a:lnTo>
                    <a:lnTo>
                      <a:pt x="0" y="6937248"/>
                    </a:lnTo>
                    <a:close/>
                  </a:path>
                </a:pathLst>
              </a:custGeom>
              <a:ln w="12204">
                <a:noFill/>
                <a:prstDash val="lgDash"/>
              </a:ln>
            </p:spPr>
            <p:txBody>
              <a:bodyPr wrap="square" lIns="0" tIns="0" rIns="0" bIns="0" rtlCol="0"/>
              <a:lstStyle/>
              <a:p>
                <a:endParaRPr/>
              </a:p>
            </p:txBody>
          </p:sp>
          <p:sp>
            <p:nvSpPr>
              <p:cNvPr id="33" name="object 11"/>
              <p:cNvSpPr/>
              <p:nvPr/>
            </p:nvSpPr>
            <p:spPr>
              <a:xfrm>
                <a:off x="286511" y="5175503"/>
                <a:ext cx="12407265" cy="0"/>
              </a:xfrm>
              <a:custGeom>
                <a:avLst/>
                <a:gdLst/>
                <a:ahLst/>
                <a:cxnLst/>
                <a:rect l="l" t="t" r="r" b="b"/>
                <a:pathLst>
                  <a:path w="12407265">
                    <a:moveTo>
                      <a:pt x="0" y="0"/>
                    </a:moveTo>
                    <a:lnTo>
                      <a:pt x="12407138" y="0"/>
                    </a:lnTo>
                  </a:path>
                </a:pathLst>
              </a:custGeom>
              <a:ln w="12204">
                <a:noFill/>
                <a:prstDash val="lgDash"/>
              </a:ln>
            </p:spPr>
            <p:txBody>
              <a:bodyPr wrap="square" lIns="0" tIns="0" rIns="0" bIns="0" rtlCol="0"/>
              <a:lstStyle/>
              <a:p>
                <a:endParaRPr/>
              </a:p>
            </p:txBody>
          </p:sp>
          <p:sp>
            <p:nvSpPr>
              <p:cNvPr id="34" name="object 12"/>
              <p:cNvSpPr/>
              <p:nvPr/>
            </p:nvSpPr>
            <p:spPr>
              <a:xfrm>
                <a:off x="11490959" y="237743"/>
                <a:ext cx="0" cy="6930390"/>
              </a:xfrm>
              <a:custGeom>
                <a:avLst/>
                <a:gdLst/>
                <a:ahLst/>
                <a:cxnLst/>
                <a:rect l="l" t="t" r="r" b="b"/>
                <a:pathLst>
                  <a:path h="6930390">
                    <a:moveTo>
                      <a:pt x="0" y="0"/>
                    </a:moveTo>
                    <a:lnTo>
                      <a:pt x="0" y="6930326"/>
                    </a:lnTo>
                  </a:path>
                </a:pathLst>
              </a:custGeom>
              <a:ln w="12204">
                <a:noFill/>
                <a:prstDash val="lgDash"/>
              </a:ln>
            </p:spPr>
            <p:txBody>
              <a:bodyPr wrap="square" lIns="0" tIns="0" rIns="0" bIns="0" rtlCol="0"/>
              <a:lstStyle/>
              <a:p>
                <a:endParaRPr/>
              </a:p>
            </p:txBody>
          </p:sp>
          <p:sp>
            <p:nvSpPr>
              <p:cNvPr id="35" name="object 14"/>
              <p:cNvSpPr/>
              <p:nvPr/>
            </p:nvSpPr>
            <p:spPr>
              <a:xfrm>
                <a:off x="286511" y="3700271"/>
                <a:ext cx="12407265" cy="0"/>
              </a:xfrm>
              <a:custGeom>
                <a:avLst/>
                <a:gdLst/>
                <a:ahLst/>
                <a:cxnLst/>
                <a:rect l="l" t="t" r="r" b="b"/>
                <a:pathLst>
                  <a:path w="12407265">
                    <a:moveTo>
                      <a:pt x="0" y="0"/>
                    </a:moveTo>
                    <a:lnTo>
                      <a:pt x="12407138" y="0"/>
                    </a:lnTo>
                  </a:path>
                </a:pathLst>
              </a:custGeom>
              <a:ln w="12204">
                <a:noFill/>
                <a:prstDash val="lgDash"/>
              </a:ln>
            </p:spPr>
            <p:txBody>
              <a:bodyPr wrap="square" lIns="0" tIns="0" rIns="0" bIns="0" rtlCol="0"/>
              <a:lstStyle/>
              <a:p>
                <a:endParaRPr/>
              </a:p>
            </p:txBody>
          </p:sp>
        </p:grpSp>
        <p:sp>
          <p:nvSpPr>
            <p:cNvPr id="31" name="object 12"/>
            <p:cNvSpPr/>
            <p:nvPr/>
          </p:nvSpPr>
          <p:spPr>
            <a:xfrm flipH="1">
              <a:off x="6426926" y="253510"/>
              <a:ext cx="45719" cy="6932020"/>
            </a:xfrm>
            <a:custGeom>
              <a:avLst/>
              <a:gdLst/>
              <a:ahLst/>
              <a:cxnLst/>
              <a:rect l="l" t="t" r="r" b="b"/>
              <a:pathLst>
                <a:path h="6930390">
                  <a:moveTo>
                    <a:pt x="0" y="0"/>
                  </a:moveTo>
                  <a:lnTo>
                    <a:pt x="0" y="6930326"/>
                  </a:lnTo>
                </a:path>
              </a:pathLst>
            </a:custGeom>
            <a:ln w="12204">
              <a:noFill/>
              <a:prstDash val="lgDash"/>
            </a:ln>
          </p:spPr>
          <p:txBody>
            <a:bodyPr wrap="square" lIns="0" tIns="0" rIns="0" bIns="0" rtlCol="0"/>
            <a:lstStyle/>
            <a:p>
              <a:endParaRPr/>
            </a:p>
          </p:txBody>
        </p:sp>
      </p:grpSp>
      <p:sp>
        <p:nvSpPr>
          <p:cNvPr id="36" name="object 3"/>
          <p:cNvSpPr/>
          <p:nvPr/>
        </p:nvSpPr>
        <p:spPr>
          <a:xfrm>
            <a:off x="280415" y="7071359"/>
            <a:ext cx="914400" cy="73660"/>
          </a:xfrm>
          <a:custGeom>
            <a:avLst/>
            <a:gdLst/>
            <a:ahLst/>
            <a:cxnLst/>
            <a:rect l="l" t="t" r="r" b="b"/>
            <a:pathLst>
              <a:path w="914400" h="73659">
                <a:moveTo>
                  <a:pt x="0" y="73152"/>
                </a:moveTo>
                <a:lnTo>
                  <a:pt x="914400" y="73152"/>
                </a:lnTo>
                <a:lnTo>
                  <a:pt x="914400" y="0"/>
                </a:lnTo>
                <a:lnTo>
                  <a:pt x="0" y="0"/>
                </a:lnTo>
                <a:lnTo>
                  <a:pt x="0" y="73152"/>
                </a:lnTo>
                <a:close/>
              </a:path>
            </a:pathLst>
          </a:custGeom>
          <a:noFill/>
        </p:spPr>
        <p:txBody>
          <a:bodyPr wrap="square" lIns="0" tIns="0" rIns="0" bIns="0" rtlCol="0"/>
          <a:lstStyle/>
          <a:p>
            <a:endParaRPr/>
          </a:p>
        </p:txBody>
      </p:sp>
      <p:pic>
        <p:nvPicPr>
          <p:cNvPr id="37" name="תמונה 3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281114" y="136482"/>
            <a:ext cx="1795475" cy="1774545"/>
          </a:xfrm>
          <a:prstGeom prst="rect">
            <a:avLst/>
          </a:prstGeom>
        </p:spPr>
      </p:pic>
      <p:sp>
        <p:nvSpPr>
          <p:cNvPr id="39" name="אליפסה 38"/>
          <p:cNvSpPr/>
          <p:nvPr/>
        </p:nvSpPr>
        <p:spPr>
          <a:xfrm>
            <a:off x="180000" y="179224"/>
            <a:ext cx="720000" cy="720000"/>
          </a:xfrm>
          <a:prstGeom prst="ellipse">
            <a:avLst/>
          </a:prstGeom>
          <a:blipFill>
            <a:blip r:embed="rId5"/>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2" name="כותרת 1"/>
          <p:cNvSpPr>
            <a:spLocks noGrp="1"/>
          </p:cNvSpPr>
          <p:nvPr>
            <p:ph type="ctrTitle" idx="4294967295"/>
          </p:nvPr>
        </p:nvSpPr>
        <p:spPr>
          <a:xfrm>
            <a:off x="1074504" y="2629286"/>
            <a:ext cx="10363200" cy="1470025"/>
          </a:xfrm>
        </p:spPr>
        <p:txBody>
          <a:bodyPr/>
          <a:lstStyle/>
          <a:p>
            <a:r>
              <a:rPr lang="he-IL" sz="8800" dirty="0" smtClean="0">
                <a:solidFill>
                  <a:schemeClr val="bg1"/>
                </a:solidFill>
                <a:latin typeface="AdumaFOT Bold" pitchFamily="50" charset="-79"/>
                <a:cs typeface="AdumaFOT Bold" pitchFamily="50" charset="-79"/>
              </a:rPr>
              <a:t>משקף תנודות</a:t>
            </a:r>
            <a:endParaRPr lang="he-IL" sz="9600" dirty="0">
              <a:solidFill>
                <a:schemeClr val="bg1"/>
              </a:solidFill>
              <a:latin typeface="AdumaFOT Bold" pitchFamily="50" charset="-79"/>
              <a:cs typeface="AdumaFOT Bold" pitchFamily="50" charset="-79"/>
            </a:endParaRPr>
          </a:p>
        </p:txBody>
      </p:sp>
      <p:sp>
        <p:nvSpPr>
          <p:cNvPr id="38" name="כותרת 1"/>
          <p:cNvSpPr txBox="1">
            <a:spLocks/>
          </p:cNvSpPr>
          <p:nvPr/>
        </p:nvSpPr>
        <p:spPr bwMode="auto">
          <a:xfrm>
            <a:off x="7948987" y="5501954"/>
            <a:ext cx="4124090" cy="13374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Autofit/>
          </a:bodyPr>
          <a:lstStyle>
            <a:lvl1pPr algn="ctr" rtl="1" eaLnBrk="1" fontAlgn="base" hangingPunct="1">
              <a:spcBef>
                <a:spcPct val="0"/>
              </a:spcBef>
              <a:spcAft>
                <a:spcPct val="0"/>
              </a:spcAft>
              <a:defRPr sz="4400" kern="1200">
                <a:solidFill>
                  <a:schemeClr val="tx1"/>
                </a:solidFill>
                <a:latin typeface="+mj-lt"/>
                <a:ea typeface="+mj-ea"/>
                <a:cs typeface="+mj-cs"/>
              </a:defRPr>
            </a:lvl1pPr>
            <a:lvl2pPr algn="ctr" rtl="1" eaLnBrk="1" fontAlgn="base" hangingPunct="1">
              <a:spcBef>
                <a:spcPct val="0"/>
              </a:spcBef>
              <a:spcAft>
                <a:spcPct val="0"/>
              </a:spcAft>
              <a:defRPr sz="4400">
                <a:solidFill>
                  <a:schemeClr val="tx1"/>
                </a:solidFill>
                <a:latin typeface="Calibri" pitchFamily="34" charset="0"/>
                <a:cs typeface="Times New Roman" pitchFamily="18" charset="0"/>
              </a:defRPr>
            </a:lvl2pPr>
            <a:lvl3pPr algn="ctr" rtl="1" eaLnBrk="1" fontAlgn="base" hangingPunct="1">
              <a:spcBef>
                <a:spcPct val="0"/>
              </a:spcBef>
              <a:spcAft>
                <a:spcPct val="0"/>
              </a:spcAft>
              <a:defRPr sz="4400">
                <a:solidFill>
                  <a:schemeClr val="tx1"/>
                </a:solidFill>
                <a:latin typeface="Calibri" pitchFamily="34" charset="0"/>
                <a:cs typeface="Times New Roman" pitchFamily="18" charset="0"/>
              </a:defRPr>
            </a:lvl3pPr>
            <a:lvl4pPr algn="ctr" rtl="1" eaLnBrk="1" fontAlgn="base" hangingPunct="1">
              <a:spcBef>
                <a:spcPct val="0"/>
              </a:spcBef>
              <a:spcAft>
                <a:spcPct val="0"/>
              </a:spcAft>
              <a:defRPr sz="4400">
                <a:solidFill>
                  <a:schemeClr val="tx1"/>
                </a:solidFill>
                <a:latin typeface="Calibri" pitchFamily="34" charset="0"/>
                <a:cs typeface="Times New Roman" pitchFamily="18" charset="0"/>
              </a:defRPr>
            </a:lvl4pPr>
            <a:lvl5pPr algn="ctr" rtl="1" eaLnBrk="1" fontAlgn="base" hangingPunct="1">
              <a:spcBef>
                <a:spcPct val="0"/>
              </a:spcBef>
              <a:spcAft>
                <a:spcPct val="0"/>
              </a:spcAft>
              <a:defRPr sz="4400">
                <a:solidFill>
                  <a:schemeClr val="tx1"/>
                </a:solidFill>
                <a:latin typeface="Calibri" pitchFamily="34" charset="0"/>
                <a:cs typeface="Times New Roman" pitchFamily="18" charset="0"/>
              </a:defRPr>
            </a:lvl5pPr>
            <a:lvl6pPr marL="457200" algn="ctr" rtl="1" eaLnBrk="1" fontAlgn="base" hangingPunct="1">
              <a:spcBef>
                <a:spcPct val="0"/>
              </a:spcBef>
              <a:spcAft>
                <a:spcPct val="0"/>
              </a:spcAft>
              <a:defRPr sz="4400">
                <a:solidFill>
                  <a:schemeClr val="tx1"/>
                </a:solidFill>
                <a:latin typeface="Calibri" pitchFamily="34" charset="0"/>
                <a:cs typeface="Times New Roman" pitchFamily="18" charset="0"/>
              </a:defRPr>
            </a:lvl6pPr>
            <a:lvl7pPr marL="914400" algn="ctr" rtl="1" eaLnBrk="1" fontAlgn="base" hangingPunct="1">
              <a:spcBef>
                <a:spcPct val="0"/>
              </a:spcBef>
              <a:spcAft>
                <a:spcPct val="0"/>
              </a:spcAft>
              <a:defRPr sz="4400">
                <a:solidFill>
                  <a:schemeClr val="tx1"/>
                </a:solidFill>
                <a:latin typeface="Calibri" pitchFamily="34" charset="0"/>
                <a:cs typeface="Times New Roman" pitchFamily="18" charset="0"/>
              </a:defRPr>
            </a:lvl7pPr>
            <a:lvl8pPr marL="1371600" algn="ctr" rtl="1" eaLnBrk="1" fontAlgn="base" hangingPunct="1">
              <a:spcBef>
                <a:spcPct val="0"/>
              </a:spcBef>
              <a:spcAft>
                <a:spcPct val="0"/>
              </a:spcAft>
              <a:defRPr sz="4400">
                <a:solidFill>
                  <a:schemeClr val="tx1"/>
                </a:solidFill>
                <a:latin typeface="Calibri" pitchFamily="34" charset="0"/>
                <a:cs typeface="Times New Roman" pitchFamily="18" charset="0"/>
              </a:defRPr>
            </a:lvl8pPr>
            <a:lvl9pPr marL="1828800" algn="ctr" rtl="1" eaLnBrk="1" fontAlgn="base" hangingPunct="1">
              <a:spcBef>
                <a:spcPct val="0"/>
              </a:spcBef>
              <a:spcAft>
                <a:spcPct val="0"/>
              </a:spcAft>
              <a:defRPr sz="4400">
                <a:solidFill>
                  <a:schemeClr val="tx1"/>
                </a:solidFill>
                <a:latin typeface="Calibri" pitchFamily="34" charset="0"/>
                <a:cs typeface="Times New Roman" pitchFamily="18" charset="0"/>
              </a:defRPr>
            </a:lvl9pPr>
          </a:lstStyle>
          <a:p>
            <a:pPr algn="r"/>
            <a:r>
              <a:rPr lang="he-IL" sz="4800" spc="-150" smtClean="0">
                <a:solidFill>
                  <a:srgbClr val="498FCC"/>
                </a:solidFill>
                <a:latin typeface="AdumaFOT Bold" panose="02000500000000000000" pitchFamily="50" charset="-79"/>
                <a:cs typeface="AdumaFOT Bold" panose="02000500000000000000" pitchFamily="50" charset="-79"/>
              </a:rPr>
              <a:t>שם הקורס : דרג ד'</a:t>
            </a:r>
            <a:endParaRPr lang="he-IL" sz="4800" b="1" spc="-150" dirty="0">
              <a:solidFill>
                <a:schemeClr val="bg1"/>
              </a:solidFill>
              <a:latin typeface="AdumaFOT Bold" panose="02000500000000000000" pitchFamily="50" charset="-79"/>
              <a:cs typeface="AdumaFOT Bold" panose="02000500000000000000" pitchFamily="50" charset="-79"/>
            </a:endParaRPr>
          </a:p>
        </p:txBody>
      </p:sp>
    </p:spTree>
    <p:extLst>
      <p:ext uri="{BB962C8B-B14F-4D97-AF65-F5344CB8AC3E}">
        <p14:creationId xmlns:p14="http://schemas.microsoft.com/office/powerpoint/2010/main" val="406217784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מלבן 2"/>
          <p:cNvSpPr/>
          <p:nvPr/>
        </p:nvSpPr>
        <p:spPr>
          <a:xfrm>
            <a:off x="8953840" y="291069"/>
            <a:ext cx="1409360" cy="707886"/>
          </a:xfrm>
          <a:prstGeom prst="rect">
            <a:avLst/>
          </a:prstGeom>
        </p:spPr>
        <p:txBody>
          <a:bodyPr wrap="none">
            <a:spAutoFit/>
          </a:bodyPr>
          <a:lstStyle/>
          <a:p>
            <a:r>
              <a:rPr lang="he-IL" sz="4000" b="1" dirty="0" smtClean="0">
                <a:latin typeface="Calibri" panose="020F0502020204030204" pitchFamily="34" charset="0"/>
                <a:cs typeface="Calibri" panose="020F0502020204030204" pitchFamily="34" charset="0"/>
              </a:rPr>
              <a:t>תפעול</a:t>
            </a:r>
            <a:endParaRPr lang="he-IL" sz="4000" b="1" dirty="0">
              <a:latin typeface="Calibri" panose="020F0502020204030204" pitchFamily="34" charset="0"/>
              <a:cs typeface="Calibri" panose="020F0502020204030204" pitchFamily="34" charset="0"/>
            </a:endParaRPr>
          </a:p>
        </p:txBody>
      </p:sp>
      <p:pic>
        <p:nvPicPr>
          <p:cNvPr id="148" name="מציין מיקום תוכן 1"/>
          <p:cNvPicPr>
            <a:picLocks noChangeAspect="1"/>
          </p:cNvPicPr>
          <p:nvPr/>
        </p:nvPicPr>
        <p:blipFill>
          <a:blip r:embed="rId3">
            <a:extLst>
              <a:ext uri="{28A0092B-C50C-407E-A947-70E740481C1C}">
                <a14:useLocalDpi xmlns:a14="http://schemas.microsoft.com/office/drawing/2010/main" val="0"/>
              </a:ext>
            </a:extLst>
          </a:blip>
          <a:stretch>
            <a:fillRect/>
          </a:stretch>
        </p:blipFill>
        <p:spPr bwMode="auto">
          <a:xfrm>
            <a:off x="2605898" y="1673785"/>
            <a:ext cx="3445215" cy="41463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9" name="אליפסה 148"/>
          <p:cNvSpPr/>
          <p:nvPr/>
        </p:nvSpPr>
        <p:spPr bwMode="auto">
          <a:xfrm>
            <a:off x="3902042" y="3999480"/>
            <a:ext cx="576064" cy="646319"/>
          </a:xfrm>
          <a:prstGeom prst="ellipse">
            <a:avLst/>
          </a:prstGeom>
          <a:noFill/>
          <a:ln w="19050" cap="flat" cmpd="sng" algn="ctr">
            <a:solidFill>
              <a:srgbClr val="7030A0"/>
            </a:solidFill>
            <a:prstDash val="solid"/>
            <a:round/>
            <a:headEnd type="none" w="med" len="med"/>
            <a:tailEnd type="none" w="med" len="med"/>
          </a:ln>
          <a:effectLst/>
        </p:spPr>
        <p:txBody>
          <a:bodyPr vert="horz" wrap="square" lIns="91440" tIns="45720" rIns="91440" bIns="45720" numCol="1" rtlCol="1" anchor="t" anchorCtr="0" compatLnSpc="1">
            <a:prstTxWarp prst="textNoShape">
              <a:avLst/>
            </a:prstTxWarp>
          </a:bodyPr>
          <a:lstStyle/>
          <a:p>
            <a:pPr marL="0" marR="0" indent="0" algn="r" defTabSz="914400" rtl="1" eaLnBrk="1" fontAlgn="base" latinLnBrk="0" hangingPunct="1">
              <a:lnSpc>
                <a:spcPct val="100000"/>
              </a:lnSpc>
              <a:spcBef>
                <a:spcPct val="0"/>
              </a:spcBef>
              <a:spcAft>
                <a:spcPct val="0"/>
              </a:spcAft>
              <a:buClrTx/>
              <a:buSzTx/>
              <a:buFontTx/>
              <a:buNone/>
              <a:tabLst/>
            </a:pPr>
            <a:endParaRPr kumimoji="0" lang="he-IL" sz="1800" b="0" i="0" u="none" strike="noStrike" cap="none" normalizeH="0" baseline="0" smtClean="0">
              <a:ln>
                <a:noFill/>
              </a:ln>
              <a:effectLst/>
              <a:latin typeface="Calibri" panose="020F0502020204030204" pitchFamily="34" charset="0"/>
              <a:cs typeface="Calibri" panose="020F0502020204030204" pitchFamily="34" charset="0"/>
            </a:endParaRPr>
          </a:p>
        </p:txBody>
      </p:sp>
      <p:sp>
        <p:nvSpPr>
          <p:cNvPr id="150" name="אליפסה 149"/>
          <p:cNvSpPr/>
          <p:nvPr/>
        </p:nvSpPr>
        <p:spPr bwMode="auto">
          <a:xfrm>
            <a:off x="3181962" y="3999852"/>
            <a:ext cx="576064" cy="646319"/>
          </a:xfrm>
          <a:prstGeom prst="ellipse">
            <a:avLst/>
          </a:prstGeom>
          <a:noFill/>
          <a:ln w="19050" cap="flat" cmpd="sng" algn="ctr">
            <a:solidFill>
              <a:srgbClr val="7030A0"/>
            </a:solidFill>
            <a:prstDash val="solid"/>
            <a:round/>
            <a:headEnd type="none" w="med" len="med"/>
            <a:tailEnd type="none" w="med" len="med"/>
          </a:ln>
          <a:effectLst/>
        </p:spPr>
        <p:txBody>
          <a:bodyPr vert="horz" wrap="square" lIns="91440" tIns="45720" rIns="91440" bIns="45720" numCol="1" rtlCol="1" anchor="t" anchorCtr="0" compatLnSpc="1">
            <a:prstTxWarp prst="textNoShape">
              <a:avLst/>
            </a:prstTxWarp>
          </a:bodyPr>
          <a:lstStyle/>
          <a:p>
            <a:pPr marL="0" marR="0" indent="0" algn="r" defTabSz="914400" rtl="1" eaLnBrk="1" fontAlgn="base" latinLnBrk="0" hangingPunct="1">
              <a:lnSpc>
                <a:spcPct val="100000"/>
              </a:lnSpc>
              <a:spcBef>
                <a:spcPct val="0"/>
              </a:spcBef>
              <a:spcAft>
                <a:spcPct val="0"/>
              </a:spcAft>
              <a:buClrTx/>
              <a:buSzTx/>
              <a:buFontTx/>
              <a:buNone/>
              <a:tabLst/>
            </a:pPr>
            <a:endParaRPr kumimoji="0" lang="he-IL" sz="1800" b="0" i="0" u="none" strike="noStrike" cap="none" normalizeH="0" baseline="0" smtClean="0">
              <a:ln>
                <a:noFill/>
              </a:ln>
              <a:effectLst/>
              <a:latin typeface="Calibri" panose="020F0502020204030204" pitchFamily="34" charset="0"/>
              <a:cs typeface="Calibri" panose="020F0502020204030204" pitchFamily="34" charset="0"/>
            </a:endParaRPr>
          </a:p>
        </p:txBody>
      </p:sp>
      <p:sp>
        <p:nvSpPr>
          <p:cNvPr id="151" name="TextBox 150"/>
          <p:cNvSpPr txBox="1"/>
          <p:nvPr/>
        </p:nvSpPr>
        <p:spPr>
          <a:xfrm>
            <a:off x="6079862" y="1308931"/>
            <a:ext cx="3951244" cy="1200329"/>
          </a:xfrm>
          <a:prstGeom prst="rect">
            <a:avLst/>
          </a:prstGeom>
          <a:noFill/>
        </p:spPr>
        <p:txBody>
          <a:bodyPr wrap="square" rtlCol="1">
            <a:spAutoFit/>
          </a:bodyPr>
          <a:lstStyle/>
          <a:p>
            <a:r>
              <a:rPr lang="he-IL" sz="2400" dirty="0" smtClean="0">
                <a:latin typeface="Calibri" panose="020F0502020204030204" pitchFamily="34" charset="0"/>
                <a:cs typeface="Calibri" panose="020F0502020204030204" pitchFamily="34" charset="0"/>
              </a:rPr>
              <a:t>לסקופ יש שלושה בוררים שאיתם אנו משנים את תצוגת הגל על מנת לראות אותו יותר טוב-</a:t>
            </a:r>
            <a:endParaRPr lang="he-IL" sz="2400" dirty="0">
              <a:latin typeface="Calibri" panose="020F0502020204030204" pitchFamily="34" charset="0"/>
              <a:cs typeface="Calibri" panose="020F0502020204030204" pitchFamily="34" charset="0"/>
            </a:endParaRPr>
          </a:p>
        </p:txBody>
      </p:sp>
      <p:sp>
        <p:nvSpPr>
          <p:cNvPr id="152" name="TextBox 151"/>
          <p:cNvSpPr txBox="1"/>
          <p:nvPr/>
        </p:nvSpPr>
        <p:spPr>
          <a:xfrm>
            <a:off x="7078778" y="2526483"/>
            <a:ext cx="2952328" cy="1938992"/>
          </a:xfrm>
          <a:prstGeom prst="rect">
            <a:avLst/>
          </a:prstGeom>
          <a:noFill/>
        </p:spPr>
        <p:txBody>
          <a:bodyPr wrap="square" rtlCol="1">
            <a:spAutoFit/>
          </a:bodyPr>
          <a:lstStyle/>
          <a:p>
            <a:r>
              <a:rPr lang="he-IL" sz="2400" dirty="0" smtClean="0">
                <a:latin typeface="Calibri" panose="020F0502020204030204" pitchFamily="34" charset="0"/>
                <a:cs typeface="Calibri" panose="020F0502020204030204" pitchFamily="34" charset="0"/>
              </a:rPr>
              <a:t>שני בוררים- שמשנים לכל ערוץ את המתח למשבצת </a:t>
            </a:r>
            <a:r>
              <a:rPr lang="en-US" sz="2400" dirty="0" smtClean="0">
                <a:latin typeface="Calibri" panose="020F0502020204030204" pitchFamily="34" charset="0"/>
                <a:cs typeface="Calibri" panose="020F0502020204030204" pitchFamily="34" charset="0"/>
              </a:rPr>
              <a:t>VOLTS/DIV</a:t>
            </a:r>
            <a:r>
              <a:rPr lang="he-IL" sz="2400" dirty="0" smtClean="0">
                <a:latin typeface="Calibri" panose="020F0502020204030204" pitchFamily="34" charset="0"/>
                <a:cs typeface="Calibri" panose="020F0502020204030204" pitchFamily="34" charset="0"/>
              </a:rPr>
              <a:t>. הם מגדילים ומקטינים את הגל על ציר ה</a:t>
            </a:r>
            <a:r>
              <a:rPr lang="en-US" sz="2400" dirty="0" smtClean="0">
                <a:latin typeface="Calibri" panose="020F0502020204030204" pitchFamily="34" charset="0"/>
                <a:cs typeface="Calibri" panose="020F0502020204030204" pitchFamily="34" charset="0"/>
              </a:rPr>
              <a:t>Y</a:t>
            </a:r>
            <a:r>
              <a:rPr lang="he-IL" sz="2400" dirty="0" smtClean="0">
                <a:latin typeface="Calibri" panose="020F0502020204030204" pitchFamily="34" charset="0"/>
                <a:cs typeface="Calibri" panose="020F0502020204030204" pitchFamily="34" charset="0"/>
              </a:rPr>
              <a:t>, ציר המתח.</a:t>
            </a:r>
            <a:endParaRPr lang="he-IL" sz="2400" dirty="0">
              <a:latin typeface="Calibri" panose="020F0502020204030204" pitchFamily="34" charset="0"/>
              <a:cs typeface="Calibri" panose="020F0502020204030204" pitchFamily="34" charset="0"/>
            </a:endParaRPr>
          </a:p>
        </p:txBody>
      </p:sp>
      <p:cxnSp>
        <p:nvCxnSpPr>
          <p:cNvPr id="153" name="מחבר ישר 152"/>
          <p:cNvCxnSpPr>
            <a:stCxn id="149" idx="7"/>
          </p:cNvCxnSpPr>
          <p:nvPr/>
        </p:nvCxnSpPr>
        <p:spPr bwMode="auto">
          <a:xfrm flipV="1">
            <a:off x="4393743" y="3495979"/>
            <a:ext cx="2388619" cy="598152"/>
          </a:xfrm>
          <a:prstGeom prst="line">
            <a:avLst/>
          </a:prstGeom>
          <a:solidFill>
            <a:srgbClr val="C0C0C0"/>
          </a:solidFill>
          <a:ln w="19050" cap="flat" cmpd="sng" algn="ctr">
            <a:solidFill>
              <a:srgbClr val="7030A0"/>
            </a:solidFill>
            <a:prstDash val="solid"/>
            <a:round/>
            <a:headEnd type="none" w="med" len="med"/>
            <a:tailEnd type="none" w="med" len="med"/>
          </a:ln>
          <a:effectLst/>
        </p:spPr>
      </p:cxnSp>
      <p:cxnSp>
        <p:nvCxnSpPr>
          <p:cNvPr id="154" name="מחבר ישר 153"/>
          <p:cNvCxnSpPr>
            <a:endCxn id="150" idx="0"/>
          </p:cNvCxnSpPr>
          <p:nvPr/>
        </p:nvCxnSpPr>
        <p:spPr bwMode="auto">
          <a:xfrm flipH="1">
            <a:off x="3469994" y="3495979"/>
            <a:ext cx="3312368" cy="503873"/>
          </a:xfrm>
          <a:prstGeom prst="line">
            <a:avLst/>
          </a:prstGeom>
          <a:solidFill>
            <a:srgbClr val="C0C0C0"/>
          </a:solidFill>
          <a:ln w="19050" cap="flat" cmpd="sng" algn="ctr">
            <a:solidFill>
              <a:srgbClr val="7030A0"/>
            </a:solidFill>
            <a:prstDash val="solid"/>
            <a:round/>
            <a:headEnd type="none" w="med" len="med"/>
            <a:tailEnd type="none" w="med" len="med"/>
          </a:ln>
          <a:effectLst/>
        </p:spPr>
      </p:cxnSp>
      <p:sp>
        <p:nvSpPr>
          <p:cNvPr id="155" name="אליפסה 154"/>
          <p:cNvSpPr/>
          <p:nvPr/>
        </p:nvSpPr>
        <p:spPr bwMode="auto">
          <a:xfrm>
            <a:off x="4630506" y="3999479"/>
            <a:ext cx="576064" cy="646319"/>
          </a:xfrm>
          <a:prstGeom prst="ellipse">
            <a:avLst/>
          </a:prstGeom>
          <a:noFill/>
          <a:ln w="19050" cap="flat" cmpd="sng" algn="ctr">
            <a:solidFill>
              <a:srgbClr val="FFFF00"/>
            </a:solidFill>
            <a:prstDash val="solid"/>
            <a:round/>
            <a:headEnd type="none" w="med" len="med"/>
            <a:tailEnd type="none" w="med" len="med"/>
          </a:ln>
          <a:effectLst/>
        </p:spPr>
        <p:txBody>
          <a:bodyPr vert="horz" wrap="square" lIns="91440" tIns="45720" rIns="91440" bIns="45720" numCol="1" rtlCol="1" anchor="t" anchorCtr="0" compatLnSpc="1">
            <a:prstTxWarp prst="textNoShape">
              <a:avLst/>
            </a:prstTxWarp>
          </a:bodyPr>
          <a:lstStyle/>
          <a:p>
            <a:pPr marL="0" marR="0" indent="0" algn="r" defTabSz="914400" rtl="1" eaLnBrk="1" fontAlgn="base" latinLnBrk="0" hangingPunct="1">
              <a:lnSpc>
                <a:spcPct val="100000"/>
              </a:lnSpc>
              <a:spcBef>
                <a:spcPct val="0"/>
              </a:spcBef>
              <a:spcAft>
                <a:spcPct val="0"/>
              </a:spcAft>
              <a:buClrTx/>
              <a:buSzTx/>
              <a:buFontTx/>
              <a:buNone/>
              <a:tabLst/>
            </a:pPr>
            <a:endParaRPr kumimoji="0" lang="he-IL" sz="1800" b="0" i="0" u="none" strike="noStrike" cap="none" normalizeH="0" baseline="0" smtClean="0">
              <a:ln>
                <a:noFill/>
              </a:ln>
              <a:effectLst/>
              <a:latin typeface="Calibri" panose="020F0502020204030204" pitchFamily="34" charset="0"/>
              <a:cs typeface="Calibri" panose="020F0502020204030204" pitchFamily="34" charset="0"/>
            </a:endParaRPr>
          </a:p>
        </p:txBody>
      </p:sp>
      <p:cxnSp>
        <p:nvCxnSpPr>
          <p:cNvPr id="156" name="מחבר ישר 155"/>
          <p:cNvCxnSpPr/>
          <p:nvPr/>
        </p:nvCxnSpPr>
        <p:spPr bwMode="auto">
          <a:xfrm>
            <a:off x="5206570" y="4371343"/>
            <a:ext cx="1575792" cy="732572"/>
          </a:xfrm>
          <a:prstGeom prst="line">
            <a:avLst/>
          </a:prstGeom>
          <a:solidFill>
            <a:srgbClr val="C0C0C0"/>
          </a:solidFill>
          <a:ln w="19050" cap="flat" cmpd="sng" algn="ctr">
            <a:solidFill>
              <a:srgbClr val="FFFF00"/>
            </a:solidFill>
            <a:prstDash val="solid"/>
            <a:round/>
            <a:headEnd type="none" w="med" len="med"/>
            <a:tailEnd type="none" w="med" len="med"/>
          </a:ln>
          <a:effectLst/>
        </p:spPr>
      </p:cxnSp>
      <p:sp>
        <p:nvSpPr>
          <p:cNvPr id="157" name="TextBox 156"/>
          <p:cNvSpPr txBox="1"/>
          <p:nvPr/>
        </p:nvSpPr>
        <p:spPr>
          <a:xfrm>
            <a:off x="6651031" y="4618285"/>
            <a:ext cx="3380075" cy="1569660"/>
          </a:xfrm>
          <a:prstGeom prst="rect">
            <a:avLst/>
          </a:prstGeom>
          <a:noFill/>
        </p:spPr>
        <p:txBody>
          <a:bodyPr wrap="square" rtlCol="1">
            <a:spAutoFit/>
          </a:bodyPr>
          <a:lstStyle/>
          <a:p>
            <a:r>
              <a:rPr lang="he-IL" sz="2400" dirty="0" smtClean="0">
                <a:latin typeface="Calibri" panose="020F0502020204030204" pitchFamily="34" charset="0"/>
                <a:cs typeface="Calibri" panose="020F0502020204030204" pitchFamily="34" charset="0"/>
              </a:rPr>
              <a:t>הבורר השלישי משנה את הזמן למשבצת </a:t>
            </a:r>
            <a:r>
              <a:rPr lang="en-US" sz="2400" dirty="0" smtClean="0">
                <a:latin typeface="Calibri" panose="020F0502020204030204" pitchFamily="34" charset="0"/>
                <a:cs typeface="Calibri" panose="020F0502020204030204" pitchFamily="34" charset="0"/>
              </a:rPr>
              <a:t>SEC/DIV</a:t>
            </a:r>
            <a:r>
              <a:rPr lang="he-IL" sz="2400" dirty="0" smtClean="0">
                <a:latin typeface="Calibri" panose="020F0502020204030204" pitchFamily="34" charset="0"/>
                <a:cs typeface="Calibri" panose="020F0502020204030204" pitchFamily="34" charset="0"/>
              </a:rPr>
              <a:t>. הם מגדילים ומקטינים את הגל על ציר ה</a:t>
            </a:r>
            <a:r>
              <a:rPr lang="en-US" sz="2400" dirty="0" smtClean="0">
                <a:latin typeface="Calibri" panose="020F0502020204030204" pitchFamily="34" charset="0"/>
                <a:cs typeface="Calibri" panose="020F0502020204030204" pitchFamily="34" charset="0"/>
              </a:rPr>
              <a:t>X</a:t>
            </a:r>
            <a:r>
              <a:rPr lang="he-IL" sz="2400" dirty="0" smtClean="0">
                <a:latin typeface="Calibri" panose="020F0502020204030204" pitchFamily="34" charset="0"/>
                <a:cs typeface="Calibri" panose="020F0502020204030204" pitchFamily="34" charset="0"/>
              </a:rPr>
              <a:t>, ציר הזמן.</a:t>
            </a:r>
            <a:endParaRPr lang="he-IL" sz="2400" dirty="0">
              <a:latin typeface="Calibri" panose="020F0502020204030204" pitchFamily="34" charset="0"/>
              <a:cs typeface="Calibri" panose="020F0502020204030204" pitchFamily="34" charset="0"/>
            </a:endParaRPr>
          </a:p>
        </p:txBody>
      </p:sp>
      <p:sp>
        <p:nvSpPr>
          <p:cNvPr id="31" name="מלבן מעוגל 30"/>
          <p:cNvSpPr/>
          <p:nvPr/>
        </p:nvSpPr>
        <p:spPr>
          <a:xfrm>
            <a:off x="10560809" y="1452363"/>
            <a:ext cx="1298546" cy="240051"/>
          </a:xfrm>
          <a:prstGeom prst="roundRect">
            <a:avLst/>
          </a:prstGeom>
          <a:gradFill flip="none" rotWithShape="1">
            <a:gsLst>
              <a:gs pos="0">
                <a:schemeClr val="accent2">
                  <a:lumMod val="75000"/>
                  <a:shade val="30000"/>
                  <a:satMod val="115000"/>
                </a:schemeClr>
              </a:gs>
              <a:gs pos="50000">
                <a:schemeClr val="accent2">
                  <a:lumMod val="75000"/>
                  <a:shade val="67500"/>
                  <a:satMod val="115000"/>
                </a:schemeClr>
              </a:gs>
              <a:gs pos="100000">
                <a:schemeClr val="accent2">
                  <a:lumMod val="75000"/>
                  <a:shade val="100000"/>
                  <a:satMod val="115000"/>
                </a:scheme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1800" dirty="0" smtClean="0">
                <a:latin typeface="Calibri" panose="020F0502020204030204" pitchFamily="34" charset="0"/>
                <a:cs typeface="Calibri" panose="020F0502020204030204" pitchFamily="34" charset="0"/>
              </a:rPr>
              <a:t>תפקיד</a:t>
            </a:r>
            <a:endParaRPr lang="he-IL" sz="1800" dirty="0">
              <a:latin typeface="Calibri" panose="020F0502020204030204" pitchFamily="34" charset="0"/>
              <a:cs typeface="Calibri" panose="020F0502020204030204" pitchFamily="34" charset="0"/>
            </a:endParaRPr>
          </a:p>
        </p:txBody>
      </p:sp>
      <p:sp>
        <p:nvSpPr>
          <p:cNvPr id="32" name="מלבן מעוגל 31"/>
          <p:cNvSpPr/>
          <p:nvPr/>
        </p:nvSpPr>
        <p:spPr>
          <a:xfrm>
            <a:off x="10572841" y="2088806"/>
            <a:ext cx="1298546" cy="240051"/>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1800" dirty="0" smtClean="0">
                <a:latin typeface="Calibri" panose="020F0502020204030204" pitchFamily="34" charset="0"/>
                <a:cs typeface="Calibri" panose="020F0502020204030204" pitchFamily="34" charset="0"/>
              </a:rPr>
              <a:t>עקרון פעולה</a:t>
            </a:r>
            <a:endParaRPr lang="he-IL" sz="1800" dirty="0">
              <a:latin typeface="Calibri" panose="020F0502020204030204" pitchFamily="34" charset="0"/>
              <a:cs typeface="Calibri" panose="020F0502020204030204" pitchFamily="34" charset="0"/>
            </a:endParaRPr>
          </a:p>
        </p:txBody>
      </p:sp>
      <p:sp>
        <p:nvSpPr>
          <p:cNvPr id="33" name="מלבן מעוגל 32"/>
          <p:cNvSpPr/>
          <p:nvPr/>
        </p:nvSpPr>
        <p:spPr>
          <a:xfrm>
            <a:off x="10560809" y="1758306"/>
            <a:ext cx="1298546" cy="240051"/>
          </a:xfrm>
          <a:prstGeom prst="roundRect">
            <a:avLst/>
          </a:prstGeom>
          <a:gradFill flip="none" rotWithShape="1">
            <a:gsLst>
              <a:gs pos="0">
                <a:schemeClr val="accent2">
                  <a:lumMod val="75000"/>
                  <a:shade val="30000"/>
                  <a:satMod val="115000"/>
                </a:schemeClr>
              </a:gs>
              <a:gs pos="50000">
                <a:schemeClr val="accent2">
                  <a:lumMod val="75000"/>
                  <a:shade val="67500"/>
                  <a:satMod val="115000"/>
                </a:schemeClr>
              </a:gs>
              <a:gs pos="100000">
                <a:schemeClr val="accent2">
                  <a:lumMod val="75000"/>
                  <a:shade val="100000"/>
                  <a:satMod val="115000"/>
                </a:scheme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1800" dirty="0" smtClean="0">
                <a:latin typeface="Calibri" panose="020F0502020204030204" pitchFamily="34" charset="0"/>
                <a:cs typeface="Calibri" panose="020F0502020204030204" pitchFamily="34" charset="0"/>
              </a:rPr>
              <a:t>אופן החיבור</a:t>
            </a:r>
            <a:endParaRPr lang="he-IL" sz="1800" dirty="0">
              <a:latin typeface="Calibri" panose="020F0502020204030204" pitchFamily="34" charset="0"/>
              <a:cs typeface="Calibri" panose="020F0502020204030204" pitchFamily="34" charset="0"/>
            </a:endParaRPr>
          </a:p>
        </p:txBody>
      </p:sp>
      <p:sp>
        <p:nvSpPr>
          <p:cNvPr id="34" name="מלבן מעוגל 33"/>
          <p:cNvSpPr/>
          <p:nvPr/>
        </p:nvSpPr>
        <p:spPr>
          <a:xfrm>
            <a:off x="10572841" y="2419306"/>
            <a:ext cx="1298546" cy="496677"/>
          </a:xfrm>
          <a:prstGeom prst="roundRect">
            <a:avLst/>
          </a:prstGeom>
          <a:gradFill flip="none" rotWithShape="1">
            <a:gsLst>
              <a:gs pos="0">
                <a:schemeClr val="accent2">
                  <a:lumMod val="75000"/>
                  <a:shade val="30000"/>
                  <a:satMod val="115000"/>
                </a:schemeClr>
              </a:gs>
              <a:gs pos="50000">
                <a:schemeClr val="accent2">
                  <a:lumMod val="75000"/>
                  <a:shade val="67500"/>
                  <a:satMod val="115000"/>
                </a:schemeClr>
              </a:gs>
              <a:gs pos="100000">
                <a:schemeClr val="accent2">
                  <a:lumMod val="75000"/>
                  <a:shade val="100000"/>
                  <a:satMod val="115000"/>
                </a:scheme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1800" dirty="0" smtClean="0">
                <a:latin typeface="Calibri" panose="020F0502020204030204" pitchFamily="34" charset="0"/>
                <a:cs typeface="Calibri" panose="020F0502020204030204" pitchFamily="34" charset="0"/>
              </a:rPr>
              <a:t>אמצעי זהירות</a:t>
            </a:r>
            <a:endParaRPr lang="he-IL" sz="18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58753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3" presetClass="entr" presetSubtype="32" fill="hold" nodeType="clickEffect">
                                  <p:stCondLst>
                                    <p:cond delay="0"/>
                                  </p:stCondLst>
                                  <p:childTnLst>
                                    <p:set>
                                      <p:cBhvr>
                                        <p:cTn id="6" dur="1" fill="hold">
                                          <p:stCondLst>
                                            <p:cond delay="0"/>
                                          </p:stCondLst>
                                        </p:cTn>
                                        <p:tgtEl>
                                          <p:spTgt spid="148"/>
                                        </p:tgtEl>
                                        <p:attrNameLst>
                                          <p:attrName>style.visibility</p:attrName>
                                        </p:attrNameLst>
                                      </p:cBhvr>
                                      <p:to>
                                        <p:strVal val="visible"/>
                                      </p:to>
                                    </p:set>
                                    <p:animEffect transition="in" filter="plus(out)">
                                      <p:cBhvr>
                                        <p:cTn id="7" dur="2000"/>
                                        <p:tgtEl>
                                          <p:spTgt spid="148"/>
                                        </p:tgtEl>
                                      </p:cBhvr>
                                    </p:animEffect>
                                  </p:childTnLst>
                                </p:cTn>
                              </p:par>
                            </p:childTnLst>
                          </p:cTn>
                        </p:par>
                        <p:par>
                          <p:cTn id="8" fill="hold">
                            <p:stCondLst>
                              <p:cond delay="2000"/>
                            </p:stCondLst>
                            <p:childTnLst>
                              <p:par>
                                <p:cTn id="9" presetID="31" presetClass="entr" presetSubtype="0" fill="hold" grpId="0" nodeType="afterEffect">
                                  <p:stCondLst>
                                    <p:cond delay="0"/>
                                  </p:stCondLst>
                                  <p:childTnLst>
                                    <p:set>
                                      <p:cBhvr>
                                        <p:cTn id="10" dur="1" fill="hold">
                                          <p:stCondLst>
                                            <p:cond delay="0"/>
                                          </p:stCondLst>
                                        </p:cTn>
                                        <p:tgtEl>
                                          <p:spTgt spid="151"/>
                                        </p:tgtEl>
                                        <p:attrNameLst>
                                          <p:attrName>style.visibility</p:attrName>
                                        </p:attrNameLst>
                                      </p:cBhvr>
                                      <p:to>
                                        <p:strVal val="visible"/>
                                      </p:to>
                                    </p:set>
                                    <p:anim calcmode="lin" valueType="num">
                                      <p:cBhvr>
                                        <p:cTn id="11" dur="1000" fill="hold"/>
                                        <p:tgtEl>
                                          <p:spTgt spid="151"/>
                                        </p:tgtEl>
                                        <p:attrNameLst>
                                          <p:attrName>ppt_w</p:attrName>
                                        </p:attrNameLst>
                                      </p:cBhvr>
                                      <p:tavLst>
                                        <p:tav tm="0">
                                          <p:val>
                                            <p:fltVal val="0"/>
                                          </p:val>
                                        </p:tav>
                                        <p:tav tm="100000">
                                          <p:val>
                                            <p:strVal val="#ppt_w"/>
                                          </p:val>
                                        </p:tav>
                                      </p:tavLst>
                                    </p:anim>
                                    <p:anim calcmode="lin" valueType="num">
                                      <p:cBhvr>
                                        <p:cTn id="12" dur="1000" fill="hold"/>
                                        <p:tgtEl>
                                          <p:spTgt spid="151"/>
                                        </p:tgtEl>
                                        <p:attrNameLst>
                                          <p:attrName>ppt_h</p:attrName>
                                        </p:attrNameLst>
                                      </p:cBhvr>
                                      <p:tavLst>
                                        <p:tav tm="0">
                                          <p:val>
                                            <p:fltVal val="0"/>
                                          </p:val>
                                        </p:tav>
                                        <p:tav tm="100000">
                                          <p:val>
                                            <p:strVal val="#ppt_h"/>
                                          </p:val>
                                        </p:tav>
                                      </p:tavLst>
                                    </p:anim>
                                    <p:anim calcmode="lin" valueType="num">
                                      <p:cBhvr>
                                        <p:cTn id="13" dur="1000" fill="hold"/>
                                        <p:tgtEl>
                                          <p:spTgt spid="151"/>
                                        </p:tgtEl>
                                        <p:attrNameLst>
                                          <p:attrName>style.rotation</p:attrName>
                                        </p:attrNameLst>
                                      </p:cBhvr>
                                      <p:tavLst>
                                        <p:tav tm="0">
                                          <p:val>
                                            <p:fltVal val="90"/>
                                          </p:val>
                                        </p:tav>
                                        <p:tav tm="100000">
                                          <p:val>
                                            <p:fltVal val="0"/>
                                          </p:val>
                                        </p:tav>
                                      </p:tavLst>
                                    </p:anim>
                                    <p:animEffect transition="in" filter="fade">
                                      <p:cBhvr>
                                        <p:cTn id="14" dur="1000"/>
                                        <p:tgtEl>
                                          <p:spTgt spid="151"/>
                                        </p:tgtEl>
                                      </p:cBhvr>
                                    </p:animEffect>
                                  </p:childTnLst>
                                </p:cTn>
                              </p:par>
                            </p:childTnLst>
                          </p:cTn>
                        </p:par>
                      </p:childTnLst>
                    </p:cTn>
                  </p:par>
                  <p:par>
                    <p:cTn id="15" fill="hold">
                      <p:stCondLst>
                        <p:cond delay="indefinite"/>
                      </p:stCondLst>
                      <p:childTnLst>
                        <p:par>
                          <p:cTn id="16" fill="hold">
                            <p:stCondLst>
                              <p:cond delay="0"/>
                            </p:stCondLst>
                            <p:childTnLst>
                              <p:par>
                                <p:cTn id="17" presetID="31" presetClass="entr" presetSubtype="0" fill="hold" grpId="0" nodeType="clickEffect">
                                  <p:stCondLst>
                                    <p:cond delay="0"/>
                                  </p:stCondLst>
                                  <p:childTnLst>
                                    <p:set>
                                      <p:cBhvr>
                                        <p:cTn id="18" dur="1" fill="hold">
                                          <p:stCondLst>
                                            <p:cond delay="0"/>
                                          </p:stCondLst>
                                        </p:cTn>
                                        <p:tgtEl>
                                          <p:spTgt spid="152"/>
                                        </p:tgtEl>
                                        <p:attrNameLst>
                                          <p:attrName>style.visibility</p:attrName>
                                        </p:attrNameLst>
                                      </p:cBhvr>
                                      <p:to>
                                        <p:strVal val="visible"/>
                                      </p:to>
                                    </p:set>
                                    <p:anim calcmode="lin" valueType="num">
                                      <p:cBhvr>
                                        <p:cTn id="19" dur="1000" fill="hold"/>
                                        <p:tgtEl>
                                          <p:spTgt spid="152"/>
                                        </p:tgtEl>
                                        <p:attrNameLst>
                                          <p:attrName>ppt_w</p:attrName>
                                        </p:attrNameLst>
                                      </p:cBhvr>
                                      <p:tavLst>
                                        <p:tav tm="0">
                                          <p:val>
                                            <p:fltVal val="0"/>
                                          </p:val>
                                        </p:tav>
                                        <p:tav tm="100000">
                                          <p:val>
                                            <p:strVal val="#ppt_w"/>
                                          </p:val>
                                        </p:tav>
                                      </p:tavLst>
                                    </p:anim>
                                    <p:anim calcmode="lin" valueType="num">
                                      <p:cBhvr>
                                        <p:cTn id="20" dur="1000" fill="hold"/>
                                        <p:tgtEl>
                                          <p:spTgt spid="152"/>
                                        </p:tgtEl>
                                        <p:attrNameLst>
                                          <p:attrName>ppt_h</p:attrName>
                                        </p:attrNameLst>
                                      </p:cBhvr>
                                      <p:tavLst>
                                        <p:tav tm="0">
                                          <p:val>
                                            <p:fltVal val="0"/>
                                          </p:val>
                                        </p:tav>
                                        <p:tav tm="100000">
                                          <p:val>
                                            <p:strVal val="#ppt_h"/>
                                          </p:val>
                                        </p:tav>
                                      </p:tavLst>
                                    </p:anim>
                                    <p:anim calcmode="lin" valueType="num">
                                      <p:cBhvr>
                                        <p:cTn id="21" dur="1000" fill="hold"/>
                                        <p:tgtEl>
                                          <p:spTgt spid="152"/>
                                        </p:tgtEl>
                                        <p:attrNameLst>
                                          <p:attrName>style.rotation</p:attrName>
                                        </p:attrNameLst>
                                      </p:cBhvr>
                                      <p:tavLst>
                                        <p:tav tm="0">
                                          <p:val>
                                            <p:fltVal val="90"/>
                                          </p:val>
                                        </p:tav>
                                        <p:tav tm="100000">
                                          <p:val>
                                            <p:fltVal val="0"/>
                                          </p:val>
                                        </p:tav>
                                      </p:tavLst>
                                    </p:anim>
                                    <p:animEffect transition="in" filter="fade">
                                      <p:cBhvr>
                                        <p:cTn id="22" dur="1000"/>
                                        <p:tgtEl>
                                          <p:spTgt spid="152"/>
                                        </p:tgtEl>
                                      </p:cBhvr>
                                    </p:animEffect>
                                  </p:childTnLst>
                                </p:cTn>
                              </p:par>
                              <p:par>
                                <p:cTn id="23" presetID="53" presetClass="entr" presetSubtype="16" fill="hold" nodeType="withEffect">
                                  <p:stCondLst>
                                    <p:cond delay="0"/>
                                  </p:stCondLst>
                                  <p:childTnLst>
                                    <p:set>
                                      <p:cBhvr>
                                        <p:cTn id="24" dur="1" fill="hold">
                                          <p:stCondLst>
                                            <p:cond delay="0"/>
                                          </p:stCondLst>
                                        </p:cTn>
                                        <p:tgtEl>
                                          <p:spTgt spid="154"/>
                                        </p:tgtEl>
                                        <p:attrNameLst>
                                          <p:attrName>style.visibility</p:attrName>
                                        </p:attrNameLst>
                                      </p:cBhvr>
                                      <p:to>
                                        <p:strVal val="visible"/>
                                      </p:to>
                                    </p:set>
                                    <p:anim calcmode="lin" valueType="num">
                                      <p:cBhvr>
                                        <p:cTn id="25" dur="500" fill="hold"/>
                                        <p:tgtEl>
                                          <p:spTgt spid="154"/>
                                        </p:tgtEl>
                                        <p:attrNameLst>
                                          <p:attrName>ppt_w</p:attrName>
                                        </p:attrNameLst>
                                      </p:cBhvr>
                                      <p:tavLst>
                                        <p:tav tm="0">
                                          <p:val>
                                            <p:fltVal val="0"/>
                                          </p:val>
                                        </p:tav>
                                        <p:tav tm="100000">
                                          <p:val>
                                            <p:strVal val="#ppt_w"/>
                                          </p:val>
                                        </p:tav>
                                      </p:tavLst>
                                    </p:anim>
                                    <p:anim calcmode="lin" valueType="num">
                                      <p:cBhvr>
                                        <p:cTn id="26" dur="500" fill="hold"/>
                                        <p:tgtEl>
                                          <p:spTgt spid="154"/>
                                        </p:tgtEl>
                                        <p:attrNameLst>
                                          <p:attrName>ppt_h</p:attrName>
                                        </p:attrNameLst>
                                      </p:cBhvr>
                                      <p:tavLst>
                                        <p:tav tm="0">
                                          <p:val>
                                            <p:fltVal val="0"/>
                                          </p:val>
                                        </p:tav>
                                        <p:tav tm="100000">
                                          <p:val>
                                            <p:strVal val="#ppt_h"/>
                                          </p:val>
                                        </p:tav>
                                      </p:tavLst>
                                    </p:anim>
                                    <p:animEffect transition="in" filter="fade">
                                      <p:cBhvr>
                                        <p:cTn id="27" dur="500"/>
                                        <p:tgtEl>
                                          <p:spTgt spid="154"/>
                                        </p:tgtEl>
                                      </p:cBhvr>
                                    </p:animEffect>
                                  </p:childTnLst>
                                </p:cTn>
                              </p:par>
                              <p:par>
                                <p:cTn id="28" presetID="53" presetClass="entr" presetSubtype="16" fill="hold" nodeType="withEffect">
                                  <p:stCondLst>
                                    <p:cond delay="0"/>
                                  </p:stCondLst>
                                  <p:childTnLst>
                                    <p:set>
                                      <p:cBhvr>
                                        <p:cTn id="29" dur="1" fill="hold">
                                          <p:stCondLst>
                                            <p:cond delay="0"/>
                                          </p:stCondLst>
                                        </p:cTn>
                                        <p:tgtEl>
                                          <p:spTgt spid="153"/>
                                        </p:tgtEl>
                                        <p:attrNameLst>
                                          <p:attrName>style.visibility</p:attrName>
                                        </p:attrNameLst>
                                      </p:cBhvr>
                                      <p:to>
                                        <p:strVal val="visible"/>
                                      </p:to>
                                    </p:set>
                                    <p:anim calcmode="lin" valueType="num">
                                      <p:cBhvr>
                                        <p:cTn id="30" dur="500" fill="hold"/>
                                        <p:tgtEl>
                                          <p:spTgt spid="153"/>
                                        </p:tgtEl>
                                        <p:attrNameLst>
                                          <p:attrName>ppt_w</p:attrName>
                                        </p:attrNameLst>
                                      </p:cBhvr>
                                      <p:tavLst>
                                        <p:tav tm="0">
                                          <p:val>
                                            <p:fltVal val="0"/>
                                          </p:val>
                                        </p:tav>
                                        <p:tav tm="100000">
                                          <p:val>
                                            <p:strVal val="#ppt_w"/>
                                          </p:val>
                                        </p:tav>
                                      </p:tavLst>
                                    </p:anim>
                                    <p:anim calcmode="lin" valueType="num">
                                      <p:cBhvr>
                                        <p:cTn id="31" dur="500" fill="hold"/>
                                        <p:tgtEl>
                                          <p:spTgt spid="153"/>
                                        </p:tgtEl>
                                        <p:attrNameLst>
                                          <p:attrName>ppt_h</p:attrName>
                                        </p:attrNameLst>
                                      </p:cBhvr>
                                      <p:tavLst>
                                        <p:tav tm="0">
                                          <p:val>
                                            <p:fltVal val="0"/>
                                          </p:val>
                                        </p:tav>
                                        <p:tav tm="100000">
                                          <p:val>
                                            <p:strVal val="#ppt_h"/>
                                          </p:val>
                                        </p:tav>
                                      </p:tavLst>
                                    </p:anim>
                                    <p:animEffect transition="in" filter="fade">
                                      <p:cBhvr>
                                        <p:cTn id="32" dur="500"/>
                                        <p:tgtEl>
                                          <p:spTgt spid="153"/>
                                        </p:tgtEl>
                                      </p:cBhvr>
                                    </p:animEffect>
                                  </p:childTnLst>
                                </p:cTn>
                              </p:par>
                              <p:par>
                                <p:cTn id="33" presetID="53" presetClass="entr" presetSubtype="16" fill="hold" grpId="0" nodeType="withEffect">
                                  <p:stCondLst>
                                    <p:cond delay="0"/>
                                  </p:stCondLst>
                                  <p:childTnLst>
                                    <p:set>
                                      <p:cBhvr>
                                        <p:cTn id="34" dur="1" fill="hold">
                                          <p:stCondLst>
                                            <p:cond delay="0"/>
                                          </p:stCondLst>
                                        </p:cTn>
                                        <p:tgtEl>
                                          <p:spTgt spid="149"/>
                                        </p:tgtEl>
                                        <p:attrNameLst>
                                          <p:attrName>style.visibility</p:attrName>
                                        </p:attrNameLst>
                                      </p:cBhvr>
                                      <p:to>
                                        <p:strVal val="visible"/>
                                      </p:to>
                                    </p:set>
                                    <p:anim calcmode="lin" valueType="num">
                                      <p:cBhvr>
                                        <p:cTn id="35" dur="500" fill="hold"/>
                                        <p:tgtEl>
                                          <p:spTgt spid="149"/>
                                        </p:tgtEl>
                                        <p:attrNameLst>
                                          <p:attrName>ppt_w</p:attrName>
                                        </p:attrNameLst>
                                      </p:cBhvr>
                                      <p:tavLst>
                                        <p:tav tm="0">
                                          <p:val>
                                            <p:fltVal val="0"/>
                                          </p:val>
                                        </p:tav>
                                        <p:tav tm="100000">
                                          <p:val>
                                            <p:strVal val="#ppt_w"/>
                                          </p:val>
                                        </p:tav>
                                      </p:tavLst>
                                    </p:anim>
                                    <p:anim calcmode="lin" valueType="num">
                                      <p:cBhvr>
                                        <p:cTn id="36" dur="500" fill="hold"/>
                                        <p:tgtEl>
                                          <p:spTgt spid="149"/>
                                        </p:tgtEl>
                                        <p:attrNameLst>
                                          <p:attrName>ppt_h</p:attrName>
                                        </p:attrNameLst>
                                      </p:cBhvr>
                                      <p:tavLst>
                                        <p:tav tm="0">
                                          <p:val>
                                            <p:fltVal val="0"/>
                                          </p:val>
                                        </p:tav>
                                        <p:tav tm="100000">
                                          <p:val>
                                            <p:strVal val="#ppt_h"/>
                                          </p:val>
                                        </p:tav>
                                      </p:tavLst>
                                    </p:anim>
                                    <p:animEffect transition="in" filter="fade">
                                      <p:cBhvr>
                                        <p:cTn id="37" dur="500"/>
                                        <p:tgtEl>
                                          <p:spTgt spid="149"/>
                                        </p:tgtEl>
                                      </p:cBhvr>
                                    </p:animEffect>
                                  </p:childTnLst>
                                </p:cTn>
                              </p:par>
                              <p:par>
                                <p:cTn id="38" presetID="53" presetClass="entr" presetSubtype="16" fill="hold" grpId="0" nodeType="withEffect">
                                  <p:stCondLst>
                                    <p:cond delay="0"/>
                                  </p:stCondLst>
                                  <p:childTnLst>
                                    <p:set>
                                      <p:cBhvr>
                                        <p:cTn id="39" dur="1" fill="hold">
                                          <p:stCondLst>
                                            <p:cond delay="0"/>
                                          </p:stCondLst>
                                        </p:cTn>
                                        <p:tgtEl>
                                          <p:spTgt spid="150"/>
                                        </p:tgtEl>
                                        <p:attrNameLst>
                                          <p:attrName>style.visibility</p:attrName>
                                        </p:attrNameLst>
                                      </p:cBhvr>
                                      <p:to>
                                        <p:strVal val="visible"/>
                                      </p:to>
                                    </p:set>
                                    <p:anim calcmode="lin" valueType="num">
                                      <p:cBhvr>
                                        <p:cTn id="40" dur="500" fill="hold"/>
                                        <p:tgtEl>
                                          <p:spTgt spid="150"/>
                                        </p:tgtEl>
                                        <p:attrNameLst>
                                          <p:attrName>ppt_w</p:attrName>
                                        </p:attrNameLst>
                                      </p:cBhvr>
                                      <p:tavLst>
                                        <p:tav tm="0">
                                          <p:val>
                                            <p:fltVal val="0"/>
                                          </p:val>
                                        </p:tav>
                                        <p:tav tm="100000">
                                          <p:val>
                                            <p:strVal val="#ppt_w"/>
                                          </p:val>
                                        </p:tav>
                                      </p:tavLst>
                                    </p:anim>
                                    <p:anim calcmode="lin" valueType="num">
                                      <p:cBhvr>
                                        <p:cTn id="41" dur="500" fill="hold"/>
                                        <p:tgtEl>
                                          <p:spTgt spid="150"/>
                                        </p:tgtEl>
                                        <p:attrNameLst>
                                          <p:attrName>ppt_h</p:attrName>
                                        </p:attrNameLst>
                                      </p:cBhvr>
                                      <p:tavLst>
                                        <p:tav tm="0">
                                          <p:val>
                                            <p:fltVal val="0"/>
                                          </p:val>
                                        </p:tav>
                                        <p:tav tm="100000">
                                          <p:val>
                                            <p:strVal val="#ppt_h"/>
                                          </p:val>
                                        </p:tav>
                                      </p:tavLst>
                                    </p:anim>
                                    <p:animEffect transition="in" filter="fade">
                                      <p:cBhvr>
                                        <p:cTn id="42" dur="500"/>
                                        <p:tgtEl>
                                          <p:spTgt spid="150"/>
                                        </p:tgtEl>
                                      </p:cBhvr>
                                    </p:animEffect>
                                  </p:childTnLst>
                                </p:cTn>
                              </p:par>
                            </p:childTnLst>
                          </p:cTn>
                        </p:par>
                      </p:childTnLst>
                    </p:cTn>
                  </p:par>
                  <p:par>
                    <p:cTn id="43" fill="hold">
                      <p:stCondLst>
                        <p:cond delay="indefinite"/>
                      </p:stCondLst>
                      <p:childTnLst>
                        <p:par>
                          <p:cTn id="44" fill="hold">
                            <p:stCondLst>
                              <p:cond delay="0"/>
                            </p:stCondLst>
                            <p:childTnLst>
                              <p:par>
                                <p:cTn id="45" presetID="31" presetClass="entr" presetSubtype="0" fill="hold" grpId="0" nodeType="clickEffect">
                                  <p:stCondLst>
                                    <p:cond delay="0"/>
                                  </p:stCondLst>
                                  <p:childTnLst>
                                    <p:set>
                                      <p:cBhvr>
                                        <p:cTn id="46" dur="1" fill="hold">
                                          <p:stCondLst>
                                            <p:cond delay="0"/>
                                          </p:stCondLst>
                                        </p:cTn>
                                        <p:tgtEl>
                                          <p:spTgt spid="157"/>
                                        </p:tgtEl>
                                        <p:attrNameLst>
                                          <p:attrName>style.visibility</p:attrName>
                                        </p:attrNameLst>
                                      </p:cBhvr>
                                      <p:to>
                                        <p:strVal val="visible"/>
                                      </p:to>
                                    </p:set>
                                    <p:anim calcmode="lin" valueType="num">
                                      <p:cBhvr>
                                        <p:cTn id="47" dur="1000" fill="hold"/>
                                        <p:tgtEl>
                                          <p:spTgt spid="157"/>
                                        </p:tgtEl>
                                        <p:attrNameLst>
                                          <p:attrName>ppt_w</p:attrName>
                                        </p:attrNameLst>
                                      </p:cBhvr>
                                      <p:tavLst>
                                        <p:tav tm="0">
                                          <p:val>
                                            <p:fltVal val="0"/>
                                          </p:val>
                                        </p:tav>
                                        <p:tav tm="100000">
                                          <p:val>
                                            <p:strVal val="#ppt_w"/>
                                          </p:val>
                                        </p:tav>
                                      </p:tavLst>
                                    </p:anim>
                                    <p:anim calcmode="lin" valueType="num">
                                      <p:cBhvr>
                                        <p:cTn id="48" dur="1000" fill="hold"/>
                                        <p:tgtEl>
                                          <p:spTgt spid="157"/>
                                        </p:tgtEl>
                                        <p:attrNameLst>
                                          <p:attrName>ppt_h</p:attrName>
                                        </p:attrNameLst>
                                      </p:cBhvr>
                                      <p:tavLst>
                                        <p:tav tm="0">
                                          <p:val>
                                            <p:fltVal val="0"/>
                                          </p:val>
                                        </p:tav>
                                        <p:tav tm="100000">
                                          <p:val>
                                            <p:strVal val="#ppt_h"/>
                                          </p:val>
                                        </p:tav>
                                      </p:tavLst>
                                    </p:anim>
                                    <p:anim calcmode="lin" valueType="num">
                                      <p:cBhvr>
                                        <p:cTn id="49" dur="1000" fill="hold"/>
                                        <p:tgtEl>
                                          <p:spTgt spid="157"/>
                                        </p:tgtEl>
                                        <p:attrNameLst>
                                          <p:attrName>style.rotation</p:attrName>
                                        </p:attrNameLst>
                                      </p:cBhvr>
                                      <p:tavLst>
                                        <p:tav tm="0">
                                          <p:val>
                                            <p:fltVal val="90"/>
                                          </p:val>
                                        </p:tav>
                                        <p:tav tm="100000">
                                          <p:val>
                                            <p:fltVal val="0"/>
                                          </p:val>
                                        </p:tav>
                                      </p:tavLst>
                                    </p:anim>
                                    <p:animEffect transition="in" filter="fade">
                                      <p:cBhvr>
                                        <p:cTn id="50" dur="1000"/>
                                        <p:tgtEl>
                                          <p:spTgt spid="157"/>
                                        </p:tgtEl>
                                      </p:cBhvr>
                                    </p:animEffect>
                                  </p:childTnLst>
                                </p:cTn>
                              </p:par>
                              <p:par>
                                <p:cTn id="51" presetID="53" presetClass="entr" presetSubtype="16" fill="hold" nodeType="withEffect">
                                  <p:stCondLst>
                                    <p:cond delay="0"/>
                                  </p:stCondLst>
                                  <p:childTnLst>
                                    <p:set>
                                      <p:cBhvr>
                                        <p:cTn id="52" dur="1" fill="hold">
                                          <p:stCondLst>
                                            <p:cond delay="0"/>
                                          </p:stCondLst>
                                        </p:cTn>
                                        <p:tgtEl>
                                          <p:spTgt spid="156"/>
                                        </p:tgtEl>
                                        <p:attrNameLst>
                                          <p:attrName>style.visibility</p:attrName>
                                        </p:attrNameLst>
                                      </p:cBhvr>
                                      <p:to>
                                        <p:strVal val="visible"/>
                                      </p:to>
                                    </p:set>
                                    <p:anim calcmode="lin" valueType="num">
                                      <p:cBhvr>
                                        <p:cTn id="53" dur="500" fill="hold"/>
                                        <p:tgtEl>
                                          <p:spTgt spid="156"/>
                                        </p:tgtEl>
                                        <p:attrNameLst>
                                          <p:attrName>ppt_w</p:attrName>
                                        </p:attrNameLst>
                                      </p:cBhvr>
                                      <p:tavLst>
                                        <p:tav tm="0">
                                          <p:val>
                                            <p:fltVal val="0"/>
                                          </p:val>
                                        </p:tav>
                                        <p:tav tm="100000">
                                          <p:val>
                                            <p:strVal val="#ppt_w"/>
                                          </p:val>
                                        </p:tav>
                                      </p:tavLst>
                                    </p:anim>
                                    <p:anim calcmode="lin" valueType="num">
                                      <p:cBhvr>
                                        <p:cTn id="54" dur="500" fill="hold"/>
                                        <p:tgtEl>
                                          <p:spTgt spid="156"/>
                                        </p:tgtEl>
                                        <p:attrNameLst>
                                          <p:attrName>ppt_h</p:attrName>
                                        </p:attrNameLst>
                                      </p:cBhvr>
                                      <p:tavLst>
                                        <p:tav tm="0">
                                          <p:val>
                                            <p:fltVal val="0"/>
                                          </p:val>
                                        </p:tav>
                                        <p:tav tm="100000">
                                          <p:val>
                                            <p:strVal val="#ppt_h"/>
                                          </p:val>
                                        </p:tav>
                                      </p:tavLst>
                                    </p:anim>
                                    <p:animEffect transition="in" filter="fade">
                                      <p:cBhvr>
                                        <p:cTn id="55" dur="500"/>
                                        <p:tgtEl>
                                          <p:spTgt spid="156"/>
                                        </p:tgtEl>
                                      </p:cBhvr>
                                    </p:animEffect>
                                  </p:childTnLst>
                                </p:cTn>
                              </p:par>
                              <p:par>
                                <p:cTn id="56" presetID="53" presetClass="entr" presetSubtype="16" fill="hold" grpId="0" nodeType="withEffect">
                                  <p:stCondLst>
                                    <p:cond delay="0"/>
                                  </p:stCondLst>
                                  <p:childTnLst>
                                    <p:set>
                                      <p:cBhvr>
                                        <p:cTn id="57" dur="1" fill="hold">
                                          <p:stCondLst>
                                            <p:cond delay="0"/>
                                          </p:stCondLst>
                                        </p:cTn>
                                        <p:tgtEl>
                                          <p:spTgt spid="155"/>
                                        </p:tgtEl>
                                        <p:attrNameLst>
                                          <p:attrName>style.visibility</p:attrName>
                                        </p:attrNameLst>
                                      </p:cBhvr>
                                      <p:to>
                                        <p:strVal val="visible"/>
                                      </p:to>
                                    </p:set>
                                    <p:anim calcmode="lin" valueType="num">
                                      <p:cBhvr>
                                        <p:cTn id="58" dur="500" fill="hold"/>
                                        <p:tgtEl>
                                          <p:spTgt spid="155"/>
                                        </p:tgtEl>
                                        <p:attrNameLst>
                                          <p:attrName>ppt_w</p:attrName>
                                        </p:attrNameLst>
                                      </p:cBhvr>
                                      <p:tavLst>
                                        <p:tav tm="0">
                                          <p:val>
                                            <p:fltVal val="0"/>
                                          </p:val>
                                        </p:tav>
                                        <p:tav tm="100000">
                                          <p:val>
                                            <p:strVal val="#ppt_w"/>
                                          </p:val>
                                        </p:tav>
                                      </p:tavLst>
                                    </p:anim>
                                    <p:anim calcmode="lin" valueType="num">
                                      <p:cBhvr>
                                        <p:cTn id="59" dur="500" fill="hold"/>
                                        <p:tgtEl>
                                          <p:spTgt spid="155"/>
                                        </p:tgtEl>
                                        <p:attrNameLst>
                                          <p:attrName>ppt_h</p:attrName>
                                        </p:attrNameLst>
                                      </p:cBhvr>
                                      <p:tavLst>
                                        <p:tav tm="0">
                                          <p:val>
                                            <p:fltVal val="0"/>
                                          </p:val>
                                        </p:tav>
                                        <p:tav tm="100000">
                                          <p:val>
                                            <p:strVal val="#ppt_h"/>
                                          </p:val>
                                        </p:tav>
                                      </p:tavLst>
                                    </p:anim>
                                    <p:animEffect transition="in" filter="fade">
                                      <p:cBhvr>
                                        <p:cTn id="60" dur="500"/>
                                        <p:tgtEl>
                                          <p:spTgt spid="15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9" grpId="0" animBg="1"/>
      <p:bldP spid="150" grpId="0" animBg="1"/>
      <p:bldP spid="151" grpId="0"/>
      <p:bldP spid="152" grpId="0"/>
      <p:bldP spid="155" grpId="0" animBg="1"/>
      <p:bldP spid="157"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מלבן 2"/>
          <p:cNvSpPr/>
          <p:nvPr/>
        </p:nvSpPr>
        <p:spPr>
          <a:xfrm>
            <a:off x="9057808" y="278713"/>
            <a:ext cx="1409360" cy="707886"/>
          </a:xfrm>
          <a:prstGeom prst="rect">
            <a:avLst/>
          </a:prstGeom>
        </p:spPr>
        <p:txBody>
          <a:bodyPr wrap="none">
            <a:spAutoFit/>
          </a:bodyPr>
          <a:lstStyle/>
          <a:p>
            <a:r>
              <a:rPr lang="he-IL" sz="4000" b="1" dirty="0" smtClean="0">
                <a:latin typeface="Calibri" panose="020F0502020204030204" pitchFamily="34" charset="0"/>
                <a:cs typeface="Calibri" panose="020F0502020204030204" pitchFamily="34" charset="0"/>
              </a:rPr>
              <a:t>תפעול</a:t>
            </a:r>
            <a:endParaRPr lang="he-IL" sz="4000" b="1" dirty="0">
              <a:latin typeface="Calibri" panose="020F0502020204030204" pitchFamily="34" charset="0"/>
              <a:cs typeface="Calibri" panose="020F0502020204030204" pitchFamily="34" charset="0"/>
            </a:endParaRPr>
          </a:p>
        </p:txBody>
      </p:sp>
      <p:sp>
        <p:nvSpPr>
          <p:cNvPr id="102" name="מציין מיקום תוכן 2"/>
          <p:cNvSpPr txBox="1">
            <a:spLocks/>
          </p:cNvSpPr>
          <p:nvPr/>
        </p:nvSpPr>
        <p:spPr bwMode="auto">
          <a:xfrm>
            <a:off x="2802155" y="4865837"/>
            <a:ext cx="6856281" cy="9005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0" indent="0" algn="ctr" rtl="1" eaLnBrk="1" fontAlgn="base" hangingPunct="1">
              <a:spcBef>
                <a:spcPct val="20000"/>
              </a:spcBef>
              <a:spcAft>
                <a:spcPct val="0"/>
              </a:spcAft>
              <a:buFont typeface="Arial" pitchFamily="34" charset="0"/>
              <a:buNone/>
              <a:defRPr sz="3200" kern="1200">
                <a:solidFill>
                  <a:schemeClr val="tx1">
                    <a:tint val="75000"/>
                  </a:schemeClr>
                </a:solidFill>
                <a:latin typeface="+mn-lt"/>
                <a:ea typeface="+mn-ea"/>
                <a:cs typeface="+mn-cs"/>
              </a:defRPr>
            </a:lvl1pPr>
            <a:lvl2pPr marL="457200" indent="0" algn="ctr" rtl="1" eaLnBrk="1" fontAlgn="base" hangingPunct="1">
              <a:spcBef>
                <a:spcPct val="20000"/>
              </a:spcBef>
              <a:spcAft>
                <a:spcPct val="0"/>
              </a:spcAft>
              <a:buFont typeface="Arial" pitchFamily="34" charset="0"/>
              <a:buNone/>
              <a:defRPr sz="2800" kern="1200">
                <a:solidFill>
                  <a:schemeClr val="tx1">
                    <a:tint val="75000"/>
                  </a:schemeClr>
                </a:solidFill>
                <a:latin typeface="+mn-lt"/>
                <a:ea typeface="+mn-ea"/>
                <a:cs typeface="+mn-cs"/>
              </a:defRPr>
            </a:lvl2pPr>
            <a:lvl3pPr marL="914400" indent="0" algn="ctr" rtl="1" eaLnBrk="1" fontAlgn="base" hangingPunct="1">
              <a:spcBef>
                <a:spcPct val="20000"/>
              </a:spcBef>
              <a:spcAft>
                <a:spcPct val="0"/>
              </a:spcAft>
              <a:buFont typeface="Arial" pitchFamily="34" charset="0"/>
              <a:buNone/>
              <a:defRPr sz="2400" kern="1200">
                <a:solidFill>
                  <a:schemeClr val="tx1">
                    <a:tint val="75000"/>
                  </a:schemeClr>
                </a:solidFill>
                <a:latin typeface="+mn-lt"/>
                <a:ea typeface="+mn-ea"/>
                <a:cs typeface="+mn-cs"/>
              </a:defRPr>
            </a:lvl3pPr>
            <a:lvl4pPr marL="1371600" indent="0" algn="ctr" rtl="1" eaLnBrk="1" fontAlgn="base" hangingPunct="1">
              <a:spcBef>
                <a:spcPct val="20000"/>
              </a:spcBef>
              <a:spcAft>
                <a:spcPct val="0"/>
              </a:spcAft>
              <a:buFont typeface="Arial" pitchFamily="34" charset="0"/>
              <a:buNone/>
              <a:defRPr sz="2000" kern="1200">
                <a:solidFill>
                  <a:schemeClr val="tx1">
                    <a:tint val="75000"/>
                  </a:schemeClr>
                </a:solidFill>
                <a:latin typeface="+mn-lt"/>
                <a:ea typeface="+mn-ea"/>
                <a:cs typeface="+mn-cs"/>
              </a:defRPr>
            </a:lvl4pPr>
            <a:lvl5pPr marL="1828800" indent="0" algn="ctr" rtl="1" eaLnBrk="1" fontAlgn="base" hangingPunct="1">
              <a:spcBef>
                <a:spcPct val="20000"/>
              </a:spcBef>
              <a:spcAft>
                <a:spcPct val="0"/>
              </a:spcAft>
              <a:buFont typeface="Arial" pitchFamily="34" charset="0"/>
              <a:buNone/>
              <a:defRPr sz="2000" kern="1200">
                <a:solidFill>
                  <a:schemeClr val="tx1">
                    <a:tint val="75000"/>
                  </a:schemeClr>
                </a:solidFill>
                <a:latin typeface="+mn-lt"/>
                <a:ea typeface="+mn-ea"/>
                <a:cs typeface="+mn-cs"/>
              </a:defRPr>
            </a:lvl5pPr>
            <a:lvl6pPr marL="2286000" indent="0" algn="ctr" defTabSz="914400" rtl="1"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1"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1"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1"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he-IL" sz="2400" smtClean="0">
                <a:solidFill>
                  <a:schemeClr val="tx1"/>
                </a:solidFill>
                <a:latin typeface="Calibri" panose="020F0502020204030204" pitchFamily="34" charset="0"/>
                <a:cs typeface="Calibri" panose="020F0502020204030204" pitchFamily="34" charset="0"/>
              </a:rPr>
              <a:t>שני הבוררים השמאליים מזיזים את הגל למעלה ולמטה, כל אחד בהתאם לערוץ שלו. חשוב לציין שלמרות שינוי מיקומו על הגרף, ערכיו של הגל אינם משתנים. את הקו שמייצג 0 מתח נראה על פי סימון מתאים לכל ערוץ.</a:t>
            </a:r>
            <a:endParaRPr lang="he-IL" sz="2400" dirty="0" smtClean="0">
              <a:solidFill>
                <a:schemeClr val="tx1"/>
              </a:solidFill>
              <a:latin typeface="Calibri" panose="020F0502020204030204" pitchFamily="34" charset="0"/>
              <a:cs typeface="Calibri" panose="020F0502020204030204" pitchFamily="34" charset="0"/>
            </a:endParaRPr>
          </a:p>
        </p:txBody>
      </p:sp>
      <p:sp>
        <p:nvSpPr>
          <p:cNvPr id="103" name="TextBox 102"/>
          <p:cNvSpPr txBox="1"/>
          <p:nvPr/>
        </p:nvSpPr>
        <p:spPr>
          <a:xfrm>
            <a:off x="3842603" y="1218126"/>
            <a:ext cx="6408712" cy="1200329"/>
          </a:xfrm>
          <a:prstGeom prst="rect">
            <a:avLst/>
          </a:prstGeom>
          <a:noFill/>
        </p:spPr>
        <p:txBody>
          <a:bodyPr wrap="square" rtlCol="1">
            <a:spAutoFit/>
          </a:bodyPr>
          <a:lstStyle/>
          <a:p>
            <a:r>
              <a:rPr lang="he-IL" sz="2400" dirty="0">
                <a:latin typeface="Calibri" panose="020F0502020204030204" pitchFamily="34" charset="0"/>
                <a:cs typeface="Calibri" panose="020F0502020204030204" pitchFamily="34" charset="0"/>
              </a:rPr>
              <a:t>לסקופ ישנם שלושה בוררים שבעזרתם אנו יכולים להזיז את מיקום האותות על המסך.</a:t>
            </a:r>
          </a:p>
          <a:p>
            <a:endParaRPr lang="he-IL" sz="2400" dirty="0">
              <a:latin typeface="Calibri" panose="020F0502020204030204" pitchFamily="34" charset="0"/>
              <a:cs typeface="Calibri" panose="020F0502020204030204" pitchFamily="34" charset="0"/>
            </a:endParaRPr>
          </a:p>
        </p:txBody>
      </p:sp>
      <p:pic>
        <p:nvPicPr>
          <p:cNvPr id="104" name="תמונה 10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148242" y="2139464"/>
            <a:ext cx="4628537" cy="2616787"/>
          </a:xfrm>
          <a:prstGeom prst="rect">
            <a:avLst/>
          </a:prstGeom>
        </p:spPr>
      </p:pic>
      <p:sp>
        <p:nvSpPr>
          <p:cNvPr id="105" name="אליפסה 104"/>
          <p:cNvSpPr/>
          <p:nvPr/>
        </p:nvSpPr>
        <p:spPr bwMode="auto">
          <a:xfrm>
            <a:off x="6944152" y="2727879"/>
            <a:ext cx="432048" cy="432048"/>
          </a:xfrm>
          <a:prstGeom prst="ellipse">
            <a:avLst/>
          </a:prstGeom>
          <a:noFill/>
          <a:ln w="19050" cap="flat" cmpd="sng" algn="ctr">
            <a:solidFill>
              <a:srgbClr val="7030A0"/>
            </a:solidFill>
            <a:prstDash val="solid"/>
            <a:round/>
            <a:headEnd type="none" w="med" len="med"/>
            <a:tailEnd type="none" w="med" len="med"/>
          </a:ln>
          <a:effectLst/>
        </p:spPr>
        <p:txBody>
          <a:bodyPr vert="horz" wrap="square" lIns="91440" tIns="45720" rIns="91440" bIns="45720" numCol="1" rtlCol="1" anchor="t" anchorCtr="0" compatLnSpc="1">
            <a:prstTxWarp prst="textNoShape">
              <a:avLst/>
            </a:prstTxWarp>
          </a:bodyPr>
          <a:lstStyle/>
          <a:p>
            <a:pPr marL="0" marR="0" indent="0" algn="r" defTabSz="914400" rtl="1" eaLnBrk="1" fontAlgn="base" latinLnBrk="0" hangingPunct="1">
              <a:lnSpc>
                <a:spcPct val="100000"/>
              </a:lnSpc>
              <a:spcBef>
                <a:spcPct val="0"/>
              </a:spcBef>
              <a:spcAft>
                <a:spcPct val="0"/>
              </a:spcAft>
              <a:buClrTx/>
              <a:buSzTx/>
              <a:buFontTx/>
              <a:buNone/>
              <a:tabLst/>
            </a:pPr>
            <a:endParaRPr kumimoji="0" lang="he-IL" sz="1800" b="0" i="0" u="none" strike="noStrike" cap="none" normalizeH="0" baseline="0" smtClean="0">
              <a:ln>
                <a:noFill/>
              </a:ln>
              <a:effectLst/>
              <a:latin typeface="Calibri" panose="020F0502020204030204" pitchFamily="34" charset="0"/>
              <a:cs typeface="Calibri" panose="020F0502020204030204" pitchFamily="34" charset="0"/>
            </a:endParaRPr>
          </a:p>
        </p:txBody>
      </p:sp>
      <p:sp>
        <p:nvSpPr>
          <p:cNvPr id="106" name="אליפסה 105"/>
          <p:cNvSpPr/>
          <p:nvPr/>
        </p:nvSpPr>
        <p:spPr bwMode="auto">
          <a:xfrm>
            <a:off x="7403621" y="2712364"/>
            <a:ext cx="432048" cy="432048"/>
          </a:xfrm>
          <a:prstGeom prst="ellipse">
            <a:avLst/>
          </a:prstGeom>
          <a:noFill/>
          <a:ln w="19050" cap="flat" cmpd="sng" algn="ctr">
            <a:solidFill>
              <a:srgbClr val="7030A0"/>
            </a:solidFill>
            <a:prstDash val="solid"/>
            <a:round/>
            <a:headEnd type="none" w="med" len="med"/>
            <a:tailEnd type="none" w="med" len="med"/>
          </a:ln>
          <a:effectLst/>
        </p:spPr>
        <p:txBody>
          <a:bodyPr vert="horz" wrap="square" lIns="91440" tIns="45720" rIns="91440" bIns="45720" numCol="1" rtlCol="1" anchor="t" anchorCtr="0" compatLnSpc="1">
            <a:prstTxWarp prst="textNoShape">
              <a:avLst/>
            </a:prstTxWarp>
          </a:bodyPr>
          <a:lstStyle/>
          <a:p>
            <a:pPr marL="0" marR="0" indent="0" algn="r" defTabSz="914400" rtl="1" eaLnBrk="1" fontAlgn="base" latinLnBrk="0" hangingPunct="1">
              <a:lnSpc>
                <a:spcPct val="100000"/>
              </a:lnSpc>
              <a:spcBef>
                <a:spcPct val="0"/>
              </a:spcBef>
              <a:spcAft>
                <a:spcPct val="0"/>
              </a:spcAft>
              <a:buClrTx/>
              <a:buSzTx/>
              <a:buFontTx/>
              <a:buNone/>
              <a:tabLst/>
            </a:pPr>
            <a:endParaRPr kumimoji="0" lang="he-IL" sz="1800" b="0" i="0" u="none" strike="noStrike" cap="none" normalizeH="0" baseline="0" smtClean="0">
              <a:ln>
                <a:noFill/>
              </a:ln>
              <a:effectLst/>
              <a:latin typeface="Calibri" panose="020F0502020204030204" pitchFamily="34" charset="0"/>
              <a:cs typeface="Calibri" panose="020F0502020204030204" pitchFamily="34" charset="0"/>
            </a:endParaRPr>
          </a:p>
        </p:txBody>
      </p:sp>
      <p:sp>
        <p:nvSpPr>
          <p:cNvPr id="107" name="אליפסה 106"/>
          <p:cNvSpPr/>
          <p:nvPr/>
        </p:nvSpPr>
        <p:spPr bwMode="auto">
          <a:xfrm>
            <a:off x="7863090" y="2727879"/>
            <a:ext cx="432048" cy="432048"/>
          </a:xfrm>
          <a:prstGeom prst="ellipse">
            <a:avLst/>
          </a:prstGeom>
          <a:noFill/>
          <a:ln w="19050" cap="flat" cmpd="sng" algn="ctr">
            <a:solidFill>
              <a:srgbClr val="FF0000"/>
            </a:solidFill>
            <a:prstDash val="solid"/>
            <a:round/>
            <a:headEnd type="none" w="med" len="med"/>
            <a:tailEnd type="none" w="med" len="med"/>
          </a:ln>
          <a:effectLst/>
        </p:spPr>
        <p:txBody>
          <a:bodyPr vert="horz" wrap="square" lIns="91440" tIns="45720" rIns="91440" bIns="45720" numCol="1" rtlCol="1" anchor="t" anchorCtr="0" compatLnSpc="1">
            <a:prstTxWarp prst="textNoShape">
              <a:avLst/>
            </a:prstTxWarp>
          </a:bodyPr>
          <a:lstStyle/>
          <a:p>
            <a:pPr marL="0" marR="0" indent="0" algn="r" defTabSz="914400" rtl="1" eaLnBrk="1" fontAlgn="base" latinLnBrk="0" hangingPunct="1">
              <a:lnSpc>
                <a:spcPct val="100000"/>
              </a:lnSpc>
              <a:spcBef>
                <a:spcPct val="0"/>
              </a:spcBef>
              <a:spcAft>
                <a:spcPct val="0"/>
              </a:spcAft>
              <a:buClrTx/>
              <a:buSzTx/>
              <a:buFontTx/>
              <a:buNone/>
              <a:tabLst/>
            </a:pPr>
            <a:endParaRPr kumimoji="0" lang="he-IL" sz="1800" b="0" i="0" u="none" strike="noStrike" cap="none" normalizeH="0" baseline="0" smtClean="0">
              <a:ln>
                <a:noFill/>
              </a:ln>
              <a:effectLst/>
              <a:latin typeface="Calibri" panose="020F0502020204030204" pitchFamily="34" charset="0"/>
              <a:cs typeface="Calibri" panose="020F0502020204030204" pitchFamily="34" charset="0"/>
            </a:endParaRPr>
          </a:p>
        </p:txBody>
      </p:sp>
      <p:sp>
        <p:nvSpPr>
          <p:cNvPr id="108" name="צורה חופשית 107"/>
          <p:cNvSpPr/>
          <p:nvPr/>
        </p:nvSpPr>
        <p:spPr bwMode="auto">
          <a:xfrm>
            <a:off x="4632074" y="2657655"/>
            <a:ext cx="1439506" cy="743936"/>
          </a:xfrm>
          <a:custGeom>
            <a:avLst/>
            <a:gdLst>
              <a:gd name="connsiteX0" fmla="*/ 0 w 1790700"/>
              <a:gd name="connsiteY0" fmla="*/ 495273 h 942960"/>
              <a:gd name="connsiteX1" fmla="*/ 195262 w 1790700"/>
              <a:gd name="connsiteY1" fmla="*/ 66648 h 942960"/>
              <a:gd name="connsiteX2" fmla="*/ 576262 w 1790700"/>
              <a:gd name="connsiteY2" fmla="*/ 938185 h 942960"/>
              <a:gd name="connsiteX3" fmla="*/ 900112 w 1790700"/>
              <a:gd name="connsiteY3" fmla="*/ 38073 h 942960"/>
              <a:gd name="connsiteX4" fmla="*/ 1247775 w 1790700"/>
              <a:gd name="connsiteY4" fmla="*/ 942948 h 942960"/>
              <a:gd name="connsiteX5" fmla="*/ 1585912 w 1790700"/>
              <a:gd name="connsiteY5" fmla="*/ 14260 h 942960"/>
              <a:gd name="connsiteX6" fmla="*/ 1790700 w 1790700"/>
              <a:gd name="connsiteY6" fmla="*/ 466698 h 9429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790700" h="942960">
                <a:moveTo>
                  <a:pt x="0" y="495273"/>
                </a:moveTo>
                <a:cubicBezTo>
                  <a:pt x="49609" y="244051"/>
                  <a:pt x="99218" y="-7171"/>
                  <a:pt x="195262" y="66648"/>
                </a:cubicBezTo>
                <a:cubicBezTo>
                  <a:pt x="291306" y="140467"/>
                  <a:pt x="458787" y="942947"/>
                  <a:pt x="576262" y="938185"/>
                </a:cubicBezTo>
                <a:cubicBezTo>
                  <a:pt x="693737" y="933423"/>
                  <a:pt x="788193" y="37279"/>
                  <a:pt x="900112" y="38073"/>
                </a:cubicBezTo>
                <a:cubicBezTo>
                  <a:pt x="1012031" y="38867"/>
                  <a:pt x="1133475" y="946917"/>
                  <a:pt x="1247775" y="942948"/>
                </a:cubicBezTo>
                <a:cubicBezTo>
                  <a:pt x="1362075" y="938979"/>
                  <a:pt x="1495425" y="93635"/>
                  <a:pt x="1585912" y="14260"/>
                </a:cubicBezTo>
                <a:cubicBezTo>
                  <a:pt x="1676399" y="-65115"/>
                  <a:pt x="1733549" y="200791"/>
                  <a:pt x="1790700" y="466698"/>
                </a:cubicBezTo>
              </a:path>
            </a:pathLst>
          </a:custGeom>
          <a:noFill/>
          <a:ln w="12700" cap="flat" cmpd="sng" algn="ctr">
            <a:solidFill>
              <a:schemeClr val="tx1"/>
            </a:solidFill>
            <a:prstDash val="solid"/>
            <a:round/>
            <a:headEnd type="none" w="med" len="med"/>
            <a:tailEnd type="none" w="med" len="med"/>
          </a:ln>
          <a:effectLst/>
        </p:spPr>
        <p:txBody>
          <a:bodyPr vert="horz" wrap="square" lIns="91440" tIns="45720" rIns="91440" bIns="45720" numCol="1" rtlCol="1" anchor="t" anchorCtr="0" compatLnSpc="1">
            <a:prstTxWarp prst="textNoShape">
              <a:avLst/>
            </a:prstTxWarp>
          </a:bodyPr>
          <a:lstStyle/>
          <a:p>
            <a:pPr marL="0" marR="0" indent="0" algn="r" defTabSz="914400" rtl="1" eaLnBrk="1" fontAlgn="base" latinLnBrk="0" hangingPunct="1">
              <a:lnSpc>
                <a:spcPct val="100000"/>
              </a:lnSpc>
              <a:spcBef>
                <a:spcPct val="0"/>
              </a:spcBef>
              <a:spcAft>
                <a:spcPct val="0"/>
              </a:spcAft>
              <a:buClrTx/>
              <a:buSzTx/>
              <a:buFontTx/>
              <a:buNone/>
              <a:tabLst/>
            </a:pPr>
            <a:endParaRPr kumimoji="0" lang="he-IL" sz="1800" b="0" i="0" u="none" strike="noStrike" cap="none" normalizeH="0" baseline="0" smtClean="0">
              <a:ln>
                <a:noFill/>
              </a:ln>
              <a:effectLst/>
              <a:latin typeface="Calibri" panose="020F0502020204030204" pitchFamily="34" charset="0"/>
              <a:cs typeface="Calibri" panose="020F0502020204030204" pitchFamily="34" charset="0"/>
            </a:endParaRPr>
          </a:p>
        </p:txBody>
      </p:sp>
      <p:sp>
        <p:nvSpPr>
          <p:cNvPr id="109" name="צורה חופשית 108"/>
          <p:cNvSpPr/>
          <p:nvPr/>
        </p:nvSpPr>
        <p:spPr bwMode="auto">
          <a:xfrm>
            <a:off x="4632069" y="3390679"/>
            <a:ext cx="1394584" cy="718538"/>
          </a:xfrm>
          <a:custGeom>
            <a:avLst/>
            <a:gdLst>
              <a:gd name="connsiteX0" fmla="*/ 0 w 1781175"/>
              <a:gd name="connsiteY0" fmla="*/ 466725 h 904880"/>
              <a:gd name="connsiteX1" fmla="*/ 385763 w 1781175"/>
              <a:gd name="connsiteY1" fmla="*/ 14287 h 904880"/>
              <a:gd name="connsiteX2" fmla="*/ 1047750 w 1781175"/>
              <a:gd name="connsiteY2" fmla="*/ 904875 h 904880"/>
              <a:gd name="connsiteX3" fmla="*/ 1781175 w 1781175"/>
              <a:gd name="connsiteY3" fmla="*/ 0 h 904880"/>
            </a:gdLst>
            <a:ahLst/>
            <a:cxnLst>
              <a:cxn ang="0">
                <a:pos x="connsiteX0" y="connsiteY0"/>
              </a:cxn>
              <a:cxn ang="0">
                <a:pos x="connsiteX1" y="connsiteY1"/>
              </a:cxn>
              <a:cxn ang="0">
                <a:pos x="connsiteX2" y="connsiteY2"/>
              </a:cxn>
              <a:cxn ang="0">
                <a:pos x="connsiteX3" y="connsiteY3"/>
              </a:cxn>
            </a:cxnLst>
            <a:rect l="l" t="t" r="r" b="b"/>
            <a:pathLst>
              <a:path w="1781175" h="904880">
                <a:moveTo>
                  <a:pt x="0" y="466725"/>
                </a:moveTo>
                <a:cubicBezTo>
                  <a:pt x="105569" y="203993"/>
                  <a:pt x="211138" y="-58738"/>
                  <a:pt x="385763" y="14287"/>
                </a:cubicBezTo>
                <a:cubicBezTo>
                  <a:pt x="560388" y="87312"/>
                  <a:pt x="815181" y="907256"/>
                  <a:pt x="1047750" y="904875"/>
                </a:cubicBezTo>
                <a:cubicBezTo>
                  <a:pt x="1280319" y="902494"/>
                  <a:pt x="1530747" y="451247"/>
                  <a:pt x="1781175" y="0"/>
                </a:cubicBezTo>
              </a:path>
            </a:pathLst>
          </a:custGeom>
          <a:noFill/>
          <a:ln w="12700" cap="flat" cmpd="sng" algn="ctr">
            <a:solidFill>
              <a:schemeClr val="tx1"/>
            </a:solidFill>
            <a:prstDash val="solid"/>
            <a:round/>
            <a:headEnd type="none" w="med" len="med"/>
            <a:tailEnd type="none" w="med" len="med"/>
          </a:ln>
          <a:effectLst/>
        </p:spPr>
        <p:txBody>
          <a:bodyPr vert="horz" wrap="square" lIns="91440" tIns="45720" rIns="91440" bIns="45720" numCol="1" rtlCol="1" anchor="t" anchorCtr="0" compatLnSpc="1">
            <a:prstTxWarp prst="textNoShape">
              <a:avLst/>
            </a:prstTxWarp>
          </a:bodyPr>
          <a:lstStyle/>
          <a:p>
            <a:pPr marL="0" marR="0" indent="0" algn="r" defTabSz="914400" rtl="1" eaLnBrk="1" fontAlgn="base" latinLnBrk="0" hangingPunct="1">
              <a:lnSpc>
                <a:spcPct val="100000"/>
              </a:lnSpc>
              <a:spcBef>
                <a:spcPct val="0"/>
              </a:spcBef>
              <a:spcAft>
                <a:spcPct val="0"/>
              </a:spcAft>
              <a:buClrTx/>
              <a:buSzTx/>
              <a:buFontTx/>
              <a:buNone/>
              <a:tabLst/>
            </a:pPr>
            <a:endParaRPr kumimoji="0" lang="he-IL" sz="1800" b="0" i="0" u="none" strike="noStrike" cap="none" normalizeH="0" baseline="0" smtClean="0">
              <a:ln>
                <a:noFill/>
              </a:ln>
              <a:effectLst/>
              <a:latin typeface="Calibri" panose="020F0502020204030204" pitchFamily="34" charset="0"/>
              <a:cs typeface="Calibri" panose="020F0502020204030204" pitchFamily="34" charset="0"/>
            </a:endParaRPr>
          </a:p>
        </p:txBody>
      </p:sp>
      <p:sp>
        <p:nvSpPr>
          <p:cNvPr id="110" name="משולש שווה שוקיים 41"/>
          <p:cNvSpPr/>
          <p:nvPr/>
        </p:nvSpPr>
        <p:spPr bwMode="auto">
          <a:xfrm rot="5400000">
            <a:off x="4542077" y="3000869"/>
            <a:ext cx="57553" cy="45719"/>
          </a:xfrm>
          <a:prstGeom prst="triangle">
            <a:avLst/>
          </a:prstGeom>
          <a:solidFill>
            <a:schemeClr val="tx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1" anchor="t" anchorCtr="0" compatLnSpc="1">
            <a:prstTxWarp prst="textNoShape">
              <a:avLst/>
            </a:prstTxWarp>
          </a:bodyPr>
          <a:lstStyle/>
          <a:p>
            <a:pPr marL="0" marR="0" indent="0" algn="r" defTabSz="914400" rtl="1" eaLnBrk="1" fontAlgn="base" latinLnBrk="0" hangingPunct="1">
              <a:lnSpc>
                <a:spcPct val="100000"/>
              </a:lnSpc>
              <a:spcBef>
                <a:spcPct val="0"/>
              </a:spcBef>
              <a:spcAft>
                <a:spcPct val="0"/>
              </a:spcAft>
              <a:buClrTx/>
              <a:buSzTx/>
              <a:buFontTx/>
              <a:buNone/>
              <a:tabLst/>
            </a:pPr>
            <a:endParaRPr kumimoji="0" lang="he-IL" sz="1800" b="0" i="0" u="none" strike="noStrike" cap="none" normalizeH="0" baseline="0" smtClean="0">
              <a:ln>
                <a:noFill/>
              </a:ln>
              <a:effectLst/>
              <a:latin typeface="Calibri" panose="020F0502020204030204" pitchFamily="34" charset="0"/>
              <a:cs typeface="Calibri" panose="020F0502020204030204" pitchFamily="34" charset="0"/>
            </a:endParaRPr>
          </a:p>
        </p:txBody>
      </p:sp>
      <p:cxnSp>
        <p:nvCxnSpPr>
          <p:cNvPr id="111" name="מחבר ישר 110"/>
          <p:cNvCxnSpPr>
            <a:stCxn id="110" idx="0"/>
          </p:cNvCxnSpPr>
          <p:nvPr/>
        </p:nvCxnSpPr>
        <p:spPr bwMode="auto">
          <a:xfrm flipH="1">
            <a:off x="4517738" y="3023729"/>
            <a:ext cx="75975" cy="0"/>
          </a:xfrm>
          <a:prstGeom prst="line">
            <a:avLst/>
          </a:prstGeom>
          <a:solidFill>
            <a:srgbClr val="C0C0C0"/>
          </a:solidFill>
          <a:ln w="9525" cap="flat" cmpd="sng" algn="ctr">
            <a:solidFill>
              <a:schemeClr val="tx1"/>
            </a:solidFill>
            <a:prstDash val="solid"/>
            <a:round/>
            <a:headEnd type="none" w="med" len="med"/>
            <a:tailEnd type="none" w="med" len="med"/>
          </a:ln>
          <a:effectLst/>
        </p:spPr>
      </p:cxnSp>
      <p:sp>
        <p:nvSpPr>
          <p:cNvPr id="112" name="TextBox 111"/>
          <p:cNvSpPr txBox="1"/>
          <p:nvPr/>
        </p:nvSpPr>
        <p:spPr>
          <a:xfrm>
            <a:off x="4412612" y="2913837"/>
            <a:ext cx="195339" cy="215444"/>
          </a:xfrm>
          <a:prstGeom prst="rect">
            <a:avLst/>
          </a:prstGeom>
          <a:noFill/>
        </p:spPr>
        <p:txBody>
          <a:bodyPr wrap="square" rtlCol="1">
            <a:spAutoFit/>
          </a:bodyPr>
          <a:lstStyle/>
          <a:p>
            <a:r>
              <a:rPr lang="he-IL" sz="800" dirty="0" smtClean="0">
                <a:latin typeface="Calibri" panose="020F0502020204030204" pitchFamily="34" charset="0"/>
                <a:cs typeface="Calibri" panose="020F0502020204030204" pitchFamily="34" charset="0"/>
              </a:rPr>
              <a:t>1</a:t>
            </a:r>
            <a:endParaRPr lang="he-IL" sz="800" dirty="0">
              <a:latin typeface="Calibri" panose="020F0502020204030204" pitchFamily="34" charset="0"/>
              <a:cs typeface="Calibri" panose="020F0502020204030204" pitchFamily="34" charset="0"/>
            </a:endParaRPr>
          </a:p>
        </p:txBody>
      </p:sp>
      <p:sp>
        <p:nvSpPr>
          <p:cNvPr id="113" name="משולש שווה שוקיים 45"/>
          <p:cNvSpPr/>
          <p:nvPr/>
        </p:nvSpPr>
        <p:spPr bwMode="auto">
          <a:xfrm rot="5400000">
            <a:off x="4540537" y="3715571"/>
            <a:ext cx="45719" cy="45719"/>
          </a:xfrm>
          <a:prstGeom prst="triangle">
            <a:avLst/>
          </a:prstGeom>
          <a:solidFill>
            <a:schemeClr val="tx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1" anchor="t" anchorCtr="0" compatLnSpc="1">
            <a:prstTxWarp prst="textNoShape">
              <a:avLst/>
            </a:prstTxWarp>
          </a:bodyPr>
          <a:lstStyle/>
          <a:p>
            <a:pPr marL="0" marR="0" indent="0" algn="r" defTabSz="914400" rtl="1" eaLnBrk="1" fontAlgn="base" latinLnBrk="0" hangingPunct="1">
              <a:lnSpc>
                <a:spcPct val="100000"/>
              </a:lnSpc>
              <a:spcBef>
                <a:spcPct val="0"/>
              </a:spcBef>
              <a:spcAft>
                <a:spcPct val="0"/>
              </a:spcAft>
              <a:buClrTx/>
              <a:buSzTx/>
              <a:buFontTx/>
              <a:buNone/>
              <a:tabLst/>
            </a:pPr>
            <a:endParaRPr kumimoji="0" lang="he-IL" sz="1800" b="0" i="0" u="none" strike="noStrike" cap="none" normalizeH="0" baseline="0" smtClean="0">
              <a:ln>
                <a:noFill/>
              </a:ln>
              <a:effectLst/>
              <a:latin typeface="Calibri" panose="020F0502020204030204" pitchFamily="34" charset="0"/>
              <a:cs typeface="Calibri" panose="020F0502020204030204" pitchFamily="34" charset="0"/>
            </a:endParaRPr>
          </a:p>
        </p:txBody>
      </p:sp>
      <p:cxnSp>
        <p:nvCxnSpPr>
          <p:cNvPr id="114" name="מחבר ישר 113"/>
          <p:cNvCxnSpPr>
            <a:stCxn id="113" idx="0"/>
          </p:cNvCxnSpPr>
          <p:nvPr/>
        </p:nvCxnSpPr>
        <p:spPr bwMode="auto">
          <a:xfrm flipH="1">
            <a:off x="4510282" y="3738431"/>
            <a:ext cx="75974" cy="0"/>
          </a:xfrm>
          <a:prstGeom prst="line">
            <a:avLst/>
          </a:prstGeom>
          <a:solidFill>
            <a:srgbClr val="C0C0C0"/>
          </a:solidFill>
          <a:ln w="9525" cap="flat" cmpd="sng" algn="ctr">
            <a:solidFill>
              <a:schemeClr val="tx1"/>
            </a:solidFill>
            <a:prstDash val="solid"/>
            <a:round/>
            <a:headEnd type="none" w="med" len="med"/>
            <a:tailEnd type="none" w="med" len="med"/>
          </a:ln>
          <a:effectLst/>
        </p:spPr>
      </p:cxnSp>
      <p:sp>
        <p:nvSpPr>
          <p:cNvPr id="115" name="TextBox 114"/>
          <p:cNvSpPr txBox="1"/>
          <p:nvPr/>
        </p:nvSpPr>
        <p:spPr>
          <a:xfrm>
            <a:off x="4412612" y="3630708"/>
            <a:ext cx="195339" cy="215444"/>
          </a:xfrm>
          <a:prstGeom prst="rect">
            <a:avLst/>
          </a:prstGeom>
          <a:noFill/>
        </p:spPr>
        <p:txBody>
          <a:bodyPr wrap="square" rtlCol="1">
            <a:spAutoFit/>
          </a:bodyPr>
          <a:lstStyle/>
          <a:p>
            <a:r>
              <a:rPr lang="he-IL" sz="800" dirty="0" smtClean="0">
                <a:latin typeface="Calibri" panose="020F0502020204030204" pitchFamily="34" charset="0"/>
                <a:cs typeface="Calibri" panose="020F0502020204030204" pitchFamily="34" charset="0"/>
              </a:rPr>
              <a:t>2</a:t>
            </a:r>
            <a:endParaRPr lang="he-IL" sz="800" dirty="0">
              <a:latin typeface="Calibri" panose="020F0502020204030204" pitchFamily="34" charset="0"/>
              <a:cs typeface="Calibri" panose="020F0502020204030204" pitchFamily="34" charset="0"/>
            </a:endParaRPr>
          </a:p>
        </p:txBody>
      </p:sp>
      <p:sp>
        <p:nvSpPr>
          <p:cNvPr id="116" name="אליפסה 115"/>
          <p:cNvSpPr/>
          <p:nvPr/>
        </p:nvSpPr>
        <p:spPr bwMode="auto">
          <a:xfrm>
            <a:off x="4398375" y="2913837"/>
            <a:ext cx="233699" cy="215444"/>
          </a:xfrm>
          <a:prstGeom prst="ellipse">
            <a:avLst/>
          </a:prstGeom>
          <a:noFill/>
          <a:ln w="19050" cap="flat" cmpd="sng" algn="ctr">
            <a:solidFill>
              <a:srgbClr val="FFFF00"/>
            </a:solidFill>
            <a:prstDash val="solid"/>
            <a:round/>
            <a:headEnd type="none" w="med" len="med"/>
            <a:tailEnd type="none" w="med" len="med"/>
          </a:ln>
          <a:effectLst/>
        </p:spPr>
        <p:txBody>
          <a:bodyPr vert="horz" wrap="square" lIns="91440" tIns="45720" rIns="91440" bIns="45720" numCol="1" rtlCol="1" anchor="t" anchorCtr="0" compatLnSpc="1">
            <a:prstTxWarp prst="textNoShape">
              <a:avLst/>
            </a:prstTxWarp>
          </a:bodyPr>
          <a:lstStyle/>
          <a:p>
            <a:pPr marL="0" marR="0" indent="0" algn="r" defTabSz="914400" rtl="1" eaLnBrk="1" fontAlgn="base" latinLnBrk="0" hangingPunct="1">
              <a:lnSpc>
                <a:spcPct val="100000"/>
              </a:lnSpc>
              <a:spcBef>
                <a:spcPct val="0"/>
              </a:spcBef>
              <a:spcAft>
                <a:spcPct val="0"/>
              </a:spcAft>
              <a:buClrTx/>
              <a:buSzTx/>
              <a:buFontTx/>
              <a:buNone/>
              <a:tabLst/>
            </a:pPr>
            <a:endParaRPr kumimoji="0" lang="he-IL" sz="1800" b="0" i="0" u="none" strike="noStrike" cap="none" normalizeH="0" baseline="0" smtClean="0">
              <a:ln>
                <a:noFill/>
              </a:ln>
              <a:effectLst/>
              <a:latin typeface="Calibri" panose="020F0502020204030204" pitchFamily="34" charset="0"/>
              <a:cs typeface="Calibri" panose="020F0502020204030204" pitchFamily="34" charset="0"/>
            </a:endParaRPr>
          </a:p>
        </p:txBody>
      </p:sp>
      <p:sp>
        <p:nvSpPr>
          <p:cNvPr id="117" name="אליפסה 116"/>
          <p:cNvSpPr/>
          <p:nvPr/>
        </p:nvSpPr>
        <p:spPr bwMode="auto">
          <a:xfrm>
            <a:off x="4412612" y="3649032"/>
            <a:ext cx="233699" cy="215444"/>
          </a:xfrm>
          <a:prstGeom prst="ellipse">
            <a:avLst/>
          </a:prstGeom>
          <a:noFill/>
          <a:ln w="19050" cap="flat" cmpd="sng" algn="ctr">
            <a:solidFill>
              <a:srgbClr val="FFFF00"/>
            </a:solidFill>
            <a:prstDash val="solid"/>
            <a:round/>
            <a:headEnd type="none" w="med" len="med"/>
            <a:tailEnd type="none" w="med" len="med"/>
          </a:ln>
          <a:effectLst/>
        </p:spPr>
        <p:txBody>
          <a:bodyPr vert="horz" wrap="square" lIns="91440" tIns="45720" rIns="91440" bIns="45720" numCol="1" rtlCol="1" anchor="t" anchorCtr="0" compatLnSpc="1">
            <a:prstTxWarp prst="textNoShape">
              <a:avLst/>
            </a:prstTxWarp>
          </a:bodyPr>
          <a:lstStyle/>
          <a:p>
            <a:pPr marL="0" marR="0" indent="0" algn="r" defTabSz="914400" rtl="1" eaLnBrk="1" fontAlgn="base" latinLnBrk="0" hangingPunct="1">
              <a:lnSpc>
                <a:spcPct val="100000"/>
              </a:lnSpc>
              <a:spcBef>
                <a:spcPct val="0"/>
              </a:spcBef>
              <a:spcAft>
                <a:spcPct val="0"/>
              </a:spcAft>
              <a:buClrTx/>
              <a:buSzTx/>
              <a:buFontTx/>
              <a:buNone/>
              <a:tabLst/>
            </a:pPr>
            <a:endParaRPr kumimoji="0" lang="he-IL" sz="1800" b="0" i="0" u="none" strike="noStrike" cap="none" normalizeH="0" baseline="0" smtClean="0">
              <a:ln>
                <a:noFill/>
              </a:ln>
              <a:effectLst/>
              <a:latin typeface="Calibri" panose="020F0502020204030204" pitchFamily="34" charset="0"/>
              <a:cs typeface="Calibri" panose="020F0502020204030204" pitchFamily="34" charset="0"/>
            </a:endParaRPr>
          </a:p>
        </p:txBody>
      </p:sp>
      <p:sp>
        <p:nvSpPr>
          <p:cNvPr id="118" name="TextBox 117"/>
          <p:cNvSpPr txBox="1"/>
          <p:nvPr/>
        </p:nvSpPr>
        <p:spPr>
          <a:xfrm>
            <a:off x="3049334" y="4887751"/>
            <a:ext cx="6624736" cy="830997"/>
          </a:xfrm>
          <a:prstGeom prst="rect">
            <a:avLst/>
          </a:prstGeom>
          <a:noFill/>
        </p:spPr>
        <p:txBody>
          <a:bodyPr wrap="square" rtlCol="1">
            <a:spAutoFit/>
          </a:bodyPr>
          <a:lstStyle/>
          <a:p>
            <a:r>
              <a:rPr lang="he-IL" sz="2400" dirty="0" smtClean="0">
                <a:latin typeface="Calibri" panose="020F0502020204030204" pitchFamily="34" charset="0"/>
                <a:cs typeface="Calibri" panose="020F0502020204030204" pitchFamily="34" charset="0"/>
              </a:rPr>
              <a:t>הבורר הימני מזיז את הגל ימינה ושמאלה על פני המסך. מרכזו הקבוע יסומן על סימון נוסף.</a:t>
            </a:r>
            <a:endParaRPr lang="he-IL" sz="2400" dirty="0">
              <a:latin typeface="Calibri" panose="020F0502020204030204" pitchFamily="34" charset="0"/>
              <a:cs typeface="Calibri" panose="020F0502020204030204" pitchFamily="34" charset="0"/>
            </a:endParaRPr>
          </a:p>
        </p:txBody>
      </p:sp>
      <p:sp>
        <p:nvSpPr>
          <p:cNvPr id="119" name="משולש שווה שוקיים 56"/>
          <p:cNvSpPr/>
          <p:nvPr/>
        </p:nvSpPr>
        <p:spPr bwMode="auto">
          <a:xfrm rot="10800000" flipH="1">
            <a:off x="5319732" y="2614405"/>
            <a:ext cx="45719" cy="45719"/>
          </a:xfrm>
          <a:prstGeom prst="triangle">
            <a:avLst/>
          </a:prstGeom>
          <a:solidFill>
            <a:schemeClr val="tx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1" anchor="t" anchorCtr="0" compatLnSpc="1">
            <a:prstTxWarp prst="textNoShape">
              <a:avLst/>
            </a:prstTxWarp>
          </a:bodyPr>
          <a:lstStyle/>
          <a:p>
            <a:pPr marL="0" marR="0" indent="0" algn="r" defTabSz="914400" rtl="1" eaLnBrk="1" fontAlgn="base" latinLnBrk="0" hangingPunct="1">
              <a:lnSpc>
                <a:spcPct val="100000"/>
              </a:lnSpc>
              <a:spcBef>
                <a:spcPct val="0"/>
              </a:spcBef>
              <a:spcAft>
                <a:spcPct val="0"/>
              </a:spcAft>
              <a:buClrTx/>
              <a:buSzTx/>
              <a:buFontTx/>
              <a:buNone/>
              <a:tabLst/>
            </a:pPr>
            <a:endParaRPr kumimoji="0" lang="he-IL" sz="1800" b="0" i="0" u="none" strike="noStrike" cap="none" normalizeH="0" baseline="0" smtClean="0">
              <a:ln>
                <a:noFill/>
              </a:ln>
              <a:effectLst/>
              <a:latin typeface="Calibri" panose="020F0502020204030204" pitchFamily="34" charset="0"/>
              <a:cs typeface="Calibri" panose="020F0502020204030204" pitchFamily="34" charset="0"/>
            </a:endParaRPr>
          </a:p>
        </p:txBody>
      </p:sp>
      <p:cxnSp>
        <p:nvCxnSpPr>
          <p:cNvPr id="120" name="מחבר ישר 119"/>
          <p:cNvCxnSpPr/>
          <p:nvPr/>
        </p:nvCxnSpPr>
        <p:spPr bwMode="auto">
          <a:xfrm flipH="1" flipV="1">
            <a:off x="5331018" y="2544741"/>
            <a:ext cx="1" cy="80661"/>
          </a:xfrm>
          <a:prstGeom prst="line">
            <a:avLst/>
          </a:prstGeom>
          <a:solidFill>
            <a:srgbClr val="C0C0C0"/>
          </a:solidFill>
          <a:ln w="9525" cap="flat" cmpd="sng" algn="ctr">
            <a:solidFill>
              <a:schemeClr val="tx1"/>
            </a:solidFill>
            <a:prstDash val="solid"/>
            <a:round/>
            <a:headEnd type="none" w="med" len="med"/>
            <a:tailEnd type="none" w="med" len="med"/>
          </a:ln>
          <a:effectLst/>
        </p:spPr>
      </p:cxnSp>
      <p:sp>
        <p:nvSpPr>
          <p:cNvPr id="121" name="אליפסה 120"/>
          <p:cNvSpPr/>
          <p:nvPr/>
        </p:nvSpPr>
        <p:spPr bwMode="auto">
          <a:xfrm>
            <a:off x="5211610" y="2602135"/>
            <a:ext cx="280433" cy="251488"/>
          </a:xfrm>
          <a:prstGeom prst="ellipse">
            <a:avLst/>
          </a:prstGeom>
          <a:noFill/>
          <a:ln w="19050" cap="flat" cmpd="sng" algn="ctr">
            <a:solidFill>
              <a:srgbClr val="00B0F0"/>
            </a:solidFill>
            <a:prstDash val="solid"/>
            <a:round/>
            <a:headEnd type="none" w="med" len="med"/>
            <a:tailEnd type="none" w="med" len="med"/>
          </a:ln>
          <a:effectLst/>
        </p:spPr>
        <p:txBody>
          <a:bodyPr vert="horz" wrap="square" lIns="91440" tIns="45720" rIns="91440" bIns="45720" numCol="1" rtlCol="1" anchor="t" anchorCtr="0" compatLnSpc="1">
            <a:prstTxWarp prst="textNoShape">
              <a:avLst/>
            </a:prstTxWarp>
          </a:bodyPr>
          <a:lstStyle/>
          <a:p>
            <a:pPr marL="0" marR="0" indent="0" algn="r" defTabSz="914400" rtl="1" eaLnBrk="1" fontAlgn="base" latinLnBrk="0" hangingPunct="1">
              <a:lnSpc>
                <a:spcPct val="100000"/>
              </a:lnSpc>
              <a:spcBef>
                <a:spcPct val="0"/>
              </a:spcBef>
              <a:spcAft>
                <a:spcPct val="0"/>
              </a:spcAft>
              <a:buClrTx/>
              <a:buSzTx/>
              <a:buFontTx/>
              <a:buNone/>
              <a:tabLst/>
            </a:pPr>
            <a:endParaRPr kumimoji="0" lang="he-IL" sz="1800" b="0" i="0" u="none" strike="noStrike" cap="none" normalizeH="0" baseline="0" smtClean="0">
              <a:ln>
                <a:noFill/>
              </a:ln>
              <a:effectLst/>
              <a:latin typeface="Calibri" panose="020F0502020204030204" pitchFamily="34" charset="0"/>
              <a:cs typeface="Calibri" panose="020F0502020204030204" pitchFamily="34" charset="0"/>
            </a:endParaRPr>
          </a:p>
        </p:txBody>
      </p:sp>
      <p:sp>
        <p:nvSpPr>
          <p:cNvPr id="43" name="מלבן מעוגל 42"/>
          <p:cNvSpPr/>
          <p:nvPr/>
        </p:nvSpPr>
        <p:spPr>
          <a:xfrm>
            <a:off x="10560809" y="1452363"/>
            <a:ext cx="1298546" cy="240051"/>
          </a:xfrm>
          <a:prstGeom prst="roundRect">
            <a:avLst/>
          </a:prstGeom>
          <a:gradFill flip="none" rotWithShape="1">
            <a:gsLst>
              <a:gs pos="0">
                <a:schemeClr val="accent2">
                  <a:lumMod val="75000"/>
                  <a:shade val="30000"/>
                  <a:satMod val="115000"/>
                </a:schemeClr>
              </a:gs>
              <a:gs pos="50000">
                <a:schemeClr val="accent2">
                  <a:lumMod val="75000"/>
                  <a:shade val="67500"/>
                  <a:satMod val="115000"/>
                </a:schemeClr>
              </a:gs>
              <a:gs pos="100000">
                <a:schemeClr val="accent2">
                  <a:lumMod val="75000"/>
                  <a:shade val="100000"/>
                  <a:satMod val="115000"/>
                </a:scheme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1800" dirty="0" smtClean="0">
                <a:latin typeface="Calibri" panose="020F0502020204030204" pitchFamily="34" charset="0"/>
                <a:cs typeface="Calibri" panose="020F0502020204030204" pitchFamily="34" charset="0"/>
              </a:rPr>
              <a:t>תפקיד</a:t>
            </a:r>
            <a:endParaRPr lang="he-IL" sz="1800" dirty="0">
              <a:latin typeface="Calibri" panose="020F0502020204030204" pitchFamily="34" charset="0"/>
              <a:cs typeface="Calibri" panose="020F0502020204030204" pitchFamily="34" charset="0"/>
            </a:endParaRPr>
          </a:p>
        </p:txBody>
      </p:sp>
      <p:sp>
        <p:nvSpPr>
          <p:cNvPr id="44" name="מלבן מעוגל 43"/>
          <p:cNvSpPr/>
          <p:nvPr/>
        </p:nvSpPr>
        <p:spPr>
          <a:xfrm>
            <a:off x="10572841" y="2088806"/>
            <a:ext cx="1298546" cy="240051"/>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1800" dirty="0" smtClean="0">
                <a:latin typeface="Calibri" panose="020F0502020204030204" pitchFamily="34" charset="0"/>
                <a:cs typeface="Calibri" panose="020F0502020204030204" pitchFamily="34" charset="0"/>
              </a:rPr>
              <a:t>עקרון פעולה</a:t>
            </a:r>
            <a:endParaRPr lang="he-IL" sz="1800" dirty="0">
              <a:latin typeface="Calibri" panose="020F0502020204030204" pitchFamily="34" charset="0"/>
              <a:cs typeface="Calibri" panose="020F0502020204030204" pitchFamily="34" charset="0"/>
            </a:endParaRPr>
          </a:p>
        </p:txBody>
      </p:sp>
      <p:sp>
        <p:nvSpPr>
          <p:cNvPr id="45" name="מלבן מעוגל 44"/>
          <p:cNvSpPr/>
          <p:nvPr/>
        </p:nvSpPr>
        <p:spPr>
          <a:xfrm>
            <a:off x="10560809" y="1758306"/>
            <a:ext cx="1298546" cy="240051"/>
          </a:xfrm>
          <a:prstGeom prst="roundRect">
            <a:avLst/>
          </a:prstGeom>
          <a:gradFill flip="none" rotWithShape="1">
            <a:gsLst>
              <a:gs pos="0">
                <a:schemeClr val="accent2">
                  <a:lumMod val="75000"/>
                  <a:shade val="30000"/>
                  <a:satMod val="115000"/>
                </a:schemeClr>
              </a:gs>
              <a:gs pos="50000">
                <a:schemeClr val="accent2">
                  <a:lumMod val="75000"/>
                  <a:shade val="67500"/>
                  <a:satMod val="115000"/>
                </a:schemeClr>
              </a:gs>
              <a:gs pos="100000">
                <a:schemeClr val="accent2">
                  <a:lumMod val="75000"/>
                  <a:shade val="100000"/>
                  <a:satMod val="115000"/>
                </a:scheme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1800" dirty="0" smtClean="0">
                <a:latin typeface="Calibri" panose="020F0502020204030204" pitchFamily="34" charset="0"/>
                <a:cs typeface="Calibri" panose="020F0502020204030204" pitchFamily="34" charset="0"/>
              </a:rPr>
              <a:t>אופן החיבור</a:t>
            </a:r>
            <a:endParaRPr lang="he-IL" sz="1800" dirty="0">
              <a:latin typeface="Calibri" panose="020F0502020204030204" pitchFamily="34" charset="0"/>
              <a:cs typeface="Calibri" panose="020F0502020204030204" pitchFamily="34" charset="0"/>
            </a:endParaRPr>
          </a:p>
        </p:txBody>
      </p:sp>
      <p:sp>
        <p:nvSpPr>
          <p:cNvPr id="46" name="מלבן מעוגל 45"/>
          <p:cNvSpPr/>
          <p:nvPr/>
        </p:nvSpPr>
        <p:spPr>
          <a:xfrm>
            <a:off x="10572841" y="2419306"/>
            <a:ext cx="1298546" cy="496677"/>
          </a:xfrm>
          <a:prstGeom prst="roundRect">
            <a:avLst/>
          </a:prstGeom>
          <a:gradFill flip="none" rotWithShape="1">
            <a:gsLst>
              <a:gs pos="0">
                <a:schemeClr val="accent2">
                  <a:lumMod val="75000"/>
                  <a:shade val="30000"/>
                  <a:satMod val="115000"/>
                </a:schemeClr>
              </a:gs>
              <a:gs pos="50000">
                <a:schemeClr val="accent2">
                  <a:lumMod val="75000"/>
                  <a:shade val="67500"/>
                  <a:satMod val="115000"/>
                </a:schemeClr>
              </a:gs>
              <a:gs pos="100000">
                <a:schemeClr val="accent2">
                  <a:lumMod val="75000"/>
                  <a:shade val="100000"/>
                  <a:satMod val="115000"/>
                </a:scheme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1800" dirty="0" smtClean="0">
                <a:latin typeface="Calibri" panose="020F0502020204030204" pitchFamily="34" charset="0"/>
                <a:cs typeface="Calibri" panose="020F0502020204030204" pitchFamily="34" charset="0"/>
              </a:rPr>
              <a:t>אמצעי זהירות</a:t>
            </a:r>
            <a:endParaRPr lang="he-IL" sz="18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8661482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08"/>
                                        </p:tgtEl>
                                        <p:attrNameLst>
                                          <p:attrName>style.visibility</p:attrName>
                                        </p:attrNameLst>
                                      </p:cBhvr>
                                      <p:to>
                                        <p:strVal val="visible"/>
                                      </p:to>
                                    </p:set>
                                    <p:animEffect transition="in" filter="fade">
                                      <p:cBhvr>
                                        <p:cTn id="7" dur="1000"/>
                                        <p:tgtEl>
                                          <p:spTgt spid="108"/>
                                        </p:tgtEl>
                                      </p:cBhvr>
                                    </p:animEffect>
                                    <p:anim calcmode="lin" valueType="num">
                                      <p:cBhvr>
                                        <p:cTn id="8" dur="1000" fill="hold"/>
                                        <p:tgtEl>
                                          <p:spTgt spid="108"/>
                                        </p:tgtEl>
                                        <p:attrNameLst>
                                          <p:attrName>ppt_x</p:attrName>
                                        </p:attrNameLst>
                                      </p:cBhvr>
                                      <p:tavLst>
                                        <p:tav tm="0">
                                          <p:val>
                                            <p:strVal val="#ppt_x"/>
                                          </p:val>
                                        </p:tav>
                                        <p:tav tm="100000">
                                          <p:val>
                                            <p:strVal val="#ppt_x"/>
                                          </p:val>
                                        </p:tav>
                                      </p:tavLst>
                                    </p:anim>
                                    <p:anim calcmode="lin" valueType="num">
                                      <p:cBhvr>
                                        <p:cTn id="9" dur="1000" fill="hold"/>
                                        <p:tgtEl>
                                          <p:spTgt spid="108"/>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109"/>
                                        </p:tgtEl>
                                        <p:attrNameLst>
                                          <p:attrName>style.visibility</p:attrName>
                                        </p:attrNameLst>
                                      </p:cBhvr>
                                      <p:to>
                                        <p:strVal val="visible"/>
                                      </p:to>
                                    </p:set>
                                    <p:animEffect transition="in" filter="fade">
                                      <p:cBhvr>
                                        <p:cTn id="12" dur="1000"/>
                                        <p:tgtEl>
                                          <p:spTgt spid="109"/>
                                        </p:tgtEl>
                                      </p:cBhvr>
                                    </p:animEffect>
                                    <p:anim calcmode="lin" valueType="num">
                                      <p:cBhvr>
                                        <p:cTn id="13" dur="1000" fill="hold"/>
                                        <p:tgtEl>
                                          <p:spTgt spid="109"/>
                                        </p:tgtEl>
                                        <p:attrNameLst>
                                          <p:attrName>ppt_x</p:attrName>
                                        </p:attrNameLst>
                                      </p:cBhvr>
                                      <p:tavLst>
                                        <p:tav tm="0">
                                          <p:val>
                                            <p:strVal val="#ppt_x"/>
                                          </p:val>
                                        </p:tav>
                                        <p:tav tm="100000">
                                          <p:val>
                                            <p:strVal val="#ppt_x"/>
                                          </p:val>
                                        </p:tav>
                                      </p:tavLst>
                                    </p:anim>
                                    <p:anim calcmode="lin" valueType="num">
                                      <p:cBhvr>
                                        <p:cTn id="14" dur="1000" fill="hold"/>
                                        <p:tgtEl>
                                          <p:spTgt spid="109"/>
                                        </p:tgtEl>
                                        <p:attrNameLst>
                                          <p:attrName>ppt_y</p:attrName>
                                        </p:attrNameLst>
                                      </p:cBhvr>
                                      <p:tavLst>
                                        <p:tav tm="0">
                                          <p:val>
                                            <p:strVal val="#ppt_y+.1"/>
                                          </p:val>
                                        </p:tav>
                                        <p:tav tm="100000">
                                          <p:val>
                                            <p:strVal val="#ppt_y"/>
                                          </p:val>
                                        </p:tav>
                                      </p:tavLst>
                                    </p:anim>
                                  </p:childTnLst>
                                </p:cTn>
                              </p:par>
                              <p:par>
                                <p:cTn id="15" presetID="42" presetClass="entr" presetSubtype="0" fill="hold" grpId="0" nodeType="withEffect">
                                  <p:stCondLst>
                                    <p:cond delay="0"/>
                                  </p:stCondLst>
                                  <p:childTnLst>
                                    <p:set>
                                      <p:cBhvr>
                                        <p:cTn id="16" dur="1" fill="hold">
                                          <p:stCondLst>
                                            <p:cond delay="0"/>
                                          </p:stCondLst>
                                        </p:cTn>
                                        <p:tgtEl>
                                          <p:spTgt spid="110"/>
                                        </p:tgtEl>
                                        <p:attrNameLst>
                                          <p:attrName>style.visibility</p:attrName>
                                        </p:attrNameLst>
                                      </p:cBhvr>
                                      <p:to>
                                        <p:strVal val="visible"/>
                                      </p:to>
                                    </p:set>
                                    <p:animEffect transition="in" filter="fade">
                                      <p:cBhvr>
                                        <p:cTn id="17" dur="1000"/>
                                        <p:tgtEl>
                                          <p:spTgt spid="110"/>
                                        </p:tgtEl>
                                      </p:cBhvr>
                                    </p:animEffect>
                                    <p:anim calcmode="lin" valueType="num">
                                      <p:cBhvr>
                                        <p:cTn id="18" dur="1000" fill="hold"/>
                                        <p:tgtEl>
                                          <p:spTgt spid="110"/>
                                        </p:tgtEl>
                                        <p:attrNameLst>
                                          <p:attrName>ppt_x</p:attrName>
                                        </p:attrNameLst>
                                      </p:cBhvr>
                                      <p:tavLst>
                                        <p:tav tm="0">
                                          <p:val>
                                            <p:strVal val="#ppt_x"/>
                                          </p:val>
                                        </p:tav>
                                        <p:tav tm="100000">
                                          <p:val>
                                            <p:strVal val="#ppt_x"/>
                                          </p:val>
                                        </p:tav>
                                      </p:tavLst>
                                    </p:anim>
                                    <p:anim calcmode="lin" valueType="num">
                                      <p:cBhvr>
                                        <p:cTn id="19" dur="1000" fill="hold"/>
                                        <p:tgtEl>
                                          <p:spTgt spid="110"/>
                                        </p:tgtEl>
                                        <p:attrNameLst>
                                          <p:attrName>ppt_y</p:attrName>
                                        </p:attrNameLst>
                                      </p:cBhvr>
                                      <p:tavLst>
                                        <p:tav tm="0">
                                          <p:val>
                                            <p:strVal val="#ppt_y+.1"/>
                                          </p:val>
                                        </p:tav>
                                        <p:tav tm="100000">
                                          <p:val>
                                            <p:strVal val="#ppt_y"/>
                                          </p:val>
                                        </p:tav>
                                      </p:tavLst>
                                    </p:anim>
                                  </p:childTnLst>
                                </p:cTn>
                              </p:par>
                              <p:par>
                                <p:cTn id="20" presetID="42" presetClass="entr" presetSubtype="0" fill="hold" nodeType="withEffect">
                                  <p:stCondLst>
                                    <p:cond delay="0"/>
                                  </p:stCondLst>
                                  <p:childTnLst>
                                    <p:set>
                                      <p:cBhvr>
                                        <p:cTn id="21" dur="1" fill="hold">
                                          <p:stCondLst>
                                            <p:cond delay="0"/>
                                          </p:stCondLst>
                                        </p:cTn>
                                        <p:tgtEl>
                                          <p:spTgt spid="111"/>
                                        </p:tgtEl>
                                        <p:attrNameLst>
                                          <p:attrName>style.visibility</p:attrName>
                                        </p:attrNameLst>
                                      </p:cBhvr>
                                      <p:to>
                                        <p:strVal val="visible"/>
                                      </p:to>
                                    </p:set>
                                    <p:animEffect transition="in" filter="fade">
                                      <p:cBhvr>
                                        <p:cTn id="22" dur="1000"/>
                                        <p:tgtEl>
                                          <p:spTgt spid="111"/>
                                        </p:tgtEl>
                                      </p:cBhvr>
                                    </p:animEffect>
                                    <p:anim calcmode="lin" valueType="num">
                                      <p:cBhvr>
                                        <p:cTn id="23" dur="1000" fill="hold"/>
                                        <p:tgtEl>
                                          <p:spTgt spid="111"/>
                                        </p:tgtEl>
                                        <p:attrNameLst>
                                          <p:attrName>ppt_x</p:attrName>
                                        </p:attrNameLst>
                                      </p:cBhvr>
                                      <p:tavLst>
                                        <p:tav tm="0">
                                          <p:val>
                                            <p:strVal val="#ppt_x"/>
                                          </p:val>
                                        </p:tav>
                                        <p:tav tm="100000">
                                          <p:val>
                                            <p:strVal val="#ppt_x"/>
                                          </p:val>
                                        </p:tav>
                                      </p:tavLst>
                                    </p:anim>
                                    <p:anim calcmode="lin" valueType="num">
                                      <p:cBhvr>
                                        <p:cTn id="24" dur="1000" fill="hold"/>
                                        <p:tgtEl>
                                          <p:spTgt spid="111"/>
                                        </p:tgtEl>
                                        <p:attrNameLst>
                                          <p:attrName>ppt_y</p:attrName>
                                        </p:attrNameLst>
                                      </p:cBhvr>
                                      <p:tavLst>
                                        <p:tav tm="0">
                                          <p:val>
                                            <p:strVal val="#ppt_y+.1"/>
                                          </p:val>
                                        </p:tav>
                                        <p:tav tm="100000">
                                          <p:val>
                                            <p:strVal val="#ppt_y"/>
                                          </p:val>
                                        </p:tav>
                                      </p:tavLst>
                                    </p:anim>
                                  </p:childTnLst>
                                </p:cTn>
                              </p:par>
                              <p:par>
                                <p:cTn id="25" presetID="42" presetClass="entr" presetSubtype="0" fill="hold" grpId="0" nodeType="withEffect">
                                  <p:stCondLst>
                                    <p:cond delay="0"/>
                                  </p:stCondLst>
                                  <p:childTnLst>
                                    <p:set>
                                      <p:cBhvr>
                                        <p:cTn id="26" dur="1" fill="hold">
                                          <p:stCondLst>
                                            <p:cond delay="0"/>
                                          </p:stCondLst>
                                        </p:cTn>
                                        <p:tgtEl>
                                          <p:spTgt spid="112"/>
                                        </p:tgtEl>
                                        <p:attrNameLst>
                                          <p:attrName>style.visibility</p:attrName>
                                        </p:attrNameLst>
                                      </p:cBhvr>
                                      <p:to>
                                        <p:strVal val="visible"/>
                                      </p:to>
                                    </p:set>
                                    <p:animEffect transition="in" filter="fade">
                                      <p:cBhvr>
                                        <p:cTn id="27" dur="1000"/>
                                        <p:tgtEl>
                                          <p:spTgt spid="112"/>
                                        </p:tgtEl>
                                      </p:cBhvr>
                                    </p:animEffect>
                                    <p:anim calcmode="lin" valueType="num">
                                      <p:cBhvr>
                                        <p:cTn id="28" dur="1000" fill="hold"/>
                                        <p:tgtEl>
                                          <p:spTgt spid="112"/>
                                        </p:tgtEl>
                                        <p:attrNameLst>
                                          <p:attrName>ppt_x</p:attrName>
                                        </p:attrNameLst>
                                      </p:cBhvr>
                                      <p:tavLst>
                                        <p:tav tm="0">
                                          <p:val>
                                            <p:strVal val="#ppt_x"/>
                                          </p:val>
                                        </p:tav>
                                        <p:tav tm="100000">
                                          <p:val>
                                            <p:strVal val="#ppt_x"/>
                                          </p:val>
                                        </p:tav>
                                      </p:tavLst>
                                    </p:anim>
                                    <p:anim calcmode="lin" valueType="num">
                                      <p:cBhvr>
                                        <p:cTn id="29" dur="1000" fill="hold"/>
                                        <p:tgtEl>
                                          <p:spTgt spid="112"/>
                                        </p:tgtEl>
                                        <p:attrNameLst>
                                          <p:attrName>ppt_y</p:attrName>
                                        </p:attrNameLst>
                                      </p:cBhvr>
                                      <p:tavLst>
                                        <p:tav tm="0">
                                          <p:val>
                                            <p:strVal val="#ppt_y+.1"/>
                                          </p:val>
                                        </p:tav>
                                        <p:tav tm="100000">
                                          <p:val>
                                            <p:strVal val="#ppt_y"/>
                                          </p:val>
                                        </p:tav>
                                      </p:tavLst>
                                    </p:anim>
                                  </p:childTnLst>
                                </p:cTn>
                              </p:par>
                              <p:par>
                                <p:cTn id="30" presetID="42" presetClass="entr" presetSubtype="0" fill="hold" grpId="0" nodeType="withEffect">
                                  <p:stCondLst>
                                    <p:cond delay="0"/>
                                  </p:stCondLst>
                                  <p:childTnLst>
                                    <p:set>
                                      <p:cBhvr>
                                        <p:cTn id="31" dur="1" fill="hold">
                                          <p:stCondLst>
                                            <p:cond delay="0"/>
                                          </p:stCondLst>
                                        </p:cTn>
                                        <p:tgtEl>
                                          <p:spTgt spid="113"/>
                                        </p:tgtEl>
                                        <p:attrNameLst>
                                          <p:attrName>style.visibility</p:attrName>
                                        </p:attrNameLst>
                                      </p:cBhvr>
                                      <p:to>
                                        <p:strVal val="visible"/>
                                      </p:to>
                                    </p:set>
                                    <p:animEffect transition="in" filter="fade">
                                      <p:cBhvr>
                                        <p:cTn id="32" dur="1000"/>
                                        <p:tgtEl>
                                          <p:spTgt spid="113"/>
                                        </p:tgtEl>
                                      </p:cBhvr>
                                    </p:animEffect>
                                    <p:anim calcmode="lin" valueType="num">
                                      <p:cBhvr>
                                        <p:cTn id="33" dur="1000" fill="hold"/>
                                        <p:tgtEl>
                                          <p:spTgt spid="113"/>
                                        </p:tgtEl>
                                        <p:attrNameLst>
                                          <p:attrName>ppt_x</p:attrName>
                                        </p:attrNameLst>
                                      </p:cBhvr>
                                      <p:tavLst>
                                        <p:tav tm="0">
                                          <p:val>
                                            <p:strVal val="#ppt_x"/>
                                          </p:val>
                                        </p:tav>
                                        <p:tav tm="100000">
                                          <p:val>
                                            <p:strVal val="#ppt_x"/>
                                          </p:val>
                                        </p:tav>
                                      </p:tavLst>
                                    </p:anim>
                                    <p:anim calcmode="lin" valueType="num">
                                      <p:cBhvr>
                                        <p:cTn id="34" dur="1000" fill="hold"/>
                                        <p:tgtEl>
                                          <p:spTgt spid="113"/>
                                        </p:tgtEl>
                                        <p:attrNameLst>
                                          <p:attrName>ppt_y</p:attrName>
                                        </p:attrNameLst>
                                      </p:cBhvr>
                                      <p:tavLst>
                                        <p:tav tm="0">
                                          <p:val>
                                            <p:strVal val="#ppt_y+.1"/>
                                          </p:val>
                                        </p:tav>
                                        <p:tav tm="100000">
                                          <p:val>
                                            <p:strVal val="#ppt_y"/>
                                          </p:val>
                                        </p:tav>
                                      </p:tavLst>
                                    </p:anim>
                                  </p:childTnLst>
                                </p:cTn>
                              </p:par>
                              <p:par>
                                <p:cTn id="35" presetID="42" presetClass="entr" presetSubtype="0" fill="hold" nodeType="withEffect">
                                  <p:stCondLst>
                                    <p:cond delay="0"/>
                                  </p:stCondLst>
                                  <p:childTnLst>
                                    <p:set>
                                      <p:cBhvr>
                                        <p:cTn id="36" dur="1" fill="hold">
                                          <p:stCondLst>
                                            <p:cond delay="0"/>
                                          </p:stCondLst>
                                        </p:cTn>
                                        <p:tgtEl>
                                          <p:spTgt spid="114"/>
                                        </p:tgtEl>
                                        <p:attrNameLst>
                                          <p:attrName>style.visibility</p:attrName>
                                        </p:attrNameLst>
                                      </p:cBhvr>
                                      <p:to>
                                        <p:strVal val="visible"/>
                                      </p:to>
                                    </p:set>
                                    <p:animEffect transition="in" filter="fade">
                                      <p:cBhvr>
                                        <p:cTn id="37" dur="1000"/>
                                        <p:tgtEl>
                                          <p:spTgt spid="114"/>
                                        </p:tgtEl>
                                      </p:cBhvr>
                                    </p:animEffect>
                                    <p:anim calcmode="lin" valueType="num">
                                      <p:cBhvr>
                                        <p:cTn id="38" dur="1000" fill="hold"/>
                                        <p:tgtEl>
                                          <p:spTgt spid="114"/>
                                        </p:tgtEl>
                                        <p:attrNameLst>
                                          <p:attrName>ppt_x</p:attrName>
                                        </p:attrNameLst>
                                      </p:cBhvr>
                                      <p:tavLst>
                                        <p:tav tm="0">
                                          <p:val>
                                            <p:strVal val="#ppt_x"/>
                                          </p:val>
                                        </p:tav>
                                        <p:tav tm="100000">
                                          <p:val>
                                            <p:strVal val="#ppt_x"/>
                                          </p:val>
                                        </p:tav>
                                      </p:tavLst>
                                    </p:anim>
                                    <p:anim calcmode="lin" valueType="num">
                                      <p:cBhvr>
                                        <p:cTn id="39" dur="1000" fill="hold"/>
                                        <p:tgtEl>
                                          <p:spTgt spid="114"/>
                                        </p:tgtEl>
                                        <p:attrNameLst>
                                          <p:attrName>ppt_y</p:attrName>
                                        </p:attrNameLst>
                                      </p:cBhvr>
                                      <p:tavLst>
                                        <p:tav tm="0">
                                          <p:val>
                                            <p:strVal val="#ppt_y+.1"/>
                                          </p:val>
                                        </p:tav>
                                        <p:tav tm="100000">
                                          <p:val>
                                            <p:strVal val="#ppt_y"/>
                                          </p:val>
                                        </p:tav>
                                      </p:tavLst>
                                    </p:anim>
                                  </p:childTnLst>
                                </p:cTn>
                              </p:par>
                              <p:par>
                                <p:cTn id="40" presetID="42" presetClass="entr" presetSubtype="0" fill="hold" grpId="0" nodeType="withEffect">
                                  <p:stCondLst>
                                    <p:cond delay="0"/>
                                  </p:stCondLst>
                                  <p:childTnLst>
                                    <p:set>
                                      <p:cBhvr>
                                        <p:cTn id="41" dur="1" fill="hold">
                                          <p:stCondLst>
                                            <p:cond delay="0"/>
                                          </p:stCondLst>
                                        </p:cTn>
                                        <p:tgtEl>
                                          <p:spTgt spid="115"/>
                                        </p:tgtEl>
                                        <p:attrNameLst>
                                          <p:attrName>style.visibility</p:attrName>
                                        </p:attrNameLst>
                                      </p:cBhvr>
                                      <p:to>
                                        <p:strVal val="visible"/>
                                      </p:to>
                                    </p:set>
                                    <p:animEffect transition="in" filter="fade">
                                      <p:cBhvr>
                                        <p:cTn id="42" dur="1000"/>
                                        <p:tgtEl>
                                          <p:spTgt spid="115"/>
                                        </p:tgtEl>
                                      </p:cBhvr>
                                    </p:animEffect>
                                    <p:anim calcmode="lin" valueType="num">
                                      <p:cBhvr>
                                        <p:cTn id="43" dur="1000" fill="hold"/>
                                        <p:tgtEl>
                                          <p:spTgt spid="115"/>
                                        </p:tgtEl>
                                        <p:attrNameLst>
                                          <p:attrName>ppt_x</p:attrName>
                                        </p:attrNameLst>
                                      </p:cBhvr>
                                      <p:tavLst>
                                        <p:tav tm="0">
                                          <p:val>
                                            <p:strVal val="#ppt_x"/>
                                          </p:val>
                                        </p:tav>
                                        <p:tav tm="100000">
                                          <p:val>
                                            <p:strVal val="#ppt_x"/>
                                          </p:val>
                                        </p:tav>
                                      </p:tavLst>
                                    </p:anim>
                                    <p:anim calcmode="lin" valueType="num">
                                      <p:cBhvr>
                                        <p:cTn id="44" dur="1000" fill="hold"/>
                                        <p:tgtEl>
                                          <p:spTgt spid="115"/>
                                        </p:tgtEl>
                                        <p:attrNameLst>
                                          <p:attrName>ppt_y</p:attrName>
                                        </p:attrNameLst>
                                      </p:cBhvr>
                                      <p:tavLst>
                                        <p:tav tm="0">
                                          <p:val>
                                            <p:strVal val="#ppt_y+.1"/>
                                          </p:val>
                                        </p:tav>
                                        <p:tav tm="100000">
                                          <p:val>
                                            <p:strVal val="#ppt_y"/>
                                          </p:val>
                                        </p:tav>
                                      </p:tavLst>
                                    </p:anim>
                                  </p:childTnLst>
                                </p:cTn>
                              </p:par>
                              <p:par>
                                <p:cTn id="45" presetID="42" presetClass="entr" presetSubtype="0" fill="hold" grpId="0" nodeType="withEffect">
                                  <p:stCondLst>
                                    <p:cond delay="0"/>
                                  </p:stCondLst>
                                  <p:childTnLst>
                                    <p:set>
                                      <p:cBhvr>
                                        <p:cTn id="46" dur="1" fill="hold">
                                          <p:stCondLst>
                                            <p:cond delay="0"/>
                                          </p:stCondLst>
                                        </p:cTn>
                                        <p:tgtEl>
                                          <p:spTgt spid="116"/>
                                        </p:tgtEl>
                                        <p:attrNameLst>
                                          <p:attrName>style.visibility</p:attrName>
                                        </p:attrNameLst>
                                      </p:cBhvr>
                                      <p:to>
                                        <p:strVal val="visible"/>
                                      </p:to>
                                    </p:set>
                                    <p:animEffect transition="in" filter="fade">
                                      <p:cBhvr>
                                        <p:cTn id="47" dur="1000"/>
                                        <p:tgtEl>
                                          <p:spTgt spid="116"/>
                                        </p:tgtEl>
                                      </p:cBhvr>
                                    </p:animEffect>
                                    <p:anim calcmode="lin" valueType="num">
                                      <p:cBhvr>
                                        <p:cTn id="48" dur="1000" fill="hold"/>
                                        <p:tgtEl>
                                          <p:spTgt spid="116"/>
                                        </p:tgtEl>
                                        <p:attrNameLst>
                                          <p:attrName>ppt_x</p:attrName>
                                        </p:attrNameLst>
                                      </p:cBhvr>
                                      <p:tavLst>
                                        <p:tav tm="0">
                                          <p:val>
                                            <p:strVal val="#ppt_x"/>
                                          </p:val>
                                        </p:tav>
                                        <p:tav tm="100000">
                                          <p:val>
                                            <p:strVal val="#ppt_x"/>
                                          </p:val>
                                        </p:tav>
                                      </p:tavLst>
                                    </p:anim>
                                    <p:anim calcmode="lin" valueType="num">
                                      <p:cBhvr>
                                        <p:cTn id="49" dur="1000" fill="hold"/>
                                        <p:tgtEl>
                                          <p:spTgt spid="116"/>
                                        </p:tgtEl>
                                        <p:attrNameLst>
                                          <p:attrName>ppt_y</p:attrName>
                                        </p:attrNameLst>
                                      </p:cBhvr>
                                      <p:tavLst>
                                        <p:tav tm="0">
                                          <p:val>
                                            <p:strVal val="#ppt_y+.1"/>
                                          </p:val>
                                        </p:tav>
                                        <p:tav tm="100000">
                                          <p:val>
                                            <p:strVal val="#ppt_y"/>
                                          </p:val>
                                        </p:tav>
                                      </p:tavLst>
                                    </p:anim>
                                  </p:childTnLst>
                                </p:cTn>
                              </p:par>
                              <p:par>
                                <p:cTn id="50" presetID="42" presetClass="entr" presetSubtype="0" fill="hold" grpId="0" nodeType="withEffect">
                                  <p:stCondLst>
                                    <p:cond delay="0"/>
                                  </p:stCondLst>
                                  <p:childTnLst>
                                    <p:set>
                                      <p:cBhvr>
                                        <p:cTn id="51" dur="1" fill="hold">
                                          <p:stCondLst>
                                            <p:cond delay="0"/>
                                          </p:stCondLst>
                                        </p:cTn>
                                        <p:tgtEl>
                                          <p:spTgt spid="117"/>
                                        </p:tgtEl>
                                        <p:attrNameLst>
                                          <p:attrName>style.visibility</p:attrName>
                                        </p:attrNameLst>
                                      </p:cBhvr>
                                      <p:to>
                                        <p:strVal val="visible"/>
                                      </p:to>
                                    </p:set>
                                    <p:animEffect transition="in" filter="fade">
                                      <p:cBhvr>
                                        <p:cTn id="52" dur="1000"/>
                                        <p:tgtEl>
                                          <p:spTgt spid="117"/>
                                        </p:tgtEl>
                                      </p:cBhvr>
                                    </p:animEffect>
                                    <p:anim calcmode="lin" valueType="num">
                                      <p:cBhvr>
                                        <p:cTn id="53" dur="1000" fill="hold"/>
                                        <p:tgtEl>
                                          <p:spTgt spid="117"/>
                                        </p:tgtEl>
                                        <p:attrNameLst>
                                          <p:attrName>ppt_x</p:attrName>
                                        </p:attrNameLst>
                                      </p:cBhvr>
                                      <p:tavLst>
                                        <p:tav tm="0">
                                          <p:val>
                                            <p:strVal val="#ppt_x"/>
                                          </p:val>
                                        </p:tav>
                                        <p:tav tm="100000">
                                          <p:val>
                                            <p:strVal val="#ppt_x"/>
                                          </p:val>
                                        </p:tav>
                                      </p:tavLst>
                                    </p:anim>
                                    <p:anim calcmode="lin" valueType="num">
                                      <p:cBhvr>
                                        <p:cTn id="54" dur="1000" fill="hold"/>
                                        <p:tgtEl>
                                          <p:spTgt spid="117"/>
                                        </p:tgtEl>
                                        <p:attrNameLst>
                                          <p:attrName>ppt_y</p:attrName>
                                        </p:attrNameLst>
                                      </p:cBhvr>
                                      <p:tavLst>
                                        <p:tav tm="0">
                                          <p:val>
                                            <p:strVal val="#ppt_y+.1"/>
                                          </p:val>
                                        </p:tav>
                                        <p:tav tm="100000">
                                          <p:val>
                                            <p:strVal val="#ppt_y"/>
                                          </p:val>
                                        </p:tav>
                                      </p:tavLst>
                                    </p:anim>
                                  </p:childTnLst>
                                </p:cTn>
                              </p:par>
                              <p:par>
                                <p:cTn id="55" presetID="42" presetClass="entr" presetSubtype="0" fill="hold" grpId="0" nodeType="withEffect">
                                  <p:stCondLst>
                                    <p:cond delay="0"/>
                                  </p:stCondLst>
                                  <p:childTnLst>
                                    <p:set>
                                      <p:cBhvr>
                                        <p:cTn id="56" dur="1" fill="hold">
                                          <p:stCondLst>
                                            <p:cond delay="0"/>
                                          </p:stCondLst>
                                        </p:cTn>
                                        <p:tgtEl>
                                          <p:spTgt spid="119"/>
                                        </p:tgtEl>
                                        <p:attrNameLst>
                                          <p:attrName>style.visibility</p:attrName>
                                        </p:attrNameLst>
                                      </p:cBhvr>
                                      <p:to>
                                        <p:strVal val="visible"/>
                                      </p:to>
                                    </p:set>
                                    <p:animEffect transition="in" filter="fade">
                                      <p:cBhvr>
                                        <p:cTn id="57" dur="1000"/>
                                        <p:tgtEl>
                                          <p:spTgt spid="119"/>
                                        </p:tgtEl>
                                      </p:cBhvr>
                                    </p:animEffect>
                                    <p:anim calcmode="lin" valueType="num">
                                      <p:cBhvr>
                                        <p:cTn id="58" dur="1000" fill="hold"/>
                                        <p:tgtEl>
                                          <p:spTgt spid="119"/>
                                        </p:tgtEl>
                                        <p:attrNameLst>
                                          <p:attrName>ppt_x</p:attrName>
                                        </p:attrNameLst>
                                      </p:cBhvr>
                                      <p:tavLst>
                                        <p:tav tm="0">
                                          <p:val>
                                            <p:strVal val="#ppt_x"/>
                                          </p:val>
                                        </p:tav>
                                        <p:tav tm="100000">
                                          <p:val>
                                            <p:strVal val="#ppt_x"/>
                                          </p:val>
                                        </p:tav>
                                      </p:tavLst>
                                    </p:anim>
                                    <p:anim calcmode="lin" valueType="num">
                                      <p:cBhvr>
                                        <p:cTn id="59" dur="1000" fill="hold"/>
                                        <p:tgtEl>
                                          <p:spTgt spid="119"/>
                                        </p:tgtEl>
                                        <p:attrNameLst>
                                          <p:attrName>ppt_y</p:attrName>
                                        </p:attrNameLst>
                                      </p:cBhvr>
                                      <p:tavLst>
                                        <p:tav tm="0">
                                          <p:val>
                                            <p:strVal val="#ppt_y+.1"/>
                                          </p:val>
                                        </p:tav>
                                        <p:tav tm="100000">
                                          <p:val>
                                            <p:strVal val="#ppt_y"/>
                                          </p:val>
                                        </p:tav>
                                      </p:tavLst>
                                    </p:anim>
                                  </p:childTnLst>
                                </p:cTn>
                              </p:par>
                              <p:par>
                                <p:cTn id="60" presetID="42" presetClass="entr" presetSubtype="0" fill="hold" nodeType="withEffect">
                                  <p:stCondLst>
                                    <p:cond delay="0"/>
                                  </p:stCondLst>
                                  <p:childTnLst>
                                    <p:set>
                                      <p:cBhvr>
                                        <p:cTn id="61" dur="1" fill="hold">
                                          <p:stCondLst>
                                            <p:cond delay="0"/>
                                          </p:stCondLst>
                                        </p:cTn>
                                        <p:tgtEl>
                                          <p:spTgt spid="120"/>
                                        </p:tgtEl>
                                        <p:attrNameLst>
                                          <p:attrName>style.visibility</p:attrName>
                                        </p:attrNameLst>
                                      </p:cBhvr>
                                      <p:to>
                                        <p:strVal val="visible"/>
                                      </p:to>
                                    </p:set>
                                    <p:animEffect transition="in" filter="fade">
                                      <p:cBhvr>
                                        <p:cTn id="62" dur="1000"/>
                                        <p:tgtEl>
                                          <p:spTgt spid="120"/>
                                        </p:tgtEl>
                                      </p:cBhvr>
                                    </p:animEffect>
                                    <p:anim calcmode="lin" valueType="num">
                                      <p:cBhvr>
                                        <p:cTn id="63" dur="1000" fill="hold"/>
                                        <p:tgtEl>
                                          <p:spTgt spid="120"/>
                                        </p:tgtEl>
                                        <p:attrNameLst>
                                          <p:attrName>ppt_x</p:attrName>
                                        </p:attrNameLst>
                                      </p:cBhvr>
                                      <p:tavLst>
                                        <p:tav tm="0">
                                          <p:val>
                                            <p:strVal val="#ppt_x"/>
                                          </p:val>
                                        </p:tav>
                                        <p:tav tm="100000">
                                          <p:val>
                                            <p:strVal val="#ppt_x"/>
                                          </p:val>
                                        </p:tav>
                                      </p:tavLst>
                                    </p:anim>
                                    <p:anim calcmode="lin" valueType="num">
                                      <p:cBhvr>
                                        <p:cTn id="64" dur="1000" fill="hold"/>
                                        <p:tgtEl>
                                          <p:spTgt spid="120"/>
                                        </p:tgtEl>
                                        <p:attrNameLst>
                                          <p:attrName>ppt_y</p:attrName>
                                        </p:attrNameLst>
                                      </p:cBhvr>
                                      <p:tavLst>
                                        <p:tav tm="0">
                                          <p:val>
                                            <p:strVal val="#ppt_y+.1"/>
                                          </p:val>
                                        </p:tav>
                                        <p:tav tm="100000">
                                          <p:val>
                                            <p:strVal val="#ppt_y"/>
                                          </p:val>
                                        </p:tav>
                                      </p:tavLst>
                                    </p:anim>
                                  </p:childTnLst>
                                </p:cTn>
                              </p:par>
                              <p:par>
                                <p:cTn id="65" presetID="42" presetClass="entr" presetSubtype="0" fill="hold" grpId="0" nodeType="withEffect">
                                  <p:stCondLst>
                                    <p:cond delay="0"/>
                                  </p:stCondLst>
                                  <p:childTnLst>
                                    <p:set>
                                      <p:cBhvr>
                                        <p:cTn id="66" dur="1" fill="hold">
                                          <p:stCondLst>
                                            <p:cond delay="0"/>
                                          </p:stCondLst>
                                        </p:cTn>
                                        <p:tgtEl>
                                          <p:spTgt spid="121"/>
                                        </p:tgtEl>
                                        <p:attrNameLst>
                                          <p:attrName>style.visibility</p:attrName>
                                        </p:attrNameLst>
                                      </p:cBhvr>
                                      <p:to>
                                        <p:strVal val="visible"/>
                                      </p:to>
                                    </p:set>
                                    <p:animEffect transition="in" filter="fade">
                                      <p:cBhvr>
                                        <p:cTn id="67" dur="1000"/>
                                        <p:tgtEl>
                                          <p:spTgt spid="121"/>
                                        </p:tgtEl>
                                      </p:cBhvr>
                                    </p:animEffect>
                                    <p:anim calcmode="lin" valueType="num">
                                      <p:cBhvr>
                                        <p:cTn id="68" dur="1000" fill="hold"/>
                                        <p:tgtEl>
                                          <p:spTgt spid="121"/>
                                        </p:tgtEl>
                                        <p:attrNameLst>
                                          <p:attrName>ppt_x</p:attrName>
                                        </p:attrNameLst>
                                      </p:cBhvr>
                                      <p:tavLst>
                                        <p:tav tm="0">
                                          <p:val>
                                            <p:strVal val="#ppt_x"/>
                                          </p:val>
                                        </p:tav>
                                        <p:tav tm="100000">
                                          <p:val>
                                            <p:strVal val="#ppt_x"/>
                                          </p:val>
                                        </p:tav>
                                      </p:tavLst>
                                    </p:anim>
                                    <p:anim calcmode="lin" valueType="num">
                                      <p:cBhvr>
                                        <p:cTn id="69" dur="1000" fill="hold"/>
                                        <p:tgtEl>
                                          <p:spTgt spid="121"/>
                                        </p:tgtEl>
                                        <p:attrNameLst>
                                          <p:attrName>ppt_y</p:attrName>
                                        </p:attrNameLst>
                                      </p:cBhvr>
                                      <p:tavLst>
                                        <p:tav tm="0">
                                          <p:val>
                                            <p:strVal val="#ppt_y+.1"/>
                                          </p:val>
                                        </p:tav>
                                        <p:tav tm="100000">
                                          <p:val>
                                            <p:strVal val="#ppt_y"/>
                                          </p:val>
                                        </p:tav>
                                      </p:tavLst>
                                    </p:anim>
                                  </p:childTnLst>
                                </p:cTn>
                              </p:par>
                              <p:par>
                                <p:cTn id="70" presetID="42" presetClass="entr" presetSubtype="0" fill="hold" nodeType="withEffect">
                                  <p:stCondLst>
                                    <p:cond delay="0"/>
                                  </p:stCondLst>
                                  <p:childTnLst>
                                    <p:set>
                                      <p:cBhvr>
                                        <p:cTn id="71" dur="1" fill="hold">
                                          <p:stCondLst>
                                            <p:cond delay="0"/>
                                          </p:stCondLst>
                                        </p:cTn>
                                        <p:tgtEl>
                                          <p:spTgt spid="104"/>
                                        </p:tgtEl>
                                        <p:attrNameLst>
                                          <p:attrName>style.visibility</p:attrName>
                                        </p:attrNameLst>
                                      </p:cBhvr>
                                      <p:to>
                                        <p:strVal val="visible"/>
                                      </p:to>
                                    </p:set>
                                    <p:animEffect transition="in" filter="fade">
                                      <p:cBhvr>
                                        <p:cTn id="72" dur="1000"/>
                                        <p:tgtEl>
                                          <p:spTgt spid="104"/>
                                        </p:tgtEl>
                                      </p:cBhvr>
                                    </p:animEffect>
                                    <p:anim calcmode="lin" valueType="num">
                                      <p:cBhvr>
                                        <p:cTn id="73" dur="1000" fill="hold"/>
                                        <p:tgtEl>
                                          <p:spTgt spid="104"/>
                                        </p:tgtEl>
                                        <p:attrNameLst>
                                          <p:attrName>ppt_x</p:attrName>
                                        </p:attrNameLst>
                                      </p:cBhvr>
                                      <p:tavLst>
                                        <p:tav tm="0">
                                          <p:val>
                                            <p:strVal val="#ppt_x"/>
                                          </p:val>
                                        </p:tav>
                                        <p:tav tm="100000">
                                          <p:val>
                                            <p:strVal val="#ppt_x"/>
                                          </p:val>
                                        </p:tav>
                                      </p:tavLst>
                                    </p:anim>
                                    <p:anim calcmode="lin" valueType="num">
                                      <p:cBhvr>
                                        <p:cTn id="74" dur="1000" fill="hold"/>
                                        <p:tgtEl>
                                          <p:spTgt spid="104"/>
                                        </p:tgtEl>
                                        <p:attrNameLst>
                                          <p:attrName>ppt_y</p:attrName>
                                        </p:attrNameLst>
                                      </p:cBhvr>
                                      <p:tavLst>
                                        <p:tav tm="0">
                                          <p:val>
                                            <p:strVal val="#ppt_y+.1"/>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42" presetClass="entr" presetSubtype="0" fill="hold" grpId="0" nodeType="clickEffect">
                                  <p:stCondLst>
                                    <p:cond delay="0"/>
                                  </p:stCondLst>
                                  <p:childTnLst>
                                    <p:set>
                                      <p:cBhvr>
                                        <p:cTn id="78" dur="1" fill="hold">
                                          <p:stCondLst>
                                            <p:cond delay="0"/>
                                          </p:stCondLst>
                                        </p:cTn>
                                        <p:tgtEl>
                                          <p:spTgt spid="103"/>
                                        </p:tgtEl>
                                        <p:attrNameLst>
                                          <p:attrName>style.visibility</p:attrName>
                                        </p:attrNameLst>
                                      </p:cBhvr>
                                      <p:to>
                                        <p:strVal val="visible"/>
                                      </p:to>
                                    </p:set>
                                    <p:animEffect transition="in" filter="fade">
                                      <p:cBhvr>
                                        <p:cTn id="79" dur="1000"/>
                                        <p:tgtEl>
                                          <p:spTgt spid="103"/>
                                        </p:tgtEl>
                                      </p:cBhvr>
                                    </p:animEffect>
                                    <p:anim calcmode="lin" valueType="num">
                                      <p:cBhvr>
                                        <p:cTn id="80" dur="1000" fill="hold"/>
                                        <p:tgtEl>
                                          <p:spTgt spid="103"/>
                                        </p:tgtEl>
                                        <p:attrNameLst>
                                          <p:attrName>ppt_x</p:attrName>
                                        </p:attrNameLst>
                                      </p:cBhvr>
                                      <p:tavLst>
                                        <p:tav tm="0">
                                          <p:val>
                                            <p:strVal val="#ppt_x"/>
                                          </p:val>
                                        </p:tav>
                                        <p:tav tm="100000">
                                          <p:val>
                                            <p:strVal val="#ppt_x"/>
                                          </p:val>
                                        </p:tav>
                                      </p:tavLst>
                                    </p:anim>
                                    <p:anim calcmode="lin" valueType="num">
                                      <p:cBhvr>
                                        <p:cTn id="81" dur="1000" fill="hold"/>
                                        <p:tgtEl>
                                          <p:spTgt spid="103"/>
                                        </p:tgtEl>
                                        <p:attrNameLst>
                                          <p:attrName>ppt_y</p:attrName>
                                        </p:attrNameLst>
                                      </p:cBhvr>
                                      <p:tavLst>
                                        <p:tav tm="0">
                                          <p:val>
                                            <p:strVal val="#ppt_y+.1"/>
                                          </p:val>
                                        </p:tav>
                                        <p:tav tm="100000">
                                          <p:val>
                                            <p:strVal val="#ppt_y"/>
                                          </p:val>
                                        </p:tav>
                                      </p:tavLst>
                                    </p:anim>
                                  </p:childTnLst>
                                </p:cTn>
                              </p:par>
                            </p:childTnLst>
                          </p:cTn>
                        </p:par>
                      </p:childTnLst>
                    </p:cTn>
                  </p:par>
                  <p:par>
                    <p:cTn id="82" fill="hold">
                      <p:stCondLst>
                        <p:cond delay="indefinite"/>
                      </p:stCondLst>
                      <p:childTnLst>
                        <p:par>
                          <p:cTn id="83" fill="hold">
                            <p:stCondLst>
                              <p:cond delay="0"/>
                            </p:stCondLst>
                            <p:childTnLst>
                              <p:par>
                                <p:cTn id="84" presetID="10" presetClass="entr" presetSubtype="0" fill="hold" grpId="0" nodeType="clickEffect">
                                  <p:stCondLst>
                                    <p:cond delay="0"/>
                                  </p:stCondLst>
                                  <p:childTnLst>
                                    <p:set>
                                      <p:cBhvr>
                                        <p:cTn id="85" dur="1" fill="hold">
                                          <p:stCondLst>
                                            <p:cond delay="0"/>
                                          </p:stCondLst>
                                        </p:cTn>
                                        <p:tgtEl>
                                          <p:spTgt spid="102">
                                            <p:txEl>
                                              <p:pRg st="0" end="0"/>
                                            </p:txEl>
                                          </p:spTgt>
                                        </p:tgtEl>
                                        <p:attrNameLst>
                                          <p:attrName>style.visibility</p:attrName>
                                        </p:attrNameLst>
                                      </p:cBhvr>
                                      <p:to>
                                        <p:strVal val="visible"/>
                                      </p:to>
                                    </p:set>
                                    <p:animEffect transition="in" filter="fade">
                                      <p:cBhvr>
                                        <p:cTn id="86" dur="500"/>
                                        <p:tgtEl>
                                          <p:spTgt spid="102">
                                            <p:txEl>
                                              <p:pRg st="0" end="0"/>
                                            </p:txEl>
                                          </p:spTgt>
                                        </p:tgtEl>
                                      </p:cBhvr>
                                    </p:animEffect>
                                  </p:childTnLst>
                                </p:cTn>
                              </p:par>
                              <p:par>
                                <p:cTn id="87" presetID="10" presetClass="entr" presetSubtype="0" fill="hold" grpId="0" nodeType="withEffect">
                                  <p:stCondLst>
                                    <p:cond delay="0"/>
                                  </p:stCondLst>
                                  <p:childTnLst>
                                    <p:set>
                                      <p:cBhvr>
                                        <p:cTn id="88" dur="1" fill="hold">
                                          <p:stCondLst>
                                            <p:cond delay="0"/>
                                          </p:stCondLst>
                                        </p:cTn>
                                        <p:tgtEl>
                                          <p:spTgt spid="105"/>
                                        </p:tgtEl>
                                        <p:attrNameLst>
                                          <p:attrName>style.visibility</p:attrName>
                                        </p:attrNameLst>
                                      </p:cBhvr>
                                      <p:to>
                                        <p:strVal val="visible"/>
                                      </p:to>
                                    </p:set>
                                    <p:animEffect transition="in" filter="fade">
                                      <p:cBhvr>
                                        <p:cTn id="89" dur="500"/>
                                        <p:tgtEl>
                                          <p:spTgt spid="105"/>
                                        </p:tgtEl>
                                      </p:cBhvr>
                                    </p:animEffect>
                                  </p:childTnLst>
                                </p:cTn>
                              </p:par>
                              <p:par>
                                <p:cTn id="90" presetID="10" presetClass="entr" presetSubtype="0" fill="hold" grpId="1" nodeType="withEffect">
                                  <p:stCondLst>
                                    <p:cond delay="0"/>
                                  </p:stCondLst>
                                  <p:childTnLst>
                                    <p:set>
                                      <p:cBhvr>
                                        <p:cTn id="91" dur="1" fill="hold">
                                          <p:stCondLst>
                                            <p:cond delay="0"/>
                                          </p:stCondLst>
                                        </p:cTn>
                                        <p:tgtEl>
                                          <p:spTgt spid="106"/>
                                        </p:tgtEl>
                                        <p:attrNameLst>
                                          <p:attrName>style.visibility</p:attrName>
                                        </p:attrNameLst>
                                      </p:cBhvr>
                                      <p:to>
                                        <p:strVal val="visible"/>
                                      </p:to>
                                    </p:set>
                                    <p:animEffect transition="in" filter="fade">
                                      <p:cBhvr>
                                        <p:cTn id="92" dur="500"/>
                                        <p:tgtEl>
                                          <p:spTgt spid="106"/>
                                        </p:tgtEl>
                                      </p:cBhvr>
                                    </p:animEffect>
                                  </p:childTnLst>
                                </p:cTn>
                              </p:par>
                            </p:childTnLst>
                          </p:cTn>
                        </p:par>
                      </p:childTnLst>
                    </p:cTn>
                  </p:par>
                  <p:par>
                    <p:cTn id="93" fill="hold">
                      <p:stCondLst>
                        <p:cond delay="indefinite"/>
                      </p:stCondLst>
                      <p:childTnLst>
                        <p:par>
                          <p:cTn id="94" fill="hold">
                            <p:stCondLst>
                              <p:cond delay="0"/>
                            </p:stCondLst>
                            <p:childTnLst>
                              <p:par>
                                <p:cTn id="95" presetID="1" presetClass="exit" presetSubtype="0" fill="hold" grpId="1" nodeType="clickEffect">
                                  <p:stCondLst>
                                    <p:cond delay="0"/>
                                  </p:stCondLst>
                                  <p:childTnLst>
                                    <p:set>
                                      <p:cBhvr>
                                        <p:cTn id="96" dur="1" fill="hold">
                                          <p:stCondLst>
                                            <p:cond delay="0"/>
                                          </p:stCondLst>
                                        </p:cTn>
                                        <p:tgtEl>
                                          <p:spTgt spid="102">
                                            <p:txEl>
                                              <p:pRg st="0" end="0"/>
                                            </p:txEl>
                                          </p:spTgt>
                                        </p:tgtEl>
                                        <p:attrNameLst>
                                          <p:attrName>style.visibility</p:attrName>
                                        </p:attrNameLst>
                                      </p:cBhvr>
                                      <p:to>
                                        <p:strVal val="hidden"/>
                                      </p:to>
                                    </p:set>
                                  </p:childTnLst>
                                </p:cTn>
                              </p:par>
                              <p:par>
                                <p:cTn id="97" presetID="10" presetClass="exit" presetSubtype="0" fill="hold" grpId="1" nodeType="withEffect">
                                  <p:stCondLst>
                                    <p:cond delay="0"/>
                                  </p:stCondLst>
                                  <p:childTnLst>
                                    <p:animEffect transition="out" filter="fade">
                                      <p:cBhvr>
                                        <p:cTn id="98" dur="500"/>
                                        <p:tgtEl>
                                          <p:spTgt spid="105"/>
                                        </p:tgtEl>
                                      </p:cBhvr>
                                    </p:animEffect>
                                    <p:set>
                                      <p:cBhvr>
                                        <p:cTn id="99" dur="1" fill="hold">
                                          <p:stCondLst>
                                            <p:cond delay="499"/>
                                          </p:stCondLst>
                                        </p:cTn>
                                        <p:tgtEl>
                                          <p:spTgt spid="105"/>
                                        </p:tgtEl>
                                        <p:attrNameLst>
                                          <p:attrName>style.visibility</p:attrName>
                                        </p:attrNameLst>
                                      </p:cBhvr>
                                      <p:to>
                                        <p:strVal val="hidden"/>
                                      </p:to>
                                    </p:set>
                                  </p:childTnLst>
                                </p:cTn>
                              </p:par>
                              <p:par>
                                <p:cTn id="100" presetID="10" presetClass="exit" presetSubtype="0" fill="hold" grpId="0" nodeType="withEffect">
                                  <p:stCondLst>
                                    <p:cond delay="0"/>
                                  </p:stCondLst>
                                  <p:childTnLst>
                                    <p:animEffect transition="out" filter="fade">
                                      <p:cBhvr>
                                        <p:cTn id="101" dur="500"/>
                                        <p:tgtEl>
                                          <p:spTgt spid="106"/>
                                        </p:tgtEl>
                                      </p:cBhvr>
                                    </p:animEffect>
                                    <p:set>
                                      <p:cBhvr>
                                        <p:cTn id="102" dur="1" fill="hold">
                                          <p:stCondLst>
                                            <p:cond delay="499"/>
                                          </p:stCondLst>
                                        </p:cTn>
                                        <p:tgtEl>
                                          <p:spTgt spid="106"/>
                                        </p:tgtEl>
                                        <p:attrNameLst>
                                          <p:attrName>style.visibility</p:attrName>
                                        </p:attrNameLst>
                                      </p:cBhvr>
                                      <p:to>
                                        <p:strVal val="hidden"/>
                                      </p:to>
                                    </p:set>
                                  </p:childTnLst>
                                </p:cTn>
                              </p:par>
                            </p:childTnLst>
                          </p:cTn>
                        </p:par>
                      </p:childTnLst>
                    </p:cTn>
                  </p:par>
                  <p:par>
                    <p:cTn id="103" fill="hold">
                      <p:stCondLst>
                        <p:cond delay="indefinite"/>
                      </p:stCondLst>
                      <p:childTnLst>
                        <p:par>
                          <p:cTn id="104" fill="hold">
                            <p:stCondLst>
                              <p:cond delay="0"/>
                            </p:stCondLst>
                            <p:childTnLst>
                              <p:par>
                                <p:cTn id="105" presetID="10" presetClass="entr" presetSubtype="0" fill="hold" grpId="0" nodeType="clickEffect">
                                  <p:stCondLst>
                                    <p:cond delay="0"/>
                                  </p:stCondLst>
                                  <p:childTnLst>
                                    <p:set>
                                      <p:cBhvr>
                                        <p:cTn id="106" dur="1" fill="hold">
                                          <p:stCondLst>
                                            <p:cond delay="0"/>
                                          </p:stCondLst>
                                        </p:cTn>
                                        <p:tgtEl>
                                          <p:spTgt spid="118"/>
                                        </p:tgtEl>
                                        <p:attrNameLst>
                                          <p:attrName>style.visibility</p:attrName>
                                        </p:attrNameLst>
                                      </p:cBhvr>
                                      <p:to>
                                        <p:strVal val="visible"/>
                                      </p:to>
                                    </p:set>
                                    <p:animEffect transition="in" filter="fade">
                                      <p:cBhvr>
                                        <p:cTn id="107" dur="500"/>
                                        <p:tgtEl>
                                          <p:spTgt spid="118"/>
                                        </p:tgtEl>
                                      </p:cBhvr>
                                    </p:animEffect>
                                  </p:childTnLst>
                                </p:cTn>
                              </p:par>
                              <p:par>
                                <p:cTn id="108" presetID="10" presetClass="entr" presetSubtype="0" fill="hold" grpId="0" nodeType="withEffect">
                                  <p:stCondLst>
                                    <p:cond delay="0"/>
                                  </p:stCondLst>
                                  <p:childTnLst>
                                    <p:set>
                                      <p:cBhvr>
                                        <p:cTn id="109" dur="1" fill="hold">
                                          <p:stCondLst>
                                            <p:cond delay="0"/>
                                          </p:stCondLst>
                                        </p:cTn>
                                        <p:tgtEl>
                                          <p:spTgt spid="107"/>
                                        </p:tgtEl>
                                        <p:attrNameLst>
                                          <p:attrName>style.visibility</p:attrName>
                                        </p:attrNameLst>
                                      </p:cBhvr>
                                      <p:to>
                                        <p:strVal val="visible"/>
                                      </p:to>
                                    </p:set>
                                    <p:animEffect transition="in" filter="fade">
                                      <p:cBhvr>
                                        <p:cTn id="110" dur="500"/>
                                        <p:tgtEl>
                                          <p:spTgt spid="10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 grpId="0" build="p"/>
      <p:bldP spid="102" grpId="1" build="p"/>
      <p:bldP spid="103" grpId="0"/>
      <p:bldP spid="105" grpId="0" animBg="1"/>
      <p:bldP spid="105" grpId="1" animBg="1"/>
      <p:bldP spid="106" grpId="0" animBg="1"/>
      <p:bldP spid="106" grpId="1" animBg="1"/>
      <p:bldP spid="107" grpId="0" animBg="1"/>
      <p:bldP spid="108" grpId="0" animBg="1"/>
      <p:bldP spid="109" grpId="0" animBg="1"/>
      <p:bldP spid="110" grpId="0" animBg="1"/>
      <p:bldP spid="112" grpId="0"/>
      <p:bldP spid="113" grpId="0" animBg="1"/>
      <p:bldP spid="115" grpId="0"/>
      <p:bldP spid="116" grpId="0" animBg="1"/>
      <p:bldP spid="117" grpId="0" animBg="1"/>
      <p:bldP spid="118" grpId="0"/>
      <p:bldP spid="119" grpId="0" animBg="1"/>
      <p:bldP spid="121"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מלבן 3"/>
          <p:cNvSpPr/>
          <p:nvPr/>
        </p:nvSpPr>
        <p:spPr>
          <a:xfrm>
            <a:off x="9003267" y="241642"/>
            <a:ext cx="1409360" cy="707886"/>
          </a:xfrm>
          <a:prstGeom prst="rect">
            <a:avLst/>
          </a:prstGeom>
        </p:spPr>
        <p:txBody>
          <a:bodyPr wrap="none">
            <a:spAutoFit/>
          </a:bodyPr>
          <a:lstStyle/>
          <a:p>
            <a:r>
              <a:rPr lang="he-IL" sz="4000" b="1" dirty="0" smtClean="0">
                <a:latin typeface="Calibri" panose="020F0502020204030204" pitchFamily="34" charset="0"/>
                <a:cs typeface="Calibri" panose="020F0502020204030204" pitchFamily="34" charset="0"/>
              </a:rPr>
              <a:t>תפעול</a:t>
            </a:r>
            <a:endParaRPr lang="he-IL" sz="4000" b="1" dirty="0">
              <a:latin typeface="Calibri" panose="020F0502020204030204" pitchFamily="34" charset="0"/>
              <a:cs typeface="Calibri" panose="020F0502020204030204" pitchFamily="34" charset="0"/>
            </a:endParaRPr>
          </a:p>
        </p:txBody>
      </p:sp>
      <p:sp>
        <p:nvSpPr>
          <p:cNvPr id="20" name="מציין מיקום תוכן 2"/>
          <p:cNvSpPr txBox="1">
            <a:spLocks/>
          </p:cNvSpPr>
          <p:nvPr/>
        </p:nvSpPr>
        <p:spPr bwMode="auto">
          <a:xfrm>
            <a:off x="6785686" y="1305766"/>
            <a:ext cx="3477896" cy="1317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0" indent="0" algn="ctr" rtl="1" eaLnBrk="1" fontAlgn="base" hangingPunct="1">
              <a:spcBef>
                <a:spcPct val="20000"/>
              </a:spcBef>
              <a:spcAft>
                <a:spcPct val="0"/>
              </a:spcAft>
              <a:buFont typeface="Arial" pitchFamily="34" charset="0"/>
              <a:buNone/>
              <a:defRPr sz="3200" kern="1200">
                <a:solidFill>
                  <a:schemeClr val="tx1">
                    <a:tint val="75000"/>
                  </a:schemeClr>
                </a:solidFill>
                <a:latin typeface="+mn-lt"/>
                <a:ea typeface="+mn-ea"/>
                <a:cs typeface="+mn-cs"/>
              </a:defRPr>
            </a:lvl1pPr>
            <a:lvl2pPr marL="457200" indent="0" algn="ctr" rtl="1" eaLnBrk="1" fontAlgn="base" hangingPunct="1">
              <a:spcBef>
                <a:spcPct val="20000"/>
              </a:spcBef>
              <a:spcAft>
                <a:spcPct val="0"/>
              </a:spcAft>
              <a:buFont typeface="Arial" pitchFamily="34" charset="0"/>
              <a:buNone/>
              <a:defRPr sz="2800" kern="1200">
                <a:solidFill>
                  <a:schemeClr val="tx1">
                    <a:tint val="75000"/>
                  </a:schemeClr>
                </a:solidFill>
                <a:latin typeface="+mn-lt"/>
                <a:ea typeface="+mn-ea"/>
                <a:cs typeface="+mn-cs"/>
              </a:defRPr>
            </a:lvl2pPr>
            <a:lvl3pPr marL="914400" indent="0" algn="ctr" rtl="1" eaLnBrk="1" fontAlgn="base" hangingPunct="1">
              <a:spcBef>
                <a:spcPct val="20000"/>
              </a:spcBef>
              <a:spcAft>
                <a:spcPct val="0"/>
              </a:spcAft>
              <a:buFont typeface="Arial" pitchFamily="34" charset="0"/>
              <a:buNone/>
              <a:defRPr sz="2400" kern="1200">
                <a:solidFill>
                  <a:schemeClr val="tx1">
                    <a:tint val="75000"/>
                  </a:schemeClr>
                </a:solidFill>
                <a:latin typeface="+mn-lt"/>
                <a:ea typeface="+mn-ea"/>
                <a:cs typeface="+mn-cs"/>
              </a:defRPr>
            </a:lvl3pPr>
            <a:lvl4pPr marL="1371600" indent="0" algn="ctr" rtl="1" eaLnBrk="1" fontAlgn="base" hangingPunct="1">
              <a:spcBef>
                <a:spcPct val="20000"/>
              </a:spcBef>
              <a:spcAft>
                <a:spcPct val="0"/>
              </a:spcAft>
              <a:buFont typeface="Arial" pitchFamily="34" charset="0"/>
              <a:buNone/>
              <a:defRPr sz="2000" kern="1200">
                <a:solidFill>
                  <a:schemeClr val="tx1">
                    <a:tint val="75000"/>
                  </a:schemeClr>
                </a:solidFill>
                <a:latin typeface="+mn-lt"/>
                <a:ea typeface="+mn-ea"/>
                <a:cs typeface="+mn-cs"/>
              </a:defRPr>
            </a:lvl4pPr>
            <a:lvl5pPr marL="1828800" indent="0" algn="ctr" rtl="1" eaLnBrk="1" fontAlgn="base" hangingPunct="1">
              <a:spcBef>
                <a:spcPct val="20000"/>
              </a:spcBef>
              <a:spcAft>
                <a:spcPct val="0"/>
              </a:spcAft>
              <a:buFont typeface="Arial" pitchFamily="34" charset="0"/>
              <a:buNone/>
              <a:defRPr sz="2000" kern="1200">
                <a:solidFill>
                  <a:schemeClr val="tx1">
                    <a:tint val="75000"/>
                  </a:schemeClr>
                </a:solidFill>
                <a:latin typeface="+mn-lt"/>
                <a:ea typeface="+mn-ea"/>
                <a:cs typeface="+mn-cs"/>
              </a:defRPr>
            </a:lvl5pPr>
            <a:lvl6pPr marL="2286000" indent="0" algn="ctr" defTabSz="914400" rtl="1"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1"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1"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1"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r"/>
            <a:r>
              <a:rPr lang="he-IL" sz="2400" dirty="0" smtClean="0">
                <a:solidFill>
                  <a:schemeClr val="tx1"/>
                </a:solidFill>
                <a:latin typeface="Calibri" panose="020F0502020204030204" pitchFamily="34" charset="0"/>
                <a:cs typeface="Calibri" panose="020F0502020204030204" pitchFamily="34" charset="0"/>
              </a:rPr>
              <a:t>תפריט ה</a:t>
            </a:r>
            <a:r>
              <a:rPr lang="en-US" sz="2400" dirty="0" smtClean="0">
                <a:solidFill>
                  <a:schemeClr val="tx1"/>
                </a:solidFill>
                <a:latin typeface="Calibri" panose="020F0502020204030204" pitchFamily="34" charset="0"/>
                <a:cs typeface="Calibri" panose="020F0502020204030204" pitchFamily="34" charset="0"/>
              </a:rPr>
              <a:t>Math</a:t>
            </a:r>
            <a:r>
              <a:rPr lang="he-IL" sz="2400" dirty="0" smtClean="0">
                <a:solidFill>
                  <a:schemeClr val="tx1"/>
                </a:solidFill>
                <a:latin typeface="Calibri" panose="020F0502020204030204" pitchFamily="34" charset="0"/>
                <a:cs typeface="Calibri" panose="020F0502020204030204" pitchFamily="34" charset="0"/>
              </a:rPr>
              <a:t> הוא תפריט המאפשר להציג על המסך התאבכויות שונות בין הגלים משני הערוצים.</a:t>
            </a:r>
            <a:endParaRPr lang="he-IL" sz="2400" dirty="0">
              <a:solidFill>
                <a:schemeClr val="tx1"/>
              </a:solidFill>
              <a:latin typeface="Calibri" panose="020F0502020204030204" pitchFamily="34" charset="0"/>
              <a:cs typeface="Calibri" panose="020F0502020204030204" pitchFamily="34" charset="0"/>
            </a:endParaRPr>
          </a:p>
        </p:txBody>
      </p:sp>
      <p:pic>
        <p:nvPicPr>
          <p:cNvPr id="21" name="מציין מיקום תוכן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846531" y="1722454"/>
            <a:ext cx="3445215" cy="4146349"/>
          </a:xfrm>
          <a:prstGeom prst="rect">
            <a:avLst/>
          </a:prstGeom>
        </p:spPr>
      </p:pic>
      <p:sp>
        <p:nvSpPr>
          <p:cNvPr id="22" name="אליפסה 21"/>
          <p:cNvSpPr/>
          <p:nvPr/>
        </p:nvSpPr>
        <p:spPr bwMode="auto">
          <a:xfrm>
            <a:off x="3854643" y="3292128"/>
            <a:ext cx="432048" cy="433801"/>
          </a:xfrm>
          <a:prstGeom prst="ellipse">
            <a:avLst/>
          </a:prstGeom>
          <a:noFill/>
          <a:ln w="19050" cap="flat" cmpd="sng" algn="ctr">
            <a:solidFill>
              <a:srgbClr val="FFFF00"/>
            </a:solidFill>
            <a:prstDash val="solid"/>
            <a:round/>
            <a:headEnd type="none" w="med" len="med"/>
            <a:tailEnd type="none" w="med" len="med"/>
          </a:ln>
          <a:effectLst/>
        </p:spPr>
        <p:txBody>
          <a:bodyPr vert="horz" wrap="square" lIns="91440" tIns="45720" rIns="91440" bIns="45720" numCol="1" rtlCol="1" anchor="t" anchorCtr="0" compatLnSpc="1">
            <a:prstTxWarp prst="textNoShape">
              <a:avLst/>
            </a:prstTxWarp>
          </a:bodyPr>
          <a:lstStyle/>
          <a:p>
            <a:pPr marL="0" marR="0" indent="0" algn="r" defTabSz="914400" rtl="1" eaLnBrk="1" fontAlgn="base" latinLnBrk="0" hangingPunct="1">
              <a:lnSpc>
                <a:spcPct val="100000"/>
              </a:lnSpc>
              <a:spcBef>
                <a:spcPct val="0"/>
              </a:spcBef>
              <a:spcAft>
                <a:spcPct val="0"/>
              </a:spcAft>
              <a:buClrTx/>
              <a:buSzTx/>
              <a:buFontTx/>
              <a:buNone/>
              <a:tabLst/>
            </a:pPr>
            <a:endParaRPr kumimoji="0" lang="he-IL" sz="1800" b="0" i="0" u="none" strike="noStrike" cap="none" normalizeH="0" baseline="0" smtClean="0">
              <a:ln>
                <a:noFill/>
              </a:ln>
              <a:effectLst/>
              <a:latin typeface="Calibri" panose="020F0502020204030204" pitchFamily="34" charset="0"/>
              <a:cs typeface="Calibri" panose="020F0502020204030204" pitchFamily="34" charset="0"/>
            </a:endParaRPr>
          </a:p>
        </p:txBody>
      </p:sp>
      <p:sp>
        <p:nvSpPr>
          <p:cNvPr id="23" name="מלבן מעוגל 22"/>
          <p:cNvSpPr/>
          <p:nvPr/>
        </p:nvSpPr>
        <p:spPr>
          <a:xfrm>
            <a:off x="10560809" y="1452363"/>
            <a:ext cx="1298546" cy="240051"/>
          </a:xfrm>
          <a:prstGeom prst="roundRect">
            <a:avLst/>
          </a:prstGeom>
          <a:gradFill flip="none" rotWithShape="1">
            <a:gsLst>
              <a:gs pos="0">
                <a:schemeClr val="accent2">
                  <a:lumMod val="75000"/>
                  <a:shade val="30000"/>
                  <a:satMod val="115000"/>
                </a:schemeClr>
              </a:gs>
              <a:gs pos="50000">
                <a:schemeClr val="accent2">
                  <a:lumMod val="75000"/>
                  <a:shade val="67500"/>
                  <a:satMod val="115000"/>
                </a:schemeClr>
              </a:gs>
              <a:gs pos="100000">
                <a:schemeClr val="accent2">
                  <a:lumMod val="75000"/>
                  <a:shade val="100000"/>
                  <a:satMod val="115000"/>
                </a:scheme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1800" dirty="0" smtClean="0">
                <a:latin typeface="Calibri" panose="020F0502020204030204" pitchFamily="34" charset="0"/>
                <a:cs typeface="Calibri" panose="020F0502020204030204" pitchFamily="34" charset="0"/>
              </a:rPr>
              <a:t>תפקיד</a:t>
            </a:r>
            <a:endParaRPr lang="he-IL" sz="1800" dirty="0">
              <a:latin typeface="Calibri" panose="020F0502020204030204" pitchFamily="34" charset="0"/>
              <a:cs typeface="Calibri" panose="020F0502020204030204" pitchFamily="34" charset="0"/>
            </a:endParaRPr>
          </a:p>
        </p:txBody>
      </p:sp>
      <p:sp>
        <p:nvSpPr>
          <p:cNvPr id="24" name="מלבן מעוגל 23"/>
          <p:cNvSpPr/>
          <p:nvPr/>
        </p:nvSpPr>
        <p:spPr>
          <a:xfrm>
            <a:off x="10572841" y="2088806"/>
            <a:ext cx="1298546" cy="240051"/>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1800" dirty="0" smtClean="0">
                <a:latin typeface="Calibri" panose="020F0502020204030204" pitchFamily="34" charset="0"/>
                <a:cs typeface="Calibri" panose="020F0502020204030204" pitchFamily="34" charset="0"/>
              </a:rPr>
              <a:t>עקרון פעולה</a:t>
            </a:r>
            <a:endParaRPr lang="he-IL" sz="1800" dirty="0">
              <a:latin typeface="Calibri" panose="020F0502020204030204" pitchFamily="34" charset="0"/>
              <a:cs typeface="Calibri" panose="020F0502020204030204" pitchFamily="34" charset="0"/>
            </a:endParaRPr>
          </a:p>
        </p:txBody>
      </p:sp>
      <p:sp>
        <p:nvSpPr>
          <p:cNvPr id="25" name="מלבן מעוגל 24"/>
          <p:cNvSpPr/>
          <p:nvPr/>
        </p:nvSpPr>
        <p:spPr>
          <a:xfrm>
            <a:off x="10560809" y="1758306"/>
            <a:ext cx="1298546" cy="240051"/>
          </a:xfrm>
          <a:prstGeom prst="roundRect">
            <a:avLst/>
          </a:prstGeom>
          <a:gradFill flip="none" rotWithShape="1">
            <a:gsLst>
              <a:gs pos="0">
                <a:schemeClr val="accent2">
                  <a:lumMod val="75000"/>
                  <a:shade val="30000"/>
                  <a:satMod val="115000"/>
                </a:schemeClr>
              </a:gs>
              <a:gs pos="50000">
                <a:schemeClr val="accent2">
                  <a:lumMod val="75000"/>
                  <a:shade val="67500"/>
                  <a:satMod val="115000"/>
                </a:schemeClr>
              </a:gs>
              <a:gs pos="100000">
                <a:schemeClr val="accent2">
                  <a:lumMod val="75000"/>
                  <a:shade val="100000"/>
                  <a:satMod val="115000"/>
                </a:scheme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1800" dirty="0" smtClean="0">
                <a:latin typeface="Calibri" panose="020F0502020204030204" pitchFamily="34" charset="0"/>
                <a:cs typeface="Calibri" panose="020F0502020204030204" pitchFamily="34" charset="0"/>
              </a:rPr>
              <a:t>אופן החיבור</a:t>
            </a:r>
            <a:endParaRPr lang="he-IL" sz="1800" dirty="0">
              <a:latin typeface="Calibri" panose="020F0502020204030204" pitchFamily="34" charset="0"/>
              <a:cs typeface="Calibri" panose="020F0502020204030204" pitchFamily="34" charset="0"/>
            </a:endParaRPr>
          </a:p>
        </p:txBody>
      </p:sp>
      <p:sp>
        <p:nvSpPr>
          <p:cNvPr id="26" name="מלבן מעוגל 25"/>
          <p:cNvSpPr/>
          <p:nvPr/>
        </p:nvSpPr>
        <p:spPr>
          <a:xfrm>
            <a:off x="10572841" y="2419306"/>
            <a:ext cx="1298546" cy="496677"/>
          </a:xfrm>
          <a:prstGeom prst="roundRect">
            <a:avLst/>
          </a:prstGeom>
          <a:gradFill flip="none" rotWithShape="1">
            <a:gsLst>
              <a:gs pos="0">
                <a:schemeClr val="accent2">
                  <a:lumMod val="75000"/>
                  <a:shade val="30000"/>
                  <a:satMod val="115000"/>
                </a:schemeClr>
              </a:gs>
              <a:gs pos="50000">
                <a:schemeClr val="accent2">
                  <a:lumMod val="75000"/>
                  <a:shade val="67500"/>
                  <a:satMod val="115000"/>
                </a:schemeClr>
              </a:gs>
              <a:gs pos="100000">
                <a:schemeClr val="accent2">
                  <a:lumMod val="75000"/>
                  <a:shade val="100000"/>
                  <a:satMod val="115000"/>
                </a:scheme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1800" dirty="0" smtClean="0">
                <a:latin typeface="Calibri" panose="020F0502020204030204" pitchFamily="34" charset="0"/>
                <a:cs typeface="Calibri" panose="020F0502020204030204" pitchFamily="34" charset="0"/>
              </a:rPr>
              <a:t>אמצעי זהירות</a:t>
            </a:r>
            <a:endParaRPr lang="he-IL" sz="18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7134946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0"/>
                                        </p:tgtEl>
                                        <p:attrNameLst>
                                          <p:attrName>style.visibility</p:attrName>
                                        </p:attrNameLst>
                                      </p:cBhvr>
                                      <p:to>
                                        <p:strVal val="visible"/>
                                      </p:to>
                                    </p:set>
                                    <p:animEffect transition="in" filter="fade">
                                      <p:cBhvr>
                                        <p:cTn id="7" dur="1000"/>
                                        <p:tgtEl>
                                          <p:spTgt spid="20"/>
                                        </p:tgtEl>
                                      </p:cBhvr>
                                    </p:animEffect>
                                    <p:anim calcmode="lin" valueType="num">
                                      <p:cBhvr>
                                        <p:cTn id="8" dur="1000" fill="hold"/>
                                        <p:tgtEl>
                                          <p:spTgt spid="20"/>
                                        </p:tgtEl>
                                        <p:attrNameLst>
                                          <p:attrName>ppt_x</p:attrName>
                                        </p:attrNameLst>
                                      </p:cBhvr>
                                      <p:tavLst>
                                        <p:tav tm="0">
                                          <p:val>
                                            <p:strVal val="#ppt_x"/>
                                          </p:val>
                                        </p:tav>
                                        <p:tav tm="100000">
                                          <p:val>
                                            <p:strVal val="#ppt_x"/>
                                          </p:val>
                                        </p:tav>
                                      </p:tavLst>
                                    </p:anim>
                                    <p:anim calcmode="lin" valueType="num">
                                      <p:cBhvr>
                                        <p:cTn id="9" dur="1000" fill="hold"/>
                                        <p:tgtEl>
                                          <p:spTgt spid="20"/>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21"/>
                                        </p:tgtEl>
                                        <p:attrNameLst>
                                          <p:attrName>style.visibility</p:attrName>
                                        </p:attrNameLst>
                                      </p:cBhvr>
                                      <p:to>
                                        <p:strVal val="visible"/>
                                      </p:to>
                                    </p:set>
                                    <p:animEffect transition="in" filter="fade">
                                      <p:cBhvr>
                                        <p:cTn id="12" dur="1000"/>
                                        <p:tgtEl>
                                          <p:spTgt spid="21"/>
                                        </p:tgtEl>
                                      </p:cBhvr>
                                    </p:animEffect>
                                    <p:anim calcmode="lin" valueType="num">
                                      <p:cBhvr>
                                        <p:cTn id="13" dur="1000" fill="hold"/>
                                        <p:tgtEl>
                                          <p:spTgt spid="21"/>
                                        </p:tgtEl>
                                        <p:attrNameLst>
                                          <p:attrName>ppt_x</p:attrName>
                                        </p:attrNameLst>
                                      </p:cBhvr>
                                      <p:tavLst>
                                        <p:tav tm="0">
                                          <p:val>
                                            <p:strVal val="#ppt_x"/>
                                          </p:val>
                                        </p:tav>
                                        <p:tav tm="100000">
                                          <p:val>
                                            <p:strVal val="#ppt_x"/>
                                          </p:val>
                                        </p:tav>
                                      </p:tavLst>
                                    </p:anim>
                                    <p:anim calcmode="lin" valueType="num">
                                      <p:cBhvr>
                                        <p:cTn id="14" dur="1000" fill="hold"/>
                                        <p:tgtEl>
                                          <p:spTgt spid="21"/>
                                        </p:tgtEl>
                                        <p:attrNameLst>
                                          <p:attrName>ppt_y</p:attrName>
                                        </p:attrNameLst>
                                      </p:cBhvr>
                                      <p:tavLst>
                                        <p:tav tm="0">
                                          <p:val>
                                            <p:strVal val="#ppt_y+.1"/>
                                          </p:val>
                                        </p:tav>
                                        <p:tav tm="100000">
                                          <p:val>
                                            <p:strVal val="#ppt_y"/>
                                          </p:val>
                                        </p:tav>
                                      </p:tavLst>
                                    </p:anim>
                                  </p:childTnLst>
                                </p:cTn>
                              </p:par>
                              <p:par>
                                <p:cTn id="15" presetID="42" presetClass="entr" presetSubtype="0" fill="hold" grpId="0" nodeType="withEffect">
                                  <p:stCondLst>
                                    <p:cond delay="0"/>
                                  </p:stCondLst>
                                  <p:childTnLst>
                                    <p:set>
                                      <p:cBhvr>
                                        <p:cTn id="16" dur="1" fill="hold">
                                          <p:stCondLst>
                                            <p:cond delay="0"/>
                                          </p:stCondLst>
                                        </p:cTn>
                                        <p:tgtEl>
                                          <p:spTgt spid="22"/>
                                        </p:tgtEl>
                                        <p:attrNameLst>
                                          <p:attrName>style.visibility</p:attrName>
                                        </p:attrNameLst>
                                      </p:cBhvr>
                                      <p:to>
                                        <p:strVal val="visible"/>
                                      </p:to>
                                    </p:set>
                                    <p:animEffect transition="in" filter="fade">
                                      <p:cBhvr>
                                        <p:cTn id="17" dur="1000"/>
                                        <p:tgtEl>
                                          <p:spTgt spid="22"/>
                                        </p:tgtEl>
                                      </p:cBhvr>
                                    </p:animEffect>
                                    <p:anim calcmode="lin" valueType="num">
                                      <p:cBhvr>
                                        <p:cTn id="18" dur="1000" fill="hold"/>
                                        <p:tgtEl>
                                          <p:spTgt spid="22"/>
                                        </p:tgtEl>
                                        <p:attrNameLst>
                                          <p:attrName>ppt_x</p:attrName>
                                        </p:attrNameLst>
                                      </p:cBhvr>
                                      <p:tavLst>
                                        <p:tav tm="0">
                                          <p:val>
                                            <p:strVal val="#ppt_x"/>
                                          </p:val>
                                        </p:tav>
                                        <p:tav tm="100000">
                                          <p:val>
                                            <p:strVal val="#ppt_x"/>
                                          </p:val>
                                        </p:tav>
                                      </p:tavLst>
                                    </p:anim>
                                    <p:anim calcmode="lin" valueType="num">
                                      <p:cBhvr>
                                        <p:cTn id="19" dur="1000" fill="hold"/>
                                        <p:tgtEl>
                                          <p:spTgt spid="2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p:bldP spid="22"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מלבן 3"/>
          <p:cNvSpPr/>
          <p:nvPr/>
        </p:nvSpPr>
        <p:spPr>
          <a:xfrm>
            <a:off x="9003267" y="241642"/>
            <a:ext cx="1409360" cy="707886"/>
          </a:xfrm>
          <a:prstGeom prst="rect">
            <a:avLst/>
          </a:prstGeom>
        </p:spPr>
        <p:txBody>
          <a:bodyPr wrap="none">
            <a:spAutoFit/>
          </a:bodyPr>
          <a:lstStyle/>
          <a:p>
            <a:r>
              <a:rPr lang="he-IL" sz="4000" b="1" dirty="0" smtClean="0">
                <a:latin typeface="Calibri" panose="020F0502020204030204" pitchFamily="34" charset="0"/>
                <a:cs typeface="Calibri" panose="020F0502020204030204" pitchFamily="34" charset="0"/>
              </a:rPr>
              <a:t>תפעול</a:t>
            </a:r>
            <a:endParaRPr lang="he-IL" sz="4000" b="1" dirty="0">
              <a:latin typeface="Calibri" panose="020F0502020204030204" pitchFamily="34" charset="0"/>
              <a:cs typeface="Calibri" panose="020F0502020204030204" pitchFamily="34" charset="0"/>
            </a:endParaRPr>
          </a:p>
        </p:txBody>
      </p:sp>
      <p:pic>
        <p:nvPicPr>
          <p:cNvPr id="18" name="מציין מיקום תוכן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190734" y="1673785"/>
            <a:ext cx="3445215" cy="4146349"/>
          </a:xfrm>
          <a:prstGeom prst="rect">
            <a:avLst/>
          </a:prstGeom>
        </p:spPr>
      </p:pic>
      <p:sp>
        <p:nvSpPr>
          <p:cNvPr id="19" name="אליפסה 18"/>
          <p:cNvSpPr/>
          <p:nvPr/>
        </p:nvSpPr>
        <p:spPr bwMode="auto">
          <a:xfrm>
            <a:off x="4278966" y="1673785"/>
            <a:ext cx="504056" cy="451734"/>
          </a:xfrm>
          <a:prstGeom prst="ellipse">
            <a:avLst/>
          </a:prstGeom>
          <a:noFill/>
          <a:ln w="19050" cap="flat" cmpd="sng" algn="ctr">
            <a:solidFill>
              <a:srgbClr val="7030A0"/>
            </a:solidFill>
            <a:prstDash val="solid"/>
            <a:round/>
            <a:headEnd type="none" w="med" len="med"/>
            <a:tailEnd type="none" w="med" len="med"/>
          </a:ln>
          <a:effectLst/>
        </p:spPr>
        <p:txBody>
          <a:bodyPr vert="horz" wrap="square" lIns="91440" tIns="45720" rIns="91440" bIns="45720" numCol="1" rtlCol="1" anchor="t" anchorCtr="0" compatLnSpc="1">
            <a:prstTxWarp prst="textNoShape">
              <a:avLst/>
            </a:prstTxWarp>
          </a:bodyPr>
          <a:lstStyle/>
          <a:p>
            <a:pPr marL="0" marR="0" indent="0" algn="r" defTabSz="914400" rtl="1" eaLnBrk="1" fontAlgn="base" latinLnBrk="0" hangingPunct="1">
              <a:lnSpc>
                <a:spcPct val="100000"/>
              </a:lnSpc>
              <a:spcBef>
                <a:spcPct val="0"/>
              </a:spcBef>
              <a:spcAft>
                <a:spcPct val="0"/>
              </a:spcAft>
              <a:buClrTx/>
              <a:buSzTx/>
              <a:buFontTx/>
              <a:buNone/>
              <a:tabLst/>
            </a:pPr>
            <a:endParaRPr kumimoji="0" lang="he-IL" sz="1800" b="0" i="0" u="none" strike="noStrike" cap="none" normalizeH="0" baseline="0" smtClean="0">
              <a:ln>
                <a:noFill/>
              </a:ln>
              <a:solidFill>
                <a:schemeClr val="tx1"/>
              </a:solidFill>
              <a:effectLst/>
              <a:latin typeface="Calibri" panose="020F0502020204030204" pitchFamily="34" charset="0"/>
              <a:cs typeface="Calibri" panose="020F0502020204030204" pitchFamily="34" charset="0"/>
            </a:endParaRPr>
          </a:p>
        </p:txBody>
      </p:sp>
      <p:sp>
        <p:nvSpPr>
          <p:cNvPr id="20" name="אליפסה 19"/>
          <p:cNvSpPr/>
          <p:nvPr/>
        </p:nvSpPr>
        <p:spPr bwMode="auto">
          <a:xfrm>
            <a:off x="4935422" y="2065794"/>
            <a:ext cx="504056" cy="451734"/>
          </a:xfrm>
          <a:prstGeom prst="ellipse">
            <a:avLst/>
          </a:prstGeom>
          <a:noFill/>
          <a:ln w="19050" cap="flat" cmpd="sng" algn="ctr">
            <a:solidFill>
              <a:srgbClr val="FF0000"/>
            </a:solidFill>
            <a:prstDash val="solid"/>
            <a:round/>
            <a:headEnd type="none" w="med" len="med"/>
            <a:tailEnd type="none" w="med" len="med"/>
          </a:ln>
          <a:effectLst/>
        </p:spPr>
        <p:txBody>
          <a:bodyPr vert="horz" wrap="square" lIns="91440" tIns="45720" rIns="91440" bIns="45720" numCol="1" rtlCol="1" anchor="t" anchorCtr="0" compatLnSpc="1">
            <a:prstTxWarp prst="textNoShape">
              <a:avLst/>
            </a:prstTxWarp>
          </a:bodyPr>
          <a:lstStyle/>
          <a:p>
            <a:pPr marL="0" marR="0" indent="0" algn="r" defTabSz="914400" rtl="1" eaLnBrk="1" fontAlgn="base" latinLnBrk="0" hangingPunct="1">
              <a:lnSpc>
                <a:spcPct val="100000"/>
              </a:lnSpc>
              <a:spcBef>
                <a:spcPct val="0"/>
              </a:spcBef>
              <a:spcAft>
                <a:spcPct val="0"/>
              </a:spcAft>
              <a:buClrTx/>
              <a:buSzTx/>
              <a:buFontTx/>
              <a:buNone/>
              <a:tabLst/>
            </a:pPr>
            <a:endParaRPr kumimoji="0" lang="he-IL" sz="1800" b="0" i="0" u="none" strike="noStrike" cap="none" normalizeH="0" baseline="0" smtClean="0">
              <a:ln>
                <a:noFill/>
              </a:ln>
              <a:solidFill>
                <a:schemeClr val="tx1"/>
              </a:solidFill>
              <a:effectLst/>
              <a:latin typeface="Calibri" panose="020F0502020204030204" pitchFamily="34" charset="0"/>
              <a:cs typeface="Calibri" panose="020F0502020204030204" pitchFamily="34" charset="0"/>
            </a:endParaRPr>
          </a:p>
        </p:txBody>
      </p:sp>
      <p:cxnSp>
        <p:nvCxnSpPr>
          <p:cNvPr id="21" name="מחבר חץ ישר 20"/>
          <p:cNvCxnSpPr>
            <a:endCxn id="19" idx="6"/>
          </p:cNvCxnSpPr>
          <p:nvPr/>
        </p:nvCxnSpPr>
        <p:spPr bwMode="auto">
          <a:xfrm flipH="1">
            <a:off x="4783022" y="1802703"/>
            <a:ext cx="2088232" cy="96949"/>
          </a:xfrm>
          <a:prstGeom prst="straightConnector1">
            <a:avLst/>
          </a:prstGeom>
          <a:solidFill>
            <a:srgbClr val="C0C0C0"/>
          </a:solidFill>
          <a:ln w="19050" cap="flat" cmpd="sng" algn="ctr">
            <a:solidFill>
              <a:srgbClr val="7030A0"/>
            </a:solidFill>
            <a:prstDash val="solid"/>
            <a:round/>
            <a:headEnd type="none" w="med" len="med"/>
            <a:tailEnd type="arrow"/>
          </a:ln>
          <a:effectLst/>
        </p:spPr>
      </p:cxnSp>
      <p:cxnSp>
        <p:nvCxnSpPr>
          <p:cNvPr id="22" name="מחבר חץ ישר 21"/>
          <p:cNvCxnSpPr>
            <a:endCxn id="20" idx="5"/>
          </p:cNvCxnSpPr>
          <p:nvPr/>
        </p:nvCxnSpPr>
        <p:spPr bwMode="auto">
          <a:xfrm flipH="1" flipV="1">
            <a:off x="5365661" y="2451373"/>
            <a:ext cx="1556000" cy="1761812"/>
          </a:xfrm>
          <a:prstGeom prst="straightConnector1">
            <a:avLst/>
          </a:prstGeom>
          <a:solidFill>
            <a:srgbClr val="C0C0C0"/>
          </a:solidFill>
          <a:ln w="19050" cap="flat" cmpd="sng" algn="ctr">
            <a:solidFill>
              <a:srgbClr val="FF0000"/>
            </a:solidFill>
            <a:prstDash val="solid"/>
            <a:round/>
            <a:headEnd type="none" w="med" len="med"/>
            <a:tailEnd type="arrow"/>
          </a:ln>
          <a:effectLst/>
        </p:spPr>
      </p:cxnSp>
      <p:sp>
        <p:nvSpPr>
          <p:cNvPr id="23" name="מציין מיקום תוכן 2"/>
          <p:cNvSpPr txBox="1">
            <a:spLocks/>
          </p:cNvSpPr>
          <p:nvPr/>
        </p:nvSpPr>
        <p:spPr bwMode="auto">
          <a:xfrm>
            <a:off x="6653421" y="1347744"/>
            <a:ext cx="3477897" cy="51454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0" indent="0" algn="ctr" rtl="1" eaLnBrk="1" fontAlgn="base" hangingPunct="1">
              <a:spcBef>
                <a:spcPct val="20000"/>
              </a:spcBef>
              <a:spcAft>
                <a:spcPct val="0"/>
              </a:spcAft>
              <a:buFont typeface="Arial" pitchFamily="34" charset="0"/>
              <a:buNone/>
              <a:defRPr sz="3200" kern="1200">
                <a:solidFill>
                  <a:schemeClr val="tx1">
                    <a:tint val="75000"/>
                  </a:schemeClr>
                </a:solidFill>
                <a:latin typeface="+mn-lt"/>
                <a:ea typeface="+mn-ea"/>
                <a:cs typeface="+mn-cs"/>
              </a:defRPr>
            </a:lvl1pPr>
            <a:lvl2pPr marL="457200" indent="0" algn="ctr" rtl="1" eaLnBrk="1" fontAlgn="base" hangingPunct="1">
              <a:spcBef>
                <a:spcPct val="20000"/>
              </a:spcBef>
              <a:spcAft>
                <a:spcPct val="0"/>
              </a:spcAft>
              <a:buFont typeface="Arial" pitchFamily="34" charset="0"/>
              <a:buNone/>
              <a:defRPr sz="2800" kern="1200">
                <a:solidFill>
                  <a:schemeClr val="tx1">
                    <a:tint val="75000"/>
                  </a:schemeClr>
                </a:solidFill>
                <a:latin typeface="+mn-lt"/>
                <a:ea typeface="+mn-ea"/>
                <a:cs typeface="+mn-cs"/>
              </a:defRPr>
            </a:lvl2pPr>
            <a:lvl3pPr marL="914400" indent="0" algn="ctr" rtl="1" eaLnBrk="1" fontAlgn="base" hangingPunct="1">
              <a:spcBef>
                <a:spcPct val="20000"/>
              </a:spcBef>
              <a:spcAft>
                <a:spcPct val="0"/>
              </a:spcAft>
              <a:buFont typeface="Arial" pitchFamily="34" charset="0"/>
              <a:buNone/>
              <a:defRPr sz="2400" kern="1200">
                <a:solidFill>
                  <a:schemeClr val="tx1">
                    <a:tint val="75000"/>
                  </a:schemeClr>
                </a:solidFill>
                <a:latin typeface="+mn-lt"/>
                <a:ea typeface="+mn-ea"/>
                <a:cs typeface="+mn-cs"/>
              </a:defRPr>
            </a:lvl3pPr>
            <a:lvl4pPr marL="1371600" indent="0" algn="ctr" rtl="1" eaLnBrk="1" fontAlgn="base" hangingPunct="1">
              <a:spcBef>
                <a:spcPct val="20000"/>
              </a:spcBef>
              <a:spcAft>
                <a:spcPct val="0"/>
              </a:spcAft>
              <a:buFont typeface="Arial" pitchFamily="34" charset="0"/>
              <a:buNone/>
              <a:defRPr sz="2000" kern="1200">
                <a:solidFill>
                  <a:schemeClr val="tx1">
                    <a:tint val="75000"/>
                  </a:schemeClr>
                </a:solidFill>
                <a:latin typeface="+mn-lt"/>
                <a:ea typeface="+mn-ea"/>
                <a:cs typeface="+mn-cs"/>
              </a:defRPr>
            </a:lvl4pPr>
            <a:lvl5pPr marL="1828800" indent="0" algn="ctr" rtl="1" eaLnBrk="1" fontAlgn="base" hangingPunct="1">
              <a:spcBef>
                <a:spcPct val="20000"/>
              </a:spcBef>
              <a:spcAft>
                <a:spcPct val="0"/>
              </a:spcAft>
              <a:buFont typeface="Arial" pitchFamily="34" charset="0"/>
              <a:buNone/>
              <a:defRPr sz="2000" kern="1200">
                <a:solidFill>
                  <a:schemeClr val="tx1">
                    <a:tint val="75000"/>
                  </a:schemeClr>
                </a:solidFill>
                <a:latin typeface="+mn-lt"/>
                <a:ea typeface="+mn-ea"/>
                <a:cs typeface="+mn-cs"/>
              </a:defRPr>
            </a:lvl5pPr>
            <a:lvl6pPr marL="2286000" indent="0" algn="ctr" defTabSz="914400" rtl="1"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1"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1"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1"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he-IL" sz="2800" dirty="0" smtClean="0">
                <a:solidFill>
                  <a:schemeClr val="tx1"/>
                </a:solidFill>
                <a:latin typeface="Calibri" panose="020F0502020204030204" pitchFamily="34" charset="0"/>
                <a:cs typeface="Calibri" panose="020F0502020204030204" pitchFamily="34" charset="0"/>
              </a:rPr>
              <a:t>כפתור ה-</a:t>
            </a:r>
            <a:r>
              <a:rPr lang="en-US" sz="2800" dirty="0" smtClean="0">
                <a:solidFill>
                  <a:schemeClr val="tx1"/>
                </a:solidFill>
                <a:latin typeface="Calibri" panose="020F0502020204030204" pitchFamily="34" charset="0"/>
                <a:cs typeface="Calibri" panose="020F0502020204030204" pitchFamily="34" charset="0"/>
              </a:rPr>
              <a:t>AUTOSET</a:t>
            </a:r>
            <a:r>
              <a:rPr lang="he-IL" sz="2800" dirty="0" smtClean="0">
                <a:solidFill>
                  <a:schemeClr val="tx1"/>
                </a:solidFill>
                <a:latin typeface="Calibri" panose="020F0502020204030204" pitchFamily="34" charset="0"/>
                <a:cs typeface="Calibri" panose="020F0502020204030204" pitchFamily="34" charset="0"/>
              </a:rPr>
              <a:t> מאפשר כיוונון אוטומטי של תצוגת הגל.</a:t>
            </a:r>
          </a:p>
          <a:p>
            <a:endParaRPr lang="he-IL" sz="2800" dirty="0" smtClean="0">
              <a:solidFill>
                <a:schemeClr val="tx1"/>
              </a:solidFill>
              <a:latin typeface="Calibri" panose="020F0502020204030204" pitchFamily="34" charset="0"/>
              <a:cs typeface="Calibri" panose="020F0502020204030204" pitchFamily="34" charset="0"/>
            </a:endParaRPr>
          </a:p>
          <a:p>
            <a:endParaRPr lang="he-IL" sz="2800" dirty="0" smtClean="0">
              <a:solidFill>
                <a:schemeClr val="tx1"/>
              </a:solidFill>
              <a:latin typeface="Calibri" panose="020F0502020204030204" pitchFamily="34" charset="0"/>
              <a:cs typeface="Calibri" panose="020F0502020204030204" pitchFamily="34" charset="0"/>
            </a:endParaRPr>
          </a:p>
          <a:p>
            <a:endParaRPr lang="he-IL" sz="2800" dirty="0" smtClean="0">
              <a:solidFill>
                <a:schemeClr val="tx1"/>
              </a:solidFill>
              <a:latin typeface="Calibri" panose="020F0502020204030204" pitchFamily="34" charset="0"/>
              <a:cs typeface="Calibri" panose="020F0502020204030204" pitchFamily="34" charset="0"/>
            </a:endParaRPr>
          </a:p>
          <a:p>
            <a:r>
              <a:rPr lang="he-IL" sz="2800" dirty="0" smtClean="0">
                <a:solidFill>
                  <a:schemeClr val="tx1"/>
                </a:solidFill>
                <a:latin typeface="Calibri" panose="020F0502020204030204" pitchFamily="34" charset="0"/>
                <a:cs typeface="Calibri" panose="020F0502020204030204" pitchFamily="34" charset="0"/>
              </a:rPr>
              <a:t>כפתור ה-</a:t>
            </a:r>
            <a:r>
              <a:rPr lang="en-US" sz="2800" dirty="0" smtClean="0">
                <a:solidFill>
                  <a:schemeClr val="tx1"/>
                </a:solidFill>
                <a:latin typeface="Calibri" panose="020F0502020204030204" pitchFamily="34" charset="0"/>
                <a:cs typeface="Calibri" panose="020F0502020204030204" pitchFamily="34" charset="0"/>
              </a:rPr>
              <a:t>RUN/STOP</a:t>
            </a:r>
            <a:r>
              <a:rPr lang="he-IL" sz="2800" dirty="0" smtClean="0">
                <a:solidFill>
                  <a:schemeClr val="tx1"/>
                </a:solidFill>
                <a:latin typeface="Calibri" panose="020F0502020204030204" pitchFamily="34" charset="0"/>
                <a:cs typeface="Calibri" panose="020F0502020204030204" pitchFamily="34" charset="0"/>
              </a:rPr>
              <a:t> מקפיא את תמונת המסך ומפעיל אותה מחדש.</a:t>
            </a:r>
          </a:p>
          <a:p>
            <a:endParaRPr lang="he-IL" sz="2800" dirty="0">
              <a:solidFill>
                <a:schemeClr val="tx1"/>
              </a:solidFill>
              <a:latin typeface="Calibri" panose="020F0502020204030204" pitchFamily="34" charset="0"/>
              <a:cs typeface="Calibri" panose="020F0502020204030204" pitchFamily="34" charset="0"/>
            </a:endParaRPr>
          </a:p>
        </p:txBody>
      </p:sp>
      <p:sp>
        <p:nvSpPr>
          <p:cNvPr id="36" name="מלבן מעוגל 35"/>
          <p:cNvSpPr/>
          <p:nvPr/>
        </p:nvSpPr>
        <p:spPr>
          <a:xfrm>
            <a:off x="10560809" y="1452363"/>
            <a:ext cx="1298546" cy="240051"/>
          </a:xfrm>
          <a:prstGeom prst="roundRect">
            <a:avLst/>
          </a:prstGeom>
          <a:gradFill flip="none" rotWithShape="1">
            <a:gsLst>
              <a:gs pos="0">
                <a:schemeClr val="accent2">
                  <a:lumMod val="75000"/>
                  <a:shade val="30000"/>
                  <a:satMod val="115000"/>
                </a:schemeClr>
              </a:gs>
              <a:gs pos="50000">
                <a:schemeClr val="accent2">
                  <a:lumMod val="75000"/>
                  <a:shade val="67500"/>
                  <a:satMod val="115000"/>
                </a:schemeClr>
              </a:gs>
              <a:gs pos="100000">
                <a:schemeClr val="accent2">
                  <a:lumMod val="75000"/>
                  <a:shade val="100000"/>
                  <a:satMod val="115000"/>
                </a:scheme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1800" dirty="0" smtClean="0">
                <a:latin typeface="Calibri" panose="020F0502020204030204" pitchFamily="34" charset="0"/>
                <a:cs typeface="Calibri" panose="020F0502020204030204" pitchFamily="34" charset="0"/>
              </a:rPr>
              <a:t>תפקיד</a:t>
            </a:r>
            <a:endParaRPr lang="he-IL" sz="1800" dirty="0">
              <a:latin typeface="Calibri" panose="020F0502020204030204" pitchFamily="34" charset="0"/>
              <a:cs typeface="Calibri" panose="020F0502020204030204" pitchFamily="34" charset="0"/>
            </a:endParaRPr>
          </a:p>
        </p:txBody>
      </p:sp>
      <p:sp>
        <p:nvSpPr>
          <p:cNvPr id="37" name="מלבן מעוגל 36"/>
          <p:cNvSpPr/>
          <p:nvPr/>
        </p:nvSpPr>
        <p:spPr>
          <a:xfrm>
            <a:off x="10572841" y="2088806"/>
            <a:ext cx="1298546" cy="240051"/>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1800" dirty="0" smtClean="0">
                <a:latin typeface="Calibri" panose="020F0502020204030204" pitchFamily="34" charset="0"/>
                <a:cs typeface="Calibri" panose="020F0502020204030204" pitchFamily="34" charset="0"/>
              </a:rPr>
              <a:t>עקרון פעולה</a:t>
            </a:r>
            <a:endParaRPr lang="he-IL" sz="1800" dirty="0">
              <a:latin typeface="Calibri" panose="020F0502020204030204" pitchFamily="34" charset="0"/>
              <a:cs typeface="Calibri" panose="020F0502020204030204" pitchFamily="34" charset="0"/>
            </a:endParaRPr>
          </a:p>
        </p:txBody>
      </p:sp>
      <p:sp>
        <p:nvSpPr>
          <p:cNvPr id="38" name="מלבן מעוגל 37"/>
          <p:cNvSpPr/>
          <p:nvPr/>
        </p:nvSpPr>
        <p:spPr>
          <a:xfrm>
            <a:off x="10560809" y="1758306"/>
            <a:ext cx="1298546" cy="240051"/>
          </a:xfrm>
          <a:prstGeom prst="roundRect">
            <a:avLst/>
          </a:prstGeom>
          <a:gradFill flip="none" rotWithShape="1">
            <a:gsLst>
              <a:gs pos="0">
                <a:schemeClr val="accent2">
                  <a:lumMod val="75000"/>
                  <a:shade val="30000"/>
                  <a:satMod val="115000"/>
                </a:schemeClr>
              </a:gs>
              <a:gs pos="50000">
                <a:schemeClr val="accent2">
                  <a:lumMod val="75000"/>
                  <a:shade val="67500"/>
                  <a:satMod val="115000"/>
                </a:schemeClr>
              </a:gs>
              <a:gs pos="100000">
                <a:schemeClr val="accent2">
                  <a:lumMod val="75000"/>
                  <a:shade val="100000"/>
                  <a:satMod val="115000"/>
                </a:scheme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1800" dirty="0" smtClean="0">
                <a:latin typeface="Calibri" panose="020F0502020204030204" pitchFamily="34" charset="0"/>
                <a:cs typeface="Calibri" panose="020F0502020204030204" pitchFamily="34" charset="0"/>
              </a:rPr>
              <a:t>אופן החיבור</a:t>
            </a:r>
            <a:endParaRPr lang="he-IL" sz="1800" dirty="0">
              <a:latin typeface="Calibri" panose="020F0502020204030204" pitchFamily="34" charset="0"/>
              <a:cs typeface="Calibri" panose="020F0502020204030204" pitchFamily="34" charset="0"/>
            </a:endParaRPr>
          </a:p>
        </p:txBody>
      </p:sp>
      <p:sp>
        <p:nvSpPr>
          <p:cNvPr id="39" name="מלבן מעוגל 38"/>
          <p:cNvSpPr/>
          <p:nvPr/>
        </p:nvSpPr>
        <p:spPr>
          <a:xfrm>
            <a:off x="10572841" y="2419306"/>
            <a:ext cx="1298546" cy="496677"/>
          </a:xfrm>
          <a:prstGeom prst="roundRect">
            <a:avLst/>
          </a:prstGeom>
          <a:gradFill flip="none" rotWithShape="1">
            <a:gsLst>
              <a:gs pos="0">
                <a:schemeClr val="accent2">
                  <a:lumMod val="75000"/>
                  <a:shade val="30000"/>
                  <a:satMod val="115000"/>
                </a:schemeClr>
              </a:gs>
              <a:gs pos="50000">
                <a:schemeClr val="accent2">
                  <a:lumMod val="75000"/>
                  <a:shade val="67500"/>
                  <a:satMod val="115000"/>
                </a:schemeClr>
              </a:gs>
              <a:gs pos="100000">
                <a:schemeClr val="accent2">
                  <a:lumMod val="75000"/>
                  <a:shade val="100000"/>
                  <a:satMod val="115000"/>
                </a:scheme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1800" dirty="0" smtClean="0">
                <a:latin typeface="Calibri" panose="020F0502020204030204" pitchFamily="34" charset="0"/>
                <a:cs typeface="Calibri" panose="020F0502020204030204" pitchFamily="34" charset="0"/>
              </a:rPr>
              <a:t>אמצעי זהירות</a:t>
            </a:r>
            <a:endParaRPr lang="he-IL" sz="18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2177575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3"/>
                                        </p:tgtEl>
                                        <p:attrNameLst>
                                          <p:attrName>style.visibility</p:attrName>
                                        </p:attrNameLst>
                                      </p:cBhvr>
                                      <p:to>
                                        <p:strVal val="visible"/>
                                      </p:to>
                                    </p:set>
                                    <p:animEffect transition="in" filter="fade">
                                      <p:cBhvr>
                                        <p:cTn id="7" dur="1000"/>
                                        <p:tgtEl>
                                          <p:spTgt spid="23"/>
                                        </p:tgtEl>
                                      </p:cBhvr>
                                    </p:animEffect>
                                    <p:anim calcmode="lin" valueType="num">
                                      <p:cBhvr>
                                        <p:cTn id="8" dur="1000" fill="hold"/>
                                        <p:tgtEl>
                                          <p:spTgt spid="23"/>
                                        </p:tgtEl>
                                        <p:attrNameLst>
                                          <p:attrName>ppt_x</p:attrName>
                                        </p:attrNameLst>
                                      </p:cBhvr>
                                      <p:tavLst>
                                        <p:tav tm="0">
                                          <p:val>
                                            <p:strVal val="#ppt_x"/>
                                          </p:val>
                                        </p:tav>
                                        <p:tav tm="100000">
                                          <p:val>
                                            <p:strVal val="#ppt_x"/>
                                          </p:val>
                                        </p:tav>
                                      </p:tavLst>
                                    </p:anim>
                                    <p:anim calcmode="lin" valueType="num">
                                      <p:cBhvr>
                                        <p:cTn id="9" dur="1000" fill="hold"/>
                                        <p:tgtEl>
                                          <p:spTgt spid="23"/>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22"/>
                                        </p:tgtEl>
                                        <p:attrNameLst>
                                          <p:attrName>style.visibility</p:attrName>
                                        </p:attrNameLst>
                                      </p:cBhvr>
                                      <p:to>
                                        <p:strVal val="visible"/>
                                      </p:to>
                                    </p:set>
                                    <p:animEffect transition="in" filter="fade">
                                      <p:cBhvr>
                                        <p:cTn id="12" dur="1000"/>
                                        <p:tgtEl>
                                          <p:spTgt spid="22"/>
                                        </p:tgtEl>
                                      </p:cBhvr>
                                    </p:animEffect>
                                    <p:anim calcmode="lin" valueType="num">
                                      <p:cBhvr>
                                        <p:cTn id="13" dur="1000" fill="hold"/>
                                        <p:tgtEl>
                                          <p:spTgt spid="22"/>
                                        </p:tgtEl>
                                        <p:attrNameLst>
                                          <p:attrName>ppt_x</p:attrName>
                                        </p:attrNameLst>
                                      </p:cBhvr>
                                      <p:tavLst>
                                        <p:tav tm="0">
                                          <p:val>
                                            <p:strVal val="#ppt_x"/>
                                          </p:val>
                                        </p:tav>
                                        <p:tav tm="100000">
                                          <p:val>
                                            <p:strVal val="#ppt_x"/>
                                          </p:val>
                                        </p:tav>
                                      </p:tavLst>
                                    </p:anim>
                                    <p:anim calcmode="lin" valueType="num">
                                      <p:cBhvr>
                                        <p:cTn id="14" dur="1000" fill="hold"/>
                                        <p:tgtEl>
                                          <p:spTgt spid="22"/>
                                        </p:tgtEl>
                                        <p:attrNameLst>
                                          <p:attrName>ppt_y</p:attrName>
                                        </p:attrNameLst>
                                      </p:cBhvr>
                                      <p:tavLst>
                                        <p:tav tm="0">
                                          <p:val>
                                            <p:strVal val="#ppt_y+.1"/>
                                          </p:val>
                                        </p:tav>
                                        <p:tav tm="100000">
                                          <p:val>
                                            <p:strVal val="#ppt_y"/>
                                          </p:val>
                                        </p:tav>
                                      </p:tavLst>
                                    </p:anim>
                                  </p:childTnLst>
                                </p:cTn>
                              </p:par>
                              <p:par>
                                <p:cTn id="15" presetID="42" presetClass="entr" presetSubtype="0" fill="hold" grpId="0" nodeType="withEffect">
                                  <p:stCondLst>
                                    <p:cond delay="0"/>
                                  </p:stCondLst>
                                  <p:childTnLst>
                                    <p:set>
                                      <p:cBhvr>
                                        <p:cTn id="16" dur="1" fill="hold">
                                          <p:stCondLst>
                                            <p:cond delay="0"/>
                                          </p:stCondLst>
                                        </p:cTn>
                                        <p:tgtEl>
                                          <p:spTgt spid="20"/>
                                        </p:tgtEl>
                                        <p:attrNameLst>
                                          <p:attrName>style.visibility</p:attrName>
                                        </p:attrNameLst>
                                      </p:cBhvr>
                                      <p:to>
                                        <p:strVal val="visible"/>
                                      </p:to>
                                    </p:set>
                                    <p:animEffect transition="in" filter="fade">
                                      <p:cBhvr>
                                        <p:cTn id="17" dur="1000"/>
                                        <p:tgtEl>
                                          <p:spTgt spid="20"/>
                                        </p:tgtEl>
                                      </p:cBhvr>
                                    </p:animEffect>
                                    <p:anim calcmode="lin" valueType="num">
                                      <p:cBhvr>
                                        <p:cTn id="18" dur="1000" fill="hold"/>
                                        <p:tgtEl>
                                          <p:spTgt spid="20"/>
                                        </p:tgtEl>
                                        <p:attrNameLst>
                                          <p:attrName>ppt_x</p:attrName>
                                        </p:attrNameLst>
                                      </p:cBhvr>
                                      <p:tavLst>
                                        <p:tav tm="0">
                                          <p:val>
                                            <p:strVal val="#ppt_x"/>
                                          </p:val>
                                        </p:tav>
                                        <p:tav tm="100000">
                                          <p:val>
                                            <p:strVal val="#ppt_x"/>
                                          </p:val>
                                        </p:tav>
                                      </p:tavLst>
                                    </p:anim>
                                    <p:anim calcmode="lin" valueType="num">
                                      <p:cBhvr>
                                        <p:cTn id="19" dur="1000" fill="hold"/>
                                        <p:tgtEl>
                                          <p:spTgt spid="20"/>
                                        </p:tgtEl>
                                        <p:attrNameLst>
                                          <p:attrName>ppt_y</p:attrName>
                                        </p:attrNameLst>
                                      </p:cBhvr>
                                      <p:tavLst>
                                        <p:tav tm="0">
                                          <p:val>
                                            <p:strVal val="#ppt_y+.1"/>
                                          </p:val>
                                        </p:tav>
                                        <p:tav tm="100000">
                                          <p:val>
                                            <p:strVal val="#ppt_y"/>
                                          </p:val>
                                        </p:tav>
                                      </p:tavLst>
                                    </p:anim>
                                  </p:childTnLst>
                                </p:cTn>
                              </p:par>
                              <p:par>
                                <p:cTn id="20" presetID="42" presetClass="entr" presetSubtype="0" fill="hold" nodeType="withEffect">
                                  <p:stCondLst>
                                    <p:cond delay="0"/>
                                  </p:stCondLst>
                                  <p:childTnLst>
                                    <p:set>
                                      <p:cBhvr>
                                        <p:cTn id="21" dur="1" fill="hold">
                                          <p:stCondLst>
                                            <p:cond delay="0"/>
                                          </p:stCondLst>
                                        </p:cTn>
                                        <p:tgtEl>
                                          <p:spTgt spid="21"/>
                                        </p:tgtEl>
                                        <p:attrNameLst>
                                          <p:attrName>style.visibility</p:attrName>
                                        </p:attrNameLst>
                                      </p:cBhvr>
                                      <p:to>
                                        <p:strVal val="visible"/>
                                      </p:to>
                                    </p:set>
                                    <p:animEffect transition="in" filter="fade">
                                      <p:cBhvr>
                                        <p:cTn id="22" dur="1000"/>
                                        <p:tgtEl>
                                          <p:spTgt spid="21"/>
                                        </p:tgtEl>
                                      </p:cBhvr>
                                    </p:animEffect>
                                    <p:anim calcmode="lin" valueType="num">
                                      <p:cBhvr>
                                        <p:cTn id="23" dur="1000" fill="hold"/>
                                        <p:tgtEl>
                                          <p:spTgt spid="21"/>
                                        </p:tgtEl>
                                        <p:attrNameLst>
                                          <p:attrName>ppt_x</p:attrName>
                                        </p:attrNameLst>
                                      </p:cBhvr>
                                      <p:tavLst>
                                        <p:tav tm="0">
                                          <p:val>
                                            <p:strVal val="#ppt_x"/>
                                          </p:val>
                                        </p:tav>
                                        <p:tav tm="100000">
                                          <p:val>
                                            <p:strVal val="#ppt_x"/>
                                          </p:val>
                                        </p:tav>
                                      </p:tavLst>
                                    </p:anim>
                                    <p:anim calcmode="lin" valueType="num">
                                      <p:cBhvr>
                                        <p:cTn id="24" dur="1000" fill="hold"/>
                                        <p:tgtEl>
                                          <p:spTgt spid="21"/>
                                        </p:tgtEl>
                                        <p:attrNameLst>
                                          <p:attrName>ppt_y</p:attrName>
                                        </p:attrNameLst>
                                      </p:cBhvr>
                                      <p:tavLst>
                                        <p:tav tm="0">
                                          <p:val>
                                            <p:strVal val="#ppt_y+.1"/>
                                          </p:val>
                                        </p:tav>
                                        <p:tav tm="100000">
                                          <p:val>
                                            <p:strVal val="#ppt_y"/>
                                          </p:val>
                                        </p:tav>
                                      </p:tavLst>
                                    </p:anim>
                                  </p:childTnLst>
                                </p:cTn>
                              </p:par>
                              <p:par>
                                <p:cTn id="25" presetID="42" presetClass="entr" presetSubtype="0" fill="hold" grpId="0" nodeType="withEffect">
                                  <p:stCondLst>
                                    <p:cond delay="0"/>
                                  </p:stCondLst>
                                  <p:childTnLst>
                                    <p:set>
                                      <p:cBhvr>
                                        <p:cTn id="26" dur="1" fill="hold">
                                          <p:stCondLst>
                                            <p:cond delay="0"/>
                                          </p:stCondLst>
                                        </p:cTn>
                                        <p:tgtEl>
                                          <p:spTgt spid="19"/>
                                        </p:tgtEl>
                                        <p:attrNameLst>
                                          <p:attrName>style.visibility</p:attrName>
                                        </p:attrNameLst>
                                      </p:cBhvr>
                                      <p:to>
                                        <p:strVal val="visible"/>
                                      </p:to>
                                    </p:set>
                                    <p:animEffect transition="in" filter="fade">
                                      <p:cBhvr>
                                        <p:cTn id="27" dur="1000"/>
                                        <p:tgtEl>
                                          <p:spTgt spid="19"/>
                                        </p:tgtEl>
                                      </p:cBhvr>
                                    </p:animEffect>
                                    <p:anim calcmode="lin" valueType="num">
                                      <p:cBhvr>
                                        <p:cTn id="28" dur="1000" fill="hold"/>
                                        <p:tgtEl>
                                          <p:spTgt spid="19"/>
                                        </p:tgtEl>
                                        <p:attrNameLst>
                                          <p:attrName>ppt_x</p:attrName>
                                        </p:attrNameLst>
                                      </p:cBhvr>
                                      <p:tavLst>
                                        <p:tav tm="0">
                                          <p:val>
                                            <p:strVal val="#ppt_x"/>
                                          </p:val>
                                        </p:tav>
                                        <p:tav tm="100000">
                                          <p:val>
                                            <p:strVal val="#ppt_x"/>
                                          </p:val>
                                        </p:tav>
                                      </p:tavLst>
                                    </p:anim>
                                    <p:anim calcmode="lin" valueType="num">
                                      <p:cBhvr>
                                        <p:cTn id="29" dur="1000" fill="hold"/>
                                        <p:tgtEl>
                                          <p:spTgt spid="19"/>
                                        </p:tgtEl>
                                        <p:attrNameLst>
                                          <p:attrName>ppt_y</p:attrName>
                                        </p:attrNameLst>
                                      </p:cBhvr>
                                      <p:tavLst>
                                        <p:tav tm="0">
                                          <p:val>
                                            <p:strVal val="#ppt_y+.1"/>
                                          </p:val>
                                        </p:tav>
                                        <p:tav tm="100000">
                                          <p:val>
                                            <p:strVal val="#ppt_y"/>
                                          </p:val>
                                        </p:tav>
                                      </p:tavLst>
                                    </p:anim>
                                  </p:childTnLst>
                                </p:cTn>
                              </p:par>
                              <p:par>
                                <p:cTn id="30" presetID="42" presetClass="entr" presetSubtype="0" fill="hold" nodeType="withEffect">
                                  <p:stCondLst>
                                    <p:cond delay="0"/>
                                  </p:stCondLst>
                                  <p:childTnLst>
                                    <p:set>
                                      <p:cBhvr>
                                        <p:cTn id="31" dur="1" fill="hold">
                                          <p:stCondLst>
                                            <p:cond delay="0"/>
                                          </p:stCondLst>
                                        </p:cTn>
                                        <p:tgtEl>
                                          <p:spTgt spid="18"/>
                                        </p:tgtEl>
                                        <p:attrNameLst>
                                          <p:attrName>style.visibility</p:attrName>
                                        </p:attrNameLst>
                                      </p:cBhvr>
                                      <p:to>
                                        <p:strVal val="visible"/>
                                      </p:to>
                                    </p:set>
                                    <p:animEffect transition="in" filter="fade">
                                      <p:cBhvr>
                                        <p:cTn id="32" dur="1000"/>
                                        <p:tgtEl>
                                          <p:spTgt spid="18"/>
                                        </p:tgtEl>
                                      </p:cBhvr>
                                    </p:animEffect>
                                    <p:anim calcmode="lin" valueType="num">
                                      <p:cBhvr>
                                        <p:cTn id="33" dur="1000" fill="hold"/>
                                        <p:tgtEl>
                                          <p:spTgt spid="18"/>
                                        </p:tgtEl>
                                        <p:attrNameLst>
                                          <p:attrName>ppt_x</p:attrName>
                                        </p:attrNameLst>
                                      </p:cBhvr>
                                      <p:tavLst>
                                        <p:tav tm="0">
                                          <p:val>
                                            <p:strVal val="#ppt_x"/>
                                          </p:val>
                                        </p:tav>
                                        <p:tav tm="100000">
                                          <p:val>
                                            <p:strVal val="#ppt_x"/>
                                          </p:val>
                                        </p:tav>
                                      </p:tavLst>
                                    </p:anim>
                                    <p:anim calcmode="lin" valueType="num">
                                      <p:cBhvr>
                                        <p:cTn id="34" dur="1000" fill="hold"/>
                                        <p:tgtEl>
                                          <p:spTgt spid="1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animBg="1"/>
      <p:bldP spid="20" grpId="0" animBg="1"/>
      <p:bldP spid="23"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מלבן 3"/>
          <p:cNvSpPr/>
          <p:nvPr/>
        </p:nvSpPr>
        <p:spPr>
          <a:xfrm>
            <a:off x="9003267" y="241642"/>
            <a:ext cx="1409360" cy="707886"/>
          </a:xfrm>
          <a:prstGeom prst="rect">
            <a:avLst/>
          </a:prstGeom>
        </p:spPr>
        <p:txBody>
          <a:bodyPr wrap="none">
            <a:spAutoFit/>
          </a:bodyPr>
          <a:lstStyle/>
          <a:p>
            <a:r>
              <a:rPr lang="he-IL" sz="4000" b="1" dirty="0" smtClean="0">
                <a:latin typeface="Calibri" panose="020F0502020204030204" pitchFamily="34" charset="0"/>
                <a:cs typeface="Calibri" panose="020F0502020204030204" pitchFamily="34" charset="0"/>
              </a:rPr>
              <a:t>תפעול</a:t>
            </a:r>
            <a:endParaRPr lang="he-IL" sz="4000" b="1" dirty="0">
              <a:latin typeface="Calibri" panose="020F0502020204030204" pitchFamily="34" charset="0"/>
              <a:cs typeface="Calibri" panose="020F0502020204030204" pitchFamily="34" charset="0"/>
            </a:endParaRPr>
          </a:p>
        </p:txBody>
      </p:sp>
      <p:sp>
        <p:nvSpPr>
          <p:cNvPr id="21" name="מציין מיקום תוכן 2"/>
          <p:cNvSpPr txBox="1">
            <a:spLocks/>
          </p:cNvSpPr>
          <p:nvPr/>
        </p:nvSpPr>
        <p:spPr bwMode="auto">
          <a:xfrm>
            <a:off x="2701969" y="1481242"/>
            <a:ext cx="6851104"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0" indent="0" algn="ctr" rtl="1" eaLnBrk="1" fontAlgn="base" hangingPunct="1">
              <a:spcBef>
                <a:spcPct val="20000"/>
              </a:spcBef>
              <a:spcAft>
                <a:spcPct val="0"/>
              </a:spcAft>
              <a:buFont typeface="Arial" pitchFamily="34" charset="0"/>
              <a:buNone/>
              <a:defRPr sz="3200" kern="1200">
                <a:solidFill>
                  <a:schemeClr val="tx1">
                    <a:tint val="75000"/>
                  </a:schemeClr>
                </a:solidFill>
                <a:latin typeface="+mn-lt"/>
                <a:ea typeface="+mn-ea"/>
                <a:cs typeface="+mn-cs"/>
              </a:defRPr>
            </a:lvl1pPr>
            <a:lvl2pPr marL="457200" indent="0" algn="ctr" rtl="1" eaLnBrk="1" fontAlgn="base" hangingPunct="1">
              <a:spcBef>
                <a:spcPct val="20000"/>
              </a:spcBef>
              <a:spcAft>
                <a:spcPct val="0"/>
              </a:spcAft>
              <a:buFont typeface="Arial" pitchFamily="34" charset="0"/>
              <a:buNone/>
              <a:defRPr sz="2800" kern="1200">
                <a:solidFill>
                  <a:schemeClr val="tx1">
                    <a:tint val="75000"/>
                  </a:schemeClr>
                </a:solidFill>
                <a:latin typeface="+mn-lt"/>
                <a:ea typeface="+mn-ea"/>
                <a:cs typeface="+mn-cs"/>
              </a:defRPr>
            </a:lvl2pPr>
            <a:lvl3pPr marL="914400" indent="0" algn="ctr" rtl="1" eaLnBrk="1" fontAlgn="base" hangingPunct="1">
              <a:spcBef>
                <a:spcPct val="20000"/>
              </a:spcBef>
              <a:spcAft>
                <a:spcPct val="0"/>
              </a:spcAft>
              <a:buFont typeface="Arial" pitchFamily="34" charset="0"/>
              <a:buNone/>
              <a:defRPr sz="2400" kern="1200">
                <a:solidFill>
                  <a:schemeClr val="tx1">
                    <a:tint val="75000"/>
                  </a:schemeClr>
                </a:solidFill>
                <a:latin typeface="+mn-lt"/>
                <a:ea typeface="+mn-ea"/>
                <a:cs typeface="+mn-cs"/>
              </a:defRPr>
            </a:lvl3pPr>
            <a:lvl4pPr marL="1371600" indent="0" algn="ctr" rtl="1" eaLnBrk="1" fontAlgn="base" hangingPunct="1">
              <a:spcBef>
                <a:spcPct val="20000"/>
              </a:spcBef>
              <a:spcAft>
                <a:spcPct val="0"/>
              </a:spcAft>
              <a:buFont typeface="Arial" pitchFamily="34" charset="0"/>
              <a:buNone/>
              <a:defRPr sz="2000" kern="1200">
                <a:solidFill>
                  <a:schemeClr val="tx1">
                    <a:tint val="75000"/>
                  </a:schemeClr>
                </a:solidFill>
                <a:latin typeface="+mn-lt"/>
                <a:ea typeface="+mn-ea"/>
                <a:cs typeface="+mn-cs"/>
              </a:defRPr>
            </a:lvl4pPr>
            <a:lvl5pPr marL="1828800" indent="0" algn="ctr" rtl="1" eaLnBrk="1" fontAlgn="base" hangingPunct="1">
              <a:spcBef>
                <a:spcPct val="20000"/>
              </a:spcBef>
              <a:spcAft>
                <a:spcPct val="0"/>
              </a:spcAft>
              <a:buFont typeface="Arial" pitchFamily="34" charset="0"/>
              <a:buNone/>
              <a:defRPr sz="2000" kern="1200">
                <a:solidFill>
                  <a:schemeClr val="tx1">
                    <a:tint val="75000"/>
                  </a:schemeClr>
                </a:solidFill>
                <a:latin typeface="+mn-lt"/>
                <a:ea typeface="+mn-ea"/>
                <a:cs typeface="+mn-cs"/>
              </a:defRPr>
            </a:lvl5pPr>
            <a:lvl6pPr marL="2286000" indent="0" algn="ctr" defTabSz="914400" rtl="1"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1"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1"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1"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he-IL" sz="2000" smtClean="0">
                <a:solidFill>
                  <a:schemeClr val="tx1"/>
                </a:solidFill>
                <a:latin typeface="Calibri" panose="020F0502020204030204" pitchFamily="34" charset="0"/>
                <a:cs typeface="Calibri" panose="020F0502020204030204" pitchFamily="34" charset="0"/>
              </a:rPr>
              <a:t>לסקופ ארבעה תפריטי תפעול:</a:t>
            </a:r>
          </a:p>
          <a:p>
            <a:endParaRPr lang="he-IL" sz="2000" dirty="0">
              <a:solidFill>
                <a:schemeClr val="tx1"/>
              </a:solidFill>
              <a:latin typeface="Calibri" panose="020F0502020204030204" pitchFamily="34" charset="0"/>
              <a:cs typeface="Calibri" panose="020F0502020204030204" pitchFamily="34" charset="0"/>
            </a:endParaRPr>
          </a:p>
        </p:txBody>
      </p:sp>
      <p:pic>
        <p:nvPicPr>
          <p:cNvPr id="22"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639596" y="2580767"/>
            <a:ext cx="5832648" cy="329589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3" name="מלבן 22"/>
          <p:cNvSpPr/>
          <p:nvPr/>
        </p:nvSpPr>
        <p:spPr bwMode="auto">
          <a:xfrm>
            <a:off x="4315554" y="1926649"/>
            <a:ext cx="1260838" cy="361365"/>
          </a:xfrm>
          <a:prstGeom prst="rect">
            <a:avLst/>
          </a:prstGeom>
          <a:solidFill>
            <a:schemeClr val="bg1"/>
          </a:solidFill>
          <a:ln w="9525" cap="flat" cmpd="sng" algn="ctr">
            <a:solidFill>
              <a:srgbClr val="FFFF00"/>
            </a:solidFill>
            <a:prstDash val="solid"/>
            <a:round/>
            <a:headEnd type="none" w="med" len="med"/>
            <a:tailEnd type="none" w="med" len="med"/>
          </a:ln>
          <a:effectLst/>
        </p:spPr>
        <p:txBody>
          <a:bodyPr vert="horz" wrap="square" lIns="91440" tIns="45720" rIns="91440" bIns="45720" numCol="1" rtlCol="1" anchor="t" anchorCtr="0" compatLnSpc="1">
            <a:prstTxWarp prst="textNoShape">
              <a:avLst/>
            </a:prstTxWarp>
          </a:bodyPr>
          <a:lstStyle/>
          <a:p>
            <a:pPr marL="0" marR="0" indent="0" algn="r" defTabSz="914400" rtl="1"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smtClean="0">
                <a:ln>
                  <a:noFill/>
                </a:ln>
                <a:effectLst/>
                <a:latin typeface="Calibri" panose="020F0502020204030204" pitchFamily="34" charset="0"/>
                <a:cs typeface="Calibri" panose="020F0502020204030204" pitchFamily="34" charset="0"/>
              </a:rPr>
              <a:t>Measure</a:t>
            </a:r>
            <a:endParaRPr kumimoji="0" lang="he-IL" sz="2000" b="0" i="0" u="none" strike="noStrike" cap="none" normalizeH="0" baseline="0" dirty="0" smtClean="0">
              <a:ln>
                <a:noFill/>
              </a:ln>
              <a:effectLst/>
              <a:latin typeface="Calibri" panose="020F0502020204030204" pitchFamily="34" charset="0"/>
              <a:cs typeface="Calibri" panose="020F0502020204030204" pitchFamily="34" charset="0"/>
            </a:endParaRPr>
          </a:p>
        </p:txBody>
      </p:sp>
      <p:sp>
        <p:nvSpPr>
          <p:cNvPr id="24" name="מלבן 23"/>
          <p:cNvSpPr/>
          <p:nvPr/>
        </p:nvSpPr>
        <p:spPr bwMode="auto">
          <a:xfrm>
            <a:off x="7395503" y="1919138"/>
            <a:ext cx="1080120" cy="361365"/>
          </a:xfrm>
          <a:prstGeom prst="rect">
            <a:avLst/>
          </a:prstGeom>
          <a:solidFill>
            <a:schemeClr val="bg1"/>
          </a:solidFill>
          <a:ln w="9525" cap="flat" cmpd="sng" algn="ctr">
            <a:solidFill>
              <a:srgbClr val="FF0000"/>
            </a:solidFill>
            <a:prstDash val="solid"/>
            <a:round/>
            <a:headEnd type="none" w="med" len="med"/>
            <a:tailEnd type="none" w="med" len="med"/>
          </a:ln>
          <a:effectLst/>
        </p:spPr>
        <p:txBody>
          <a:bodyPr vert="horz" wrap="square" lIns="91440" tIns="45720" rIns="91440" bIns="45720" numCol="1" rtlCol="1" anchor="t" anchorCtr="0" compatLnSpc="1">
            <a:prstTxWarp prst="textNoShape">
              <a:avLst/>
            </a:prstTxWarp>
          </a:bodyPr>
          <a:lstStyle/>
          <a:p>
            <a:pPr marL="0" marR="0" indent="0" algn="r" defTabSz="914400" rtl="1"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smtClean="0">
                <a:ln>
                  <a:noFill/>
                </a:ln>
                <a:effectLst/>
                <a:latin typeface="Calibri" panose="020F0502020204030204" pitchFamily="34" charset="0"/>
                <a:cs typeface="Calibri" panose="020F0502020204030204" pitchFamily="34" charset="0"/>
              </a:rPr>
              <a:t>Display</a:t>
            </a:r>
            <a:endParaRPr kumimoji="0" lang="he-IL" sz="2000" b="0" i="0" u="none" strike="noStrike" cap="none" normalizeH="0" baseline="0" dirty="0" smtClean="0">
              <a:ln>
                <a:noFill/>
              </a:ln>
              <a:effectLst/>
              <a:latin typeface="Calibri" panose="020F0502020204030204" pitchFamily="34" charset="0"/>
              <a:cs typeface="Calibri" panose="020F0502020204030204" pitchFamily="34" charset="0"/>
            </a:endParaRPr>
          </a:p>
        </p:txBody>
      </p:sp>
      <p:sp>
        <p:nvSpPr>
          <p:cNvPr id="25" name="מלבן 24"/>
          <p:cNvSpPr/>
          <p:nvPr/>
        </p:nvSpPr>
        <p:spPr bwMode="auto">
          <a:xfrm>
            <a:off x="5822722" y="1919138"/>
            <a:ext cx="1080120" cy="361365"/>
          </a:xfrm>
          <a:prstGeom prst="rect">
            <a:avLst/>
          </a:prstGeom>
          <a:solidFill>
            <a:schemeClr val="bg1"/>
          </a:solidFill>
          <a:ln w="9525" cap="flat" cmpd="sng" algn="ctr">
            <a:solidFill>
              <a:srgbClr val="7030A0"/>
            </a:solidFill>
            <a:prstDash val="solid"/>
            <a:round/>
            <a:headEnd type="none" w="med" len="med"/>
            <a:tailEnd type="none" w="med" len="med"/>
          </a:ln>
          <a:effectLst/>
        </p:spPr>
        <p:txBody>
          <a:bodyPr vert="horz" wrap="square" lIns="91440" tIns="45720" rIns="91440" bIns="45720" numCol="1" rtlCol="1" anchor="t" anchorCtr="0" compatLnSpc="1">
            <a:prstTxWarp prst="textNoShape">
              <a:avLst/>
            </a:prstTxWarp>
          </a:bodyPr>
          <a:lstStyle/>
          <a:p>
            <a:pPr marL="0" marR="0" indent="0" algn="r" defTabSz="914400" rtl="1"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smtClean="0">
                <a:ln>
                  <a:noFill/>
                </a:ln>
                <a:effectLst/>
                <a:latin typeface="Calibri" panose="020F0502020204030204" pitchFamily="34" charset="0"/>
                <a:cs typeface="Calibri" panose="020F0502020204030204" pitchFamily="34" charset="0"/>
              </a:rPr>
              <a:t>Acquire</a:t>
            </a:r>
            <a:endParaRPr kumimoji="0" lang="he-IL" sz="2000" b="0" i="0" u="none" strike="noStrike" cap="none" normalizeH="0" baseline="0" dirty="0" smtClean="0">
              <a:ln>
                <a:noFill/>
              </a:ln>
              <a:effectLst/>
              <a:latin typeface="Calibri" panose="020F0502020204030204" pitchFamily="34" charset="0"/>
              <a:cs typeface="Calibri" panose="020F0502020204030204" pitchFamily="34" charset="0"/>
            </a:endParaRPr>
          </a:p>
        </p:txBody>
      </p:sp>
      <p:sp>
        <p:nvSpPr>
          <p:cNvPr id="26" name="מלבן 25"/>
          <p:cNvSpPr/>
          <p:nvPr/>
        </p:nvSpPr>
        <p:spPr bwMode="auto">
          <a:xfrm>
            <a:off x="2963203" y="1926649"/>
            <a:ext cx="1080120" cy="361365"/>
          </a:xfrm>
          <a:prstGeom prst="rect">
            <a:avLst/>
          </a:prstGeom>
          <a:solidFill>
            <a:schemeClr val="bg1"/>
          </a:solidFill>
          <a:ln w="9525" cap="flat" cmpd="sng" algn="ctr">
            <a:solidFill>
              <a:srgbClr val="00B050"/>
            </a:solidFill>
            <a:prstDash val="solid"/>
            <a:round/>
            <a:headEnd type="none" w="med" len="med"/>
            <a:tailEnd type="none" w="med" len="med"/>
          </a:ln>
          <a:effectLst/>
        </p:spPr>
        <p:txBody>
          <a:bodyPr vert="horz" wrap="square" lIns="91440" tIns="45720" rIns="91440" bIns="45720" numCol="1" rtlCol="1" anchor="t" anchorCtr="0" compatLnSpc="1">
            <a:prstTxWarp prst="textNoShape">
              <a:avLst/>
            </a:prstTxWarp>
          </a:bodyPr>
          <a:lstStyle/>
          <a:p>
            <a:pPr marL="0" marR="0" indent="0" algn="r" defTabSz="914400" rtl="1"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smtClean="0">
                <a:ln>
                  <a:noFill/>
                </a:ln>
                <a:effectLst/>
                <a:latin typeface="Calibri" panose="020F0502020204030204" pitchFamily="34" charset="0"/>
                <a:cs typeface="Calibri" panose="020F0502020204030204" pitchFamily="34" charset="0"/>
              </a:rPr>
              <a:t>Cursor</a:t>
            </a:r>
            <a:endParaRPr kumimoji="0" lang="he-IL" sz="2000" b="0" i="0" u="none" strike="noStrike" cap="none" normalizeH="0" baseline="0" dirty="0" smtClean="0">
              <a:ln>
                <a:noFill/>
              </a:ln>
              <a:effectLst/>
              <a:latin typeface="Calibri" panose="020F0502020204030204" pitchFamily="34" charset="0"/>
              <a:cs typeface="Calibri" panose="020F0502020204030204" pitchFamily="34" charset="0"/>
            </a:endParaRPr>
          </a:p>
        </p:txBody>
      </p:sp>
      <p:sp>
        <p:nvSpPr>
          <p:cNvPr id="27" name="אליפסה 26"/>
          <p:cNvSpPr/>
          <p:nvPr/>
        </p:nvSpPr>
        <p:spPr bwMode="auto">
          <a:xfrm>
            <a:off x="6390402" y="2589692"/>
            <a:ext cx="360040" cy="361580"/>
          </a:xfrm>
          <a:prstGeom prst="ellipse">
            <a:avLst/>
          </a:prstGeom>
          <a:noFill/>
          <a:ln w="28575" cap="flat" cmpd="sng" algn="ctr">
            <a:solidFill>
              <a:srgbClr val="FFFF00"/>
            </a:solidFill>
            <a:prstDash val="solid"/>
            <a:round/>
            <a:headEnd type="none" w="med" len="med"/>
            <a:tailEnd type="none" w="med" len="med"/>
          </a:ln>
          <a:effectLst/>
        </p:spPr>
        <p:txBody>
          <a:bodyPr vert="horz" wrap="square" lIns="91440" tIns="45720" rIns="91440" bIns="45720" numCol="1" rtlCol="1"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he-IL" sz="1800" b="0" i="0" u="none" strike="noStrike" cap="none" normalizeH="0" baseline="0" dirty="0" smtClean="0">
              <a:ln>
                <a:noFill/>
              </a:ln>
              <a:effectLst/>
              <a:latin typeface="Calibri" panose="020F0502020204030204" pitchFamily="34" charset="0"/>
              <a:cs typeface="Calibri" panose="020F0502020204030204" pitchFamily="34" charset="0"/>
            </a:endParaRPr>
          </a:p>
        </p:txBody>
      </p:sp>
      <p:sp>
        <p:nvSpPr>
          <p:cNvPr id="28" name="אליפסה 27"/>
          <p:cNvSpPr/>
          <p:nvPr/>
        </p:nvSpPr>
        <p:spPr bwMode="auto">
          <a:xfrm>
            <a:off x="6390402" y="2910046"/>
            <a:ext cx="360040" cy="361580"/>
          </a:xfrm>
          <a:prstGeom prst="ellipse">
            <a:avLst/>
          </a:prstGeom>
          <a:noFill/>
          <a:ln w="28575" cap="flat" cmpd="sng" algn="ctr">
            <a:solidFill>
              <a:srgbClr val="00B050"/>
            </a:solidFill>
            <a:prstDash val="solid"/>
            <a:round/>
            <a:headEnd type="none" w="med" len="med"/>
            <a:tailEnd type="none" w="med" len="med"/>
          </a:ln>
          <a:effectLst/>
        </p:spPr>
        <p:txBody>
          <a:bodyPr vert="horz" wrap="square" lIns="91440" tIns="45720" rIns="91440" bIns="45720" numCol="1" rtlCol="1" anchor="t" anchorCtr="0" compatLnSpc="1">
            <a:prstTxWarp prst="textNoShape">
              <a:avLst/>
            </a:prstTxWarp>
          </a:bodyPr>
          <a:lstStyle/>
          <a:p>
            <a:pPr marL="0" marR="0" indent="0" algn="r" defTabSz="914400" rtl="1" eaLnBrk="1" fontAlgn="base" latinLnBrk="0" hangingPunct="1">
              <a:lnSpc>
                <a:spcPct val="100000"/>
              </a:lnSpc>
              <a:spcBef>
                <a:spcPct val="0"/>
              </a:spcBef>
              <a:spcAft>
                <a:spcPct val="0"/>
              </a:spcAft>
              <a:buClrTx/>
              <a:buSzTx/>
              <a:buFontTx/>
              <a:buNone/>
              <a:tabLst/>
            </a:pPr>
            <a:endParaRPr kumimoji="0" lang="he-IL" sz="1800" b="0" i="0" u="none" strike="noStrike" cap="none" normalizeH="0" baseline="0" smtClean="0">
              <a:ln>
                <a:noFill/>
              </a:ln>
              <a:effectLst/>
              <a:latin typeface="Calibri" panose="020F0502020204030204" pitchFamily="34" charset="0"/>
              <a:cs typeface="Calibri" panose="020F0502020204030204" pitchFamily="34" charset="0"/>
            </a:endParaRPr>
          </a:p>
        </p:txBody>
      </p:sp>
      <p:sp>
        <p:nvSpPr>
          <p:cNvPr id="29" name="אליפסה 28"/>
          <p:cNvSpPr/>
          <p:nvPr/>
        </p:nvSpPr>
        <p:spPr bwMode="auto">
          <a:xfrm>
            <a:off x="6908454" y="2912402"/>
            <a:ext cx="360040" cy="361580"/>
          </a:xfrm>
          <a:prstGeom prst="ellipse">
            <a:avLst/>
          </a:prstGeom>
          <a:noFill/>
          <a:ln w="28575" cap="flat" cmpd="sng" algn="ctr">
            <a:solidFill>
              <a:srgbClr val="FF0000"/>
            </a:solidFill>
            <a:prstDash val="solid"/>
            <a:round/>
            <a:headEnd type="none" w="med" len="med"/>
            <a:tailEnd type="none" w="med" len="med"/>
          </a:ln>
          <a:effectLst/>
        </p:spPr>
        <p:txBody>
          <a:bodyPr vert="horz" wrap="square" lIns="91440" tIns="45720" rIns="91440" bIns="45720" numCol="1" rtlCol="1" anchor="t" anchorCtr="0" compatLnSpc="1">
            <a:prstTxWarp prst="textNoShape">
              <a:avLst/>
            </a:prstTxWarp>
          </a:bodyPr>
          <a:lstStyle/>
          <a:p>
            <a:pPr marL="0" marR="0" indent="0" algn="r" defTabSz="914400" rtl="1" eaLnBrk="1" fontAlgn="base" latinLnBrk="0" hangingPunct="1">
              <a:lnSpc>
                <a:spcPct val="100000"/>
              </a:lnSpc>
              <a:spcBef>
                <a:spcPct val="0"/>
              </a:spcBef>
              <a:spcAft>
                <a:spcPct val="0"/>
              </a:spcAft>
              <a:buClrTx/>
              <a:buSzTx/>
              <a:buFontTx/>
              <a:buNone/>
              <a:tabLst/>
            </a:pPr>
            <a:endParaRPr kumimoji="0" lang="he-IL" sz="1800" b="0" i="0" u="none" strike="noStrike" cap="none" normalizeH="0" baseline="0" smtClean="0">
              <a:ln>
                <a:noFill/>
              </a:ln>
              <a:effectLst/>
              <a:latin typeface="Calibri" panose="020F0502020204030204" pitchFamily="34" charset="0"/>
              <a:cs typeface="Calibri" panose="020F0502020204030204" pitchFamily="34" charset="0"/>
            </a:endParaRPr>
          </a:p>
        </p:txBody>
      </p:sp>
      <p:sp>
        <p:nvSpPr>
          <p:cNvPr id="30" name="אליפסה 29"/>
          <p:cNvSpPr/>
          <p:nvPr/>
        </p:nvSpPr>
        <p:spPr bwMode="auto">
          <a:xfrm>
            <a:off x="6902842" y="2589692"/>
            <a:ext cx="360040" cy="361580"/>
          </a:xfrm>
          <a:prstGeom prst="ellipse">
            <a:avLst/>
          </a:prstGeom>
          <a:noFill/>
          <a:ln w="28575" cap="flat" cmpd="sng" algn="ctr">
            <a:solidFill>
              <a:srgbClr val="002060"/>
            </a:solidFill>
            <a:prstDash val="solid"/>
            <a:round/>
            <a:headEnd type="none" w="med" len="med"/>
            <a:tailEnd type="none" w="med" len="med"/>
          </a:ln>
          <a:effectLst/>
        </p:spPr>
        <p:txBody>
          <a:bodyPr vert="horz" wrap="square" lIns="91440" tIns="45720" rIns="91440" bIns="45720" numCol="1" rtlCol="1" anchor="t" anchorCtr="0" compatLnSpc="1">
            <a:prstTxWarp prst="textNoShape">
              <a:avLst/>
            </a:prstTxWarp>
          </a:bodyPr>
          <a:lstStyle/>
          <a:p>
            <a:pPr marL="0" marR="0" indent="0" algn="r" defTabSz="914400" rtl="1" eaLnBrk="1" fontAlgn="base" latinLnBrk="0" hangingPunct="1">
              <a:lnSpc>
                <a:spcPct val="100000"/>
              </a:lnSpc>
              <a:spcBef>
                <a:spcPct val="0"/>
              </a:spcBef>
              <a:spcAft>
                <a:spcPct val="0"/>
              </a:spcAft>
              <a:buClrTx/>
              <a:buSzTx/>
              <a:buFontTx/>
              <a:buNone/>
              <a:tabLst/>
            </a:pPr>
            <a:endParaRPr kumimoji="0" lang="he-IL" sz="1800" b="0" i="0" u="none" strike="noStrike" cap="none" normalizeH="0" baseline="0" smtClean="0">
              <a:ln>
                <a:noFill/>
              </a:ln>
              <a:effectLst/>
              <a:latin typeface="Calibri" panose="020F0502020204030204" pitchFamily="34" charset="0"/>
              <a:cs typeface="Calibri" panose="020F0502020204030204" pitchFamily="34" charset="0"/>
            </a:endParaRPr>
          </a:p>
        </p:txBody>
      </p:sp>
      <p:cxnSp>
        <p:nvCxnSpPr>
          <p:cNvPr id="42" name="מחבר חץ ישר 41"/>
          <p:cNvCxnSpPr>
            <a:stCxn id="28" idx="7"/>
            <a:endCxn id="26" idx="2"/>
          </p:cNvCxnSpPr>
          <p:nvPr/>
        </p:nvCxnSpPr>
        <p:spPr bwMode="auto">
          <a:xfrm flipH="1" flipV="1">
            <a:off x="3503263" y="2288014"/>
            <a:ext cx="3194452" cy="674984"/>
          </a:xfrm>
          <a:prstGeom prst="straightConnector1">
            <a:avLst/>
          </a:prstGeom>
          <a:solidFill>
            <a:srgbClr val="C0C0C0"/>
          </a:solidFill>
          <a:ln w="28575" cap="flat" cmpd="sng" algn="ctr">
            <a:solidFill>
              <a:srgbClr val="00B050"/>
            </a:solidFill>
            <a:prstDash val="solid"/>
            <a:round/>
            <a:headEnd type="none" w="med" len="med"/>
            <a:tailEnd type="arrow"/>
          </a:ln>
          <a:effectLst/>
        </p:spPr>
      </p:cxnSp>
      <p:cxnSp>
        <p:nvCxnSpPr>
          <p:cNvPr id="43" name="מחבר חץ ישר 42"/>
          <p:cNvCxnSpPr>
            <a:stCxn id="27" idx="0"/>
            <a:endCxn id="23" idx="2"/>
          </p:cNvCxnSpPr>
          <p:nvPr/>
        </p:nvCxnSpPr>
        <p:spPr bwMode="auto">
          <a:xfrm flipH="1" flipV="1">
            <a:off x="4945973" y="2288014"/>
            <a:ext cx="1624449" cy="301678"/>
          </a:xfrm>
          <a:prstGeom prst="straightConnector1">
            <a:avLst/>
          </a:prstGeom>
          <a:solidFill>
            <a:srgbClr val="C0C0C0"/>
          </a:solidFill>
          <a:ln w="19050" cap="flat" cmpd="sng" algn="ctr">
            <a:solidFill>
              <a:srgbClr val="FFFF00"/>
            </a:solidFill>
            <a:prstDash val="solid"/>
            <a:round/>
            <a:headEnd type="none" w="med" len="med"/>
            <a:tailEnd type="arrow"/>
          </a:ln>
          <a:effectLst/>
        </p:spPr>
      </p:cxnSp>
      <p:cxnSp>
        <p:nvCxnSpPr>
          <p:cNvPr id="44" name="מחבר חץ ישר 43"/>
          <p:cNvCxnSpPr>
            <a:stCxn id="30" idx="1"/>
            <a:endCxn id="25" idx="2"/>
          </p:cNvCxnSpPr>
          <p:nvPr/>
        </p:nvCxnSpPr>
        <p:spPr bwMode="auto">
          <a:xfrm flipH="1" flipV="1">
            <a:off x="6362782" y="2280503"/>
            <a:ext cx="592787" cy="362141"/>
          </a:xfrm>
          <a:prstGeom prst="straightConnector1">
            <a:avLst/>
          </a:prstGeom>
          <a:solidFill>
            <a:srgbClr val="C0C0C0"/>
          </a:solidFill>
          <a:ln w="19050" cap="flat" cmpd="sng" algn="ctr">
            <a:solidFill>
              <a:srgbClr val="7030A0"/>
            </a:solidFill>
            <a:prstDash val="solid"/>
            <a:round/>
            <a:headEnd type="none" w="med" len="med"/>
            <a:tailEnd type="arrow"/>
          </a:ln>
          <a:effectLst/>
        </p:spPr>
      </p:cxnSp>
      <p:cxnSp>
        <p:nvCxnSpPr>
          <p:cNvPr id="45" name="מחבר חץ ישר 44"/>
          <p:cNvCxnSpPr>
            <a:stCxn id="29" idx="1"/>
          </p:cNvCxnSpPr>
          <p:nvPr/>
        </p:nvCxnSpPr>
        <p:spPr bwMode="auto">
          <a:xfrm flipV="1">
            <a:off x="6961181" y="2328857"/>
            <a:ext cx="611566" cy="636497"/>
          </a:xfrm>
          <a:prstGeom prst="straightConnector1">
            <a:avLst/>
          </a:prstGeom>
          <a:solidFill>
            <a:srgbClr val="C0C0C0"/>
          </a:solidFill>
          <a:ln w="19050" cap="flat" cmpd="sng" algn="ctr">
            <a:solidFill>
              <a:srgbClr val="FF0000"/>
            </a:solidFill>
            <a:prstDash val="solid"/>
            <a:round/>
            <a:headEnd type="none" w="med" len="med"/>
            <a:tailEnd type="arrow"/>
          </a:ln>
          <a:effectLst/>
        </p:spPr>
      </p:cxnSp>
      <p:sp>
        <p:nvSpPr>
          <p:cNvPr id="41" name="מלבן מעוגל 40"/>
          <p:cNvSpPr/>
          <p:nvPr/>
        </p:nvSpPr>
        <p:spPr>
          <a:xfrm>
            <a:off x="10560809" y="1452363"/>
            <a:ext cx="1298546" cy="240051"/>
          </a:xfrm>
          <a:prstGeom prst="roundRect">
            <a:avLst/>
          </a:prstGeom>
          <a:gradFill flip="none" rotWithShape="1">
            <a:gsLst>
              <a:gs pos="0">
                <a:schemeClr val="accent2">
                  <a:lumMod val="75000"/>
                  <a:shade val="30000"/>
                  <a:satMod val="115000"/>
                </a:schemeClr>
              </a:gs>
              <a:gs pos="50000">
                <a:schemeClr val="accent2">
                  <a:lumMod val="75000"/>
                  <a:shade val="67500"/>
                  <a:satMod val="115000"/>
                </a:schemeClr>
              </a:gs>
              <a:gs pos="100000">
                <a:schemeClr val="accent2">
                  <a:lumMod val="75000"/>
                  <a:shade val="100000"/>
                  <a:satMod val="115000"/>
                </a:scheme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1800" dirty="0" smtClean="0">
                <a:latin typeface="Calibri" panose="020F0502020204030204" pitchFamily="34" charset="0"/>
                <a:cs typeface="Calibri" panose="020F0502020204030204" pitchFamily="34" charset="0"/>
              </a:rPr>
              <a:t>תפקיד</a:t>
            </a:r>
            <a:endParaRPr lang="he-IL" sz="1800" dirty="0">
              <a:latin typeface="Calibri" panose="020F0502020204030204" pitchFamily="34" charset="0"/>
              <a:cs typeface="Calibri" panose="020F0502020204030204" pitchFamily="34" charset="0"/>
            </a:endParaRPr>
          </a:p>
        </p:txBody>
      </p:sp>
      <p:sp>
        <p:nvSpPr>
          <p:cNvPr id="55" name="מלבן מעוגל 54"/>
          <p:cNvSpPr/>
          <p:nvPr/>
        </p:nvSpPr>
        <p:spPr>
          <a:xfrm>
            <a:off x="10572841" y="2088806"/>
            <a:ext cx="1298546" cy="240051"/>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1800" dirty="0" smtClean="0">
                <a:latin typeface="Calibri" panose="020F0502020204030204" pitchFamily="34" charset="0"/>
                <a:cs typeface="Calibri" panose="020F0502020204030204" pitchFamily="34" charset="0"/>
              </a:rPr>
              <a:t>עקרון פעולה</a:t>
            </a:r>
            <a:endParaRPr lang="he-IL" sz="1800" dirty="0">
              <a:latin typeface="Calibri" panose="020F0502020204030204" pitchFamily="34" charset="0"/>
              <a:cs typeface="Calibri" panose="020F0502020204030204" pitchFamily="34" charset="0"/>
            </a:endParaRPr>
          </a:p>
        </p:txBody>
      </p:sp>
      <p:sp>
        <p:nvSpPr>
          <p:cNvPr id="56" name="מלבן מעוגל 55"/>
          <p:cNvSpPr/>
          <p:nvPr/>
        </p:nvSpPr>
        <p:spPr>
          <a:xfrm>
            <a:off x="10560809" y="1758306"/>
            <a:ext cx="1298546" cy="240051"/>
          </a:xfrm>
          <a:prstGeom prst="roundRect">
            <a:avLst/>
          </a:prstGeom>
          <a:gradFill flip="none" rotWithShape="1">
            <a:gsLst>
              <a:gs pos="0">
                <a:schemeClr val="accent2">
                  <a:lumMod val="75000"/>
                  <a:shade val="30000"/>
                  <a:satMod val="115000"/>
                </a:schemeClr>
              </a:gs>
              <a:gs pos="50000">
                <a:schemeClr val="accent2">
                  <a:lumMod val="75000"/>
                  <a:shade val="67500"/>
                  <a:satMod val="115000"/>
                </a:schemeClr>
              </a:gs>
              <a:gs pos="100000">
                <a:schemeClr val="accent2">
                  <a:lumMod val="75000"/>
                  <a:shade val="100000"/>
                  <a:satMod val="115000"/>
                </a:scheme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1800" dirty="0" smtClean="0">
                <a:latin typeface="Calibri" panose="020F0502020204030204" pitchFamily="34" charset="0"/>
                <a:cs typeface="Calibri" panose="020F0502020204030204" pitchFamily="34" charset="0"/>
              </a:rPr>
              <a:t>אופן החיבור</a:t>
            </a:r>
            <a:endParaRPr lang="he-IL" sz="1800" dirty="0">
              <a:latin typeface="Calibri" panose="020F0502020204030204" pitchFamily="34" charset="0"/>
              <a:cs typeface="Calibri" panose="020F0502020204030204" pitchFamily="34" charset="0"/>
            </a:endParaRPr>
          </a:p>
        </p:txBody>
      </p:sp>
      <p:sp>
        <p:nvSpPr>
          <p:cNvPr id="57" name="מלבן מעוגל 56"/>
          <p:cNvSpPr/>
          <p:nvPr/>
        </p:nvSpPr>
        <p:spPr>
          <a:xfrm>
            <a:off x="10572841" y="2419306"/>
            <a:ext cx="1298546" cy="496677"/>
          </a:xfrm>
          <a:prstGeom prst="roundRect">
            <a:avLst/>
          </a:prstGeom>
          <a:gradFill flip="none" rotWithShape="1">
            <a:gsLst>
              <a:gs pos="0">
                <a:schemeClr val="accent2">
                  <a:lumMod val="75000"/>
                  <a:shade val="30000"/>
                  <a:satMod val="115000"/>
                </a:schemeClr>
              </a:gs>
              <a:gs pos="50000">
                <a:schemeClr val="accent2">
                  <a:lumMod val="75000"/>
                  <a:shade val="67500"/>
                  <a:satMod val="115000"/>
                </a:schemeClr>
              </a:gs>
              <a:gs pos="100000">
                <a:schemeClr val="accent2">
                  <a:lumMod val="75000"/>
                  <a:shade val="100000"/>
                  <a:satMod val="115000"/>
                </a:scheme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1800" dirty="0" smtClean="0">
                <a:latin typeface="Calibri" panose="020F0502020204030204" pitchFamily="34" charset="0"/>
                <a:cs typeface="Calibri" panose="020F0502020204030204" pitchFamily="34" charset="0"/>
              </a:rPr>
              <a:t>אמצעי זהירות</a:t>
            </a:r>
            <a:endParaRPr lang="he-IL" sz="18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9892445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22"/>
                                        </p:tgtEl>
                                        <p:attrNameLst>
                                          <p:attrName>style.visibility</p:attrName>
                                        </p:attrNameLst>
                                      </p:cBhvr>
                                      <p:to>
                                        <p:strVal val="visible"/>
                                      </p:to>
                                    </p:set>
                                    <p:animEffect transition="in" filter="barn(inVertical)">
                                      <p:cBhvr>
                                        <p:cTn id="7" dur="500"/>
                                        <p:tgtEl>
                                          <p:spTgt spid="22"/>
                                        </p:tgtEl>
                                      </p:cBhvr>
                                    </p:animEffect>
                                  </p:childTnLst>
                                </p:cTn>
                              </p:par>
                              <p:par>
                                <p:cTn id="8" presetID="2" presetClass="entr" presetSubtype="12" fill="hold" grpId="0" nodeType="withEffect">
                                  <p:stCondLst>
                                    <p:cond delay="0"/>
                                  </p:stCondLst>
                                  <p:childTnLst>
                                    <p:set>
                                      <p:cBhvr>
                                        <p:cTn id="9" dur="1" fill="hold">
                                          <p:stCondLst>
                                            <p:cond delay="0"/>
                                          </p:stCondLst>
                                        </p:cTn>
                                        <p:tgtEl>
                                          <p:spTgt spid="21">
                                            <p:txEl>
                                              <p:pRg st="0" end="0"/>
                                            </p:txEl>
                                          </p:spTgt>
                                        </p:tgtEl>
                                        <p:attrNameLst>
                                          <p:attrName>style.visibility</p:attrName>
                                        </p:attrNameLst>
                                      </p:cBhvr>
                                      <p:to>
                                        <p:strVal val="visible"/>
                                      </p:to>
                                    </p:set>
                                    <p:anim calcmode="lin" valueType="num">
                                      <p:cBhvr additive="base">
                                        <p:cTn id="10" dur="500" fill="hold"/>
                                        <p:tgtEl>
                                          <p:spTgt spid="21">
                                            <p:txEl>
                                              <p:pRg st="0" end="0"/>
                                            </p:txEl>
                                          </p:spTgt>
                                        </p:tgtEl>
                                        <p:attrNameLst>
                                          <p:attrName>ppt_x</p:attrName>
                                        </p:attrNameLst>
                                      </p:cBhvr>
                                      <p:tavLst>
                                        <p:tav tm="0">
                                          <p:val>
                                            <p:strVal val="0-#ppt_w/2"/>
                                          </p:val>
                                        </p:tav>
                                        <p:tav tm="100000">
                                          <p:val>
                                            <p:strVal val="#ppt_x"/>
                                          </p:val>
                                        </p:tav>
                                      </p:tavLst>
                                    </p:anim>
                                    <p:anim calcmode="lin" valueType="num">
                                      <p:cBhvr additive="base">
                                        <p:cTn id="11" dur="500" fill="hold"/>
                                        <p:tgtEl>
                                          <p:spTgt spid="2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2" fill="hold">
                      <p:stCondLst>
                        <p:cond delay="indefinite"/>
                      </p:stCondLst>
                      <p:childTnLst>
                        <p:par>
                          <p:cTn id="13" fill="hold">
                            <p:stCondLst>
                              <p:cond delay="0"/>
                            </p:stCondLst>
                            <p:childTnLst>
                              <p:par>
                                <p:cTn id="14" presetID="2" presetClass="entr" presetSubtype="8" fill="hold" grpId="0" nodeType="clickEffect">
                                  <p:stCondLst>
                                    <p:cond delay="500"/>
                                  </p:stCondLst>
                                  <p:childTnLst>
                                    <p:set>
                                      <p:cBhvr>
                                        <p:cTn id="15" dur="1" fill="hold">
                                          <p:stCondLst>
                                            <p:cond delay="0"/>
                                          </p:stCondLst>
                                        </p:cTn>
                                        <p:tgtEl>
                                          <p:spTgt spid="23"/>
                                        </p:tgtEl>
                                        <p:attrNameLst>
                                          <p:attrName>style.visibility</p:attrName>
                                        </p:attrNameLst>
                                      </p:cBhvr>
                                      <p:to>
                                        <p:strVal val="visible"/>
                                      </p:to>
                                    </p:set>
                                    <p:anim calcmode="lin" valueType="num">
                                      <p:cBhvr additive="base">
                                        <p:cTn id="16" dur="500" fill="hold"/>
                                        <p:tgtEl>
                                          <p:spTgt spid="23"/>
                                        </p:tgtEl>
                                        <p:attrNameLst>
                                          <p:attrName>ppt_x</p:attrName>
                                        </p:attrNameLst>
                                      </p:cBhvr>
                                      <p:tavLst>
                                        <p:tav tm="0">
                                          <p:val>
                                            <p:strVal val="0-#ppt_w/2"/>
                                          </p:val>
                                        </p:tav>
                                        <p:tav tm="100000">
                                          <p:val>
                                            <p:strVal val="#ppt_x"/>
                                          </p:val>
                                        </p:tav>
                                      </p:tavLst>
                                    </p:anim>
                                    <p:anim calcmode="lin" valueType="num">
                                      <p:cBhvr additive="base">
                                        <p:cTn id="17" dur="500" fill="hold"/>
                                        <p:tgtEl>
                                          <p:spTgt spid="23"/>
                                        </p:tgtEl>
                                        <p:attrNameLst>
                                          <p:attrName>ppt_y</p:attrName>
                                        </p:attrNameLst>
                                      </p:cBhvr>
                                      <p:tavLst>
                                        <p:tav tm="0">
                                          <p:val>
                                            <p:strVal val="#ppt_y"/>
                                          </p:val>
                                        </p:tav>
                                        <p:tav tm="100000">
                                          <p:val>
                                            <p:strVal val="#ppt_y"/>
                                          </p:val>
                                        </p:tav>
                                      </p:tavLst>
                                    </p:anim>
                                  </p:childTnLst>
                                </p:cTn>
                              </p:par>
                              <p:par>
                                <p:cTn id="18" presetID="2" presetClass="entr" presetSubtype="8" fill="hold" grpId="0" nodeType="withEffect">
                                  <p:stCondLst>
                                    <p:cond delay="750"/>
                                  </p:stCondLst>
                                  <p:childTnLst>
                                    <p:set>
                                      <p:cBhvr>
                                        <p:cTn id="19" dur="1" fill="hold">
                                          <p:stCondLst>
                                            <p:cond delay="0"/>
                                          </p:stCondLst>
                                        </p:cTn>
                                        <p:tgtEl>
                                          <p:spTgt spid="26"/>
                                        </p:tgtEl>
                                        <p:attrNameLst>
                                          <p:attrName>style.visibility</p:attrName>
                                        </p:attrNameLst>
                                      </p:cBhvr>
                                      <p:to>
                                        <p:strVal val="visible"/>
                                      </p:to>
                                    </p:set>
                                    <p:anim calcmode="lin" valueType="num">
                                      <p:cBhvr additive="base">
                                        <p:cTn id="20" dur="500" fill="hold"/>
                                        <p:tgtEl>
                                          <p:spTgt spid="26"/>
                                        </p:tgtEl>
                                        <p:attrNameLst>
                                          <p:attrName>ppt_x</p:attrName>
                                        </p:attrNameLst>
                                      </p:cBhvr>
                                      <p:tavLst>
                                        <p:tav tm="0">
                                          <p:val>
                                            <p:strVal val="0-#ppt_w/2"/>
                                          </p:val>
                                        </p:tav>
                                        <p:tav tm="100000">
                                          <p:val>
                                            <p:strVal val="#ppt_x"/>
                                          </p:val>
                                        </p:tav>
                                      </p:tavLst>
                                    </p:anim>
                                    <p:anim calcmode="lin" valueType="num">
                                      <p:cBhvr additive="base">
                                        <p:cTn id="21" dur="500" fill="hold"/>
                                        <p:tgtEl>
                                          <p:spTgt spid="26"/>
                                        </p:tgtEl>
                                        <p:attrNameLst>
                                          <p:attrName>ppt_y</p:attrName>
                                        </p:attrNameLst>
                                      </p:cBhvr>
                                      <p:tavLst>
                                        <p:tav tm="0">
                                          <p:val>
                                            <p:strVal val="#ppt_y"/>
                                          </p:val>
                                        </p:tav>
                                        <p:tav tm="100000">
                                          <p:val>
                                            <p:strVal val="#ppt_y"/>
                                          </p:val>
                                        </p:tav>
                                      </p:tavLst>
                                    </p:anim>
                                  </p:childTnLst>
                                </p:cTn>
                              </p:par>
                              <p:par>
                                <p:cTn id="22" presetID="2" presetClass="entr" presetSubtype="8" fill="hold" grpId="0" nodeType="withEffect">
                                  <p:stCondLst>
                                    <p:cond delay="1000"/>
                                  </p:stCondLst>
                                  <p:childTnLst>
                                    <p:set>
                                      <p:cBhvr>
                                        <p:cTn id="23" dur="1" fill="hold">
                                          <p:stCondLst>
                                            <p:cond delay="0"/>
                                          </p:stCondLst>
                                        </p:cTn>
                                        <p:tgtEl>
                                          <p:spTgt spid="24"/>
                                        </p:tgtEl>
                                        <p:attrNameLst>
                                          <p:attrName>style.visibility</p:attrName>
                                        </p:attrNameLst>
                                      </p:cBhvr>
                                      <p:to>
                                        <p:strVal val="visible"/>
                                      </p:to>
                                    </p:set>
                                    <p:anim calcmode="lin" valueType="num">
                                      <p:cBhvr additive="base">
                                        <p:cTn id="24" dur="500" fill="hold"/>
                                        <p:tgtEl>
                                          <p:spTgt spid="24"/>
                                        </p:tgtEl>
                                        <p:attrNameLst>
                                          <p:attrName>ppt_x</p:attrName>
                                        </p:attrNameLst>
                                      </p:cBhvr>
                                      <p:tavLst>
                                        <p:tav tm="0">
                                          <p:val>
                                            <p:strVal val="0-#ppt_w/2"/>
                                          </p:val>
                                        </p:tav>
                                        <p:tav tm="100000">
                                          <p:val>
                                            <p:strVal val="#ppt_x"/>
                                          </p:val>
                                        </p:tav>
                                      </p:tavLst>
                                    </p:anim>
                                    <p:anim calcmode="lin" valueType="num">
                                      <p:cBhvr additive="base">
                                        <p:cTn id="25" dur="500" fill="hold"/>
                                        <p:tgtEl>
                                          <p:spTgt spid="24"/>
                                        </p:tgtEl>
                                        <p:attrNameLst>
                                          <p:attrName>ppt_y</p:attrName>
                                        </p:attrNameLst>
                                      </p:cBhvr>
                                      <p:tavLst>
                                        <p:tav tm="0">
                                          <p:val>
                                            <p:strVal val="#ppt_y"/>
                                          </p:val>
                                        </p:tav>
                                        <p:tav tm="100000">
                                          <p:val>
                                            <p:strVal val="#ppt_y"/>
                                          </p:val>
                                        </p:tav>
                                      </p:tavLst>
                                    </p:anim>
                                  </p:childTnLst>
                                </p:cTn>
                              </p:par>
                              <p:par>
                                <p:cTn id="26" presetID="2" presetClass="entr" presetSubtype="8" fill="hold" grpId="0" nodeType="withEffect">
                                  <p:stCondLst>
                                    <p:cond delay="1250"/>
                                  </p:stCondLst>
                                  <p:childTnLst>
                                    <p:set>
                                      <p:cBhvr>
                                        <p:cTn id="27" dur="1" fill="hold">
                                          <p:stCondLst>
                                            <p:cond delay="0"/>
                                          </p:stCondLst>
                                        </p:cTn>
                                        <p:tgtEl>
                                          <p:spTgt spid="25"/>
                                        </p:tgtEl>
                                        <p:attrNameLst>
                                          <p:attrName>style.visibility</p:attrName>
                                        </p:attrNameLst>
                                      </p:cBhvr>
                                      <p:to>
                                        <p:strVal val="visible"/>
                                      </p:to>
                                    </p:set>
                                    <p:anim calcmode="lin" valueType="num">
                                      <p:cBhvr additive="base">
                                        <p:cTn id="28" dur="500" fill="hold"/>
                                        <p:tgtEl>
                                          <p:spTgt spid="25"/>
                                        </p:tgtEl>
                                        <p:attrNameLst>
                                          <p:attrName>ppt_x</p:attrName>
                                        </p:attrNameLst>
                                      </p:cBhvr>
                                      <p:tavLst>
                                        <p:tav tm="0">
                                          <p:val>
                                            <p:strVal val="0-#ppt_w/2"/>
                                          </p:val>
                                        </p:tav>
                                        <p:tav tm="100000">
                                          <p:val>
                                            <p:strVal val="#ppt_x"/>
                                          </p:val>
                                        </p:tav>
                                      </p:tavLst>
                                    </p:anim>
                                    <p:anim calcmode="lin" valueType="num">
                                      <p:cBhvr additive="base">
                                        <p:cTn id="29" dur="500" fill="hold"/>
                                        <p:tgtEl>
                                          <p:spTgt spid="25"/>
                                        </p:tgtEl>
                                        <p:attrNameLst>
                                          <p:attrName>ppt_y</p:attrName>
                                        </p:attrNameLst>
                                      </p:cBhvr>
                                      <p:tavLst>
                                        <p:tav tm="0">
                                          <p:val>
                                            <p:strVal val="#ppt_y"/>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53" presetClass="entr" presetSubtype="16" fill="hold" grpId="0" nodeType="clickEffect">
                                  <p:stCondLst>
                                    <p:cond delay="0"/>
                                  </p:stCondLst>
                                  <p:childTnLst>
                                    <p:set>
                                      <p:cBhvr>
                                        <p:cTn id="33" dur="1" fill="hold">
                                          <p:stCondLst>
                                            <p:cond delay="0"/>
                                          </p:stCondLst>
                                        </p:cTn>
                                        <p:tgtEl>
                                          <p:spTgt spid="27"/>
                                        </p:tgtEl>
                                        <p:attrNameLst>
                                          <p:attrName>style.visibility</p:attrName>
                                        </p:attrNameLst>
                                      </p:cBhvr>
                                      <p:to>
                                        <p:strVal val="visible"/>
                                      </p:to>
                                    </p:set>
                                    <p:anim calcmode="lin" valueType="num">
                                      <p:cBhvr>
                                        <p:cTn id="34" dur="500" fill="hold"/>
                                        <p:tgtEl>
                                          <p:spTgt spid="27"/>
                                        </p:tgtEl>
                                        <p:attrNameLst>
                                          <p:attrName>ppt_w</p:attrName>
                                        </p:attrNameLst>
                                      </p:cBhvr>
                                      <p:tavLst>
                                        <p:tav tm="0">
                                          <p:val>
                                            <p:fltVal val="0"/>
                                          </p:val>
                                        </p:tav>
                                        <p:tav tm="100000">
                                          <p:val>
                                            <p:strVal val="#ppt_w"/>
                                          </p:val>
                                        </p:tav>
                                      </p:tavLst>
                                    </p:anim>
                                    <p:anim calcmode="lin" valueType="num">
                                      <p:cBhvr>
                                        <p:cTn id="35" dur="500" fill="hold"/>
                                        <p:tgtEl>
                                          <p:spTgt spid="27"/>
                                        </p:tgtEl>
                                        <p:attrNameLst>
                                          <p:attrName>ppt_h</p:attrName>
                                        </p:attrNameLst>
                                      </p:cBhvr>
                                      <p:tavLst>
                                        <p:tav tm="0">
                                          <p:val>
                                            <p:fltVal val="0"/>
                                          </p:val>
                                        </p:tav>
                                        <p:tav tm="100000">
                                          <p:val>
                                            <p:strVal val="#ppt_h"/>
                                          </p:val>
                                        </p:tav>
                                      </p:tavLst>
                                    </p:anim>
                                    <p:animEffect transition="in" filter="fade">
                                      <p:cBhvr>
                                        <p:cTn id="36" dur="500"/>
                                        <p:tgtEl>
                                          <p:spTgt spid="27"/>
                                        </p:tgtEl>
                                      </p:cBhvr>
                                    </p:animEffect>
                                  </p:childTnLst>
                                </p:cTn>
                              </p:par>
                              <p:par>
                                <p:cTn id="37" presetID="53" presetClass="entr" presetSubtype="16" fill="hold" nodeType="withEffect">
                                  <p:stCondLst>
                                    <p:cond delay="0"/>
                                  </p:stCondLst>
                                  <p:childTnLst>
                                    <p:set>
                                      <p:cBhvr>
                                        <p:cTn id="38" dur="1" fill="hold">
                                          <p:stCondLst>
                                            <p:cond delay="0"/>
                                          </p:stCondLst>
                                        </p:cTn>
                                        <p:tgtEl>
                                          <p:spTgt spid="43"/>
                                        </p:tgtEl>
                                        <p:attrNameLst>
                                          <p:attrName>style.visibility</p:attrName>
                                        </p:attrNameLst>
                                      </p:cBhvr>
                                      <p:to>
                                        <p:strVal val="visible"/>
                                      </p:to>
                                    </p:set>
                                    <p:anim calcmode="lin" valueType="num">
                                      <p:cBhvr>
                                        <p:cTn id="39" dur="500" fill="hold"/>
                                        <p:tgtEl>
                                          <p:spTgt spid="43"/>
                                        </p:tgtEl>
                                        <p:attrNameLst>
                                          <p:attrName>ppt_w</p:attrName>
                                        </p:attrNameLst>
                                      </p:cBhvr>
                                      <p:tavLst>
                                        <p:tav tm="0">
                                          <p:val>
                                            <p:fltVal val="0"/>
                                          </p:val>
                                        </p:tav>
                                        <p:tav tm="100000">
                                          <p:val>
                                            <p:strVal val="#ppt_w"/>
                                          </p:val>
                                        </p:tav>
                                      </p:tavLst>
                                    </p:anim>
                                    <p:anim calcmode="lin" valueType="num">
                                      <p:cBhvr>
                                        <p:cTn id="40" dur="500" fill="hold"/>
                                        <p:tgtEl>
                                          <p:spTgt spid="43"/>
                                        </p:tgtEl>
                                        <p:attrNameLst>
                                          <p:attrName>ppt_h</p:attrName>
                                        </p:attrNameLst>
                                      </p:cBhvr>
                                      <p:tavLst>
                                        <p:tav tm="0">
                                          <p:val>
                                            <p:fltVal val="0"/>
                                          </p:val>
                                        </p:tav>
                                        <p:tav tm="100000">
                                          <p:val>
                                            <p:strVal val="#ppt_h"/>
                                          </p:val>
                                        </p:tav>
                                      </p:tavLst>
                                    </p:anim>
                                    <p:animEffect transition="in" filter="fade">
                                      <p:cBhvr>
                                        <p:cTn id="41" dur="500"/>
                                        <p:tgtEl>
                                          <p:spTgt spid="43"/>
                                        </p:tgtEl>
                                      </p:cBhvr>
                                    </p:animEffect>
                                  </p:childTnLst>
                                </p:cTn>
                              </p:par>
                              <p:par>
                                <p:cTn id="42" presetID="53" presetClass="entr" presetSubtype="16" fill="hold" grpId="0" nodeType="withEffect">
                                  <p:stCondLst>
                                    <p:cond delay="0"/>
                                  </p:stCondLst>
                                  <p:childTnLst>
                                    <p:set>
                                      <p:cBhvr>
                                        <p:cTn id="43" dur="1" fill="hold">
                                          <p:stCondLst>
                                            <p:cond delay="0"/>
                                          </p:stCondLst>
                                        </p:cTn>
                                        <p:tgtEl>
                                          <p:spTgt spid="28"/>
                                        </p:tgtEl>
                                        <p:attrNameLst>
                                          <p:attrName>style.visibility</p:attrName>
                                        </p:attrNameLst>
                                      </p:cBhvr>
                                      <p:to>
                                        <p:strVal val="visible"/>
                                      </p:to>
                                    </p:set>
                                    <p:anim calcmode="lin" valueType="num">
                                      <p:cBhvr>
                                        <p:cTn id="44" dur="500" fill="hold"/>
                                        <p:tgtEl>
                                          <p:spTgt spid="28"/>
                                        </p:tgtEl>
                                        <p:attrNameLst>
                                          <p:attrName>ppt_w</p:attrName>
                                        </p:attrNameLst>
                                      </p:cBhvr>
                                      <p:tavLst>
                                        <p:tav tm="0">
                                          <p:val>
                                            <p:fltVal val="0"/>
                                          </p:val>
                                        </p:tav>
                                        <p:tav tm="100000">
                                          <p:val>
                                            <p:strVal val="#ppt_w"/>
                                          </p:val>
                                        </p:tav>
                                      </p:tavLst>
                                    </p:anim>
                                    <p:anim calcmode="lin" valueType="num">
                                      <p:cBhvr>
                                        <p:cTn id="45" dur="500" fill="hold"/>
                                        <p:tgtEl>
                                          <p:spTgt spid="28"/>
                                        </p:tgtEl>
                                        <p:attrNameLst>
                                          <p:attrName>ppt_h</p:attrName>
                                        </p:attrNameLst>
                                      </p:cBhvr>
                                      <p:tavLst>
                                        <p:tav tm="0">
                                          <p:val>
                                            <p:fltVal val="0"/>
                                          </p:val>
                                        </p:tav>
                                        <p:tav tm="100000">
                                          <p:val>
                                            <p:strVal val="#ppt_h"/>
                                          </p:val>
                                        </p:tav>
                                      </p:tavLst>
                                    </p:anim>
                                    <p:animEffect transition="in" filter="fade">
                                      <p:cBhvr>
                                        <p:cTn id="46" dur="500"/>
                                        <p:tgtEl>
                                          <p:spTgt spid="28"/>
                                        </p:tgtEl>
                                      </p:cBhvr>
                                    </p:animEffect>
                                  </p:childTnLst>
                                </p:cTn>
                              </p:par>
                              <p:par>
                                <p:cTn id="47" presetID="53" presetClass="entr" presetSubtype="16" fill="hold" grpId="0" nodeType="withEffect">
                                  <p:stCondLst>
                                    <p:cond delay="0"/>
                                  </p:stCondLst>
                                  <p:childTnLst>
                                    <p:set>
                                      <p:cBhvr>
                                        <p:cTn id="48" dur="1" fill="hold">
                                          <p:stCondLst>
                                            <p:cond delay="0"/>
                                          </p:stCondLst>
                                        </p:cTn>
                                        <p:tgtEl>
                                          <p:spTgt spid="29"/>
                                        </p:tgtEl>
                                        <p:attrNameLst>
                                          <p:attrName>style.visibility</p:attrName>
                                        </p:attrNameLst>
                                      </p:cBhvr>
                                      <p:to>
                                        <p:strVal val="visible"/>
                                      </p:to>
                                    </p:set>
                                    <p:anim calcmode="lin" valueType="num">
                                      <p:cBhvr>
                                        <p:cTn id="49" dur="500" fill="hold"/>
                                        <p:tgtEl>
                                          <p:spTgt spid="29"/>
                                        </p:tgtEl>
                                        <p:attrNameLst>
                                          <p:attrName>ppt_w</p:attrName>
                                        </p:attrNameLst>
                                      </p:cBhvr>
                                      <p:tavLst>
                                        <p:tav tm="0">
                                          <p:val>
                                            <p:fltVal val="0"/>
                                          </p:val>
                                        </p:tav>
                                        <p:tav tm="100000">
                                          <p:val>
                                            <p:strVal val="#ppt_w"/>
                                          </p:val>
                                        </p:tav>
                                      </p:tavLst>
                                    </p:anim>
                                    <p:anim calcmode="lin" valueType="num">
                                      <p:cBhvr>
                                        <p:cTn id="50" dur="500" fill="hold"/>
                                        <p:tgtEl>
                                          <p:spTgt spid="29"/>
                                        </p:tgtEl>
                                        <p:attrNameLst>
                                          <p:attrName>ppt_h</p:attrName>
                                        </p:attrNameLst>
                                      </p:cBhvr>
                                      <p:tavLst>
                                        <p:tav tm="0">
                                          <p:val>
                                            <p:fltVal val="0"/>
                                          </p:val>
                                        </p:tav>
                                        <p:tav tm="100000">
                                          <p:val>
                                            <p:strVal val="#ppt_h"/>
                                          </p:val>
                                        </p:tav>
                                      </p:tavLst>
                                    </p:anim>
                                    <p:animEffect transition="in" filter="fade">
                                      <p:cBhvr>
                                        <p:cTn id="51" dur="500"/>
                                        <p:tgtEl>
                                          <p:spTgt spid="29"/>
                                        </p:tgtEl>
                                      </p:cBhvr>
                                    </p:animEffect>
                                  </p:childTnLst>
                                </p:cTn>
                              </p:par>
                              <p:par>
                                <p:cTn id="52" presetID="53" presetClass="entr" presetSubtype="16" fill="hold" grpId="0" nodeType="withEffect">
                                  <p:stCondLst>
                                    <p:cond delay="0"/>
                                  </p:stCondLst>
                                  <p:childTnLst>
                                    <p:set>
                                      <p:cBhvr>
                                        <p:cTn id="53" dur="1" fill="hold">
                                          <p:stCondLst>
                                            <p:cond delay="0"/>
                                          </p:stCondLst>
                                        </p:cTn>
                                        <p:tgtEl>
                                          <p:spTgt spid="30"/>
                                        </p:tgtEl>
                                        <p:attrNameLst>
                                          <p:attrName>style.visibility</p:attrName>
                                        </p:attrNameLst>
                                      </p:cBhvr>
                                      <p:to>
                                        <p:strVal val="visible"/>
                                      </p:to>
                                    </p:set>
                                    <p:anim calcmode="lin" valueType="num">
                                      <p:cBhvr>
                                        <p:cTn id="54" dur="500" fill="hold"/>
                                        <p:tgtEl>
                                          <p:spTgt spid="30"/>
                                        </p:tgtEl>
                                        <p:attrNameLst>
                                          <p:attrName>ppt_w</p:attrName>
                                        </p:attrNameLst>
                                      </p:cBhvr>
                                      <p:tavLst>
                                        <p:tav tm="0">
                                          <p:val>
                                            <p:fltVal val="0"/>
                                          </p:val>
                                        </p:tav>
                                        <p:tav tm="100000">
                                          <p:val>
                                            <p:strVal val="#ppt_w"/>
                                          </p:val>
                                        </p:tav>
                                      </p:tavLst>
                                    </p:anim>
                                    <p:anim calcmode="lin" valueType="num">
                                      <p:cBhvr>
                                        <p:cTn id="55" dur="500" fill="hold"/>
                                        <p:tgtEl>
                                          <p:spTgt spid="30"/>
                                        </p:tgtEl>
                                        <p:attrNameLst>
                                          <p:attrName>ppt_h</p:attrName>
                                        </p:attrNameLst>
                                      </p:cBhvr>
                                      <p:tavLst>
                                        <p:tav tm="0">
                                          <p:val>
                                            <p:fltVal val="0"/>
                                          </p:val>
                                        </p:tav>
                                        <p:tav tm="100000">
                                          <p:val>
                                            <p:strVal val="#ppt_h"/>
                                          </p:val>
                                        </p:tav>
                                      </p:tavLst>
                                    </p:anim>
                                    <p:animEffect transition="in" filter="fade">
                                      <p:cBhvr>
                                        <p:cTn id="56" dur="500"/>
                                        <p:tgtEl>
                                          <p:spTgt spid="30"/>
                                        </p:tgtEl>
                                      </p:cBhvr>
                                    </p:animEffect>
                                  </p:childTnLst>
                                </p:cTn>
                              </p:par>
                              <p:par>
                                <p:cTn id="57" presetID="53" presetClass="entr" presetSubtype="16" fill="hold" nodeType="withEffect">
                                  <p:stCondLst>
                                    <p:cond delay="0"/>
                                  </p:stCondLst>
                                  <p:childTnLst>
                                    <p:set>
                                      <p:cBhvr>
                                        <p:cTn id="58" dur="1" fill="hold">
                                          <p:stCondLst>
                                            <p:cond delay="0"/>
                                          </p:stCondLst>
                                        </p:cTn>
                                        <p:tgtEl>
                                          <p:spTgt spid="42"/>
                                        </p:tgtEl>
                                        <p:attrNameLst>
                                          <p:attrName>style.visibility</p:attrName>
                                        </p:attrNameLst>
                                      </p:cBhvr>
                                      <p:to>
                                        <p:strVal val="visible"/>
                                      </p:to>
                                    </p:set>
                                    <p:anim calcmode="lin" valueType="num">
                                      <p:cBhvr>
                                        <p:cTn id="59" dur="500" fill="hold"/>
                                        <p:tgtEl>
                                          <p:spTgt spid="42"/>
                                        </p:tgtEl>
                                        <p:attrNameLst>
                                          <p:attrName>ppt_w</p:attrName>
                                        </p:attrNameLst>
                                      </p:cBhvr>
                                      <p:tavLst>
                                        <p:tav tm="0">
                                          <p:val>
                                            <p:fltVal val="0"/>
                                          </p:val>
                                        </p:tav>
                                        <p:tav tm="100000">
                                          <p:val>
                                            <p:strVal val="#ppt_w"/>
                                          </p:val>
                                        </p:tav>
                                      </p:tavLst>
                                    </p:anim>
                                    <p:anim calcmode="lin" valueType="num">
                                      <p:cBhvr>
                                        <p:cTn id="60" dur="500" fill="hold"/>
                                        <p:tgtEl>
                                          <p:spTgt spid="42"/>
                                        </p:tgtEl>
                                        <p:attrNameLst>
                                          <p:attrName>ppt_h</p:attrName>
                                        </p:attrNameLst>
                                      </p:cBhvr>
                                      <p:tavLst>
                                        <p:tav tm="0">
                                          <p:val>
                                            <p:fltVal val="0"/>
                                          </p:val>
                                        </p:tav>
                                        <p:tav tm="100000">
                                          <p:val>
                                            <p:strVal val="#ppt_h"/>
                                          </p:val>
                                        </p:tav>
                                      </p:tavLst>
                                    </p:anim>
                                    <p:animEffect transition="in" filter="fade">
                                      <p:cBhvr>
                                        <p:cTn id="61" dur="500"/>
                                        <p:tgtEl>
                                          <p:spTgt spid="42"/>
                                        </p:tgtEl>
                                      </p:cBhvr>
                                    </p:animEffect>
                                  </p:childTnLst>
                                </p:cTn>
                              </p:par>
                              <p:par>
                                <p:cTn id="62" presetID="53" presetClass="entr" presetSubtype="16" fill="hold" nodeType="withEffect">
                                  <p:stCondLst>
                                    <p:cond delay="0"/>
                                  </p:stCondLst>
                                  <p:childTnLst>
                                    <p:set>
                                      <p:cBhvr>
                                        <p:cTn id="63" dur="1" fill="hold">
                                          <p:stCondLst>
                                            <p:cond delay="0"/>
                                          </p:stCondLst>
                                        </p:cTn>
                                        <p:tgtEl>
                                          <p:spTgt spid="44"/>
                                        </p:tgtEl>
                                        <p:attrNameLst>
                                          <p:attrName>style.visibility</p:attrName>
                                        </p:attrNameLst>
                                      </p:cBhvr>
                                      <p:to>
                                        <p:strVal val="visible"/>
                                      </p:to>
                                    </p:set>
                                    <p:anim calcmode="lin" valueType="num">
                                      <p:cBhvr>
                                        <p:cTn id="64" dur="500" fill="hold"/>
                                        <p:tgtEl>
                                          <p:spTgt spid="44"/>
                                        </p:tgtEl>
                                        <p:attrNameLst>
                                          <p:attrName>ppt_w</p:attrName>
                                        </p:attrNameLst>
                                      </p:cBhvr>
                                      <p:tavLst>
                                        <p:tav tm="0">
                                          <p:val>
                                            <p:fltVal val="0"/>
                                          </p:val>
                                        </p:tav>
                                        <p:tav tm="100000">
                                          <p:val>
                                            <p:strVal val="#ppt_w"/>
                                          </p:val>
                                        </p:tav>
                                      </p:tavLst>
                                    </p:anim>
                                    <p:anim calcmode="lin" valueType="num">
                                      <p:cBhvr>
                                        <p:cTn id="65" dur="500" fill="hold"/>
                                        <p:tgtEl>
                                          <p:spTgt spid="44"/>
                                        </p:tgtEl>
                                        <p:attrNameLst>
                                          <p:attrName>ppt_h</p:attrName>
                                        </p:attrNameLst>
                                      </p:cBhvr>
                                      <p:tavLst>
                                        <p:tav tm="0">
                                          <p:val>
                                            <p:fltVal val="0"/>
                                          </p:val>
                                        </p:tav>
                                        <p:tav tm="100000">
                                          <p:val>
                                            <p:strVal val="#ppt_h"/>
                                          </p:val>
                                        </p:tav>
                                      </p:tavLst>
                                    </p:anim>
                                    <p:animEffect transition="in" filter="fade">
                                      <p:cBhvr>
                                        <p:cTn id="66" dur="500"/>
                                        <p:tgtEl>
                                          <p:spTgt spid="44"/>
                                        </p:tgtEl>
                                      </p:cBhvr>
                                    </p:animEffect>
                                  </p:childTnLst>
                                </p:cTn>
                              </p:par>
                              <p:par>
                                <p:cTn id="67" presetID="53" presetClass="entr" presetSubtype="16" fill="hold" nodeType="withEffect">
                                  <p:stCondLst>
                                    <p:cond delay="0"/>
                                  </p:stCondLst>
                                  <p:childTnLst>
                                    <p:set>
                                      <p:cBhvr>
                                        <p:cTn id="68" dur="1" fill="hold">
                                          <p:stCondLst>
                                            <p:cond delay="0"/>
                                          </p:stCondLst>
                                        </p:cTn>
                                        <p:tgtEl>
                                          <p:spTgt spid="45"/>
                                        </p:tgtEl>
                                        <p:attrNameLst>
                                          <p:attrName>style.visibility</p:attrName>
                                        </p:attrNameLst>
                                      </p:cBhvr>
                                      <p:to>
                                        <p:strVal val="visible"/>
                                      </p:to>
                                    </p:set>
                                    <p:anim calcmode="lin" valueType="num">
                                      <p:cBhvr>
                                        <p:cTn id="69" dur="500" fill="hold"/>
                                        <p:tgtEl>
                                          <p:spTgt spid="45"/>
                                        </p:tgtEl>
                                        <p:attrNameLst>
                                          <p:attrName>ppt_w</p:attrName>
                                        </p:attrNameLst>
                                      </p:cBhvr>
                                      <p:tavLst>
                                        <p:tav tm="0">
                                          <p:val>
                                            <p:fltVal val="0"/>
                                          </p:val>
                                        </p:tav>
                                        <p:tav tm="100000">
                                          <p:val>
                                            <p:strVal val="#ppt_w"/>
                                          </p:val>
                                        </p:tav>
                                      </p:tavLst>
                                    </p:anim>
                                    <p:anim calcmode="lin" valueType="num">
                                      <p:cBhvr>
                                        <p:cTn id="70" dur="500" fill="hold"/>
                                        <p:tgtEl>
                                          <p:spTgt spid="45"/>
                                        </p:tgtEl>
                                        <p:attrNameLst>
                                          <p:attrName>ppt_h</p:attrName>
                                        </p:attrNameLst>
                                      </p:cBhvr>
                                      <p:tavLst>
                                        <p:tav tm="0">
                                          <p:val>
                                            <p:fltVal val="0"/>
                                          </p:val>
                                        </p:tav>
                                        <p:tav tm="100000">
                                          <p:val>
                                            <p:strVal val="#ppt_h"/>
                                          </p:val>
                                        </p:tav>
                                      </p:tavLst>
                                    </p:anim>
                                    <p:animEffect transition="in" filter="fade">
                                      <p:cBhvr>
                                        <p:cTn id="71" dur="500"/>
                                        <p:tgtEl>
                                          <p:spTgt spid="4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build="p"/>
      <p:bldP spid="23" grpId="0" animBg="1"/>
      <p:bldP spid="24" grpId="0" animBg="1"/>
      <p:bldP spid="25" grpId="0" animBg="1"/>
      <p:bldP spid="26" grpId="0" animBg="1"/>
      <p:bldP spid="27" grpId="0" animBg="1"/>
      <p:bldP spid="28" grpId="0" animBg="1"/>
      <p:bldP spid="29" grpId="0" animBg="1"/>
      <p:bldP spid="30"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מלבן 3"/>
          <p:cNvSpPr/>
          <p:nvPr/>
        </p:nvSpPr>
        <p:spPr>
          <a:xfrm>
            <a:off x="9003267" y="241642"/>
            <a:ext cx="1409360" cy="707886"/>
          </a:xfrm>
          <a:prstGeom prst="rect">
            <a:avLst/>
          </a:prstGeom>
        </p:spPr>
        <p:txBody>
          <a:bodyPr wrap="none">
            <a:spAutoFit/>
          </a:bodyPr>
          <a:lstStyle/>
          <a:p>
            <a:r>
              <a:rPr lang="he-IL" sz="4000" b="1" dirty="0" smtClean="0">
                <a:latin typeface="Calibri" panose="020F0502020204030204" pitchFamily="34" charset="0"/>
                <a:cs typeface="Calibri" panose="020F0502020204030204" pitchFamily="34" charset="0"/>
              </a:rPr>
              <a:t>תפעול</a:t>
            </a:r>
            <a:endParaRPr lang="he-IL" sz="4000" b="1" dirty="0">
              <a:latin typeface="Calibri" panose="020F0502020204030204" pitchFamily="34" charset="0"/>
              <a:cs typeface="Calibri" panose="020F0502020204030204" pitchFamily="34" charset="0"/>
            </a:endParaRPr>
          </a:p>
        </p:txBody>
      </p:sp>
      <p:sp>
        <p:nvSpPr>
          <p:cNvPr id="46" name="מציין מיקום תוכן 2"/>
          <p:cNvSpPr txBox="1">
            <a:spLocks/>
          </p:cNvSpPr>
          <p:nvPr/>
        </p:nvSpPr>
        <p:spPr bwMode="auto">
          <a:xfrm>
            <a:off x="7917492" y="1782597"/>
            <a:ext cx="2248818" cy="31239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0" indent="0" algn="ctr" rtl="1" eaLnBrk="1" fontAlgn="base" hangingPunct="1">
              <a:spcBef>
                <a:spcPct val="20000"/>
              </a:spcBef>
              <a:spcAft>
                <a:spcPct val="0"/>
              </a:spcAft>
              <a:buFont typeface="Arial" pitchFamily="34" charset="0"/>
              <a:buNone/>
              <a:defRPr sz="3200" kern="1200">
                <a:solidFill>
                  <a:schemeClr val="tx1">
                    <a:tint val="75000"/>
                  </a:schemeClr>
                </a:solidFill>
                <a:latin typeface="+mn-lt"/>
                <a:ea typeface="+mn-ea"/>
                <a:cs typeface="+mn-cs"/>
              </a:defRPr>
            </a:lvl1pPr>
            <a:lvl2pPr marL="457200" indent="0" algn="ctr" rtl="1" eaLnBrk="1" fontAlgn="base" hangingPunct="1">
              <a:spcBef>
                <a:spcPct val="20000"/>
              </a:spcBef>
              <a:spcAft>
                <a:spcPct val="0"/>
              </a:spcAft>
              <a:buFont typeface="Arial" pitchFamily="34" charset="0"/>
              <a:buNone/>
              <a:defRPr sz="2800" kern="1200">
                <a:solidFill>
                  <a:schemeClr val="tx1">
                    <a:tint val="75000"/>
                  </a:schemeClr>
                </a:solidFill>
                <a:latin typeface="+mn-lt"/>
                <a:ea typeface="+mn-ea"/>
                <a:cs typeface="+mn-cs"/>
              </a:defRPr>
            </a:lvl2pPr>
            <a:lvl3pPr marL="914400" indent="0" algn="ctr" rtl="1" eaLnBrk="1" fontAlgn="base" hangingPunct="1">
              <a:spcBef>
                <a:spcPct val="20000"/>
              </a:spcBef>
              <a:spcAft>
                <a:spcPct val="0"/>
              </a:spcAft>
              <a:buFont typeface="Arial" pitchFamily="34" charset="0"/>
              <a:buNone/>
              <a:defRPr sz="2400" kern="1200">
                <a:solidFill>
                  <a:schemeClr val="tx1">
                    <a:tint val="75000"/>
                  </a:schemeClr>
                </a:solidFill>
                <a:latin typeface="+mn-lt"/>
                <a:ea typeface="+mn-ea"/>
                <a:cs typeface="+mn-cs"/>
              </a:defRPr>
            </a:lvl3pPr>
            <a:lvl4pPr marL="1371600" indent="0" algn="ctr" rtl="1" eaLnBrk="1" fontAlgn="base" hangingPunct="1">
              <a:spcBef>
                <a:spcPct val="20000"/>
              </a:spcBef>
              <a:spcAft>
                <a:spcPct val="0"/>
              </a:spcAft>
              <a:buFont typeface="Arial" pitchFamily="34" charset="0"/>
              <a:buNone/>
              <a:defRPr sz="2000" kern="1200">
                <a:solidFill>
                  <a:schemeClr val="tx1">
                    <a:tint val="75000"/>
                  </a:schemeClr>
                </a:solidFill>
                <a:latin typeface="+mn-lt"/>
                <a:ea typeface="+mn-ea"/>
                <a:cs typeface="+mn-cs"/>
              </a:defRPr>
            </a:lvl4pPr>
            <a:lvl5pPr marL="1828800" indent="0" algn="ctr" rtl="1" eaLnBrk="1" fontAlgn="base" hangingPunct="1">
              <a:spcBef>
                <a:spcPct val="20000"/>
              </a:spcBef>
              <a:spcAft>
                <a:spcPct val="0"/>
              </a:spcAft>
              <a:buFont typeface="Arial" pitchFamily="34" charset="0"/>
              <a:buNone/>
              <a:defRPr sz="2000" kern="1200">
                <a:solidFill>
                  <a:schemeClr val="tx1">
                    <a:tint val="75000"/>
                  </a:schemeClr>
                </a:solidFill>
                <a:latin typeface="+mn-lt"/>
                <a:ea typeface="+mn-ea"/>
                <a:cs typeface="+mn-cs"/>
              </a:defRPr>
            </a:lvl5pPr>
            <a:lvl6pPr marL="2286000" indent="0" algn="ctr" defTabSz="914400" rtl="1"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1"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1"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1"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r"/>
            <a:r>
              <a:rPr lang="en-US" sz="2000" dirty="0" smtClean="0">
                <a:solidFill>
                  <a:schemeClr val="tx1"/>
                </a:solidFill>
                <a:latin typeface="Calibri" panose="020F0502020204030204" pitchFamily="34" charset="0"/>
                <a:cs typeface="Calibri" panose="020F0502020204030204" pitchFamily="34" charset="0"/>
              </a:rPr>
              <a:t>Measure</a:t>
            </a:r>
            <a:r>
              <a:rPr lang="he-IL" sz="2000" dirty="0" smtClean="0">
                <a:solidFill>
                  <a:schemeClr val="tx1"/>
                </a:solidFill>
                <a:latin typeface="Calibri" panose="020F0502020204030204" pitchFamily="34" charset="0"/>
                <a:cs typeface="Calibri" panose="020F0502020204030204" pitchFamily="34" charset="0"/>
              </a:rPr>
              <a:t>:</a:t>
            </a:r>
          </a:p>
          <a:p>
            <a:pPr algn="r"/>
            <a:r>
              <a:rPr lang="he-IL" sz="2000" dirty="0" smtClean="0">
                <a:solidFill>
                  <a:schemeClr val="tx1"/>
                </a:solidFill>
                <a:latin typeface="Calibri" panose="020F0502020204030204" pitchFamily="34" charset="0"/>
                <a:cs typeface="Calibri" panose="020F0502020204030204" pitchFamily="34" charset="0"/>
              </a:rPr>
              <a:t>תפקיד ה</a:t>
            </a:r>
            <a:r>
              <a:rPr lang="en-US" sz="2000" dirty="0" smtClean="0">
                <a:solidFill>
                  <a:schemeClr val="tx1"/>
                </a:solidFill>
                <a:latin typeface="Calibri" panose="020F0502020204030204" pitchFamily="34" charset="0"/>
                <a:cs typeface="Calibri" panose="020F0502020204030204" pitchFamily="34" charset="0"/>
              </a:rPr>
              <a:t>Measure-</a:t>
            </a:r>
            <a:r>
              <a:rPr lang="he-IL" sz="2000" dirty="0" smtClean="0">
                <a:solidFill>
                  <a:schemeClr val="tx1"/>
                </a:solidFill>
                <a:latin typeface="Calibri" panose="020F0502020204030204" pitchFamily="34" charset="0"/>
                <a:cs typeface="Calibri" panose="020F0502020204030204" pitchFamily="34" charset="0"/>
              </a:rPr>
              <a:t> הוא לבצע מדידות אוטומטיות על הגלים שאנו רואים.</a:t>
            </a:r>
          </a:p>
        </p:txBody>
      </p:sp>
      <p:grpSp>
        <p:nvGrpSpPr>
          <p:cNvPr id="47" name="קבוצה 46"/>
          <p:cNvGrpSpPr/>
          <p:nvPr/>
        </p:nvGrpSpPr>
        <p:grpSpPr>
          <a:xfrm>
            <a:off x="2678088" y="1567813"/>
            <a:ext cx="5256584" cy="3425777"/>
            <a:chOff x="1763688" y="977211"/>
            <a:chExt cx="5256584" cy="3425777"/>
          </a:xfrm>
        </p:grpSpPr>
        <p:pic>
          <p:nvPicPr>
            <p:cNvPr id="48" name="תמונה 4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763688" y="977211"/>
              <a:ext cx="5256584" cy="3425777"/>
            </a:xfrm>
            <a:prstGeom prst="rect">
              <a:avLst/>
            </a:prstGeom>
          </p:spPr>
        </p:pic>
        <p:sp>
          <p:nvSpPr>
            <p:cNvPr id="49" name="TextBox 48"/>
            <p:cNvSpPr txBox="1"/>
            <p:nvPr/>
          </p:nvSpPr>
          <p:spPr>
            <a:xfrm>
              <a:off x="5147454" y="1412811"/>
              <a:ext cx="576064" cy="215444"/>
            </a:xfrm>
            <a:prstGeom prst="rect">
              <a:avLst/>
            </a:prstGeom>
            <a:noFill/>
          </p:spPr>
          <p:txBody>
            <a:bodyPr wrap="square" rtlCol="1">
              <a:spAutoFit/>
            </a:bodyPr>
            <a:lstStyle/>
            <a:p>
              <a:r>
                <a:rPr lang="en-US" sz="800" dirty="0" smtClean="0">
                  <a:latin typeface="Calibri" panose="020F0502020204030204" pitchFamily="34" charset="0"/>
                  <a:cs typeface="Calibri" panose="020F0502020204030204" pitchFamily="34" charset="0"/>
                </a:rPr>
                <a:t>Source</a:t>
              </a:r>
              <a:endParaRPr lang="he-IL" sz="800" dirty="0">
                <a:latin typeface="Calibri" panose="020F0502020204030204" pitchFamily="34" charset="0"/>
                <a:cs typeface="Calibri" panose="020F0502020204030204" pitchFamily="34" charset="0"/>
              </a:endParaRPr>
            </a:p>
          </p:txBody>
        </p:sp>
        <p:sp>
          <p:nvSpPr>
            <p:cNvPr id="50" name="TextBox 49"/>
            <p:cNvSpPr txBox="1"/>
            <p:nvPr/>
          </p:nvSpPr>
          <p:spPr>
            <a:xfrm>
              <a:off x="5226358" y="2929284"/>
              <a:ext cx="519998" cy="215444"/>
            </a:xfrm>
            <a:prstGeom prst="rect">
              <a:avLst/>
            </a:prstGeom>
            <a:solidFill>
              <a:schemeClr val="tx1"/>
            </a:solidFill>
          </p:spPr>
          <p:txBody>
            <a:bodyPr wrap="square" rtlCol="1">
              <a:spAutoFit/>
            </a:bodyPr>
            <a:lstStyle/>
            <a:p>
              <a:pPr algn="ctr" rtl="0"/>
              <a:r>
                <a:rPr lang="en-US" sz="800" dirty="0" smtClean="0">
                  <a:latin typeface="Calibri" panose="020F0502020204030204" pitchFamily="34" charset="0"/>
                  <a:cs typeface="Calibri" panose="020F0502020204030204" pitchFamily="34" charset="0"/>
                </a:rPr>
                <a:t>Mean</a:t>
              </a:r>
              <a:endParaRPr lang="he-IL" sz="800" dirty="0">
                <a:latin typeface="Calibri" panose="020F0502020204030204" pitchFamily="34" charset="0"/>
                <a:cs typeface="Calibri" panose="020F0502020204030204" pitchFamily="34" charset="0"/>
              </a:endParaRPr>
            </a:p>
          </p:txBody>
        </p:sp>
        <p:sp>
          <p:nvSpPr>
            <p:cNvPr id="51" name="TextBox 50"/>
            <p:cNvSpPr txBox="1"/>
            <p:nvPr/>
          </p:nvSpPr>
          <p:spPr>
            <a:xfrm>
              <a:off x="5252660" y="1601048"/>
              <a:ext cx="418255" cy="215444"/>
            </a:xfrm>
            <a:prstGeom prst="rect">
              <a:avLst/>
            </a:prstGeom>
            <a:solidFill>
              <a:schemeClr val="tx1"/>
            </a:solidFill>
            <a:ln>
              <a:solidFill>
                <a:schemeClr val="tx1"/>
              </a:solidFill>
            </a:ln>
          </p:spPr>
          <p:txBody>
            <a:bodyPr wrap="square" rtlCol="1">
              <a:spAutoFit/>
            </a:bodyPr>
            <a:lstStyle/>
            <a:p>
              <a:pPr algn="ctr" rtl="0"/>
              <a:r>
                <a:rPr lang="en-US" sz="800" dirty="0" smtClean="0">
                  <a:latin typeface="Calibri" panose="020F0502020204030204" pitchFamily="34" charset="0"/>
                  <a:cs typeface="Calibri" panose="020F0502020204030204" pitchFamily="34" charset="0"/>
                </a:rPr>
                <a:t>Type</a:t>
              </a:r>
              <a:endParaRPr lang="he-IL" sz="800" dirty="0">
                <a:latin typeface="Calibri" panose="020F0502020204030204" pitchFamily="34" charset="0"/>
                <a:cs typeface="Calibri" panose="020F0502020204030204" pitchFamily="34" charset="0"/>
              </a:endParaRPr>
            </a:p>
          </p:txBody>
        </p:sp>
        <p:sp>
          <p:nvSpPr>
            <p:cNvPr id="52" name="TextBox 51"/>
            <p:cNvSpPr txBox="1"/>
            <p:nvPr/>
          </p:nvSpPr>
          <p:spPr>
            <a:xfrm>
              <a:off x="5118663" y="1861062"/>
              <a:ext cx="576064" cy="215444"/>
            </a:xfrm>
            <a:prstGeom prst="rect">
              <a:avLst/>
            </a:prstGeom>
            <a:noFill/>
          </p:spPr>
          <p:txBody>
            <a:bodyPr wrap="square" rtlCol="1">
              <a:spAutoFit/>
            </a:bodyPr>
            <a:lstStyle/>
            <a:p>
              <a:r>
                <a:rPr lang="en-US" sz="800" dirty="0" smtClean="0">
                  <a:latin typeface="Calibri" panose="020F0502020204030204" pitchFamily="34" charset="0"/>
                  <a:cs typeface="Calibri" panose="020F0502020204030204" pitchFamily="34" charset="0"/>
                </a:rPr>
                <a:t>CH1</a:t>
              </a:r>
              <a:endParaRPr lang="he-IL" sz="800" dirty="0">
                <a:latin typeface="Calibri" panose="020F0502020204030204" pitchFamily="34" charset="0"/>
                <a:cs typeface="Calibri" panose="020F0502020204030204" pitchFamily="34" charset="0"/>
              </a:endParaRPr>
            </a:p>
          </p:txBody>
        </p:sp>
        <p:sp>
          <p:nvSpPr>
            <p:cNvPr id="53" name="TextBox 52"/>
            <p:cNvSpPr txBox="1"/>
            <p:nvPr/>
          </p:nvSpPr>
          <p:spPr>
            <a:xfrm>
              <a:off x="5226358" y="2027695"/>
              <a:ext cx="470859" cy="215444"/>
            </a:xfrm>
            <a:prstGeom prst="rect">
              <a:avLst/>
            </a:prstGeom>
            <a:solidFill>
              <a:schemeClr val="tx1"/>
            </a:solidFill>
          </p:spPr>
          <p:txBody>
            <a:bodyPr wrap="square" rtlCol="1">
              <a:spAutoFit/>
            </a:bodyPr>
            <a:lstStyle/>
            <a:p>
              <a:r>
                <a:rPr lang="en-US" sz="800" dirty="0" err="1" smtClean="0">
                  <a:latin typeface="Calibri" panose="020F0502020204030204" pitchFamily="34" charset="0"/>
                  <a:cs typeface="Calibri" panose="020F0502020204030204" pitchFamily="34" charset="0"/>
                </a:rPr>
                <a:t>Freq</a:t>
              </a:r>
              <a:endParaRPr lang="en-US" sz="800" dirty="0" smtClean="0">
                <a:latin typeface="Calibri" panose="020F0502020204030204" pitchFamily="34" charset="0"/>
                <a:cs typeface="Calibri" panose="020F0502020204030204" pitchFamily="34" charset="0"/>
              </a:endParaRPr>
            </a:p>
          </p:txBody>
        </p:sp>
        <p:sp>
          <p:nvSpPr>
            <p:cNvPr id="54" name="TextBox 53"/>
            <p:cNvSpPr txBox="1"/>
            <p:nvPr/>
          </p:nvSpPr>
          <p:spPr>
            <a:xfrm>
              <a:off x="5160069" y="2331925"/>
              <a:ext cx="576064" cy="215444"/>
            </a:xfrm>
            <a:prstGeom prst="rect">
              <a:avLst/>
            </a:prstGeom>
            <a:noFill/>
          </p:spPr>
          <p:txBody>
            <a:bodyPr wrap="square" rtlCol="1">
              <a:spAutoFit/>
            </a:bodyPr>
            <a:lstStyle/>
            <a:p>
              <a:r>
                <a:rPr lang="en-US" sz="800" dirty="0" smtClean="0">
                  <a:latin typeface="Calibri" panose="020F0502020204030204" pitchFamily="34" charset="0"/>
                  <a:cs typeface="Calibri" panose="020F0502020204030204" pitchFamily="34" charset="0"/>
                </a:rPr>
                <a:t>CH1</a:t>
              </a:r>
              <a:endParaRPr lang="he-IL" sz="800" dirty="0">
                <a:latin typeface="Calibri" panose="020F0502020204030204" pitchFamily="34" charset="0"/>
                <a:cs typeface="Calibri" panose="020F0502020204030204" pitchFamily="34" charset="0"/>
              </a:endParaRPr>
            </a:p>
          </p:txBody>
        </p:sp>
        <p:sp>
          <p:nvSpPr>
            <p:cNvPr id="55" name="TextBox 54"/>
            <p:cNvSpPr txBox="1"/>
            <p:nvPr/>
          </p:nvSpPr>
          <p:spPr>
            <a:xfrm>
              <a:off x="5236642" y="2493866"/>
              <a:ext cx="497159" cy="215444"/>
            </a:xfrm>
            <a:prstGeom prst="rect">
              <a:avLst/>
            </a:prstGeom>
            <a:solidFill>
              <a:schemeClr val="tx1"/>
            </a:solidFill>
          </p:spPr>
          <p:txBody>
            <a:bodyPr wrap="square" rtlCol="1">
              <a:spAutoFit/>
            </a:bodyPr>
            <a:lstStyle/>
            <a:p>
              <a:r>
                <a:rPr lang="en-US" sz="800" dirty="0" smtClean="0">
                  <a:latin typeface="Calibri" panose="020F0502020204030204" pitchFamily="34" charset="0"/>
                  <a:cs typeface="Calibri" panose="020F0502020204030204" pitchFamily="34" charset="0"/>
                </a:rPr>
                <a:t>Period</a:t>
              </a:r>
              <a:endParaRPr lang="he-IL" sz="800" dirty="0">
                <a:latin typeface="Calibri" panose="020F0502020204030204" pitchFamily="34" charset="0"/>
                <a:cs typeface="Calibri" panose="020F0502020204030204" pitchFamily="34" charset="0"/>
              </a:endParaRPr>
            </a:p>
          </p:txBody>
        </p:sp>
        <p:sp>
          <p:nvSpPr>
            <p:cNvPr id="56" name="TextBox 55"/>
            <p:cNvSpPr txBox="1"/>
            <p:nvPr/>
          </p:nvSpPr>
          <p:spPr>
            <a:xfrm>
              <a:off x="5118663" y="2776326"/>
              <a:ext cx="576064" cy="215444"/>
            </a:xfrm>
            <a:prstGeom prst="rect">
              <a:avLst/>
            </a:prstGeom>
            <a:noFill/>
          </p:spPr>
          <p:txBody>
            <a:bodyPr wrap="square" rtlCol="1">
              <a:spAutoFit/>
            </a:bodyPr>
            <a:lstStyle/>
            <a:p>
              <a:r>
                <a:rPr lang="en-US" sz="800" dirty="0" smtClean="0">
                  <a:latin typeface="Calibri" panose="020F0502020204030204" pitchFamily="34" charset="0"/>
                  <a:cs typeface="Calibri" panose="020F0502020204030204" pitchFamily="34" charset="0"/>
                </a:rPr>
                <a:t>CH1</a:t>
              </a:r>
              <a:endParaRPr lang="he-IL" sz="800" dirty="0">
                <a:latin typeface="Calibri" panose="020F0502020204030204" pitchFamily="34" charset="0"/>
                <a:cs typeface="Calibri" panose="020F0502020204030204" pitchFamily="34" charset="0"/>
              </a:endParaRPr>
            </a:p>
          </p:txBody>
        </p:sp>
        <p:sp>
          <p:nvSpPr>
            <p:cNvPr id="57" name="TextBox 56"/>
            <p:cNvSpPr txBox="1"/>
            <p:nvPr/>
          </p:nvSpPr>
          <p:spPr>
            <a:xfrm>
              <a:off x="5111011" y="3221747"/>
              <a:ext cx="576064" cy="215444"/>
            </a:xfrm>
            <a:prstGeom prst="rect">
              <a:avLst/>
            </a:prstGeom>
            <a:noFill/>
          </p:spPr>
          <p:txBody>
            <a:bodyPr wrap="square" rtlCol="1">
              <a:spAutoFit/>
            </a:bodyPr>
            <a:lstStyle/>
            <a:p>
              <a:r>
                <a:rPr lang="en-US" sz="800" dirty="0" smtClean="0">
                  <a:latin typeface="Calibri" panose="020F0502020204030204" pitchFamily="34" charset="0"/>
                  <a:cs typeface="Calibri" panose="020F0502020204030204" pitchFamily="34" charset="0"/>
                </a:rPr>
                <a:t>CH1</a:t>
              </a:r>
              <a:endParaRPr lang="he-IL" sz="800" dirty="0">
                <a:latin typeface="Calibri" panose="020F0502020204030204" pitchFamily="34" charset="0"/>
                <a:cs typeface="Calibri" panose="020F0502020204030204" pitchFamily="34" charset="0"/>
              </a:endParaRPr>
            </a:p>
          </p:txBody>
        </p:sp>
        <p:sp>
          <p:nvSpPr>
            <p:cNvPr id="58" name="TextBox 57"/>
            <p:cNvSpPr txBox="1"/>
            <p:nvPr/>
          </p:nvSpPr>
          <p:spPr>
            <a:xfrm>
              <a:off x="5127011" y="3591984"/>
              <a:ext cx="576064" cy="215444"/>
            </a:xfrm>
            <a:prstGeom prst="rect">
              <a:avLst/>
            </a:prstGeom>
            <a:noFill/>
          </p:spPr>
          <p:txBody>
            <a:bodyPr wrap="square" rtlCol="1">
              <a:spAutoFit/>
            </a:bodyPr>
            <a:lstStyle/>
            <a:p>
              <a:r>
                <a:rPr lang="en-US" sz="800" dirty="0" smtClean="0">
                  <a:latin typeface="Calibri" panose="020F0502020204030204" pitchFamily="34" charset="0"/>
                  <a:cs typeface="Calibri" panose="020F0502020204030204" pitchFamily="34" charset="0"/>
                </a:rPr>
                <a:t>400 mV</a:t>
              </a:r>
              <a:endParaRPr lang="he-IL" sz="800" dirty="0">
                <a:latin typeface="Calibri" panose="020F0502020204030204" pitchFamily="34" charset="0"/>
                <a:cs typeface="Calibri" panose="020F0502020204030204" pitchFamily="34" charset="0"/>
              </a:endParaRPr>
            </a:p>
          </p:txBody>
        </p:sp>
        <p:sp>
          <p:nvSpPr>
            <p:cNvPr id="59" name="TextBox 58"/>
            <p:cNvSpPr txBox="1"/>
            <p:nvPr/>
          </p:nvSpPr>
          <p:spPr>
            <a:xfrm>
              <a:off x="5147454" y="2206073"/>
              <a:ext cx="576064" cy="215444"/>
            </a:xfrm>
            <a:prstGeom prst="rect">
              <a:avLst/>
            </a:prstGeom>
            <a:noFill/>
          </p:spPr>
          <p:txBody>
            <a:bodyPr wrap="square" rtlCol="1">
              <a:spAutoFit/>
            </a:bodyPr>
            <a:lstStyle/>
            <a:p>
              <a:r>
                <a:rPr lang="en-US" sz="800" dirty="0" smtClean="0">
                  <a:latin typeface="Calibri" panose="020F0502020204030204" pitchFamily="34" charset="0"/>
                  <a:cs typeface="Calibri" panose="020F0502020204030204" pitchFamily="34" charset="0"/>
                </a:rPr>
                <a:t>20 KHz</a:t>
              </a:r>
              <a:endParaRPr lang="he-IL" sz="800" dirty="0">
                <a:latin typeface="Calibri" panose="020F0502020204030204" pitchFamily="34" charset="0"/>
                <a:cs typeface="Calibri" panose="020F0502020204030204" pitchFamily="34" charset="0"/>
              </a:endParaRPr>
            </a:p>
          </p:txBody>
        </p:sp>
        <p:sp>
          <p:nvSpPr>
            <p:cNvPr id="60" name="TextBox 59"/>
            <p:cNvSpPr txBox="1"/>
            <p:nvPr/>
          </p:nvSpPr>
          <p:spPr>
            <a:xfrm>
              <a:off x="5114400" y="2646266"/>
              <a:ext cx="576064" cy="215444"/>
            </a:xfrm>
            <a:prstGeom prst="rect">
              <a:avLst/>
            </a:prstGeom>
            <a:noFill/>
          </p:spPr>
          <p:txBody>
            <a:bodyPr wrap="square" rtlCol="1">
              <a:spAutoFit/>
            </a:bodyPr>
            <a:lstStyle/>
            <a:p>
              <a:r>
                <a:rPr lang="en-US" sz="800" dirty="0" smtClean="0">
                  <a:latin typeface="Calibri" panose="020F0502020204030204" pitchFamily="34" charset="0"/>
                  <a:cs typeface="Calibri" panose="020F0502020204030204" pitchFamily="34" charset="0"/>
                </a:rPr>
                <a:t>4 </a:t>
              </a:r>
              <a:r>
                <a:rPr lang="en-US" sz="800" dirty="0" err="1" smtClean="0">
                  <a:latin typeface="Calibri" panose="020F0502020204030204" pitchFamily="34" charset="0"/>
                  <a:cs typeface="Calibri" panose="020F0502020204030204" pitchFamily="34" charset="0"/>
                </a:rPr>
                <a:t>ms</a:t>
              </a:r>
              <a:endParaRPr lang="he-IL" sz="800" dirty="0">
                <a:latin typeface="Calibri" panose="020F0502020204030204" pitchFamily="34" charset="0"/>
                <a:cs typeface="Calibri" panose="020F0502020204030204" pitchFamily="34" charset="0"/>
              </a:endParaRPr>
            </a:p>
          </p:txBody>
        </p:sp>
        <p:sp>
          <p:nvSpPr>
            <p:cNvPr id="61" name="TextBox 60"/>
            <p:cNvSpPr txBox="1"/>
            <p:nvPr/>
          </p:nvSpPr>
          <p:spPr>
            <a:xfrm>
              <a:off x="5220111" y="3375585"/>
              <a:ext cx="494051" cy="215444"/>
            </a:xfrm>
            <a:prstGeom prst="rect">
              <a:avLst/>
            </a:prstGeom>
            <a:solidFill>
              <a:schemeClr val="tx1"/>
            </a:solidFill>
          </p:spPr>
          <p:txBody>
            <a:bodyPr wrap="square" rtlCol="1">
              <a:spAutoFit/>
            </a:bodyPr>
            <a:lstStyle/>
            <a:p>
              <a:pPr algn="ctr" rtl="0"/>
              <a:r>
                <a:rPr lang="en-US" sz="800" dirty="0" err="1" smtClean="0">
                  <a:latin typeface="Calibri" panose="020F0502020204030204" pitchFamily="34" charset="0"/>
                  <a:cs typeface="Calibri" panose="020F0502020204030204" pitchFamily="34" charset="0"/>
                </a:rPr>
                <a:t>Pk-Pk</a:t>
              </a:r>
              <a:endParaRPr lang="he-IL" sz="800" dirty="0">
                <a:latin typeface="Calibri" panose="020F0502020204030204" pitchFamily="34" charset="0"/>
                <a:cs typeface="Calibri" panose="020F0502020204030204" pitchFamily="34" charset="0"/>
              </a:endParaRPr>
            </a:p>
          </p:txBody>
        </p:sp>
        <p:sp>
          <p:nvSpPr>
            <p:cNvPr id="62" name="TextBox 61"/>
            <p:cNvSpPr txBox="1"/>
            <p:nvPr/>
          </p:nvSpPr>
          <p:spPr>
            <a:xfrm>
              <a:off x="5094851" y="3092039"/>
              <a:ext cx="576064" cy="215444"/>
            </a:xfrm>
            <a:prstGeom prst="rect">
              <a:avLst/>
            </a:prstGeom>
            <a:noFill/>
          </p:spPr>
          <p:txBody>
            <a:bodyPr wrap="square" rtlCol="1">
              <a:spAutoFit/>
            </a:bodyPr>
            <a:lstStyle/>
            <a:p>
              <a:r>
                <a:rPr lang="en-US" sz="800" dirty="0" smtClean="0">
                  <a:latin typeface="Calibri" panose="020F0502020204030204" pitchFamily="34" charset="0"/>
                  <a:cs typeface="Calibri" panose="020F0502020204030204" pitchFamily="34" charset="0"/>
                </a:rPr>
                <a:t>0 V</a:t>
              </a:r>
              <a:endParaRPr lang="he-IL" sz="800" dirty="0">
                <a:latin typeface="Calibri" panose="020F0502020204030204" pitchFamily="34" charset="0"/>
                <a:cs typeface="Calibri" panose="020F0502020204030204" pitchFamily="34" charset="0"/>
              </a:endParaRPr>
            </a:p>
          </p:txBody>
        </p:sp>
        <p:sp>
          <p:nvSpPr>
            <p:cNvPr id="63" name="צורה חופשית 62"/>
            <p:cNvSpPr/>
            <p:nvPr/>
          </p:nvSpPr>
          <p:spPr bwMode="auto">
            <a:xfrm>
              <a:off x="2420662" y="1968784"/>
              <a:ext cx="2799449" cy="1210988"/>
            </a:xfrm>
            <a:custGeom>
              <a:avLst/>
              <a:gdLst>
                <a:gd name="connsiteX0" fmla="*/ 0 w 2739407"/>
                <a:gd name="connsiteY0" fmla="*/ 710313 h 1374557"/>
                <a:gd name="connsiteX1" fmla="*/ 301925 w 2739407"/>
                <a:gd name="connsiteY1" fmla="*/ 37453 h 1374557"/>
                <a:gd name="connsiteX2" fmla="*/ 845389 w 2739407"/>
                <a:gd name="connsiteY2" fmla="*/ 1365921 h 1374557"/>
                <a:gd name="connsiteX3" fmla="*/ 1345721 w 2739407"/>
                <a:gd name="connsiteY3" fmla="*/ 37453 h 1374557"/>
                <a:gd name="connsiteX4" fmla="*/ 1863306 w 2739407"/>
                <a:gd name="connsiteY4" fmla="*/ 1374547 h 1374557"/>
                <a:gd name="connsiteX5" fmla="*/ 2389517 w 2739407"/>
                <a:gd name="connsiteY5" fmla="*/ 11574 h 1374557"/>
                <a:gd name="connsiteX6" fmla="*/ 2708695 w 2739407"/>
                <a:gd name="connsiteY6" fmla="*/ 718940 h 1374557"/>
                <a:gd name="connsiteX7" fmla="*/ 2708695 w 2739407"/>
                <a:gd name="connsiteY7" fmla="*/ 727566 h 13745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739407" h="1374557">
                  <a:moveTo>
                    <a:pt x="0" y="710313"/>
                  </a:moveTo>
                  <a:cubicBezTo>
                    <a:pt x="80513" y="319249"/>
                    <a:pt x="161027" y="-71815"/>
                    <a:pt x="301925" y="37453"/>
                  </a:cubicBezTo>
                  <a:cubicBezTo>
                    <a:pt x="442823" y="146721"/>
                    <a:pt x="671423" y="1365921"/>
                    <a:pt x="845389" y="1365921"/>
                  </a:cubicBezTo>
                  <a:cubicBezTo>
                    <a:pt x="1019355" y="1365921"/>
                    <a:pt x="1176068" y="36015"/>
                    <a:pt x="1345721" y="37453"/>
                  </a:cubicBezTo>
                  <a:cubicBezTo>
                    <a:pt x="1515374" y="38891"/>
                    <a:pt x="1689340" y="1378860"/>
                    <a:pt x="1863306" y="1374547"/>
                  </a:cubicBezTo>
                  <a:cubicBezTo>
                    <a:pt x="2037272" y="1370234"/>
                    <a:pt x="2248619" y="120842"/>
                    <a:pt x="2389517" y="11574"/>
                  </a:cubicBezTo>
                  <a:cubicBezTo>
                    <a:pt x="2530415" y="-97694"/>
                    <a:pt x="2655499" y="599608"/>
                    <a:pt x="2708695" y="718940"/>
                  </a:cubicBezTo>
                  <a:cubicBezTo>
                    <a:pt x="2761891" y="838272"/>
                    <a:pt x="2735293" y="782919"/>
                    <a:pt x="2708695" y="727566"/>
                  </a:cubicBezTo>
                </a:path>
              </a:pathLst>
            </a:custGeom>
            <a:noFill/>
            <a:ln w="28575" cap="flat" cmpd="sng" algn="ctr">
              <a:solidFill>
                <a:schemeClr val="tx1"/>
              </a:solidFill>
              <a:prstDash val="solid"/>
              <a:round/>
              <a:headEnd type="none" w="med" len="med"/>
              <a:tailEnd type="none" w="med" len="med"/>
            </a:ln>
            <a:effectLst/>
          </p:spPr>
          <p:txBody>
            <a:bodyPr vert="horz" wrap="square" lIns="91440" tIns="45720" rIns="91440" bIns="45720" numCol="1" rtlCol="1" anchor="t" anchorCtr="0" compatLnSpc="1">
              <a:prstTxWarp prst="textNoShape">
                <a:avLst/>
              </a:prstTxWarp>
            </a:bodyPr>
            <a:lstStyle/>
            <a:p>
              <a:pPr marL="0" marR="0" indent="0" algn="r" defTabSz="914400" rtl="1" eaLnBrk="1" fontAlgn="base" latinLnBrk="0" hangingPunct="1">
                <a:lnSpc>
                  <a:spcPct val="100000"/>
                </a:lnSpc>
                <a:spcBef>
                  <a:spcPct val="0"/>
                </a:spcBef>
                <a:spcAft>
                  <a:spcPct val="0"/>
                </a:spcAft>
                <a:buClrTx/>
                <a:buSzTx/>
                <a:buFontTx/>
                <a:buNone/>
                <a:tabLst/>
              </a:pPr>
              <a:endParaRPr kumimoji="0" lang="he-IL" sz="1800" b="0" i="0" u="none" strike="noStrike" cap="none" normalizeH="0" baseline="0" smtClean="0">
                <a:ln>
                  <a:noFill/>
                </a:ln>
                <a:effectLst/>
                <a:latin typeface="Calibri" panose="020F0502020204030204" pitchFamily="34" charset="0"/>
                <a:cs typeface="Calibri" panose="020F0502020204030204" pitchFamily="34" charset="0"/>
              </a:endParaRPr>
            </a:p>
          </p:txBody>
        </p:sp>
      </p:grpSp>
      <p:sp>
        <p:nvSpPr>
          <p:cNvPr id="64" name="TextBox 63"/>
          <p:cNvSpPr txBox="1"/>
          <p:nvPr/>
        </p:nvSpPr>
        <p:spPr>
          <a:xfrm>
            <a:off x="2894112" y="5171730"/>
            <a:ext cx="6624736" cy="707886"/>
          </a:xfrm>
          <a:prstGeom prst="rect">
            <a:avLst/>
          </a:prstGeom>
          <a:noFill/>
        </p:spPr>
        <p:txBody>
          <a:bodyPr wrap="square" rtlCol="1">
            <a:spAutoFit/>
          </a:bodyPr>
          <a:lstStyle/>
          <a:p>
            <a:r>
              <a:rPr lang="he-IL" sz="2000" dirty="0" smtClean="0">
                <a:latin typeface="Calibri" panose="020F0502020204030204" pitchFamily="34" charset="0"/>
                <a:cs typeface="Calibri" panose="020F0502020204030204" pitchFamily="34" charset="0"/>
              </a:rPr>
              <a:t>ניתן למדוד תדר (</a:t>
            </a:r>
            <a:r>
              <a:rPr lang="en-US" sz="2000" dirty="0" err="1" smtClean="0">
                <a:latin typeface="Calibri" panose="020F0502020204030204" pitchFamily="34" charset="0"/>
                <a:cs typeface="Calibri" panose="020F0502020204030204" pitchFamily="34" charset="0"/>
              </a:rPr>
              <a:t>Freq</a:t>
            </a:r>
            <a:r>
              <a:rPr lang="he-IL" sz="2000" dirty="0" smtClean="0">
                <a:latin typeface="Calibri" panose="020F0502020204030204" pitchFamily="34" charset="0"/>
                <a:cs typeface="Calibri" panose="020F0502020204030204" pitchFamily="34" charset="0"/>
              </a:rPr>
              <a:t>), זמן מחזור (</a:t>
            </a:r>
            <a:r>
              <a:rPr lang="en-US" sz="2000" dirty="0" smtClean="0">
                <a:latin typeface="Calibri" panose="020F0502020204030204" pitchFamily="34" charset="0"/>
                <a:cs typeface="Calibri" panose="020F0502020204030204" pitchFamily="34" charset="0"/>
              </a:rPr>
              <a:t>Period</a:t>
            </a:r>
            <a:r>
              <a:rPr lang="he-IL" sz="2000" dirty="0" smtClean="0">
                <a:latin typeface="Calibri" panose="020F0502020204030204" pitchFamily="34" charset="0"/>
                <a:cs typeface="Calibri" panose="020F0502020204030204" pitchFamily="34" charset="0"/>
              </a:rPr>
              <a:t>), מתח ממוצע (</a:t>
            </a:r>
            <a:r>
              <a:rPr lang="en-US" sz="2000" dirty="0" smtClean="0">
                <a:latin typeface="Calibri" panose="020F0502020204030204" pitchFamily="34" charset="0"/>
                <a:cs typeface="Calibri" panose="020F0502020204030204" pitchFamily="34" charset="0"/>
              </a:rPr>
              <a:t>Mean</a:t>
            </a:r>
            <a:r>
              <a:rPr lang="he-IL" sz="2000" dirty="0" smtClean="0">
                <a:latin typeface="Calibri" panose="020F0502020204030204" pitchFamily="34" charset="0"/>
                <a:cs typeface="Calibri" panose="020F0502020204030204" pitchFamily="34" charset="0"/>
              </a:rPr>
              <a:t>), מתח </a:t>
            </a:r>
            <a:r>
              <a:rPr lang="en-US" sz="2000" dirty="0" smtClean="0">
                <a:latin typeface="Calibri" panose="020F0502020204030204" pitchFamily="34" charset="0"/>
                <a:cs typeface="Calibri" panose="020F0502020204030204" pitchFamily="34" charset="0"/>
              </a:rPr>
              <a:t>V peak to Peak</a:t>
            </a:r>
            <a:r>
              <a:rPr lang="he-IL" sz="2000" dirty="0" smtClean="0">
                <a:latin typeface="Calibri" panose="020F0502020204030204" pitchFamily="34" charset="0"/>
                <a:cs typeface="Calibri" panose="020F0502020204030204" pitchFamily="34" charset="0"/>
              </a:rPr>
              <a:t> (</a:t>
            </a:r>
            <a:r>
              <a:rPr lang="en-US" sz="2000" dirty="0" err="1" smtClean="0">
                <a:latin typeface="Calibri" panose="020F0502020204030204" pitchFamily="34" charset="0"/>
                <a:cs typeface="Calibri" panose="020F0502020204030204" pitchFamily="34" charset="0"/>
              </a:rPr>
              <a:t>Pk-Pk</a:t>
            </a:r>
            <a:r>
              <a:rPr lang="he-IL" sz="2000" dirty="0" smtClean="0">
                <a:latin typeface="Calibri" panose="020F0502020204030204" pitchFamily="34" charset="0"/>
                <a:cs typeface="Calibri" panose="020F0502020204030204" pitchFamily="34" charset="0"/>
              </a:rPr>
              <a:t>)</a:t>
            </a:r>
            <a:endParaRPr lang="he-IL" sz="2000" dirty="0">
              <a:latin typeface="Calibri" panose="020F0502020204030204" pitchFamily="34" charset="0"/>
              <a:cs typeface="Calibri" panose="020F0502020204030204" pitchFamily="34" charset="0"/>
            </a:endParaRPr>
          </a:p>
        </p:txBody>
      </p:sp>
      <p:sp>
        <p:nvSpPr>
          <p:cNvPr id="65" name="אליפסה 64"/>
          <p:cNvSpPr/>
          <p:nvPr/>
        </p:nvSpPr>
        <p:spPr bwMode="auto">
          <a:xfrm>
            <a:off x="6009251" y="2451664"/>
            <a:ext cx="773293" cy="560455"/>
          </a:xfrm>
          <a:prstGeom prst="ellipse">
            <a:avLst/>
          </a:prstGeom>
          <a:noFill/>
          <a:ln w="28575" cap="flat" cmpd="sng" algn="ctr">
            <a:solidFill>
              <a:srgbClr val="FFFF00"/>
            </a:solidFill>
            <a:prstDash val="solid"/>
            <a:round/>
            <a:headEnd type="none" w="med" len="med"/>
            <a:tailEnd type="none" w="med" len="med"/>
          </a:ln>
          <a:effectLst/>
        </p:spPr>
        <p:txBody>
          <a:bodyPr vert="horz" wrap="square" lIns="91440" tIns="45720" rIns="91440" bIns="45720" numCol="1" rtlCol="1" anchor="t" anchorCtr="0" compatLnSpc="1">
            <a:prstTxWarp prst="textNoShape">
              <a:avLst/>
            </a:prstTxWarp>
          </a:bodyPr>
          <a:lstStyle/>
          <a:p>
            <a:pPr marL="0" marR="0" indent="0" algn="r" defTabSz="914400" rtl="1" eaLnBrk="1" fontAlgn="base" latinLnBrk="0" hangingPunct="1">
              <a:lnSpc>
                <a:spcPct val="100000"/>
              </a:lnSpc>
              <a:spcBef>
                <a:spcPct val="0"/>
              </a:spcBef>
              <a:spcAft>
                <a:spcPct val="0"/>
              </a:spcAft>
              <a:buClrTx/>
              <a:buSzTx/>
              <a:buFontTx/>
              <a:buNone/>
              <a:tabLst/>
            </a:pPr>
            <a:endParaRPr kumimoji="0" lang="he-IL" sz="1800" b="0" i="0" u="none" strike="noStrike" cap="none" normalizeH="0" baseline="0" smtClean="0">
              <a:ln>
                <a:noFill/>
              </a:ln>
              <a:effectLst/>
              <a:latin typeface="Calibri" panose="020F0502020204030204" pitchFamily="34" charset="0"/>
              <a:cs typeface="Calibri" panose="020F0502020204030204" pitchFamily="34" charset="0"/>
            </a:endParaRPr>
          </a:p>
        </p:txBody>
      </p:sp>
      <p:cxnSp>
        <p:nvCxnSpPr>
          <p:cNvPr id="66" name="מחבר חץ ישר 65"/>
          <p:cNvCxnSpPr>
            <a:endCxn id="59" idx="3"/>
          </p:cNvCxnSpPr>
          <p:nvPr/>
        </p:nvCxnSpPr>
        <p:spPr bwMode="auto">
          <a:xfrm flipH="1" flipV="1">
            <a:off x="6637918" y="2904397"/>
            <a:ext cx="792698" cy="2395108"/>
          </a:xfrm>
          <a:prstGeom prst="straightConnector1">
            <a:avLst/>
          </a:prstGeom>
          <a:solidFill>
            <a:srgbClr val="C0C0C0"/>
          </a:solidFill>
          <a:ln w="28575" cap="flat" cmpd="sng" algn="ctr">
            <a:solidFill>
              <a:srgbClr val="FFFF00"/>
            </a:solidFill>
            <a:prstDash val="solid"/>
            <a:round/>
            <a:headEnd type="none" w="med" len="med"/>
            <a:tailEnd type="arrow"/>
          </a:ln>
          <a:effectLst/>
        </p:spPr>
      </p:cxnSp>
      <p:sp>
        <p:nvSpPr>
          <p:cNvPr id="67" name="אליפסה 66"/>
          <p:cNvSpPr/>
          <p:nvPr/>
        </p:nvSpPr>
        <p:spPr bwMode="auto">
          <a:xfrm>
            <a:off x="6033063" y="2925617"/>
            <a:ext cx="773293" cy="560455"/>
          </a:xfrm>
          <a:prstGeom prst="ellipse">
            <a:avLst/>
          </a:prstGeom>
          <a:noFill/>
          <a:ln w="28575" cap="flat" cmpd="sng" algn="ctr">
            <a:solidFill>
              <a:srgbClr val="00B050"/>
            </a:solidFill>
            <a:prstDash val="solid"/>
            <a:round/>
            <a:headEnd type="none" w="med" len="med"/>
            <a:tailEnd type="none" w="med" len="med"/>
          </a:ln>
          <a:effectLst/>
        </p:spPr>
        <p:txBody>
          <a:bodyPr vert="horz" wrap="square" lIns="91440" tIns="45720" rIns="91440" bIns="45720" numCol="1" rtlCol="1" anchor="t" anchorCtr="0" compatLnSpc="1">
            <a:prstTxWarp prst="textNoShape">
              <a:avLst/>
            </a:prstTxWarp>
          </a:bodyPr>
          <a:lstStyle/>
          <a:p>
            <a:pPr marL="0" marR="0" indent="0" algn="r" defTabSz="914400" rtl="1" eaLnBrk="1" fontAlgn="base" latinLnBrk="0" hangingPunct="1">
              <a:lnSpc>
                <a:spcPct val="100000"/>
              </a:lnSpc>
              <a:spcBef>
                <a:spcPct val="0"/>
              </a:spcBef>
              <a:spcAft>
                <a:spcPct val="0"/>
              </a:spcAft>
              <a:buClrTx/>
              <a:buSzTx/>
              <a:buFontTx/>
              <a:buNone/>
              <a:tabLst/>
            </a:pPr>
            <a:endParaRPr kumimoji="0" lang="he-IL" sz="1800" b="0" i="0" u="none" strike="noStrike" cap="none" normalizeH="0" baseline="0" smtClean="0">
              <a:ln>
                <a:noFill/>
              </a:ln>
              <a:effectLst/>
              <a:latin typeface="Calibri" panose="020F0502020204030204" pitchFamily="34" charset="0"/>
              <a:cs typeface="Calibri" panose="020F0502020204030204" pitchFamily="34" charset="0"/>
            </a:endParaRPr>
          </a:p>
        </p:txBody>
      </p:sp>
      <p:cxnSp>
        <p:nvCxnSpPr>
          <p:cNvPr id="68" name="מחבר חץ ישר 67"/>
          <p:cNvCxnSpPr>
            <a:endCxn id="67" idx="3"/>
          </p:cNvCxnSpPr>
          <p:nvPr/>
        </p:nvCxnSpPr>
        <p:spPr bwMode="auto">
          <a:xfrm flipV="1">
            <a:off x="5126360" y="3403995"/>
            <a:ext cx="1019949" cy="1895511"/>
          </a:xfrm>
          <a:prstGeom prst="straightConnector1">
            <a:avLst/>
          </a:prstGeom>
          <a:solidFill>
            <a:srgbClr val="C0C0C0"/>
          </a:solidFill>
          <a:ln w="28575" cap="flat" cmpd="sng" algn="ctr">
            <a:solidFill>
              <a:srgbClr val="00B050"/>
            </a:solidFill>
            <a:prstDash val="solid"/>
            <a:round/>
            <a:headEnd type="none" w="med" len="med"/>
            <a:tailEnd type="arrow"/>
          </a:ln>
          <a:effectLst/>
        </p:spPr>
      </p:cxnSp>
      <p:sp>
        <p:nvSpPr>
          <p:cNvPr id="69" name="אליפסה 68"/>
          <p:cNvSpPr/>
          <p:nvPr/>
        </p:nvSpPr>
        <p:spPr bwMode="auto">
          <a:xfrm>
            <a:off x="6041411" y="3378504"/>
            <a:ext cx="773293" cy="560455"/>
          </a:xfrm>
          <a:prstGeom prst="ellipse">
            <a:avLst/>
          </a:prstGeom>
          <a:noFill/>
          <a:ln w="28575" cap="flat" cmpd="sng" algn="ctr">
            <a:solidFill>
              <a:srgbClr val="FF0000"/>
            </a:solidFill>
            <a:prstDash val="solid"/>
            <a:round/>
            <a:headEnd type="none" w="med" len="med"/>
            <a:tailEnd type="none" w="med" len="med"/>
          </a:ln>
          <a:effectLst/>
        </p:spPr>
        <p:txBody>
          <a:bodyPr vert="horz" wrap="square" lIns="91440" tIns="45720" rIns="91440" bIns="45720" numCol="1" rtlCol="1" anchor="t" anchorCtr="0" compatLnSpc="1">
            <a:prstTxWarp prst="textNoShape">
              <a:avLst/>
            </a:prstTxWarp>
          </a:bodyPr>
          <a:lstStyle/>
          <a:p>
            <a:pPr marL="0" marR="0" indent="0" algn="r" defTabSz="914400" rtl="1" eaLnBrk="1" fontAlgn="base" latinLnBrk="0" hangingPunct="1">
              <a:lnSpc>
                <a:spcPct val="100000"/>
              </a:lnSpc>
              <a:spcBef>
                <a:spcPct val="0"/>
              </a:spcBef>
              <a:spcAft>
                <a:spcPct val="0"/>
              </a:spcAft>
              <a:buClrTx/>
              <a:buSzTx/>
              <a:buFontTx/>
              <a:buNone/>
              <a:tabLst/>
            </a:pPr>
            <a:endParaRPr kumimoji="0" lang="he-IL" sz="1800" b="0" i="0" u="none" strike="noStrike" cap="none" normalizeH="0" baseline="0" smtClean="0">
              <a:ln>
                <a:noFill/>
              </a:ln>
              <a:effectLst/>
              <a:latin typeface="Calibri" panose="020F0502020204030204" pitchFamily="34" charset="0"/>
              <a:cs typeface="Calibri" panose="020F0502020204030204" pitchFamily="34" charset="0"/>
            </a:endParaRPr>
          </a:p>
        </p:txBody>
      </p:sp>
      <p:cxnSp>
        <p:nvCxnSpPr>
          <p:cNvPr id="70" name="מחבר חץ ישר 69"/>
          <p:cNvCxnSpPr>
            <a:endCxn id="69" idx="5"/>
          </p:cNvCxnSpPr>
          <p:nvPr/>
        </p:nvCxnSpPr>
        <p:spPr bwMode="auto">
          <a:xfrm flipH="1" flipV="1">
            <a:off x="6701458" y="3856882"/>
            <a:ext cx="1378185" cy="1675817"/>
          </a:xfrm>
          <a:prstGeom prst="straightConnector1">
            <a:avLst/>
          </a:prstGeom>
          <a:solidFill>
            <a:srgbClr val="C0C0C0"/>
          </a:solidFill>
          <a:ln w="28575" cap="flat" cmpd="sng" algn="ctr">
            <a:solidFill>
              <a:srgbClr val="FF0000"/>
            </a:solidFill>
            <a:prstDash val="solid"/>
            <a:round/>
            <a:headEnd type="none" w="med" len="med"/>
            <a:tailEnd type="arrow"/>
          </a:ln>
          <a:effectLst/>
        </p:spPr>
      </p:cxnSp>
      <p:sp>
        <p:nvSpPr>
          <p:cNvPr id="71" name="אליפסה 70"/>
          <p:cNvSpPr/>
          <p:nvPr/>
        </p:nvSpPr>
        <p:spPr bwMode="auto">
          <a:xfrm>
            <a:off x="5989540" y="3856882"/>
            <a:ext cx="773293" cy="560455"/>
          </a:xfrm>
          <a:prstGeom prst="ellipse">
            <a:avLst/>
          </a:prstGeom>
          <a:noFill/>
          <a:ln w="28575" cap="flat" cmpd="sng" algn="ctr">
            <a:solidFill>
              <a:srgbClr val="7030A0"/>
            </a:solidFill>
            <a:prstDash val="solid"/>
            <a:round/>
            <a:headEnd type="none" w="med" len="med"/>
            <a:tailEnd type="none" w="med" len="med"/>
          </a:ln>
          <a:effectLst/>
        </p:spPr>
        <p:txBody>
          <a:bodyPr vert="horz" wrap="square" lIns="91440" tIns="45720" rIns="91440" bIns="45720" numCol="1" rtlCol="1" anchor="t" anchorCtr="0" compatLnSpc="1">
            <a:prstTxWarp prst="textNoShape">
              <a:avLst/>
            </a:prstTxWarp>
          </a:bodyPr>
          <a:lstStyle/>
          <a:p>
            <a:pPr marL="0" marR="0" indent="0" algn="r" defTabSz="914400" rtl="1" eaLnBrk="1" fontAlgn="base" latinLnBrk="0" hangingPunct="1">
              <a:lnSpc>
                <a:spcPct val="100000"/>
              </a:lnSpc>
              <a:spcBef>
                <a:spcPct val="0"/>
              </a:spcBef>
              <a:spcAft>
                <a:spcPct val="0"/>
              </a:spcAft>
              <a:buClrTx/>
              <a:buSzTx/>
              <a:buFontTx/>
              <a:buNone/>
              <a:tabLst/>
            </a:pPr>
            <a:endParaRPr kumimoji="0" lang="he-IL" sz="1800" b="0" i="0" u="none" strike="noStrike" cap="none" normalizeH="0" baseline="0" smtClean="0">
              <a:ln>
                <a:noFill/>
              </a:ln>
              <a:effectLst/>
              <a:latin typeface="Calibri" panose="020F0502020204030204" pitchFamily="34" charset="0"/>
              <a:cs typeface="Calibri" panose="020F0502020204030204" pitchFamily="34" charset="0"/>
            </a:endParaRPr>
          </a:p>
        </p:txBody>
      </p:sp>
      <p:cxnSp>
        <p:nvCxnSpPr>
          <p:cNvPr id="72" name="מחבר חץ ישר 71"/>
          <p:cNvCxnSpPr>
            <a:endCxn id="71" idx="4"/>
          </p:cNvCxnSpPr>
          <p:nvPr/>
        </p:nvCxnSpPr>
        <p:spPr bwMode="auto">
          <a:xfrm flipV="1">
            <a:off x="5989540" y="4417337"/>
            <a:ext cx="386647" cy="754393"/>
          </a:xfrm>
          <a:prstGeom prst="straightConnector1">
            <a:avLst/>
          </a:prstGeom>
          <a:solidFill>
            <a:srgbClr val="C0C0C0"/>
          </a:solidFill>
          <a:ln w="28575" cap="flat" cmpd="sng" algn="ctr">
            <a:solidFill>
              <a:srgbClr val="7030A0"/>
            </a:solidFill>
            <a:prstDash val="solid"/>
            <a:round/>
            <a:headEnd type="none" w="med" len="med"/>
            <a:tailEnd type="arrow"/>
          </a:ln>
          <a:effectLst/>
        </p:spPr>
      </p:cxnSp>
      <p:sp>
        <p:nvSpPr>
          <p:cNvPr id="82" name="מלבן מעוגל 81"/>
          <p:cNvSpPr/>
          <p:nvPr/>
        </p:nvSpPr>
        <p:spPr>
          <a:xfrm>
            <a:off x="10560809" y="1452363"/>
            <a:ext cx="1298546" cy="240051"/>
          </a:xfrm>
          <a:prstGeom prst="roundRect">
            <a:avLst/>
          </a:prstGeom>
          <a:gradFill flip="none" rotWithShape="1">
            <a:gsLst>
              <a:gs pos="0">
                <a:schemeClr val="accent2">
                  <a:lumMod val="75000"/>
                  <a:shade val="30000"/>
                  <a:satMod val="115000"/>
                </a:schemeClr>
              </a:gs>
              <a:gs pos="50000">
                <a:schemeClr val="accent2">
                  <a:lumMod val="75000"/>
                  <a:shade val="67500"/>
                  <a:satMod val="115000"/>
                </a:schemeClr>
              </a:gs>
              <a:gs pos="100000">
                <a:schemeClr val="accent2">
                  <a:lumMod val="75000"/>
                  <a:shade val="100000"/>
                  <a:satMod val="115000"/>
                </a:scheme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1800" dirty="0" smtClean="0">
                <a:latin typeface="Calibri" panose="020F0502020204030204" pitchFamily="34" charset="0"/>
                <a:cs typeface="Calibri" panose="020F0502020204030204" pitchFamily="34" charset="0"/>
              </a:rPr>
              <a:t>תפקיד</a:t>
            </a:r>
            <a:endParaRPr lang="he-IL" sz="1800" dirty="0">
              <a:latin typeface="Calibri" panose="020F0502020204030204" pitchFamily="34" charset="0"/>
              <a:cs typeface="Calibri" panose="020F0502020204030204" pitchFamily="34" charset="0"/>
            </a:endParaRPr>
          </a:p>
        </p:txBody>
      </p:sp>
      <p:sp>
        <p:nvSpPr>
          <p:cNvPr id="83" name="מלבן מעוגל 82"/>
          <p:cNvSpPr/>
          <p:nvPr/>
        </p:nvSpPr>
        <p:spPr>
          <a:xfrm>
            <a:off x="10572841" y="2088806"/>
            <a:ext cx="1298546" cy="240051"/>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1800" dirty="0" smtClean="0">
                <a:latin typeface="Calibri" panose="020F0502020204030204" pitchFamily="34" charset="0"/>
                <a:cs typeface="Calibri" panose="020F0502020204030204" pitchFamily="34" charset="0"/>
              </a:rPr>
              <a:t>עקרון פעולה</a:t>
            </a:r>
            <a:endParaRPr lang="he-IL" sz="1800" dirty="0">
              <a:latin typeface="Calibri" panose="020F0502020204030204" pitchFamily="34" charset="0"/>
              <a:cs typeface="Calibri" panose="020F0502020204030204" pitchFamily="34" charset="0"/>
            </a:endParaRPr>
          </a:p>
        </p:txBody>
      </p:sp>
      <p:sp>
        <p:nvSpPr>
          <p:cNvPr id="84" name="מלבן מעוגל 83"/>
          <p:cNvSpPr/>
          <p:nvPr/>
        </p:nvSpPr>
        <p:spPr>
          <a:xfrm>
            <a:off x="10560809" y="1758306"/>
            <a:ext cx="1298546" cy="240051"/>
          </a:xfrm>
          <a:prstGeom prst="roundRect">
            <a:avLst/>
          </a:prstGeom>
          <a:gradFill flip="none" rotWithShape="1">
            <a:gsLst>
              <a:gs pos="0">
                <a:schemeClr val="accent2">
                  <a:lumMod val="75000"/>
                  <a:shade val="30000"/>
                  <a:satMod val="115000"/>
                </a:schemeClr>
              </a:gs>
              <a:gs pos="50000">
                <a:schemeClr val="accent2">
                  <a:lumMod val="75000"/>
                  <a:shade val="67500"/>
                  <a:satMod val="115000"/>
                </a:schemeClr>
              </a:gs>
              <a:gs pos="100000">
                <a:schemeClr val="accent2">
                  <a:lumMod val="75000"/>
                  <a:shade val="100000"/>
                  <a:satMod val="115000"/>
                </a:scheme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1800" dirty="0" smtClean="0">
                <a:latin typeface="Calibri" panose="020F0502020204030204" pitchFamily="34" charset="0"/>
                <a:cs typeface="Calibri" panose="020F0502020204030204" pitchFamily="34" charset="0"/>
              </a:rPr>
              <a:t>אופן החיבור</a:t>
            </a:r>
            <a:endParaRPr lang="he-IL" sz="1800" dirty="0">
              <a:latin typeface="Calibri" panose="020F0502020204030204" pitchFamily="34" charset="0"/>
              <a:cs typeface="Calibri" panose="020F0502020204030204" pitchFamily="34" charset="0"/>
            </a:endParaRPr>
          </a:p>
        </p:txBody>
      </p:sp>
      <p:sp>
        <p:nvSpPr>
          <p:cNvPr id="85" name="מלבן מעוגל 84"/>
          <p:cNvSpPr/>
          <p:nvPr/>
        </p:nvSpPr>
        <p:spPr>
          <a:xfrm>
            <a:off x="10572841" y="2419306"/>
            <a:ext cx="1298546" cy="496677"/>
          </a:xfrm>
          <a:prstGeom prst="roundRect">
            <a:avLst/>
          </a:prstGeom>
          <a:gradFill flip="none" rotWithShape="1">
            <a:gsLst>
              <a:gs pos="0">
                <a:schemeClr val="accent2">
                  <a:lumMod val="75000"/>
                  <a:shade val="30000"/>
                  <a:satMod val="115000"/>
                </a:schemeClr>
              </a:gs>
              <a:gs pos="50000">
                <a:schemeClr val="accent2">
                  <a:lumMod val="75000"/>
                  <a:shade val="67500"/>
                  <a:satMod val="115000"/>
                </a:schemeClr>
              </a:gs>
              <a:gs pos="100000">
                <a:schemeClr val="accent2">
                  <a:lumMod val="75000"/>
                  <a:shade val="100000"/>
                  <a:satMod val="115000"/>
                </a:scheme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1800" dirty="0" smtClean="0">
                <a:latin typeface="Calibri" panose="020F0502020204030204" pitchFamily="34" charset="0"/>
                <a:cs typeface="Calibri" panose="020F0502020204030204" pitchFamily="34" charset="0"/>
              </a:rPr>
              <a:t>אמצעי זהירות</a:t>
            </a:r>
            <a:endParaRPr lang="he-IL" sz="18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8328131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7"/>
                                        </p:tgtEl>
                                        <p:attrNameLst>
                                          <p:attrName>style.visibility</p:attrName>
                                        </p:attrNameLst>
                                      </p:cBhvr>
                                      <p:to>
                                        <p:strVal val="visible"/>
                                      </p:to>
                                    </p:set>
                                    <p:animEffect transition="in" filter="fade">
                                      <p:cBhvr>
                                        <p:cTn id="7" dur="1000"/>
                                        <p:tgtEl>
                                          <p:spTgt spid="47"/>
                                        </p:tgtEl>
                                      </p:cBhvr>
                                    </p:animEffect>
                                    <p:anim calcmode="lin" valueType="num">
                                      <p:cBhvr>
                                        <p:cTn id="8" dur="1000" fill="hold"/>
                                        <p:tgtEl>
                                          <p:spTgt spid="47"/>
                                        </p:tgtEl>
                                        <p:attrNameLst>
                                          <p:attrName>ppt_x</p:attrName>
                                        </p:attrNameLst>
                                      </p:cBhvr>
                                      <p:tavLst>
                                        <p:tav tm="0">
                                          <p:val>
                                            <p:strVal val="#ppt_x"/>
                                          </p:val>
                                        </p:tav>
                                        <p:tav tm="100000">
                                          <p:val>
                                            <p:strVal val="#ppt_x"/>
                                          </p:val>
                                        </p:tav>
                                      </p:tavLst>
                                    </p:anim>
                                    <p:anim calcmode="lin" valueType="num">
                                      <p:cBhvr>
                                        <p:cTn id="9" dur="1000" fill="hold"/>
                                        <p:tgtEl>
                                          <p:spTgt spid="47"/>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46"/>
                                        </p:tgtEl>
                                        <p:attrNameLst>
                                          <p:attrName>style.visibility</p:attrName>
                                        </p:attrNameLst>
                                      </p:cBhvr>
                                      <p:to>
                                        <p:strVal val="visible"/>
                                      </p:to>
                                    </p:set>
                                    <p:animEffect transition="in" filter="fade">
                                      <p:cBhvr>
                                        <p:cTn id="14" dur="1000"/>
                                        <p:tgtEl>
                                          <p:spTgt spid="46"/>
                                        </p:tgtEl>
                                      </p:cBhvr>
                                    </p:animEffect>
                                    <p:anim calcmode="lin" valueType="num">
                                      <p:cBhvr>
                                        <p:cTn id="15" dur="1000" fill="hold"/>
                                        <p:tgtEl>
                                          <p:spTgt spid="46"/>
                                        </p:tgtEl>
                                        <p:attrNameLst>
                                          <p:attrName>ppt_x</p:attrName>
                                        </p:attrNameLst>
                                      </p:cBhvr>
                                      <p:tavLst>
                                        <p:tav tm="0">
                                          <p:val>
                                            <p:strVal val="#ppt_x"/>
                                          </p:val>
                                        </p:tav>
                                        <p:tav tm="100000">
                                          <p:val>
                                            <p:strVal val="#ppt_x"/>
                                          </p:val>
                                        </p:tav>
                                      </p:tavLst>
                                    </p:anim>
                                    <p:anim calcmode="lin" valueType="num">
                                      <p:cBhvr>
                                        <p:cTn id="16" dur="1000" fill="hold"/>
                                        <p:tgtEl>
                                          <p:spTgt spid="46"/>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64"/>
                                        </p:tgtEl>
                                        <p:attrNameLst>
                                          <p:attrName>style.visibility</p:attrName>
                                        </p:attrNameLst>
                                      </p:cBhvr>
                                      <p:to>
                                        <p:strVal val="visible"/>
                                      </p:to>
                                    </p:set>
                                    <p:animEffect transition="in" filter="fade">
                                      <p:cBhvr>
                                        <p:cTn id="21" dur="1000"/>
                                        <p:tgtEl>
                                          <p:spTgt spid="64"/>
                                        </p:tgtEl>
                                      </p:cBhvr>
                                    </p:animEffect>
                                    <p:anim calcmode="lin" valueType="num">
                                      <p:cBhvr>
                                        <p:cTn id="22" dur="1000" fill="hold"/>
                                        <p:tgtEl>
                                          <p:spTgt spid="64"/>
                                        </p:tgtEl>
                                        <p:attrNameLst>
                                          <p:attrName>ppt_x</p:attrName>
                                        </p:attrNameLst>
                                      </p:cBhvr>
                                      <p:tavLst>
                                        <p:tav tm="0">
                                          <p:val>
                                            <p:strVal val="#ppt_x"/>
                                          </p:val>
                                        </p:tav>
                                        <p:tav tm="100000">
                                          <p:val>
                                            <p:strVal val="#ppt_x"/>
                                          </p:val>
                                        </p:tav>
                                      </p:tavLst>
                                    </p:anim>
                                    <p:anim calcmode="lin" valueType="num">
                                      <p:cBhvr>
                                        <p:cTn id="23" dur="1000" fill="hold"/>
                                        <p:tgtEl>
                                          <p:spTgt spid="64"/>
                                        </p:tgtEl>
                                        <p:attrNameLst>
                                          <p:attrName>ppt_y</p:attrName>
                                        </p:attrNameLst>
                                      </p:cBhvr>
                                      <p:tavLst>
                                        <p:tav tm="0">
                                          <p:val>
                                            <p:strVal val="#ppt_y+.1"/>
                                          </p:val>
                                        </p:tav>
                                        <p:tav tm="100000">
                                          <p:val>
                                            <p:strVal val="#ppt_y"/>
                                          </p:val>
                                        </p:tav>
                                      </p:tavLst>
                                    </p:anim>
                                  </p:childTnLst>
                                </p:cTn>
                              </p:par>
                            </p:childTnLst>
                          </p:cTn>
                        </p:par>
                        <p:par>
                          <p:cTn id="24" fill="hold">
                            <p:stCondLst>
                              <p:cond delay="1000"/>
                            </p:stCondLst>
                            <p:childTnLst>
                              <p:par>
                                <p:cTn id="25" presetID="53" presetClass="entr" presetSubtype="16" fill="hold" grpId="0" nodeType="afterEffect">
                                  <p:stCondLst>
                                    <p:cond delay="0"/>
                                  </p:stCondLst>
                                  <p:childTnLst>
                                    <p:set>
                                      <p:cBhvr>
                                        <p:cTn id="26" dur="1" fill="hold">
                                          <p:stCondLst>
                                            <p:cond delay="0"/>
                                          </p:stCondLst>
                                        </p:cTn>
                                        <p:tgtEl>
                                          <p:spTgt spid="65"/>
                                        </p:tgtEl>
                                        <p:attrNameLst>
                                          <p:attrName>style.visibility</p:attrName>
                                        </p:attrNameLst>
                                      </p:cBhvr>
                                      <p:to>
                                        <p:strVal val="visible"/>
                                      </p:to>
                                    </p:set>
                                    <p:anim calcmode="lin" valueType="num">
                                      <p:cBhvr>
                                        <p:cTn id="27" dur="500" fill="hold"/>
                                        <p:tgtEl>
                                          <p:spTgt spid="65"/>
                                        </p:tgtEl>
                                        <p:attrNameLst>
                                          <p:attrName>ppt_w</p:attrName>
                                        </p:attrNameLst>
                                      </p:cBhvr>
                                      <p:tavLst>
                                        <p:tav tm="0">
                                          <p:val>
                                            <p:fltVal val="0"/>
                                          </p:val>
                                        </p:tav>
                                        <p:tav tm="100000">
                                          <p:val>
                                            <p:strVal val="#ppt_w"/>
                                          </p:val>
                                        </p:tav>
                                      </p:tavLst>
                                    </p:anim>
                                    <p:anim calcmode="lin" valueType="num">
                                      <p:cBhvr>
                                        <p:cTn id="28" dur="500" fill="hold"/>
                                        <p:tgtEl>
                                          <p:spTgt spid="65"/>
                                        </p:tgtEl>
                                        <p:attrNameLst>
                                          <p:attrName>ppt_h</p:attrName>
                                        </p:attrNameLst>
                                      </p:cBhvr>
                                      <p:tavLst>
                                        <p:tav tm="0">
                                          <p:val>
                                            <p:fltVal val="0"/>
                                          </p:val>
                                        </p:tav>
                                        <p:tav tm="100000">
                                          <p:val>
                                            <p:strVal val="#ppt_h"/>
                                          </p:val>
                                        </p:tav>
                                      </p:tavLst>
                                    </p:anim>
                                    <p:animEffect transition="in" filter="fade">
                                      <p:cBhvr>
                                        <p:cTn id="29" dur="500"/>
                                        <p:tgtEl>
                                          <p:spTgt spid="65"/>
                                        </p:tgtEl>
                                      </p:cBhvr>
                                    </p:animEffect>
                                  </p:childTnLst>
                                </p:cTn>
                              </p:par>
                              <p:par>
                                <p:cTn id="30" presetID="53" presetClass="entr" presetSubtype="16" fill="hold" nodeType="withEffect">
                                  <p:stCondLst>
                                    <p:cond delay="0"/>
                                  </p:stCondLst>
                                  <p:childTnLst>
                                    <p:set>
                                      <p:cBhvr>
                                        <p:cTn id="31" dur="1" fill="hold">
                                          <p:stCondLst>
                                            <p:cond delay="0"/>
                                          </p:stCondLst>
                                        </p:cTn>
                                        <p:tgtEl>
                                          <p:spTgt spid="66"/>
                                        </p:tgtEl>
                                        <p:attrNameLst>
                                          <p:attrName>style.visibility</p:attrName>
                                        </p:attrNameLst>
                                      </p:cBhvr>
                                      <p:to>
                                        <p:strVal val="visible"/>
                                      </p:to>
                                    </p:set>
                                    <p:anim calcmode="lin" valueType="num">
                                      <p:cBhvr>
                                        <p:cTn id="32" dur="500" fill="hold"/>
                                        <p:tgtEl>
                                          <p:spTgt spid="66"/>
                                        </p:tgtEl>
                                        <p:attrNameLst>
                                          <p:attrName>ppt_w</p:attrName>
                                        </p:attrNameLst>
                                      </p:cBhvr>
                                      <p:tavLst>
                                        <p:tav tm="0">
                                          <p:val>
                                            <p:fltVal val="0"/>
                                          </p:val>
                                        </p:tav>
                                        <p:tav tm="100000">
                                          <p:val>
                                            <p:strVal val="#ppt_w"/>
                                          </p:val>
                                        </p:tav>
                                      </p:tavLst>
                                    </p:anim>
                                    <p:anim calcmode="lin" valueType="num">
                                      <p:cBhvr>
                                        <p:cTn id="33" dur="500" fill="hold"/>
                                        <p:tgtEl>
                                          <p:spTgt spid="66"/>
                                        </p:tgtEl>
                                        <p:attrNameLst>
                                          <p:attrName>ppt_h</p:attrName>
                                        </p:attrNameLst>
                                      </p:cBhvr>
                                      <p:tavLst>
                                        <p:tav tm="0">
                                          <p:val>
                                            <p:fltVal val="0"/>
                                          </p:val>
                                        </p:tav>
                                        <p:tav tm="100000">
                                          <p:val>
                                            <p:strVal val="#ppt_h"/>
                                          </p:val>
                                        </p:tav>
                                      </p:tavLst>
                                    </p:anim>
                                    <p:animEffect transition="in" filter="fade">
                                      <p:cBhvr>
                                        <p:cTn id="34" dur="500"/>
                                        <p:tgtEl>
                                          <p:spTgt spid="66"/>
                                        </p:tgtEl>
                                      </p:cBhvr>
                                    </p:animEffect>
                                  </p:childTnLst>
                                </p:cTn>
                              </p:par>
                            </p:childTnLst>
                          </p:cTn>
                        </p:par>
                      </p:childTnLst>
                    </p:cTn>
                  </p:par>
                  <p:par>
                    <p:cTn id="35" fill="hold">
                      <p:stCondLst>
                        <p:cond delay="indefinite"/>
                      </p:stCondLst>
                      <p:childTnLst>
                        <p:par>
                          <p:cTn id="36" fill="hold">
                            <p:stCondLst>
                              <p:cond delay="0"/>
                            </p:stCondLst>
                            <p:childTnLst>
                              <p:par>
                                <p:cTn id="37" presetID="10" presetClass="exit" presetSubtype="0" fill="hold" grpId="1" nodeType="clickEffect">
                                  <p:stCondLst>
                                    <p:cond delay="0"/>
                                  </p:stCondLst>
                                  <p:childTnLst>
                                    <p:animEffect transition="out" filter="fade">
                                      <p:cBhvr>
                                        <p:cTn id="38" dur="500"/>
                                        <p:tgtEl>
                                          <p:spTgt spid="65"/>
                                        </p:tgtEl>
                                      </p:cBhvr>
                                    </p:animEffect>
                                    <p:set>
                                      <p:cBhvr>
                                        <p:cTn id="39" dur="1" fill="hold">
                                          <p:stCondLst>
                                            <p:cond delay="499"/>
                                          </p:stCondLst>
                                        </p:cTn>
                                        <p:tgtEl>
                                          <p:spTgt spid="65"/>
                                        </p:tgtEl>
                                        <p:attrNameLst>
                                          <p:attrName>style.visibility</p:attrName>
                                        </p:attrNameLst>
                                      </p:cBhvr>
                                      <p:to>
                                        <p:strVal val="hidden"/>
                                      </p:to>
                                    </p:set>
                                  </p:childTnLst>
                                </p:cTn>
                              </p:par>
                              <p:par>
                                <p:cTn id="40" presetID="10" presetClass="exit" presetSubtype="0" fill="hold" nodeType="withEffect">
                                  <p:stCondLst>
                                    <p:cond delay="0"/>
                                  </p:stCondLst>
                                  <p:childTnLst>
                                    <p:animEffect transition="out" filter="fade">
                                      <p:cBhvr>
                                        <p:cTn id="41" dur="500"/>
                                        <p:tgtEl>
                                          <p:spTgt spid="66"/>
                                        </p:tgtEl>
                                      </p:cBhvr>
                                    </p:animEffect>
                                    <p:set>
                                      <p:cBhvr>
                                        <p:cTn id="42" dur="1" fill="hold">
                                          <p:stCondLst>
                                            <p:cond delay="499"/>
                                          </p:stCondLst>
                                        </p:cTn>
                                        <p:tgtEl>
                                          <p:spTgt spid="66"/>
                                        </p:tgtEl>
                                        <p:attrNameLst>
                                          <p:attrName>style.visibility</p:attrName>
                                        </p:attrNameLst>
                                      </p:cBhvr>
                                      <p:to>
                                        <p:strVal val="hidden"/>
                                      </p:to>
                                    </p:set>
                                  </p:childTnLst>
                                </p:cTn>
                              </p:par>
                            </p:childTnLst>
                          </p:cTn>
                        </p:par>
                        <p:par>
                          <p:cTn id="43" fill="hold">
                            <p:stCondLst>
                              <p:cond delay="500"/>
                            </p:stCondLst>
                            <p:childTnLst>
                              <p:par>
                                <p:cTn id="44" presetID="53" presetClass="entr" presetSubtype="16" fill="hold" grpId="0" nodeType="afterEffect">
                                  <p:stCondLst>
                                    <p:cond delay="0"/>
                                  </p:stCondLst>
                                  <p:childTnLst>
                                    <p:set>
                                      <p:cBhvr>
                                        <p:cTn id="45" dur="1" fill="hold">
                                          <p:stCondLst>
                                            <p:cond delay="0"/>
                                          </p:stCondLst>
                                        </p:cTn>
                                        <p:tgtEl>
                                          <p:spTgt spid="67"/>
                                        </p:tgtEl>
                                        <p:attrNameLst>
                                          <p:attrName>style.visibility</p:attrName>
                                        </p:attrNameLst>
                                      </p:cBhvr>
                                      <p:to>
                                        <p:strVal val="visible"/>
                                      </p:to>
                                    </p:set>
                                    <p:anim calcmode="lin" valueType="num">
                                      <p:cBhvr>
                                        <p:cTn id="46" dur="500" fill="hold"/>
                                        <p:tgtEl>
                                          <p:spTgt spid="67"/>
                                        </p:tgtEl>
                                        <p:attrNameLst>
                                          <p:attrName>ppt_w</p:attrName>
                                        </p:attrNameLst>
                                      </p:cBhvr>
                                      <p:tavLst>
                                        <p:tav tm="0">
                                          <p:val>
                                            <p:fltVal val="0"/>
                                          </p:val>
                                        </p:tav>
                                        <p:tav tm="100000">
                                          <p:val>
                                            <p:strVal val="#ppt_w"/>
                                          </p:val>
                                        </p:tav>
                                      </p:tavLst>
                                    </p:anim>
                                    <p:anim calcmode="lin" valueType="num">
                                      <p:cBhvr>
                                        <p:cTn id="47" dur="500" fill="hold"/>
                                        <p:tgtEl>
                                          <p:spTgt spid="67"/>
                                        </p:tgtEl>
                                        <p:attrNameLst>
                                          <p:attrName>ppt_h</p:attrName>
                                        </p:attrNameLst>
                                      </p:cBhvr>
                                      <p:tavLst>
                                        <p:tav tm="0">
                                          <p:val>
                                            <p:fltVal val="0"/>
                                          </p:val>
                                        </p:tav>
                                        <p:tav tm="100000">
                                          <p:val>
                                            <p:strVal val="#ppt_h"/>
                                          </p:val>
                                        </p:tav>
                                      </p:tavLst>
                                    </p:anim>
                                    <p:animEffect transition="in" filter="fade">
                                      <p:cBhvr>
                                        <p:cTn id="48" dur="500"/>
                                        <p:tgtEl>
                                          <p:spTgt spid="67"/>
                                        </p:tgtEl>
                                      </p:cBhvr>
                                    </p:animEffect>
                                  </p:childTnLst>
                                </p:cTn>
                              </p:par>
                              <p:par>
                                <p:cTn id="49" presetID="53" presetClass="entr" presetSubtype="16" fill="hold" nodeType="withEffect">
                                  <p:stCondLst>
                                    <p:cond delay="0"/>
                                  </p:stCondLst>
                                  <p:childTnLst>
                                    <p:set>
                                      <p:cBhvr>
                                        <p:cTn id="50" dur="1" fill="hold">
                                          <p:stCondLst>
                                            <p:cond delay="0"/>
                                          </p:stCondLst>
                                        </p:cTn>
                                        <p:tgtEl>
                                          <p:spTgt spid="68"/>
                                        </p:tgtEl>
                                        <p:attrNameLst>
                                          <p:attrName>style.visibility</p:attrName>
                                        </p:attrNameLst>
                                      </p:cBhvr>
                                      <p:to>
                                        <p:strVal val="visible"/>
                                      </p:to>
                                    </p:set>
                                    <p:anim calcmode="lin" valueType="num">
                                      <p:cBhvr>
                                        <p:cTn id="51" dur="500" fill="hold"/>
                                        <p:tgtEl>
                                          <p:spTgt spid="68"/>
                                        </p:tgtEl>
                                        <p:attrNameLst>
                                          <p:attrName>ppt_w</p:attrName>
                                        </p:attrNameLst>
                                      </p:cBhvr>
                                      <p:tavLst>
                                        <p:tav tm="0">
                                          <p:val>
                                            <p:fltVal val="0"/>
                                          </p:val>
                                        </p:tav>
                                        <p:tav tm="100000">
                                          <p:val>
                                            <p:strVal val="#ppt_w"/>
                                          </p:val>
                                        </p:tav>
                                      </p:tavLst>
                                    </p:anim>
                                    <p:anim calcmode="lin" valueType="num">
                                      <p:cBhvr>
                                        <p:cTn id="52" dur="500" fill="hold"/>
                                        <p:tgtEl>
                                          <p:spTgt spid="68"/>
                                        </p:tgtEl>
                                        <p:attrNameLst>
                                          <p:attrName>ppt_h</p:attrName>
                                        </p:attrNameLst>
                                      </p:cBhvr>
                                      <p:tavLst>
                                        <p:tav tm="0">
                                          <p:val>
                                            <p:fltVal val="0"/>
                                          </p:val>
                                        </p:tav>
                                        <p:tav tm="100000">
                                          <p:val>
                                            <p:strVal val="#ppt_h"/>
                                          </p:val>
                                        </p:tav>
                                      </p:tavLst>
                                    </p:anim>
                                    <p:animEffect transition="in" filter="fade">
                                      <p:cBhvr>
                                        <p:cTn id="53" dur="500"/>
                                        <p:tgtEl>
                                          <p:spTgt spid="68"/>
                                        </p:tgtEl>
                                      </p:cBhvr>
                                    </p:animEffect>
                                  </p:childTnLst>
                                </p:cTn>
                              </p:par>
                            </p:childTnLst>
                          </p:cTn>
                        </p:par>
                      </p:childTnLst>
                    </p:cTn>
                  </p:par>
                  <p:par>
                    <p:cTn id="54" fill="hold">
                      <p:stCondLst>
                        <p:cond delay="indefinite"/>
                      </p:stCondLst>
                      <p:childTnLst>
                        <p:par>
                          <p:cTn id="55" fill="hold">
                            <p:stCondLst>
                              <p:cond delay="0"/>
                            </p:stCondLst>
                            <p:childTnLst>
                              <p:par>
                                <p:cTn id="56" presetID="10" presetClass="exit" presetSubtype="0" fill="hold" grpId="1" nodeType="clickEffect">
                                  <p:stCondLst>
                                    <p:cond delay="0"/>
                                  </p:stCondLst>
                                  <p:childTnLst>
                                    <p:animEffect transition="out" filter="fade">
                                      <p:cBhvr>
                                        <p:cTn id="57" dur="500"/>
                                        <p:tgtEl>
                                          <p:spTgt spid="67"/>
                                        </p:tgtEl>
                                      </p:cBhvr>
                                    </p:animEffect>
                                    <p:set>
                                      <p:cBhvr>
                                        <p:cTn id="58" dur="1" fill="hold">
                                          <p:stCondLst>
                                            <p:cond delay="499"/>
                                          </p:stCondLst>
                                        </p:cTn>
                                        <p:tgtEl>
                                          <p:spTgt spid="67"/>
                                        </p:tgtEl>
                                        <p:attrNameLst>
                                          <p:attrName>style.visibility</p:attrName>
                                        </p:attrNameLst>
                                      </p:cBhvr>
                                      <p:to>
                                        <p:strVal val="hidden"/>
                                      </p:to>
                                    </p:set>
                                  </p:childTnLst>
                                </p:cTn>
                              </p:par>
                              <p:par>
                                <p:cTn id="59" presetID="10" presetClass="exit" presetSubtype="0" fill="hold" nodeType="withEffect">
                                  <p:stCondLst>
                                    <p:cond delay="0"/>
                                  </p:stCondLst>
                                  <p:childTnLst>
                                    <p:animEffect transition="out" filter="fade">
                                      <p:cBhvr>
                                        <p:cTn id="60" dur="500"/>
                                        <p:tgtEl>
                                          <p:spTgt spid="68"/>
                                        </p:tgtEl>
                                      </p:cBhvr>
                                    </p:animEffect>
                                    <p:set>
                                      <p:cBhvr>
                                        <p:cTn id="61" dur="1" fill="hold">
                                          <p:stCondLst>
                                            <p:cond delay="499"/>
                                          </p:stCondLst>
                                        </p:cTn>
                                        <p:tgtEl>
                                          <p:spTgt spid="68"/>
                                        </p:tgtEl>
                                        <p:attrNameLst>
                                          <p:attrName>style.visibility</p:attrName>
                                        </p:attrNameLst>
                                      </p:cBhvr>
                                      <p:to>
                                        <p:strVal val="hidden"/>
                                      </p:to>
                                    </p:set>
                                  </p:childTnLst>
                                </p:cTn>
                              </p:par>
                            </p:childTnLst>
                          </p:cTn>
                        </p:par>
                        <p:par>
                          <p:cTn id="62" fill="hold">
                            <p:stCondLst>
                              <p:cond delay="500"/>
                            </p:stCondLst>
                            <p:childTnLst>
                              <p:par>
                                <p:cTn id="63" presetID="53" presetClass="entr" presetSubtype="16" fill="hold" grpId="0" nodeType="afterEffect">
                                  <p:stCondLst>
                                    <p:cond delay="0"/>
                                  </p:stCondLst>
                                  <p:childTnLst>
                                    <p:set>
                                      <p:cBhvr>
                                        <p:cTn id="64" dur="1" fill="hold">
                                          <p:stCondLst>
                                            <p:cond delay="0"/>
                                          </p:stCondLst>
                                        </p:cTn>
                                        <p:tgtEl>
                                          <p:spTgt spid="69"/>
                                        </p:tgtEl>
                                        <p:attrNameLst>
                                          <p:attrName>style.visibility</p:attrName>
                                        </p:attrNameLst>
                                      </p:cBhvr>
                                      <p:to>
                                        <p:strVal val="visible"/>
                                      </p:to>
                                    </p:set>
                                    <p:anim calcmode="lin" valueType="num">
                                      <p:cBhvr>
                                        <p:cTn id="65" dur="500" fill="hold"/>
                                        <p:tgtEl>
                                          <p:spTgt spid="69"/>
                                        </p:tgtEl>
                                        <p:attrNameLst>
                                          <p:attrName>ppt_w</p:attrName>
                                        </p:attrNameLst>
                                      </p:cBhvr>
                                      <p:tavLst>
                                        <p:tav tm="0">
                                          <p:val>
                                            <p:fltVal val="0"/>
                                          </p:val>
                                        </p:tav>
                                        <p:tav tm="100000">
                                          <p:val>
                                            <p:strVal val="#ppt_w"/>
                                          </p:val>
                                        </p:tav>
                                      </p:tavLst>
                                    </p:anim>
                                    <p:anim calcmode="lin" valueType="num">
                                      <p:cBhvr>
                                        <p:cTn id="66" dur="500" fill="hold"/>
                                        <p:tgtEl>
                                          <p:spTgt spid="69"/>
                                        </p:tgtEl>
                                        <p:attrNameLst>
                                          <p:attrName>ppt_h</p:attrName>
                                        </p:attrNameLst>
                                      </p:cBhvr>
                                      <p:tavLst>
                                        <p:tav tm="0">
                                          <p:val>
                                            <p:fltVal val="0"/>
                                          </p:val>
                                        </p:tav>
                                        <p:tav tm="100000">
                                          <p:val>
                                            <p:strVal val="#ppt_h"/>
                                          </p:val>
                                        </p:tav>
                                      </p:tavLst>
                                    </p:anim>
                                    <p:animEffect transition="in" filter="fade">
                                      <p:cBhvr>
                                        <p:cTn id="67" dur="500"/>
                                        <p:tgtEl>
                                          <p:spTgt spid="69"/>
                                        </p:tgtEl>
                                      </p:cBhvr>
                                    </p:animEffect>
                                  </p:childTnLst>
                                </p:cTn>
                              </p:par>
                              <p:par>
                                <p:cTn id="68" presetID="53" presetClass="entr" presetSubtype="16" fill="hold" nodeType="withEffect">
                                  <p:stCondLst>
                                    <p:cond delay="0"/>
                                  </p:stCondLst>
                                  <p:childTnLst>
                                    <p:set>
                                      <p:cBhvr>
                                        <p:cTn id="69" dur="1" fill="hold">
                                          <p:stCondLst>
                                            <p:cond delay="0"/>
                                          </p:stCondLst>
                                        </p:cTn>
                                        <p:tgtEl>
                                          <p:spTgt spid="70"/>
                                        </p:tgtEl>
                                        <p:attrNameLst>
                                          <p:attrName>style.visibility</p:attrName>
                                        </p:attrNameLst>
                                      </p:cBhvr>
                                      <p:to>
                                        <p:strVal val="visible"/>
                                      </p:to>
                                    </p:set>
                                    <p:anim calcmode="lin" valueType="num">
                                      <p:cBhvr>
                                        <p:cTn id="70" dur="500" fill="hold"/>
                                        <p:tgtEl>
                                          <p:spTgt spid="70"/>
                                        </p:tgtEl>
                                        <p:attrNameLst>
                                          <p:attrName>ppt_w</p:attrName>
                                        </p:attrNameLst>
                                      </p:cBhvr>
                                      <p:tavLst>
                                        <p:tav tm="0">
                                          <p:val>
                                            <p:fltVal val="0"/>
                                          </p:val>
                                        </p:tav>
                                        <p:tav tm="100000">
                                          <p:val>
                                            <p:strVal val="#ppt_w"/>
                                          </p:val>
                                        </p:tav>
                                      </p:tavLst>
                                    </p:anim>
                                    <p:anim calcmode="lin" valueType="num">
                                      <p:cBhvr>
                                        <p:cTn id="71" dur="500" fill="hold"/>
                                        <p:tgtEl>
                                          <p:spTgt spid="70"/>
                                        </p:tgtEl>
                                        <p:attrNameLst>
                                          <p:attrName>ppt_h</p:attrName>
                                        </p:attrNameLst>
                                      </p:cBhvr>
                                      <p:tavLst>
                                        <p:tav tm="0">
                                          <p:val>
                                            <p:fltVal val="0"/>
                                          </p:val>
                                        </p:tav>
                                        <p:tav tm="100000">
                                          <p:val>
                                            <p:strVal val="#ppt_h"/>
                                          </p:val>
                                        </p:tav>
                                      </p:tavLst>
                                    </p:anim>
                                    <p:animEffect transition="in" filter="fade">
                                      <p:cBhvr>
                                        <p:cTn id="72" dur="500"/>
                                        <p:tgtEl>
                                          <p:spTgt spid="70"/>
                                        </p:tgtEl>
                                      </p:cBhvr>
                                    </p:animEffect>
                                  </p:childTnLst>
                                </p:cTn>
                              </p:par>
                            </p:childTnLst>
                          </p:cTn>
                        </p:par>
                      </p:childTnLst>
                    </p:cTn>
                  </p:par>
                  <p:par>
                    <p:cTn id="73" fill="hold">
                      <p:stCondLst>
                        <p:cond delay="indefinite"/>
                      </p:stCondLst>
                      <p:childTnLst>
                        <p:par>
                          <p:cTn id="74" fill="hold">
                            <p:stCondLst>
                              <p:cond delay="0"/>
                            </p:stCondLst>
                            <p:childTnLst>
                              <p:par>
                                <p:cTn id="75" presetID="10" presetClass="exit" presetSubtype="0" fill="hold" grpId="1" nodeType="clickEffect">
                                  <p:stCondLst>
                                    <p:cond delay="0"/>
                                  </p:stCondLst>
                                  <p:childTnLst>
                                    <p:animEffect transition="out" filter="fade">
                                      <p:cBhvr>
                                        <p:cTn id="76" dur="500"/>
                                        <p:tgtEl>
                                          <p:spTgt spid="69"/>
                                        </p:tgtEl>
                                      </p:cBhvr>
                                    </p:animEffect>
                                    <p:set>
                                      <p:cBhvr>
                                        <p:cTn id="77" dur="1" fill="hold">
                                          <p:stCondLst>
                                            <p:cond delay="499"/>
                                          </p:stCondLst>
                                        </p:cTn>
                                        <p:tgtEl>
                                          <p:spTgt spid="69"/>
                                        </p:tgtEl>
                                        <p:attrNameLst>
                                          <p:attrName>style.visibility</p:attrName>
                                        </p:attrNameLst>
                                      </p:cBhvr>
                                      <p:to>
                                        <p:strVal val="hidden"/>
                                      </p:to>
                                    </p:set>
                                  </p:childTnLst>
                                </p:cTn>
                              </p:par>
                              <p:par>
                                <p:cTn id="78" presetID="10" presetClass="exit" presetSubtype="0" fill="hold" nodeType="withEffect">
                                  <p:stCondLst>
                                    <p:cond delay="0"/>
                                  </p:stCondLst>
                                  <p:childTnLst>
                                    <p:animEffect transition="out" filter="fade">
                                      <p:cBhvr>
                                        <p:cTn id="79" dur="500"/>
                                        <p:tgtEl>
                                          <p:spTgt spid="70"/>
                                        </p:tgtEl>
                                      </p:cBhvr>
                                    </p:animEffect>
                                    <p:set>
                                      <p:cBhvr>
                                        <p:cTn id="80" dur="1" fill="hold">
                                          <p:stCondLst>
                                            <p:cond delay="499"/>
                                          </p:stCondLst>
                                        </p:cTn>
                                        <p:tgtEl>
                                          <p:spTgt spid="70"/>
                                        </p:tgtEl>
                                        <p:attrNameLst>
                                          <p:attrName>style.visibility</p:attrName>
                                        </p:attrNameLst>
                                      </p:cBhvr>
                                      <p:to>
                                        <p:strVal val="hidden"/>
                                      </p:to>
                                    </p:set>
                                  </p:childTnLst>
                                </p:cTn>
                              </p:par>
                            </p:childTnLst>
                          </p:cTn>
                        </p:par>
                        <p:par>
                          <p:cTn id="81" fill="hold">
                            <p:stCondLst>
                              <p:cond delay="500"/>
                            </p:stCondLst>
                            <p:childTnLst>
                              <p:par>
                                <p:cTn id="82" presetID="53" presetClass="entr" presetSubtype="16" fill="hold" grpId="0" nodeType="afterEffect">
                                  <p:stCondLst>
                                    <p:cond delay="0"/>
                                  </p:stCondLst>
                                  <p:childTnLst>
                                    <p:set>
                                      <p:cBhvr>
                                        <p:cTn id="83" dur="1" fill="hold">
                                          <p:stCondLst>
                                            <p:cond delay="0"/>
                                          </p:stCondLst>
                                        </p:cTn>
                                        <p:tgtEl>
                                          <p:spTgt spid="71"/>
                                        </p:tgtEl>
                                        <p:attrNameLst>
                                          <p:attrName>style.visibility</p:attrName>
                                        </p:attrNameLst>
                                      </p:cBhvr>
                                      <p:to>
                                        <p:strVal val="visible"/>
                                      </p:to>
                                    </p:set>
                                    <p:anim calcmode="lin" valueType="num">
                                      <p:cBhvr>
                                        <p:cTn id="84" dur="500" fill="hold"/>
                                        <p:tgtEl>
                                          <p:spTgt spid="71"/>
                                        </p:tgtEl>
                                        <p:attrNameLst>
                                          <p:attrName>ppt_w</p:attrName>
                                        </p:attrNameLst>
                                      </p:cBhvr>
                                      <p:tavLst>
                                        <p:tav tm="0">
                                          <p:val>
                                            <p:fltVal val="0"/>
                                          </p:val>
                                        </p:tav>
                                        <p:tav tm="100000">
                                          <p:val>
                                            <p:strVal val="#ppt_w"/>
                                          </p:val>
                                        </p:tav>
                                      </p:tavLst>
                                    </p:anim>
                                    <p:anim calcmode="lin" valueType="num">
                                      <p:cBhvr>
                                        <p:cTn id="85" dur="500" fill="hold"/>
                                        <p:tgtEl>
                                          <p:spTgt spid="71"/>
                                        </p:tgtEl>
                                        <p:attrNameLst>
                                          <p:attrName>ppt_h</p:attrName>
                                        </p:attrNameLst>
                                      </p:cBhvr>
                                      <p:tavLst>
                                        <p:tav tm="0">
                                          <p:val>
                                            <p:fltVal val="0"/>
                                          </p:val>
                                        </p:tav>
                                        <p:tav tm="100000">
                                          <p:val>
                                            <p:strVal val="#ppt_h"/>
                                          </p:val>
                                        </p:tav>
                                      </p:tavLst>
                                    </p:anim>
                                    <p:animEffect transition="in" filter="fade">
                                      <p:cBhvr>
                                        <p:cTn id="86" dur="500"/>
                                        <p:tgtEl>
                                          <p:spTgt spid="71"/>
                                        </p:tgtEl>
                                      </p:cBhvr>
                                    </p:animEffect>
                                  </p:childTnLst>
                                </p:cTn>
                              </p:par>
                              <p:par>
                                <p:cTn id="87" presetID="53" presetClass="entr" presetSubtype="16" fill="hold" nodeType="withEffect">
                                  <p:stCondLst>
                                    <p:cond delay="0"/>
                                  </p:stCondLst>
                                  <p:childTnLst>
                                    <p:set>
                                      <p:cBhvr>
                                        <p:cTn id="88" dur="1" fill="hold">
                                          <p:stCondLst>
                                            <p:cond delay="0"/>
                                          </p:stCondLst>
                                        </p:cTn>
                                        <p:tgtEl>
                                          <p:spTgt spid="72"/>
                                        </p:tgtEl>
                                        <p:attrNameLst>
                                          <p:attrName>style.visibility</p:attrName>
                                        </p:attrNameLst>
                                      </p:cBhvr>
                                      <p:to>
                                        <p:strVal val="visible"/>
                                      </p:to>
                                    </p:set>
                                    <p:anim calcmode="lin" valueType="num">
                                      <p:cBhvr>
                                        <p:cTn id="89" dur="500" fill="hold"/>
                                        <p:tgtEl>
                                          <p:spTgt spid="72"/>
                                        </p:tgtEl>
                                        <p:attrNameLst>
                                          <p:attrName>ppt_w</p:attrName>
                                        </p:attrNameLst>
                                      </p:cBhvr>
                                      <p:tavLst>
                                        <p:tav tm="0">
                                          <p:val>
                                            <p:fltVal val="0"/>
                                          </p:val>
                                        </p:tav>
                                        <p:tav tm="100000">
                                          <p:val>
                                            <p:strVal val="#ppt_w"/>
                                          </p:val>
                                        </p:tav>
                                      </p:tavLst>
                                    </p:anim>
                                    <p:anim calcmode="lin" valueType="num">
                                      <p:cBhvr>
                                        <p:cTn id="90" dur="500" fill="hold"/>
                                        <p:tgtEl>
                                          <p:spTgt spid="72"/>
                                        </p:tgtEl>
                                        <p:attrNameLst>
                                          <p:attrName>ppt_h</p:attrName>
                                        </p:attrNameLst>
                                      </p:cBhvr>
                                      <p:tavLst>
                                        <p:tav tm="0">
                                          <p:val>
                                            <p:fltVal val="0"/>
                                          </p:val>
                                        </p:tav>
                                        <p:tav tm="100000">
                                          <p:val>
                                            <p:strVal val="#ppt_h"/>
                                          </p:val>
                                        </p:tav>
                                      </p:tavLst>
                                    </p:anim>
                                    <p:animEffect transition="in" filter="fade">
                                      <p:cBhvr>
                                        <p:cTn id="91" dur="500"/>
                                        <p:tgtEl>
                                          <p:spTgt spid="7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6" grpId="0"/>
      <p:bldP spid="64" grpId="0"/>
      <p:bldP spid="65" grpId="0" animBg="1"/>
      <p:bldP spid="65" grpId="1" animBg="1"/>
      <p:bldP spid="67" grpId="0" animBg="1"/>
      <p:bldP spid="67" grpId="1" animBg="1"/>
      <p:bldP spid="69" grpId="0" animBg="1"/>
      <p:bldP spid="69" grpId="1" animBg="1"/>
      <p:bldP spid="71"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מלבן 3"/>
          <p:cNvSpPr/>
          <p:nvPr/>
        </p:nvSpPr>
        <p:spPr>
          <a:xfrm>
            <a:off x="9003267" y="241642"/>
            <a:ext cx="1409360" cy="707886"/>
          </a:xfrm>
          <a:prstGeom prst="rect">
            <a:avLst/>
          </a:prstGeom>
        </p:spPr>
        <p:txBody>
          <a:bodyPr wrap="none">
            <a:spAutoFit/>
          </a:bodyPr>
          <a:lstStyle/>
          <a:p>
            <a:r>
              <a:rPr lang="he-IL" sz="4000" b="1" dirty="0" smtClean="0">
                <a:latin typeface="Calibri" panose="020F0502020204030204" pitchFamily="34" charset="0"/>
                <a:cs typeface="Calibri" panose="020F0502020204030204" pitchFamily="34" charset="0"/>
              </a:rPr>
              <a:t>תפעול</a:t>
            </a:r>
            <a:endParaRPr lang="he-IL" sz="4000" b="1" dirty="0">
              <a:latin typeface="Calibri" panose="020F0502020204030204" pitchFamily="34" charset="0"/>
              <a:cs typeface="Calibri" panose="020F0502020204030204" pitchFamily="34" charset="0"/>
            </a:endParaRPr>
          </a:p>
        </p:txBody>
      </p:sp>
      <p:sp>
        <p:nvSpPr>
          <p:cNvPr id="44" name="מציין מיקום תוכן 2"/>
          <p:cNvSpPr txBox="1">
            <a:spLocks/>
          </p:cNvSpPr>
          <p:nvPr/>
        </p:nvSpPr>
        <p:spPr bwMode="auto">
          <a:xfrm>
            <a:off x="7806533" y="1382218"/>
            <a:ext cx="2082800" cy="27260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0" indent="0" algn="ctr" rtl="1" eaLnBrk="1" fontAlgn="base" hangingPunct="1">
              <a:spcBef>
                <a:spcPct val="20000"/>
              </a:spcBef>
              <a:spcAft>
                <a:spcPct val="0"/>
              </a:spcAft>
              <a:buFont typeface="Arial" pitchFamily="34" charset="0"/>
              <a:buNone/>
              <a:defRPr sz="3200" kern="1200">
                <a:solidFill>
                  <a:schemeClr val="tx1">
                    <a:tint val="75000"/>
                  </a:schemeClr>
                </a:solidFill>
                <a:latin typeface="+mn-lt"/>
                <a:ea typeface="+mn-ea"/>
                <a:cs typeface="+mn-cs"/>
              </a:defRPr>
            </a:lvl1pPr>
            <a:lvl2pPr marL="457200" indent="0" algn="ctr" rtl="1" eaLnBrk="1" fontAlgn="base" hangingPunct="1">
              <a:spcBef>
                <a:spcPct val="20000"/>
              </a:spcBef>
              <a:spcAft>
                <a:spcPct val="0"/>
              </a:spcAft>
              <a:buFont typeface="Arial" pitchFamily="34" charset="0"/>
              <a:buNone/>
              <a:defRPr sz="2800" kern="1200">
                <a:solidFill>
                  <a:schemeClr val="tx1">
                    <a:tint val="75000"/>
                  </a:schemeClr>
                </a:solidFill>
                <a:latin typeface="+mn-lt"/>
                <a:ea typeface="+mn-ea"/>
                <a:cs typeface="+mn-cs"/>
              </a:defRPr>
            </a:lvl2pPr>
            <a:lvl3pPr marL="914400" indent="0" algn="ctr" rtl="1" eaLnBrk="1" fontAlgn="base" hangingPunct="1">
              <a:spcBef>
                <a:spcPct val="20000"/>
              </a:spcBef>
              <a:spcAft>
                <a:spcPct val="0"/>
              </a:spcAft>
              <a:buFont typeface="Arial" pitchFamily="34" charset="0"/>
              <a:buNone/>
              <a:defRPr sz="2400" kern="1200">
                <a:solidFill>
                  <a:schemeClr val="tx1">
                    <a:tint val="75000"/>
                  </a:schemeClr>
                </a:solidFill>
                <a:latin typeface="+mn-lt"/>
                <a:ea typeface="+mn-ea"/>
                <a:cs typeface="+mn-cs"/>
              </a:defRPr>
            </a:lvl3pPr>
            <a:lvl4pPr marL="1371600" indent="0" algn="ctr" rtl="1" eaLnBrk="1" fontAlgn="base" hangingPunct="1">
              <a:spcBef>
                <a:spcPct val="20000"/>
              </a:spcBef>
              <a:spcAft>
                <a:spcPct val="0"/>
              </a:spcAft>
              <a:buFont typeface="Arial" pitchFamily="34" charset="0"/>
              <a:buNone/>
              <a:defRPr sz="2000" kern="1200">
                <a:solidFill>
                  <a:schemeClr val="tx1">
                    <a:tint val="75000"/>
                  </a:schemeClr>
                </a:solidFill>
                <a:latin typeface="+mn-lt"/>
                <a:ea typeface="+mn-ea"/>
                <a:cs typeface="+mn-cs"/>
              </a:defRPr>
            </a:lvl4pPr>
            <a:lvl5pPr marL="1828800" indent="0" algn="ctr" rtl="1" eaLnBrk="1" fontAlgn="base" hangingPunct="1">
              <a:spcBef>
                <a:spcPct val="20000"/>
              </a:spcBef>
              <a:spcAft>
                <a:spcPct val="0"/>
              </a:spcAft>
              <a:buFont typeface="Arial" pitchFamily="34" charset="0"/>
              <a:buNone/>
              <a:defRPr sz="2000" kern="1200">
                <a:solidFill>
                  <a:schemeClr val="tx1">
                    <a:tint val="75000"/>
                  </a:schemeClr>
                </a:solidFill>
                <a:latin typeface="+mn-lt"/>
                <a:ea typeface="+mn-ea"/>
                <a:cs typeface="+mn-cs"/>
              </a:defRPr>
            </a:lvl5pPr>
            <a:lvl6pPr marL="2286000" indent="0" algn="ctr" defTabSz="914400" rtl="1"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1"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1"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1"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r"/>
            <a:r>
              <a:rPr lang="he-IL" sz="2000" dirty="0" smtClean="0">
                <a:solidFill>
                  <a:schemeClr val="tx1"/>
                </a:solidFill>
                <a:latin typeface="Calibri" panose="020F0502020204030204" pitchFamily="34" charset="0"/>
                <a:cs typeface="Calibri" panose="020F0502020204030204" pitchFamily="34" charset="0"/>
              </a:rPr>
              <a:t>התיבה הראשונה- מקור או סוג</a:t>
            </a:r>
          </a:p>
          <a:p>
            <a:pPr algn="r"/>
            <a:r>
              <a:rPr lang="he-IL" sz="2000" dirty="0" smtClean="0">
                <a:solidFill>
                  <a:schemeClr val="tx1"/>
                </a:solidFill>
                <a:latin typeface="Calibri" panose="020F0502020204030204" pitchFamily="34" charset="0"/>
                <a:cs typeface="Calibri" panose="020F0502020204030204" pitchFamily="34" charset="0"/>
              </a:rPr>
              <a:t>בוחרים בלחיצה על הכפתור המתאים</a:t>
            </a:r>
          </a:p>
        </p:txBody>
      </p:sp>
      <p:grpSp>
        <p:nvGrpSpPr>
          <p:cNvPr id="45" name="קבוצה 44"/>
          <p:cNvGrpSpPr/>
          <p:nvPr/>
        </p:nvGrpSpPr>
        <p:grpSpPr>
          <a:xfrm>
            <a:off x="2365267" y="1076194"/>
            <a:ext cx="5256584" cy="3425777"/>
            <a:chOff x="1763688" y="977211"/>
            <a:chExt cx="5256584" cy="3425777"/>
          </a:xfrm>
        </p:grpSpPr>
        <p:pic>
          <p:nvPicPr>
            <p:cNvPr id="73" name="תמונה 7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763688" y="977211"/>
              <a:ext cx="5256584" cy="3425777"/>
            </a:xfrm>
            <a:prstGeom prst="rect">
              <a:avLst/>
            </a:prstGeom>
          </p:spPr>
        </p:pic>
        <p:sp>
          <p:nvSpPr>
            <p:cNvPr id="74" name="TextBox 73"/>
            <p:cNvSpPr txBox="1"/>
            <p:nvPr/>
          </p:nvSpPr>
          <p:spPr>
            <a:xfrm>
              <a:off x="5147454" y="1412811"/>
              <a:ext cx="576064" cy="215444"/>
            </a:xfrm>
            <a:prstGeom prst="rect">
              <a:avLst/>
            </a:prstGeom>
            <a:noFill/>
          </p:spPr>
          <p:txBody>
            <a:bodyPr wrap="square" rtlCol="1">
              <a:spAutoFit/>
            </a:bodyPr>
            <a:lstStyle/>
            <a:p>
              <a:r>
                <a:rPr lang="en-US" sz="800" dirty="0" smtClean="0">
                  <a:latin typeface="Calibri" panose="020F0502020204030204" pitchFamily="34" charset="0"/>
                  <a:cs typeface="Calibri" panose="020F0502020204030204" pitchFamily="34" charset="0"/>
                </a:rPr>
                <a:t>Source</a:t>
              </a:r>
              <a:endParaRPr lang="he-IL" sz="800" dirty="0">
                <a:latin typeface="Calibri" panose="020F0502020204030204" pitchFamily="34" charset="0"/>
                <a:cs typeface="Calibri" panose="020F0502020204030204" pitchFamily="34" charset="0"/>
              </a:endParaRPr>
            </a:p>
          </p:txBody>
        </p:sp>
        <p:sp>
          <p:nvSpPr>
            <p:cNvPr id="75" name="TextBox 74"/>
            <p:cNvSpPr txBox="1"/>
            <p:nvPr/>
          </p:nvSpPr>
          <p:spPr>
            <a:xfrm>
              <a:off x="5226358" y="2929284"/>
              <a:ext cx="519998" cy="215444"/>
            </a:xfrm>
            <a:prstGeom prst="rect">
              <a:avLst/>
            </a:prstGeom>
            <a:solidFill>
              <a:schemeClr val="tx1"/>
            </a:solidFill>
          </p:spPr>
          <p:txBody>
            <a:bodyPr wrap="square" rtlCol="1">
              <a:spAutoFit/>
            </a:bodyPr>
            <a:lstStyle/>
            <a:p>
              <a:pPr algn="ctr" rtl="0"/>
              <a:r>
                <a:rPr lang="en-US" sz="800" dirty="0" smtClean="0">
                  <a:latin typeface="Calibri" panose="020F0502020204030204" pitchFamily="34" charset="0"/>
                  <a:cs typeface="Calibri" panose="020F0502020204030204" pitchFamily="34" charset="0"/>
                </a:rPr>
                <a:t>Mean</a:t>
              </a:r>
              <a:endParaRPr lang="he-IL" sz="800" dirty="0">
                <a:latin typeface="Calibri" panose="020F0502020204030204" pitchFamily="34" charset="0"/>
                <a:cs typeface="Calibri" panose="020F0502020204030204" pitchFamily="34" charset="0"/>
              </a:endParaRPr>
            </a:p>
          </p:txBody>
        </p:sp>
        <p:sp>
          <p:nvSpPr>
            <p:cNvPr id="76" name="TextBox 75"/>
            <p:cNvSpPr txBox="1"/>
            <p:nvPr/>
          </p:nvSpPr>
          <p:spPr>
            <a:xfrm>
              <a:off x="5252660" y="1601048"/>
              <a:ext cx="418255" cy="215444"/>
            </a:xfrm>
            <a:prstGeom prst="rect">
              <a:avLst/>
            </a:prstGeom>
            <a:solidFill>
              <a:schemeClr val="tx1"/>
            </a:solidFill>
            <a:ln>
              <a:solidFill>
                <a:schemeClr val="tx1"/>
              </a:solidFill>
            </a:ln>
          </p:spPr>
          <p:txBody>
            <a:bodyPr wrap="square" rtlCol="1">
              <a:spAutoFit/>
            </a:bodyPr>
            <a:lstStyle/>
            <a:p>
              <a:pPr algn="ctr" rtl="0"/>
              <a:r>
                <a:rPr lang="en-US" sz="800" dirty="0" smtClean="0">
                  <a:latin typeface="Calibri" panose="020F0502020204030204" pitchFamily="34" charset="0"/>
                  <a:cs typeface="Calibri" panose="020F0502020204030204" pitchFamily="34" charset="0"/>
                </a:rPr>
                <a:t>Type</a:t>
              </a:r>
              <a:endParaRPr lang="he-IL" sz="800" dirty="0">
                <a:latin typeface="Calibri" panose="020F0502020204030204" pitchFamily="34" charset="0"/>
                <a:cs typeface="Calibri" panose="020F0502020204030204" pitchFamily="34" charset="0"/>
              </a:endParaRPr>
            </a:p>
          </p:txBody>
        </p:sp>
        <p:sp>
          <p:nvSpPr>
            <p:cNvPr id="77" name="TextBox 76"/>
            <p:cNvSpPr txBox="1"/>
            <p:nvPr/>
          </p:nvSpPr>
          <p:spPr>
            <a:xfrm>
              <a:off x="5118663" y="1861062"/>
              <a:ext cx="576064" cy="215444"/>
            </a:xfrm>
            <a:prstGeom prst="rect">
              <a:avLst/>
            </a:prstGeom>
            <a:noFill/>
          </p:spPr>
          <p:txBody>
            <a:bodyPr wrap="square" rtlCol="1">
              <a:spAutoFit/>
            </a:bodyPr>
            <a:lstStyle/>
            <a:p>
              <a:r>
                <a:rPr lang="en-US" sz="800" dirty="0" smtClean="0">
                  <a:latin typeface="Calibri" panose="020F0502020204030204" pitchFamily="34" charset="0"/>
                  <a:cs typeface="Calibri" panose="020F0502020204030204" pitchFamily="34" charset="0"/>
                </a:rPr>
                <a:t>CH1</a:t>
              </a:r>
              <a:endParaRPr lang="he-IL" sz="800" dirty="0">
                <a:latin typeface="Calibri" panose="020F0502020204030204" pitchFamily="34" charset="0"/>
                <a:cs typeface="Calibri" panose="020F0502020204030204" pitchFamily="34" charset="0"/>
              </a:endParaRPr>
            </a:p>
          </p:txBody>
        </p:sp>
        <p:sp>
          <p:nvSpPr>
            <p:cNvPr id="78" name="TextBox 77"/>
            <p:cNvSpPr txBox="1"/>
            <p:nvPr/>
          </p:nvSpPr>
          <p:spPr>
            <a:xfrm>
              <a:off x="5226358" y="2027695"/>
              <a:ext cx="470859" cy="215444"/>
            </a:xfrm>
            <a:prstGeom prst="rect">
              <a:avLst/>
            </a:prstGeom>
            <a:solidFill>
              <a:schemeClr val="tx1"/>
            </a:solidFill>
          </p:spPr>
          <p:txBody>
            <a:bodyPr wrap="square" rtlCol="1">
              <a:spAutoFit/>
            </a:bodyPr>
            <a:lstStyle/>
            <a:p>
              <a:r>
                <a:rPr lang="en-US" sz="800" dirty="0" err="1" smtClean="0">
                  <a:latin typeface="Calibri" panose="020F0502020204030204" pitchFamily="34" charset="0"/>
                  <a:cs typeface="Calibri" panose="020F0502020204030204" pitchFamily="34" charset="0"/>
                </a:rPr>
                <a:t>Freq</a:t>
              </a:r>
              <a:endParaRPr lang="en-US" sz="800" dirty="0" smtClean="0">
                <a:latin typeface="Calibri" panose="020F0502020204030204" pitchFamily="34" charset="0"/>
                <a:cs typeface="Calibri" panose="020F0502020204030204" pitchFamily="34" charset="0"/>
              </a:endParaRPr>
            </a:p>
          </p:txBody>
        </p:sp>
        <p:sp>
          <p:nvSpPr>
            <p:cNvPr id="79" name="TextBox 78"/>
            <p:cNvSpPr txBox="1"/>
            <p:nvPr/>
          </p:nvSpPr>
          <p:spPr>
            <a:xfrm>
              <a:off x="5160069" y="2331925"/>
              <a:ext cx="576064" cy="215444"/>
            </a:xfrm>
            <a:prstGeom prst="rect">
              <a:avLst/>
            </a:prstGeom>
            <a:noFill/>
          </p:spPr>
          <p:txBody>
            <a:bodyPr wrap="square" rtlCol="1">
              <a:spAutoFit/>
            </a:bodyPr>
            <a:lstStyle/>
            <a:p>
              <a:r>
                <a:rPr lang="en-US" sz="800" dirty="0" smtClean="0">
                  <a:latin typeface="Calibri" panose="020F0502020204030204" pitchFamily="34" charset="0"/>
                  <a:cs typeface="Calibri" panose="020F0502020204030204" pitchFamily="34" charset="0"/>
                </a:rPr>
                <a:t>CH1</a:t>
              </a:r>
              <a:endParaRPr lang="he-IL" sz="800" dirty="0">
                <a:latin typeface="Calibri" panose="020F0502020204030204" pitchFamily="34" charset="0"/>
                <a:cs typeface="Calibri" panose="020F0502020204030204" pitchFamily="34" charset="0"/>
              </a:endParaRPr>
            </a:p>
          </p:txBody>
        </p:sp>
        <p:sp>
          <p:nvSpPr>
            <p:cNvPr id="80" name="TextBox 79"/>
            <p:cNvSpPr txBox="1"/>
            <p:nvPr/>
          </p:nvSpPr>
          <p:spPr>
            <a:xfrm>
              <a:off x="5236642" y="2493866"/>
              <a:ext cx="497159" cy="215444"/>
            </a:xfrm>
            <a:prstGeom prst="rect">
              <a:avLst/>
            </a:prstGeom>
            <a:solidFill>
              <a:schemeClr val="tx1"/>
            </a:solidFill>
          </p:spPr>
          <p:txBody>
            <a:bodyPr wrap="square" rtlCol="1">
              <a:spAutoFit/>
            </a:bodyPr>
            <a:lstStyle/>
            <a:p>
              <a:r>
                <a:rPr lang="en-US" sz="800" dirty="0" smtClean="0">
                  <a:latin typeface="Calibri" panose="020F0502020204030204" pitchFamily="34" charset="0"/>
                  <a:cs typeface="Calibri" panose="020F0502020204030204" pitchFamily="34" charset="0"/>
                </a:rPr>
                <a:t>Period</a:t>
              </a:r>
              <a:endParaRPr lang="he-IL" sz="800" dirty="0">
                <a:latin typeface="Calibri" panose="020F0502020204030204" pitchFamily="34" charset="0"/>
                <a:cs typeface="Calibri" panose="020F0502020204030204" pitchFamily="34" charset="0"/>
              </a:endParaRPr>
            </a:p>
          </p:txBody>
        </p:sp>
        <p:sp>
          <p:nvSpPr>
            <p:cNvPr id="81" name="TextBox 80"/>
            <p:cNvSpPr txBox="1"/>
            <p:nvPr/>
          </p:nvSpPr>
          <p:spPr>
            <a:xfrm>
              <a:off x="5118663" y="2776326"/>
              <a:ext cx="576064" cy="215444"/>
            </a:xfrm>
            <a:prstGeom prst="rect">
              <a:avLst/>
            </a:prstGeom>
            <a:noFill/>
          </p:spPr>
          <p:txBody>
            <a:bodyPr wrap="square" rtlCol="1">
              <a:spAutoFit/>
            </a:bodyPr>
            <a:lstStyle/>
            <a:p>
              <a:r>
                <a:rPr lang="en-US" sz="800" dirty="0" smtClean="0">
                  <a:latin typeface="Calibri" panose="020F0502020204030204" pitchFamily="34" charset="0"/>
                  <a:cs typeface="Calibri" panose="020F0502020204030204" pitchFamily="34" charset="0"/>
                </a:rPr>
                <a:t>CH1</a:t>
              </a:r>
              <a:endParaRPr lang="he-IL" sz="800" dirty="0">
                <a:latin typeface="Calibri" panose="020F0502020204030204" pitchFamily="34" charset="0"/>
                <a:cs typeface="Calibri" panose="020F0502020204030204" pitchFamily="34" charset="0"/>
              </a:endParaRPr>
            </a:p>
          </p:txBody>
        </p:sp>
        <p:sp>
          <p:nvSpPr>
            <p:cNvPr id="82" name="TextBox 81"/>
            <p:cNvSpPr txBox="1"/>
            <p:nvPr/>
          </p:nvSpPr>
          <p:spPr>
            <a:xfrm>
              <a:off x="5111011" y="3221747"/>
              <a:ext cx="576064" cy="215444"/>
            </a:xfrm>
            <a:prstGeom prst="rect">
              <a:avLst/>
            </a:prstGeom>
            <a:noFill/>
          </p:spPr>
          <p:txBody>
            <a:bodyPr wrap="square" rtlCol="1">
              <a:spAutoFit/>
            </a:bodyPr>
            <a:lstStyle/>
            <a:p>
              <a:r>
                <a:rPr lang="en-US" sz="800" dirty="0" smtClean="0">
                  <a:latin typeface="Calibri" panose="020F0502020204030204" pitchFamily="34" charset="0"/>
                  <a:cs typeface="Calibri" panose="020F0502020204030204" pitchFamily="34" charset="0"/>
                </a:rPr>
                <a:t>CH1</a:t>
              </a:r>
              <a:endParaRPr lang="he-IL" sz="800" dirty="0">
                <a:latin typeface="Calibri" panose="020F0502020204030204" pitchFamily="34" charset="0"/>
                <a:cs typeface="Calibri" panose="020F0502020204030204" pitchFamily="34" charset="0"/>
              </a:endParaRPr>
            </a:p>
          </p:txBody>
        </p:sp>
        <p:sp>
          <p:nvSpPr>
            <p:cNvPr id="83" name="TextBox 82"/>
            <p:cNvSpPr txBox="1"/>
            <p:nvPr/>
          </p:nvSpPr>
          <p:spPr>
            <a:xfrm>
              <a:off x="5127011" y="3591984"/>
              <a:ext cx="576064" cy="215444"/>
            </a:xfrm>
            <a:prstGeom prst="rect">
              <a:avLst/>
            </a:prstGeom>
            <a:noFill/>
          </p:spPr>
          <p:txBody>
            <a:bodyPr wrap="square" rtlCol="1">
              <a:spAutoFit/>
            </a:bodyPr>
            <a:lstStyle/>
            <a:p>
              <a:r>
                <a:rPr lang="en-US" sz="800" dirty="0" smtClean="0">
                  <a:latin typeface="Calibri" panose="020F0502020204030204" pitchFamily="34" charset="0"/>
                  <a:cs typeface="Calibri" panose="020F0502020204030204" pitchFamily="34" charset="0"/>
                </a:rPr>
                <a:t>400 mV</a:t>
              </a:r>
              <a:endParaRPr lang="he-IL" sz="800" dirty="0">
                <a:latin typeface="Calibri" panose="020F0502020204030204" pitchFamily="34" charset="0"/>
                <a:cs typeface="Calibri" panose="020F0502020204030204" pitchFamily="34" charset="0"/>
              </a:endParaRPr>
            </a:p>
          </p:txBody>
        </p:sp>
        <p:sp>
          <p:nvSpPr>
            <p:cNvPr id="84" name="TextBox 83"/>
            <p:cNvSpPr txBox="1"/>
            <p:nvPr/>
          </p:nvSpPr>
          <p:spPr>
            <a:xfrm>
              <a:off x="5147454" y="2206073"/>
              <a:ext cx="576064" cy="215444"/>
            </a:xfrm>
            <a:prstGeom prst="rect">
              <a:avLst/>
            </a:prstGeom>
            <a:noFill/>
          </p:spPr>
          <p:txBody>
            <a:bodyPr wrap="square" rtlCol="1">
              <a:spAutoFit/>
            </a:bodyPr>
            <a:lstStyle/>
            <a:p>
              <a:r>
                <a:rPr lang="en-US" sz="800" dirty="0" smtClean="0">
                  <a:latin typeface="Calibri" panose="020F0502020204030204" pitchFamily="34" charset="0"/>
                  <a:cs typeface="Calibri" panose="020F0502020204030204" pitchFamily="34" charset="0"/>
                </a:rPr>
                <a:t>20 KHz</a:t>
              </a:r>
              <a:endParaRPr lang="he-IL" sz="800" dirty="0">
                <a:latin typeface="Calibri" panose="020F0502020204030204" pitchFamily="34" charset="0"/>
                <a:cs typeface="Calibri" panose="020F0502020204030204" pitchFamily="34" charset="0"/>
              </a:endParaRPr>
            </a:p>
          </p:txBody>
        </p:sp>
        <p:sp>
          <p:nvSpPr>
            <p:cNvPr id="85" name="TextBox 84"/>
            <p:cNvSpPr txBox="1"/>
            <p:nvPr/>
          </p:nvSpPr>
          <p:spPr>
            <a:xfrm>
              <a:off x="5114400" y="2646266"/>
              <a:ext cx="576064" cy="215444"/>
            </a:xfrm>
            <a:prstGeom prst="rect">
              <a:avLst/>
            </a:prstGeom>
            <a:noFill/>
          </p:spPr>
          <p:txBody>
            <a:bodyPr wrap="square" rtlCol="1">
              <a:spAutoFit/>
            </a:bodyPr>
            <a:lstStyle/>
            <a:p>
              <a:r>
                <a:rPr lang="en-US" sz="800" dirty="0" smtClean="0">
                  <a:latin typeface="Calibri" panose="020F0502020204030204" pitchFamily="34" charset="0"/>
                  <a:cs typeface="Calibri" panose="020F0502020204030204" pitchFamily="34" charset="0"/>
                </a:rPr>
                <a:t>4 </a:t>
              </a:r>
              <a:r>
                <a:rPr lang="en-US" sz="800" dirty="0" err="1" smtClean="0">
                  <a:latin typeface="Calibri" panose="020F0502020204030204" pitchFamily="34" charset="0"/>
                  <a:cs typeface="Calibri" panose="020F0502020204030204" pitchFamily="34" charset="0"/>
                </a:rPr>
                <a:t>ms</a:t>
              </a:r>
              <a:endParaRPr lang="he-IL" sz="800" dirty="0">
                <a:latin typeface="Calibri" panose="020F0502020204030204" pitchFamily="34" charset="0"/>
                <a:cs typeface="Calibri" panose="020F0502020204030204" pitchFamily="34" charset="0"/>
              </a:endParaRPr>
            </a:p>
          </p:txBody>
        </p:sp>
        <p:sp>
          <p:nvSpPr>
            <p:cNvPr id="86" name="TextBox 85"/>
            <p:cNvSpPr txBox="1"/>
            <p:nvPr/>
          </p:nvSpPr>
          <p:spPr>
            <a:xfrm>
              <a:off x="5220111" y="3375585"/>
              <a:ext cx="494051" cy="215444"/>
            </a:xfrm>
            <a:prstGeom prst="rect">
              <a:avLst/>
            </a:prstGeom>
            <a:solidFill>
              <a:schemeClr val="tx1"/>
            </a:solidFill>
          </p:spPr>
          <p:txBody>
            <a:bodyPr wrap="square" rtlCol="1">
              <a:spAutoFit/>
            </a:bodyPr>
            <a:lstStyle/>
            <a:p>
              <a:pPr algn="ctr" rtl="0"/>
              <a:r>
                <a:rPr lang="en-US" sz="800" dirty="0" err="1" smtClean="0">
                  <a:latin typeface="Calibri" panose="020F0502020204030204" pitchFamily="34" charset="0"/>
                  <a:cs typeface="Calibri" panose="020F0502020204030204" pitchFamily="34" charset="0"/>
                </a:rPr>
                <a:t>Pk-Pk</a:t>
              </a:r>
              <a:endParaRPr lang="he-IL" sz="800" dirty="0">
                <a:latin typeface="Calibri" panose="020F0502020204030204" pitchFamily="34" charset="0"/>
                <a:cs typeface="Calibri" panose="020F0502020204030204" pitchFamily="34" charset="0"/>
              </a:endParaRPr>
            </a:p>
          </p:txBody>
        </p:sp>
        <p:sp>
          <p:nvSpPr>
            <p:cNvPr id="87" name="TextBox 86"/>
            <p:cNvSpPr txBox="1"/>
            <p:nvPr/>
          </p:nvSpPr>
          <p:spPr>
            <a:xfrm>
              <a:off x="5094851" y="3092039"/>
              <a:ext cx="576064" cy="215444"/>
            </a:xfrm>
            <a:prstGeom prst="rect">
              <a:avLst/>
            </a:prstGeom>
            <a:noFill/>
          </p:spPr>
          <p:txBody>
            <a:bodyPr wrap="square" rtlCol="1">
              <a:spAutoFit/>
            </a:bodyPr>
            <a:lstStyle/>
            <a:p>
              <a:r>
                <a:rPr lang="en-US" sz="800" dirty="0" smtClean="0">
                  <a:latin typeface="Calibri" panose="020F0502020204030204" pitchFamily="34" charset="0"/>
                  <a:cs typeface="Calibri" panose="020F0502020204030204" pitchFamily="34" charset="0"/>
                </a:rPr>
                <a:t>0 V</a:t>
              </a:r>
              <a:endParaRPr lang="he-IL" sz="800" dirty="0">
                <a:latin typeface="Calibri" panose="020F0502020204030204" pitchFamily="34" charset="0"/>
                <a:cs typeface="Calibri" panose="020F0502020204030204" pitchFamily="34" charset="0"/>
              </a:endParaRPr>
            </a:p>
          </p:txBody>
        </p:sp>
        <p:sp>
          <p:nvSpPr>
            <p:cNvPr id="88" name="צורה חופשית 87"/>
            <p:cNvSpPr/>
            <p:nvPr/>
          </p:nvSpPr>
          <p:spPr bwMode="auto">
            <a:xfrm>
              <a:off x="2420662" y="1968784"/>
              <a:ext cx="2799449" cy="1199263"/>
            </a:xfrm>
            <a:custGeom>
              <a:avLst/>
              <a:gdLst>
                <a:gd name="connsiteX0" fmla="*/ 0 w 2739407"/>
                <a:gd name="connsiteY0" fmla="*/ 710313 h 1374557"/>
                <a:gd name="connsiteX1" fmla="*/ 301925 w 2739407"/>
                <a:gd name="connsiteY1" fmla="*/ 37453 h 1374557"/>
                <a:gd name="connsiteX2" fmla="*/ 845389 w 2739407"/>
                <a:gd name="connsiteY2" fmla="*/ 1365921 h 1374557"/>
                <a:gd name="connsiteX3" fmla="*/ 1345721 w 2739407"/>
                <a:gd name="connsiteY3" fmla="*/ 37453 h 1374557"/>
                <a:gd name="connsiteX4" fmla="*/ 1863306 w 2739407"/>
                <a:gd name="connsiteY4" fmla="*/ 1374547 h 1374557"/>
                <a:gd name="connsiteX5" fmla="*/ 2389517 w 2739407"/>
                <a:gd name="connsiteY5" fmla="*/ 11574 h 1374557"/>
                <a:gd name="connsiteX6" fmla="*/ 2708695 w 2739407"/>
                <a:gd name="connsiteY6" fmla="*/ 718940 h 1374557"/>
                <a:gd name="connsiteX7" fmla="*/ 2708695 w 2739407"/>
                <a:gd name="connsiteY7" fmla="*/ 727566 h 13745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739407" h="1374557">
                  <a:moveTo>
                    <a:pt x="0" y="710313"/>
                  </a:moveTo>
                  <a:cubicBezTo>
                    <a:pt x="80513" y="319249"/>
                    <a:pt x="161027" y="-71815"/>
                    <a:pt x="301925" y="37453"/>
                  </a:cubicBezTo>
                  <a:cubicBezTo>
                    <a:pt x="442823" y="146721"/>
                    <a:pt x="671423" y="1365921"/>
                    <a:pt x="845389" y="1365921"/>
                  </a:cubicBezTo>
                  <a:cubicBezTo>
                    <a:pt x="1019355" y="1365921"/>
                    <a:pt x="1176068" y="36015"/>
                    <a:pt x="1345721" y="37453"/>
                  </a:cubicBezTo>
                  <a:cubicBezTo>
                    <a:pt x="1515374" y="38891"/>
                    <a:pt x="1689340" y="1378860"/>
                    <a:pt x="1863306" y="1374547"/>
                  </a:cubicBezTo>
                  <a:cubicBezTo>
                    <a:pt x="2037272" y="1370234"/>
                    <a:pt x="2248619" y="120842"/>
                    <a:pt x="2389517" y="11574"/>
                  </a:cubicBezTo>
                  <a:cubicBezTo>
                    <a:pt x="2530415" y="-97694"/>
                    <a:pt x="2655499" y="599608"/>
                    <a:pt x="2708695" y="718940"/>
                  </a:cubicBezTo>
                  <a:cubicBezTo>
                    <a:pt x="2761891" y="838272"/>
                    <a:pt x="2735293" y="782919"/>
                    <a:pt x="2708695" y="727566"/>
                  </a:cubicBezTo>
                </a:path>
              </a:pathLst>
            </a:custGeom>
            <a:noFill/>
            <a:ln w="28575" cap="flat" cmpd="sng" algn="ctr">
              <a:solidFill>
                <a:schemeClr val="tx1"/>
              </a:solidFill>
              <a:prstDash val="solid"/>
              <a:round/>
              <a:headEnd type="none" w="med" len="med"/>
              <a:tailEnd type="none" w="med" len="med"/>
            </a:ln>
            <a:effectLst/>
          </p:spPr>
          <p:txBody>
            <a:bodyPr vert="horz" wrap="square" lIns="91440" tIns="45720" rIns="91440" bIns="45720" numCol="1" rtlCol="1" anchor="t" anchorCtr="0" compatLnSpc="1">
              <a:prstTxWarp prst="textNoShape">
                <a:avLst/>
              </a:prstTxWarp>
            </a:bodyPr>
            <a:lstStyle/>
            <a:p>
              <a:pPr marL="0" marR="0" indent="0" algn="r" defTabSz="914400" rtl="1" eaLnBrk="1" fontAlgn="base" latinLnBrk="0" hangingPunct="1">
                <a:lnSpc>
                  <a:spcPct val="100000"/>
                </a:lnSpc>
                <a:spcBef>
                  <a:spcPct val="0"/>
                </a:spcBef>
                <a:spcAft>
                  <a:spcPct val="0"/>
                </a:spcAft>
                <a:buClrTx/>
                <a:buSzTx/>
                <a:buFontTx/>
                <a:buNone/>
                <a:tabLst/>
              </a:pPr>
              <a:endParaRPr kumimoji="0" lang="he-IL" sz="1800" b="0" i="0" u="none" strike="noStrike" cap="none" normalizeH="0" baseline="0" smtClean="0">
                <a:ln>
                  <a:noFill/>
                </a:ln>
                <a:effectLst/>
                <a:latin typeface="Calibri" panose="020F0502020204030204" pitchFamily="34" charset="0"/>
                <a:cs typeface="Calibri" panose="020F0502020204030204" pitchFamily="34" charset="0"/>
              </a:endParaRPr>
            </a:p>
          </p:txBody>
        </p:sp>
      </p:grpSp>
      <p:cxnSp>
        <p:nvCxnSpPr>
          <p:cNvPr id="89" name="מחבר חץ ישר 88"/>
          <p:cNvCxnSpPr/>
          <p:nvPr/>
        </p:nvCxnSpPr>
        <p:spPr bwMode="auto">
          <a:xfrm flipH="1" flipV="1">
            <a:off x="6347935" y="1807753"/>
            <a:ext cx="920966" cy="21047"/>
          </a:xfrm>
          <a:prstGeom prst="straightConnector1">
            <a:avLst/>
          </a:prstGeom>
          <a:solidFill>
            <a:srgbClr val="C0C0C0"/>
          </a:solidFill>
          <a:ln w="28575" cap="flat" cmpd="sng" algn="ctr">
            <a:solidFill>
              <a:schemeClr val="tx1"/>
            </a:solidFill>
            <a:prstDash val="solid"/>
            <a:round/>
            <a:headEnd type="none" w="med" len="med"/>
            <a:tailEnd type="arrow"/>
          </a:ln>
          <a:effectLst/>
        </p:spPr>
      </p:cxnSp>
      <p:sp>
        <p:nvSpPr>
          <p:cNvPr id="91" name="אליפסה 90"/>
          <p:cNvSpPr/>
          <p:nvPr/>
        </p:nvSpPr>
        <p:spPr bwMode="auto">
          <a:xfrm>
            <a:off x="6973779" y="1619516"/>
            <a:ext cx="648072" cy="448251"/>
          </a:xfrm>
          <a:prstGeom prst="ellipse">
            <a:avLst/>
          </a:prstGeom>
          <a:noFill/>
          <a:ln w="19050" cap="flat" cmpd="sng" algn="ctr">
            <a:solidFill>
              <a:schemeClr val="tx1"/>
            </a:solidFill>
            <a:prstDash val="solid"/>
            <a:round/>
            <a:headEnd type="none" w="med" len="med"/>
            <a:tailEnd type="none" w="med" len="med"/>
          </a:ln>
          <a:effectLst/>
        </p:spPr>
        <p:txBody>
          <a:bodyPr vert="horz" wrap="square" lIns="91440" tIns="45720" rIns="91440" bIns="45720" numCol="1" rtlCol="1" anchor="t" anchorCtr="0" compatLnSpc="1">
            <a:prstTxWarp prst="textNoShape">
              <a:avLst/>
            </a:prstTxWarp>
          </a:bodyPr>
          <a:lstStyle/>
          <a:p>
            <a:pPr marL="0" marR="0" indent="0" algn="r" defTabSz="914400" rtl="1" eaLnBrk="1" fontAlgn="base" latinLnBrk="0" hangingPunct="1">
              <a:lnSpc>
                <a:spcPct val="100000"/>
              </a:lnSpc>
              <a:spcBef>
                <a:spcPct val="0"/>
              </a:spcBef>
              <a:spcAft>
                <a:spcPct val="0"/>
              </a:spcAft>
              <a:buClrTx/>
              <a:buSzTx/>
              <a:buFontTx/>
              <a:buNone/>
              <a:tabLst/>
            </a:pPr>
            <a:endParaRPr kumimoji="0" lang="he-IL" sz="1800" b="0" i="0" u="none" strike="noStrike" cap="none" normalizeH="0" baseline="0" smtClean="0">
              <a:ln>
                <a:noFill/>
              </a:ln>
              <a:effectLst/>
              <a:latin typeface="Calibri" panose="020F0502020204030204" pitchFamily="34" charset="0"/>
              <a:cs typeface="Calibri" panose="020F0502020204030204" pitchFamily="34" charset="0"/>
            </a:endParaRPr>
          </a:p>
        </p:txBody>
      </p:sp>
      <p:sp>
        <p:nvSpPr>
          <p:cNvPr id="92" name="TextBox 91"/>
          <p:cNvSpPr txBox="1"/>
          <p:nvPr/>
        </p:nvSpPr>
        <p:spPr>
          <a:xfrm>
            <a:off x="5173579" y="4555366"/>
            <a:ext cx="4176464" cy="1323439"/>
          </a:xfrm>
          <a:prstGeom prst="rect">
            <a:avLst/>
          </a:prstGeom>
          <a:noFill/>
        </p:spPr>
        <p:txBody>
          <a:bodyPr wrap="square" rtlCol="1">
            <a:spAutoFit/>
          </a:bodyPr>
          <a:lstStyle/>
          <a:p>
            <a:r>
              <a:rPr lang="he-IL" sz="2000" dirty="0" smtClean="0">
                <a:latin typeface="Calibri" panose="020F0502020204030204" pitchFamily="34" charset="0"/>
                <a:cs typeface="Calibri" panose="020F0502020204030204" pitchFamily="34" charset="0"/>
              </a:rPr>
              <a:t>בשאר התיבות אנו רואים: </a:t>
            </a:r>
          </a:p>
          <a:p>
            <a:pPr marL="285750" indent="-285750">
              <a:buFont typeface="Arial" pitchFamily="34" charset="0"/>
              <a:buChar char="•"/>
            </a:pPr>
            <a:r>
              <a:rPr lang="he-IL" sz="2000" dirty="0" smtClean="0">
                <a:latin typeface="Calibri" panose="020F0502020204030204" pitchFamily="34" charset="0"/>
                <a:cs typeface="Calibri" panose="020F0502020204030204" pitchFamily="34" charset="0"/>
              </a:rPr>
              <a:t>את מקור הנתונים (ערוץ 1 או ערוץ 2)</a:t>
            </a:r>
          </a:p>
          <a:p>
            <a:pPr marL="285750" indent="-285750">
              <a:buFont typeface="Arial" pitchFamily="34" charset="0"/>
              <a:buChar char="•"/>
            </a:pPr>
            <a:r>
              <a:rPr lang="he-IL" sz="2000" dirty="0" smtClean="0">
                <a:latin typeface="Calibri" panose="020F0502020204030204" pitchFamily="34" charset="0"/>
                <a:cs typeface="Calibri" panose="020F0502020204030204" pitchFamily="34" charset="0"/>
              </a:rPr>
              <a:t> את סוג המדידה</a:t>
            </a:r>
          </a:p>
          <a:p>
            <a:pPr marL="285750" indent="-285750">
              <a:buFont typeface="Arial" pitchFamily="34" charset="0"/>
              <a:buChar char="•"/>
            </a:pPr>
            <a:r>
              <a:rPr lang="he-IL" sz="2000" dirty="0" smtClean="0">
                <a:latin typeface="Calibri" panose="020F0502020204030204" pitchFamily="34" charset="0"/>
                <a:cs typeface="Calibri" panose="020F0502020204030204" pitchFamily="34" charset="0"/>
              </a:rPr>
              <a:t>את תוצאת המדידה</a:t>
            </a:r>
            <a:endParaRPr lang="he-IL" sz="2000" dirty="0">
              <a:latin typeface="Calibri" panose="020F0502020204030204" pitchFamily="34" charset="0"/>
              <a:cs typeface="Calibri" panose="020F0502020204030204" pitchFamily="34" charset="0"/>
            </a:endParaRPr>
          </a:p>
        </p:txBody>
      </p:sp>
      <p:sp>
        <p:nvSpPr>
          <p:cNvPr id="99" name="TextBox 98"/>
          <p:cNvSpPr txBox="1"/>
          <p:nvPr/>
        </p:nvSpPr>
        <p:spPr>
          <a:xfrm>
            <a:off x="2365267" y="4680111"/>
            <a:ext cx="2628292" cy="1323439"/>
          </a:xfrm>
          <a:prstGeom prst="rect">
            <a:avLst/>
          </a:prstGeom>
          <a:noFill/>
        </p:spPr>
        <p:txBody>
          <a:bodyPr wrap="square" rtlCol="1">
            <a:spAutoFit/>
          </a:bodyPr>
          <a:lstStyle/>
          <a:p>
            <a:r>
              <a:rPr lang="he-IL" sz="2000" dirty="0" smtClean="0">
                <a:latin typeface="Calibri" panose="020F0502020204030204" pitchFamily="34" charset="0"/>
                <a:cs typeface="Calibri" panose="020F0502020204030204" pitchFamily="34" charset="0"/>
              </a:rPr>
              <a:t>את המקור או סוג המדידה אנו משנים באמצעות לחיצה על הכפתור המתאים לתיבת התצוגה</a:t>
            </a:r>
            <a:endParaRPr lang="he-IL" sz="2000" dirty="0">
              <a:latin typeface="Calibri" panose="020F0502020204030204" pitchFamily="34" charset="0"/>
              <a:cs typeface="Calibri" panose="020F0502020204030204" pitchFamily="34" charset="0"/>
            </a:endParaRPr>
          </a:p>
        </p:txBody>
      </p:sp>
      <p:sp>
        <p:nvSpPr>
          <p:cNvPr id="100" name="אליפסה 99"/>
          <p:cNvSpPr/>
          <p:nvPr/>
        </p:nvSpPr>
        <p:spPr bwMode="auto">
          <a:xfrm>
            <a:off x="6979392" y="2558271"/>
            <a:ext cx="648072" cy="448251"/>
          </a:xfrm>
          <a:prstGeom prst="ellipse">
            <a:avLst/>
          </a:prstGeom>
          <a:noFill/>
          <a:ln w="19050" cap="flat" cmpd="sng" algn="ctr">
            <a:solidFill>
              <a:srgbClr val="FF0000"/>
            </a:solidFill>
            <a:prstDash val="solid"/>
            <a:round/>
            <a:headEnd type="none" w="med" len="med"/>
            <a:tailEnd type="none" w="med" len="med"/>
          </a:ln>
          <a:effectLst/>
        </p:spPr>
        <p:txBody>
          <a:bodyPr vert="horz" wrap="square" lIns="91440" tIns="45720" rIns="91440" bIns="45720" numCol="1" rtlCol="1" anchor="t" anchorCtr="0" compatLnSpc="1">
            <a:prstTxWarp prst="textNoShape">
              <a:avLst/>
            </a:prstTxWarp>
          </a:bodyPr>
          <a:lstStyle/>
          <a:p>
            <a:pPr marL="0" marR="0" indent="0" algn="r" defTabSz="914400" rtl="1" eaLnBrk="1" fontAlgn="base" latinLnBrk="0" hangingPunct="1">
              <a:lnSpc>
                <a:spcPct val="100000"/>
              </a:lnSpc>
              <a:spcBef>
                <a:spcPct val="0"/>
              </a:spcBef>
              <a:spcAft>
                <a:spcPct val="0"/>
              </a:spcAft>
              <a:buClrTx/>
              <a:buSzTx/>
              <a:buFontTx/>
              <a:buNone/>
              <a:tabLst/>
            </a:pPr>
            <a:endParaRPr kumimoji="0" lang="he-IL" sz="1800" b="0" i="0" u="none" strike="noStrike" cap="none" normalizeH="0" baseline="0" smtClean="0">
              <a:ln>
                <a:noFill/>
              </a:ln>
              <a:effectLst/>
              <a:latin typeface="Calibri" panose="020F0502020204030204" pitchFamily="34" charset="0"/>
              <a:cs typeface="Calibri" panose="020F0502020204030204" pitchFamily="34" charset="0"/>
            </a:endParaRPr>
          </a:p>
        </p:txBody>
      </p:sp>
      <p:sp>
        <p:nvSpPr>
          <p:cNvPr id="101" name="אליפסה 100"/>
          <p:cNvSpPr/>
          <p:nvPr/>
        </p:nvSpPr>
        <p:spPr bwMode="auto">
          <a:xfrm>
            <a:off x="6979392" y="2960693"/>
            <a:ext cx="648072" cy="448251"/>
          </a:xfrm>
          <a:prstGeom prst="ellipse">
            <a:avLst/>
          </a:prstGeom>
          <a:noFill/>
          <a:ln w="19050" cap="flat" cmpd="sng" algn="ctr">
            <a:solidFill>
              <a:srgbClr val="FF0000"/>
            </a:solidFill>
            <a:prstDash val="solid"/>
            <a:round/>
            <a:headEnd type="none" w="med" len="med"/>
            <a:tailEnd type="none" w="med" len="med"/>
          </a:ln>
          <a:effectLst/>
        </p:spPr>
        <p:txBody>
          <a:bodyPr vert="horz" wrap="square" lIns="91440" tIns="45720" rIns="91440" bIns="45720" numCol="1" rtlCol="1" anchor="t" anchorCtr="0" compatLnSpc="1">
            <a:prstTxWarp prst="textNoShape">
              <a:avLst/>
            </a:prstTxWarp>
          </a:bodyPr>
          <a:lstStyle/>
          <a:p>
            <a:pPr marL="0" marR="0" indent="0" algn="r" defTabSz="914400" rtl="1" eaLnBrk="1" fontAlgn="base" latinLnBrk="0" hangingPunct="1">
              <a:lnSpc>
                <a:spcPct val="100000"/>
              </a:lnSpc>
              <a:spcBef>
                <a:spcPct val="0"/>
              </a:spcBef>
              <a:spcAft>
                <a:spcPct val="0"/>
              </a:spcAft>
              <a:buClrTx/>
              <a:buSzTx/>
              <a:buFontTx/>
              <a:buNone/>
              <a:tabLst/>
            </a:pPr>
            <a:endParaRPr kumimoji="0" lang="he-IL" sz="1800" b="0" i="0" u="none" strike="noStrike" cap="none" normalizeH="0" baseline="0" smtClean="0">
              <a:ln>
                <a:noFill/>
              </a:ln>
              <a:effectLst/>
              <a:latin typeface="Calibri" panose="020F0502020204030204" pitchFamily="34" charset="0"/>
              <a:cs typeface="Calibri" panose="020F0502020204030204" pitchFamily="34" charset="0"/>
            </a:endParaRPr>
          </a:p>
        </p:txBody>
      </p:sp>
      <p:sp>
        <p:nvSpPr>
          <p:cNvPr id="102" name="אליפסה 101"/>
          <p:cNvSpPr/>
          <p:nvPr/>
        </p:nvSpPr>
        <p:spPr bwMode="auto">
          <a:xfrm>
            <a:off x="6972513" y="3426642"/>
            <a:ext cx="648072" cy="448251"/>
          </a:xfrm>
          <a:prstGeom prst="ellipse">
            <a:avLst/>
          </a:prstGeom>
          <a:noFill/>
          <a:ln w="19050" cap="flat" cmpd="sng" algn="ctr">
            <a:solidFill>
              <a:srgbClr val="FF0000"/>
            </a:solidFill>
            <a:prstDash val="solid"/>
            <a:round/>
            <a:headEnd type="none" w="med" len="med"/>
            <a:tailEnd type="none" w="med" len="med"/>
          </a:ln>
          <a:effectLst/>
        </p:spPr>
        <p:txBody>
          <a:bodyPr vert="horz" wrap="square" lIns="91440" tIns="45720" rIns="91440" bIns="45720" numCol="1" rtlCol="1" anchor="t" anchorCtr="0" compatLnSpc="1">
            <a:prstTxWarp prst="textNoShape">
              <a:avLst/>
            </a:prstTxWarp>
          </a:bodyPr>
          <a:lstStyle/>
          <a:p>
            <a:pPr marL="0" marR="0" indent="0" algn="r" defTabSz="914400" rtl="1" eaLnBrk="1" fontAlgn="base" latinLnBrk="0" hangingPunct="1">
              <a:lnSpc>
                <a:spcPct val="100000"/>
              </a:lnSpc>
              <a:spcBef>
                <a:spcPct val="0"/>
              </a:spcBef>
              <a:spcAft>
                <a:spcPct val="0"/>
              </a:spcAft>
              <a:buClrTx/>
              <a:buSzTx/>
              <a:buFontTx/>
              <a:buNone/>
              <a:tabLst/>
            </a:pPr>
            <a:endParaRPr kumimoji="0" lang="he-IL" sz="1800" b="0" i="0" u="none" strike="noStrike" cap="none" normalizeH="0" baseline="0" smtClean="0">
              <a:ln>
                <a:noFill/>
              </a:ln>
              <a:effectLst/>
              <a:latin typeface="Calibri" panose="020F0502020204030204" pitchFamily="34" charset="0"/>
              <a:cs typeface="Calibri" panose="020F0502020204030204" pitchFamily="34" charset="0"/>
            </a:endParaRPr>
          </a:p>
        </p:txBody>
      </p:sp>
      <p:sp>
        <p:nvSpPr>
          <p:cNvPr id="103" name="אליפסה 102"/>
          <p:cNvSpPr/>
          <p:nvPr/>
        </p:nvSpPr>
        <p:spPr bwMode="auto">
          <a:xfrm>
            <a:off x="6937775" y="2124562"/>
            <a:ext cx="648072" cy="448251"/>
          </a:xfrm>
          <a:prstGeom prst="ellipse">
            <a:avLst/>
          </a:prstGeom>
          <a:noFill/>
          <a:ln w="19050" cap="flat" cmpd="sng" algn="ctr">
            <a:solidFill>
              <a:srgbClr val="FF0000"/>
            </a:solidFill>
            <a:prstDash val="solid"/>
            <a:round/>
            <a:headEnd type="none" w="med" len="med"/>
            <a:tailEnd type="none" w="med" len="med"/>
          </a:ln>
          <a:effectLst/>
        </p:spPr>
        <p:txBody>
          <a:bodyPr vert="horz" wrap="square" lIns="91440" tIns="45720" rIns="91440" bIns="45720" numCol="1" rtlCol="1" anchor="t" anchorCtr="0" compatLnSpc="1">
            <a:prstTxWarp prst="textNoShape">
              <a:avLst/>
            </a:prstTxWarp>
          </a:bodyPr>
          <a:lstStyle/>
          <a:p>
            <a:pPr marL="0" marR="0" indent="0" algn="r" defTabSz="914400" rtl="1" eaLnBrk="1" fontAlgn="base" latinLnBrk="0" hangingPunct="1">
              <a:lnSpc>
                <a:spcPct val="100000"/>
              </a:lnSpc>
              <a:spcBef>
                <a:spcPct val="0"/>
              </a:spcBef>
              <a:spcAft>
                <a:spcPct val="0"/>
              </a:spcAft>
              <a:buClrTx/>
              <a:buSzTx/>
              <a:buFontTx/>
              <a:buNone/>
              <a:tabLst/>
            </a:pPr>
            <a:endParaRPr kumimoji="0" lang="he-IL" sz="1800" b="0" i="0" u="none" strike="noStrike" cap="none" normalizeH="0" baseline="0" smtClean="0">
              <a:ln>
                <a:noFill/>
              </a:ln>
              <a:effectLst/>
              <a:latin typeface="Calibri" panose="020F0502020204030204" pitchFamily="34" charset="0"/>
              <a:cs typeface="Calibri" panose="020F0502020204030204" pitchFamily="34" charset="0"/>
            </a:endParaRPr>
          </a:p>
        </p:txBody>
      </p:sp>
      <p:cxnSp>
        <p:nvCxnSpPr>
          <p:cNvPr id="104" name="מחבר חץ ישר 103"/>
          <p:cNvCxnSpPr>
            <a:endCxn id="103" idx="2"/>
          </p:cNvCxnSpPr>
          <p:nvPr/>
        </p:nvCxnSpPr>
        <p:spPr bwMode="auto">
          <a:xfrm flipV="1">
            <a:off x="4391944" y="2348688"/>
            <a:ext cx="2545831" cy="2459198"/>
          </a:xfrm>
          <a:prstGeom prst="straightConnector1">
            <a:avLst/>
          </a:prstGeom>
          <a:solidFill>
            <a:srgbClr val="C0C0C0"/>
          </a:solidFill>
          <a:ln w="19050" cap="flat" cmpd="sng" algn="ctr">
            <a:solidFill>
              <a:srgbClr val="FF0000"/>
            </a:solidFill>
            <a:prstDash val="solid"/>
            <a:round/>
            <a:headEnd type="none" w="med" len="med"/>
            <a:tailEnd type="arrow"/>
          </a:ln>
          <a:effectLst/>
        </p:spPr>
      </p:cxnSp>
      <p:cxnSp>
        <p:nvCxnSpPr>
          <p:cNvPr id="105" name="מחבר חץ ישר 104"/>
          <p:cNvCxnSpPr>
            <a:endCxn id="101" idx="2"/>
          </p:cNvCxnSpPr>
          <p:nvPr/>
        </p:nvCxnSpPr>
        <p:spPr bwMode="auto">
          <a:xfrm flipV="1">
            <a:off x="4379213" y="3184819"/>
            <a:ext cx="2600179" cy="1623066"/>
          </a:xfrm>
          <a:prstGeom prst="straightConnector1">
            <a:avLst/>
          </a:prstGeom>
          <a:solidFill>
            <a:srgbClr val="C0C0C0"/>
          </a:solidFill>
          <a:ln w="19050" cap="flat" cmpd="sng" algn="ctr">
            <a:solidFill>
              <a:srgbClr val="FF0000"/>
            </a:solidFill>
            <a:prstDash val="solid"/>
            <a:round/>
            <a:headEnd type="none" w="med" len="med"/>
            <a:tailEnd type="arrow"/>
          </a:ln>
          <a:effectLst/>
        </p:spPr>
      </p:cxnSp>
      <p:cxnSp>
        <p:nvCxnSpPr>
          <p:cNvPr id="106" name="מחבר חץ ישר 105"/>
          <p:cNvCxnSpPr>
            <a:endCxn id="102" idx="2"/>
          </p:cNvCxnSpPr>
          <p:nvPr/>
        </p:nvCxnSpPr>
        <p:spPr bwMode="auto">
          <a:xfrm flipV="1">
            <a:off x="4379213" y="3650768"/>
            <a:ext cx="2593300" cy="1181642"/>
          </a:xfrm>
          <a:prstGeom prst="straightConnector1">
            <a:avLst/>
          </a:prstGeom>
          <a:solidFill>
            <a:srgbClr val="C0C0C0"/>
          </a:solidFill>
          <a:ln w="19050" cap="flat" cmpd="sng" algn="ctr">
            <a:solidFill>
              <a:srgbClr val="FF0000"/>
            </a:solidFill>
            <a:prstDash val="solid"/>
            <a:round/>
            <a:headEnd type="none" w="med" len="med"/>
            <a:tailEnd type="arrow"/>
          </a:ln>
          <a:effectLst/>
        </p:spPr>
      </p:cxnSp>
      <p:cxnSp>
        <p:nvCxnSpPr>
          <p:cNvPr id="107" name="מחבר חץ ישר 106"/>
          <p:cNvCxnSpPr>
            <a:endCxn id="100" idx="2"/>
          </p:cNvCxnSpPr>
          <p:nvPr/>
        </p:nvCxnSpPr>
        <p:spPr bwMode="auto">
          <a:xfrm flipV="1">
            <a:off x="4379213" y="2782397"/>
            <a:ext cx="2600179" cy="2040771"/>
          </a:xfrm>
          <a:prstGeom prst="straightConnector1">
            <a:avLst/>
          </a:prstGeom>
          <a:solidFill>
            <a:srgbClr val="C0C0C0"/>
          </a:solidFill>
          <a:ln w="19050" cap="flat" cmpd="sng" algn="ctr">
            <a:solidFill>
              <a:srgbClr val="FF0000"/>
            </a:solidFill>
            <a:prstDash val="solid"/>
            <a:round/>
            <a:headEnd type="none" w="med" len="med"/>
            <a:tailEnd type="arrow"/>
          </a:ln>
          <a:effectLst/>
        </p:spPr>
      </p:cxnSp>
      <p:sp>
        <p:nvSpPr>
          <p:cNvPr id="62" name="מלבן מעוגל 61"/>
          <p:cNvSpPr/>
          <p:nvPr/>
        </p:nvSpPr>
        <p:spPr>
          <a:xfrm>
            <a:off x="10560809" y="1452363"/>
            <a:ext cx="1298546" cy="240051"/>
          </a:xfrm>
          <a:prstGeom prst="roundRect">
            <a:avLst/>
          </a:prstGeom>
          <a:gradFill flip="none" rotWithShape="1">
            <a:gsLst>
              <a:gs pos="0">
                <a:schemeClr val="accent2">
                  <a:lumMod val="75000"/>
                  <a:shade val="30000"/>
                  <a:satMod val="115000"/>
                </a:schemeClr>
              </a:gs>
              <a:gs pos="50000">
                <a:schemeClr val="accent2">
                  <a:lumMod val="75000"/>
                  <a:shade val="67500"/>
                  <a:satMod val="115000"/>
                </a:schemeClr>
              </a:gs>
              <a:gs pos="100000">
                <a:schemeClr val="accent2">
                  <a:lumMod val="75000"/>
                  <a:shade val="100000"/>
                  <a:satMod val="115000"/>
                </a:scheme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1800" dirty="0" smtClean="0">
                <a:latin typeface="Calibri" panose="020F0502020204030204" pitchFamily="34" charset="0"/>
                <a:cs typeface="Calibri" panose="020F0502020204030204" pitchFamily="34" charset="0"/>
              </a:rPr>
              <a:t>תפקיד</a:t>
            </a:r>
            <a:endParaRPr lang="he-IL" sz="1800" dirty="0">
              <a:latin typeface="Calibri" panose="020F0502020204030204" pitchFamily="34" charset="0"/>
              <a:cs typeface="Calibri" panose="020F0502020204030204" pitchFamily="34" charset="0"/>
            </a:endParaRPr>
          </a:p>
        </p:txBody>
      </p:sp>
      <p:sp>
        <p:nvSpPr>
          <p:cNvPr id="63" name="מלבן מעוגל 62"/>
          <p:cNvSpPr/>
          <p:nvPr/>
        </p:nvSpPr>
        <p:spPr>
          <a:xfrm>
            <a:off x="10572841" y="2088806"/>
            <a:ext cx="1298546" cy="240051"/>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1800" dirty="0" smtClean="0">
                <a:latin typeface="Calibri" panose="020F0502020204030204" pitchFamily="34" charset="0"/>
                <a:cs typeface="Calibri" panose="020F0502020204030204" pitchFamily="34" charset="0"/>
              </a:rPr>
              <a:t>עקרון פעולה</a:t>
            </a:r>
            <a:endParaRPr lang="he-IL" sz="1800" dirty="0">
              <a:latin typeface="Calibri" panose="020F0502020204030204" pitchFamily="34" charset="0"/>
              <a:cs typeface="Calibri" panose="020F0502020204030204" pitchFamily="34" charset="0"/>
            </a:endParaRPr>
          </a:p>
        </p:txBody>
      </p:sp>
      <p:sp>
        <p:nvSpPr>
          <p:cNvPr id="64" name="מלבן מעוגל 63"/>
          <p:cNvSpPr/>
          <p:nvPr/>
        </p:nvSpPr>
        <p:spPr>
          <a:xfrm>
            <a:off x="10560809" y="1758306"/>
            <a:ext cx="1298546" cy="240051"/>
          </a:xfrm>
          <a:prstGeom prst="roundRect">
            <a:avLst/>
          </a:prstGeom>
          <a:gradFill flip="none" rotWithShape="1">
            <a:gsLst>
              <a:gs pos="0">
                <a:schemeClr val="accent2">
                  <a:lumMod val="75000"/>
                  <a:shade val="30000"/>
                  <a:satMod val="115000"/>
                </a:schemeClr>
              </a:gs>
              <a:gs pos="50000">
                <a:schemeClr val="accent2">
                  <a:lumMod val="75000"/>
                  <a:shade val="67500"/>
                  <a:satMod val="115000"/>
                </a:schemeClr>
              </a:gs>
              <a:gs pos="100000">
                <a:schemeClr val="accent2">
                  <a:lumMod val="75000"/>
                  <a:shade val="100000"/>
                  <a:satMod val="115000"/>
                </a:scheme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1800" dirty="0" smtClean="0">
                <a:latin typeface="Calibri" panose="020F0502020204030204" pitchFamily="34" charset="0"/>
                <a:cs typeface="Calibri" panose="020F0502020204030204" pitchFamily="34" charset="0"/>
              </a:rPr>
              <a:t>אופן החיבור</a:t>
            </a:r>
            <a:endParaRPr lang="he-IL" sz="1800" dirty="0">
              <a:latin typeface="Calibri" panose="020F0502020204030204" pitchFamily="34" charset="0"/>
              <a:cs typeface="Calibri" panose="020F0502020204030204" pitchFamily="34" charset="0"/>
            </a:endParaRPr>
          </a:p>
        </p:txBody>
      </p:sp>
      <p:sp>
        <p:nvSpPr>
          <p:cNvPr id="65" name="מלבן מעוגל 64"/>
          <p:cNvSpPr/>
          <p:nvPr/>
        </p:nvSpPr>
        <p:spPr>
          <a:xfrm>
            <a:off x="10572841" y="2419306"/>
            <a:ext cx="1298546" cy="496677"/>
          </a:xfrm>
          <a:prstGeom prst="roundRect">
            <a:avLst/>
          </a:prstGeom>
          <a:gradFill flip="none" rotWithShape="1">
            <a:gsLst>
              <a:gs pos="0">
                <a:schemeClr val="accent2">
                  <a:lumMod val="75000"/>
                  <a:shade val="30000"/>
                  <a:satMod val="115000"/>
                </a:schemeClr>
              </a:gs>
              <a:gs pos="50000">
                <a:schemeClr val="accent2">
                  <a:lumMod val="75000"/>
                  <a:shade val="67500"/>
                  <a:satMod val="115000"/>
                </a:schemeClr>
              </a:gs>
              <a:gs pos="100000">
                <a:schemeClr val="accent2">
                  <a:lumMod val="75000"/>
                  <a:shade val="100000"/>
                  <a:satMod val="115000"/>
                </a:scheme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1800" dirty="0" smtClean="0">
                <a:latin typeface="Calibri" panose="020F0502020204030204" pitchFamily="34" charset="0"/>
                <a:cs typeface="Calibri" panose="020F0502020204030204" pitchFamily="34" charset="0"/>
              </a:rPr>
              <a:t>אמצעי זהירות</a:t>
            </a:r>
            <a:endParaRPr lang="he-IL" sz="18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172487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3" presetClass="entr" presetSubtype="16" fill="hold" nodeType="clickEffect">
                                  <p:stCondLst>
                                    <p:cond delay="0"/>
                                  </p:stCondLst>
                                  <p:childTnLst>
                                    <p:set>
                                      <p:cBhvr>
                                        <p:cTn id="6" dur="1" fill="hold">
                                          <p:stCondLst>
                                            <p:cond delay="0"/>
                                          </p:stCondLst>
                                        </p:cTn>
                                        <p:tgtEl>
                                          <p:spTgt spid="45"/>
                                        </p:tgtEl>
                                        <p:attrNameLst>
                                          <p:attrName>style.visibility</p:attrName>
                                        </p:attrNameLst>
                                      </p:cBhvr>
                                      <p:to>
                                        <p:strVal val="visible"/>
                                      </p:to>
                                    </p:set>
                                    <p:animEffect transition="in" filter="plus(in)">
                                      <p:cBhvr>
                                        <p:cTn id="7" dur="2000"/>
                                        <p:tgtEl>
                                          <p:spTgt spid="45"/>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44">
                                            <p:txEl>
                                              <p:pRg st="0" end="0"/>
                                            </p:txEl>
                                          </p:spTgt>
                                        </p:tgtEl>
                                        <p:attrNameLst>
                                          <p:attrName>style.visibility</p:attrName>
                                        </p:attrNameLst>
                                      </p:cBhvr>
                                      <p:to>
                                        <p:strVal val="visible"/>
                                      </p:to>
                                    </p:set>
                                    <p:animEffect transition="in" filter="wipe(down)">
                                      <p:cBhvr>
                                        <p:cTn id="12" dur="500"/>
                                        <p:tgtEl>
                                          <p:spTgt spid="44">
                                            <p:txEl>
                                              <p:pRg st="0" end="0"/>
                                            </p:txEl>
                                          </p:spTgt>
                                        </p:tgtEl>
                                      </p:cBhvr>
                                    </p:animEffect>
                                  </p:childTnLst>
                                </p:cTn>
                              </p:par>
                            </p:childTnLst>
                          </p:cTn>
                        </p:par>
                        <p:par>
                          <p:cTn id="13" fill="hold">
                            <p:stCondLst>
                              <p:cond delay="500"/>
                            </p:stCondLst>
                            <p:childTnLst>
                              <p:par>
                                <p:cTn id="14" presetID="22" presetClass="entr" presetSubtype="4" fill="hold" grpId="0" nodeType="afterEffect">
                                  <p:stCondLst>
                                    <p:cond delay="0"/>
                                  </p:stCondLst>
                                  <p:childTnLst>
                                    <p:set>
                                      <p:cBhvr>
                                        <p:cTn id="15" dur="1" fill="hold">
                                          <p:stCondLst>
                                            <p:cond delay="0"/>
                                          </p:stCondLst>
                                        </p:cTn>
                                        <p:tgtEl>
                                          <p:spTgt spid="44">
                                            <p:txEl>
                                              <p:pRg st="1" end="1"/>
                                            </p:txEl>
                                          </p:spTgt>
                                        </p:tgtEl>
                                        <p:attrNameLst>
                                          <p:attrName>style.visibility</p:attrName>
                                        </p:attrNameLst>
                                      </p:cBhvr>
                                      <p:to>
                                        <p:strVal val="visible"/>
                                      </p:to>
                                    </p:set>
                                    <p:animEffect transition="in" filter="wipe(down)">
                                      <p:cBhvr>
                                        <p:cTn id="16" dur="500"/>
                                        <p:tgtEl>
                                          <p:spTgt spid="44">
                                            <p:txEl>
                                              <p:pRg st="1" end="1"/>
                                            </p:txEl>
                                          </p:spTgt>
                                        </p:tgtEl>
                                      </p:cBhvr>
                                    </p:animEffect>
                                  </p:childTnLst>
                                </p:cTn>
                              </p:par>
                              <p:par>
                                <p:cTn id="17" presetID="53" presetClass="entr" presetSubtype="16" fill="hold" nodeType="withEffect">
                                  <p:stCondLst>
                                    <p:cond delay="0"/>
                                  </p:stCondLst>
                                  <p:childTnLst>
                                    <p:set>
                                      <p:cBhvr>
                                        <p:cTn id="18" dur="1" fill="hold">
                                          <p:stCondLst>
                                            <p:cond delay="0"/>
                                          </p:stCondLst>
                                        </p:cTn>
                                        <p:tgtEl>
                                          <p:spTgt spid="89"/>
                                        </p:tgtEl>
                                        <p:attrNameLst>
                                          <p:attrName>style.visibility</p:attrName>
                                        </p:attrNameLst>
                                      </p:cBhvr>
                                      <p:to>
                                        <p:strVal val="visible"/>
                                      </p:to>
                                    </p:set>
                                    <p:anim calcmode="lin" valueType="num">
                                      <p:cBhvr>
                                        <p:cTn id="19" dur="500" fill="hold"/>
                                        <p:tgtEl>
                                          <p:spTgt spid="89"/>
                                        </p:tgtEl>
                                        <p:attrNameLst>
                                          <p:attrName>ppt_w</p:attrName>
                                        </p:attrNameLst>
                                      </p:cBhvr>
                                      <p:tavLst>
                                        <p:tav tm="0">
                                          <p:val>
                                            <p:fltVal val="0"/>
                                          </p:val>
                                        </p:tav>
                                        <p:tav tm="100000">
                                          <p:val>
                                            <p:strVal val="#ppt_w"/>
                                          </p:val>
                                        </p:tav>
                                      </p:tavLst>
                                    </p:anim>
                                    <p:anim calcmode="lin" valueType="num">
                                      <p:cBhvr>
                                        <p:cTn id="20" dur="500" fill="hold"/>
                                        <p:tgtEl>
                                          <p:spTgt spid="89"/>
                                        </p:tgtEl>
                                        <p:attrNameLst>
                                          <p:attrName>ppt_h</p:attrName>
                                        </p:attrNameLst>
                                      </p:cBhvr>
                                      <p:tavLst>
                                        <p:tav tm="0">
                                          <p:val>
                                            <p:fltVal val="0"/>
                                          </p:val>
                                        </p:tav>
                                        <p:tav tm="100000">
                                          <p:val>
                                            <p:strVal val="#ppt_h"/>
                                          </p:val>
                                        </p:tav>
                                      </p:tavLst>
                                    </p:anim>
                                    <p:animEffect transition="in" filter="fade">
                                      <p:cBhvr>
                                        <p:cTn id="21" dur="500"/>
                                        <p:tgtEl>
                                          <p:spTgt spid="89"/>
                                        </p:tgtEl>
                                      </p:cBhvr>
                                    </p:animEffect>
                                  </p:childTnLst>
                                </p:cTn>
                              </p:par>
                              <p:par>
                                <p:cTn id="22" presetID="53" presetClass="entr" presetSubtype="16" fill="hold" grpId="0" nodeType="withEffect">
                                  <p:stCondLst>
                                    <p:cond delay="0"/>
                                  </p:stCondLst>
                                  <p:childTnLst>
                                    <p:set>
                                      <p:cBhvr>
                                        <p:cTn id="23" dur="1" fill="hold">
                                          <p:stCondLst>
                                            <p:cond delay="0"/>
                                          </p:stCondLst>
                                        </p:cTn>
                                        <p:tgtEl>
                                          <p:spTgt spid="91"/>
                                        </p:tgtEl>
                                        <p:attrNameLst>
                                          <p:attrName>style.visibility</p:attrName>
                                        </p:attrNameLst>
                                      </p:cBhvr>
                                      <p:to>
                                        <p:strVal val="visible"/>
                                      </p:to>
                                    </p:set>
                                    <p:anim calcmode="lin" valueType="num">
                                      <p:cBhvr>
                                        <p:cTn id="24" dur="500" fill="hold"/>
                                        <p:tgtEl>
                                          <p:spTgt spid="91"/>
                                        </p:tgtEl>
                                        <p:attrNameLst>
                                          <p:attrName>ppt_w</p:attrName>
                                        </p:attrNameLst>
                                      </p:cBhvr>
                                      <p:tavLst>
                                        <p:tav tm="0">
                                          <p:val>
                                            <p:fltVal val="0"/>
                                          </p:val>
                                        </p:tav>
                                        <p:tav tm="100000">
                                          <p:val>
                                            <p:strVal val="#ppt_w"/>
                                          </p:val>
                                        </p:tav>
                                      </p:tavLst>
                                    </p:anim>
                                    <p:anim calcmode="lin" valueType="num">
                                      <p:cBhvr>
                                        <p:cTn id="25" dur="500" fill="hold"/>
                                        <p:tgtEl>
                                          <p:spTgt spid="91"/>
                                        </p:tgtEl>
                                        <p:attrNameLst>
                                          <p:attrName>ppt_h</p:attrName>
                                        </p:attrNameLst>
                                      </p:cBhvr>
                                      <p:tavLst>
                                        <p:tav tm="0">
                                          <p:val>
                                            <p:fltVal val="0"/>
                                          </p:val>
                                        </p:tav>
                                        <p:tav tm="100000">
                                          <p:val>
                                            <p:strVal val="#ppt_h"/>
                                          </p:val>
                                        </p:tav>
                                      </p:tavLst>
                                    </p:anim>
                                    <p:animEffect transition="in" filter="fade">
                                      <p:cBhvr>
                                        <p:cTn id="26" dur="500"/>
                                        <p:tgtEl>
                                          <p:spTgt spid="91"/>
                                        </p:tgtEl>
                                      </p:cBhvr>
                                    </p:animEffect>
                                  </p:childTnLst>
                                </p:cTn>
                              </p:par>
                            </p:childTnLst>
                          </p:cTn>
                        </p:par>
                      </p:childTnLst>
                    </p:cTn>
                  </p:par>
                  <p:par>
                    <p:cTn id="27" fill="hold">
                      <p:stCondLst>
                        <p:cond delay="indefinite"/>
                      </p:stCondLst>
                      <p:childTnLst>
                        <p:par>
                          <p:cTn id="28" fill="hold">
                            <p:stCondLst>
                              <p:cond delay="0"/>
                            </p:stCondLst>
                            <p:childTnLst>
                              <p:par>
                                <p:cTn id="29" presetID="1" presetClass="exit" presetSubtype="0" fill="hold" grpId="1" nodeType="clickEffect">
                                  <p:stCondLst>
                                    <p:cond delay="0"/>
                                  </p:stCondLst>
                                  <p:childTnLst>
                                    <p:set>
                                      <p:cBhvr>
                                        <p:cTn id="30" dur="1" fill="hold">
                                          <p:stCondLst>
                                            <p:cond delay="0"/>
                                          </p:stCondLst>
                                        </p:cTn>
                                        <p:tgtEl>
                                          <p:spTgt spid="44">
                                            <p:txEl>
                                              <p:pRg st="0" end="0"/>
                                            </p:txEl>
                                          </p:spTgt>
                                        </p:tgtEl>
                                        <p:attrNameLst>
                                          <p:attrName>style.visibility</p:attrName>
                                        </p:attrNameLst>
                                      </p:cBhvr>
                                      <p:to>
                                        <p:strVal val="hidden"/>
                                      </p:to>
                                    </p:set>
                                  </p:childTnLst>
                                </p:cTn>
                              </p:par>
                              <p:par>
                                <p:cTn id="31" presetID="1" presetClass="exit" presetSubtype="0" fill="hold" grpId="1" nodeType="withEffect">
                                  <p:stCondLst>
                                    <p:cond delay="0"/>
                                  </p:stCondLst>
                                  <p:childTnLst>
                                    <p:set>
                                      <p:cBhvr>
                                        <p:cTn id="32" dur="1" fill="hold">
                                          <p:stCondLst>
                                            <p:cond delay="0"/>
                                          </p:stCondLst>
                                        </p:cTn>
                                        <p:tgtEl>
                                          <p:spTgt spid="44">
                                            <p:txEl>
                                              <p:pRg st="1" end="1"/>
                                            </p:txEl>
                                          </p:spTgt>
                                        </p:tgtEl>
                                        <p:attrNameLst>
                                          <p:attrName>style.visibility</p:attrName>
                                        </p:attrNameLst>
                                      </p:cBhvr>
                                      <p:to>
                                        <p:strVal val="hidden"/>
                                      </p:to>
                                    </p:set>
                                  </p:childTnLst>
                                </p:cTn>
                              </p:par>
                              <p:par>
                                <p:cTn id="33" presetID="1" presetClass="exit" presetSubtype="0" fill="hold" nodeType="withEffect">
                                  <p:stCondLst>
                                    <p:cond delay="0"/>
                                  </p:stCondLst>
                                  <p:childTnLst>
                                    <p:set>
                                      <p:cBhvr>
                                        <p:cTn id="34" dur="1" fill="hold">
                                          <p:stCondLst>
                                            <p:cond delay="0"/>
                                          </p:stCondLst>
                                        </p:cTn>
                                        <p:tgtEl>
                                          <p:spTgt spid="89"/>
                                        </p:tgtEl>
                                        <p:attrNameLst>
                                          <p:attrName>style.visibility</p:attrName>
                                        </p:attrNameLst>
                                      </p:cBhvr>
                                      <p:to>
                                        <p:strVal val="hidden"/>
                                      </p:to>
                                    </p:set>
                                  </p:childTnLst>
                                </p:cTn>
                              </p:par>
                              <p:par>
                                <p:cTn id="35" presetID="1" presetClass="exit" presetSubtype="0" fill="hold" grpId="1" nodeType="withEffect">
                                  <p:stCondLst>
                                    <p:cond delay="0"/>
                                  </p:stCondLst>
                                  <p:childTnLst>
                                    <p:set>
                                      <p:cBhvr>
                                        <p:cTn id="36" dur="1" fill="hold">
                                          <p:stCondLst>
                                            <p:cond delay="0"/>
                                          </p:stCondLst>
                                        </p:cTn>
                                        <p:tgtEl>
                                          <p:spTgt spid="91"/>
                                        </p:tgtEl>
                                        <p:attrNameLst>
                                          <p:attrName>style.visibility</p:attrName>
                                        </p:attrNameLst>
                                      </p:cBhvr>
                                      <p:to>
                                        <p:strVal val="hidden"/>
                                      </p:to>
                                    </p:set>
                                  </p:childTnLst>
                                </p:cTn>
                              </p:par>
                            </p:childTnLst>
                          </p:cTn>
                        </p:par>
                        <p:par>
                          <p:cTn id="37" fill="hold">
                            <p:stCondLst>
                              <p:cond delay="0"/>
                            </p:stCondLst>
                            <p:childTnLst>
                              <p:par>
                                <p:cTn id="38" presetID="42" presetClass="entr" presetSubtype="0" fill="hold" grpId="0" nodeType="afterEffect">
                                  <p:stCondLst>
                                    <p:cond delay="0"/>
                                  </p:stCondLst>
                                  <p:childTnLst>
                                    <p:set>
                                      <p:cBhvr>
                                        <p:cTn id="39" dur="1" fill="hold">
                                          <p:stCondLst>
                                            <p:cond delay="0"/>
                                          </p:stCondLst>
                                        </p:cTn>
                                        <p:tgtEl>
                                          <p:spTgt spid="92">
                                            <p:txEl>
                                              <p:pRg st="0" end="0"/>
                                            </p:txEl>
                                          </p:spTgt>
                                        </p:tgtEl>
                                        <p:attrNameLst>
                                          <p:attrName>style.visibility</p:attrName>
                                        </p:attrNameLst>
                                      </p:cBhvr>
                                      <p:to>
                                        <p:strVal val="visible"/>
                                      </p:to>
                                    </p:set>
                                    <p:animEffect transition="in" filter="fade">
                                      <p:cBhvr>
                                        <p:cTn id="40" dur="500"/>
                                        <p:tgtEl>
                                          <p:spTgt spid="92">
                                            <p:txEl>
                                              <p:pRg st="0" end="0"/>
                                            </p:txEl>
                                          </p:spTgt>
                                        </p:tgtEl>
                                      </p:cBhvr>
                                    </p:animEffect>
                                    <p:anim calcmode="lin" valueType="num">
                                      <p:cBhvr>
                                        <p:cTn id="41" dur="500" fill="hold"/>
                                        <p:tgtEl>
                                          <p:spTgt spid="92">
                                            <p:txEl>
                                              <p:pRg st="0" end="0"/>
                                            </p:txEl>
                                          </p:spTgt>
                                        </p:tgtEl>
                                        <p:attrNameLst>
                                          <p:attrName>ppt_x</p:attrName>
                                        </p:attrNameLst>
                                      </p:cBhvr>
                                      <p:tavLst>
                                        <p:tav tm="0">
                                          <p:val>
                                            <p:strVal val="#ppt_x"/>
                                          </p:val>
                                        </p:tav>
                                        <p:tav tm="100000">
                                          <p:val>
                                            <p:strVal val="#ppt_x"/>
                                          </p:val>
                                        </p:tav>
                                      </p:tavLst>
                                    </p:anim>
                                    <p:anim calcmode="lin" valueType="num">
                                      <p:cBhvr>
                                        <p:cTn id="42" dur="500" fill="hold"/>
                                        <p:tgtEl>
                                          <p:spTgt spid="92">
                                            <p:txEl>
                                              <p:pRg st="0" end="0"/>
                                            </p:txEl>
                                          </p:spTgt>
                                        </p:tgtEl>
                                        <p:attrNameLst>
                                          <p:attrName>ppt_y</p:attrName>
                                        </p:attrNameLst>
                                      </p:cBhvr>
                                      <p:tavLst>
                                        <p:tav tm="0">
                                          <p:val>
                                            <p:strVal val="#ppt_y+.1"/>
                                          </p:val>
                                        </p:tav>
                                        <p:tav tm="100000">
                                          <p:val>
                                            <p:strVal val="#ppt_y"/>
                                          </p:val>
                                        </p:tav>
                                      </p:tavLst>
                                    </p:anim>
                                  </p:childTnLst>
                                </p:cTn>
                              </p:par>
                              <p:par>
                                <p:cTn id="43" presetID="42" presetClass="entr" presetSubtype="0" fill="hold" grpId="0" nodeType="withEffect">
                                  <p:stCondLst>
                                    <p:cond delay="0"/>
                                  </p:stCondLst>
                                  <p:childTnLst>
                                    <p:set>
                                      <p:cBhvr>
                                        <p:cTn id="44" dur="1" fill="hold">
                                          <p:stCondLst>
                                            <p:cond delay="0"/>
                                          </p:stCondLst>
                                        </p:cTn>
                                        <p:tgtEl>
                                          <p:spTgt spid="92">
                                            <p:txEl>
                                              <p:pRg st="1" end="1"/>
                                            </p:txEl>
                                          </p:spTgt>
                                        </p:tgtEl>
                                        <p:attrNameLst>
                                          <p:attrName>style.visibility</p:attrName>
                                        </p:attrNameLst>
                                      </p:cBhvr>
                                      <p:to>
                                        <p:strVal val="visible"/>
                                      </p:to>
                                    </p:set>
                                    <p:animEffect transition="in" filter="fade">
                                      <p:cBhvr>
                                        <p:cTn id="45" dur="500"/>
                                        <p:tgtEl>
                                          <p:spTgt spid="92">
                                            <p:txEl>
                                              <p:pRg st="1" end="1"/>
                                            </p:txEl>
                                          </p:spTgt>
                                        </p:tgtEl>
                                      </p:cBhvr>
                                    </p:animEffect>
                                    <p:anim calcmode="lin" valueType="num">
                                      <p:cBhvr>
                                        <p:cTn id="46" dur="500" fill="hold"/>
                                        <p:tgtEl>
                                          <p:spTgt spid="92">
                                            <p:txEl>
                                              <p:pRg st="1" end="1"/>
                                            </p:txEl>
                                          </p:spTgt>
                                        </p:tgtEl>
                                        <p:attrNameLst>
                                          <p:attrName>ppt_x</p:attrName>
                                        </p:attrNameLst>
                                      </p:cBhvr>
                                      <p:tavLst>
                                        <p:tav tm="0">
                                          <p:val>
                                            <p:strVal val="#ppt_x"/>
                                          </p:val>
                                        </p:tav>
                                        <p:tav tm="100000">
                                          <p:val>
                                            <p:strVal val="#ppt_x"/>
                                          </p:val>
                                        </p:tav>
                                      </p:tavLst>
                                    </p:anim>
                                    <p:anim calcmode="lin" valueType="num">
                                      <p:cBhvr>
                                        <p:cTn id="47" dur="500" fill="hold"/>
                                        <p:tgtEl>
                                          <p:spTgt spid="92">
                                            <p:txEl>
                                              <p:pRg st="1" end="1"/>
                                            </p:txEl>
                                          </p:spTgt>
                                        </p:tgtEl>
                                        <p:attrNameLst>
                                          <p:attrName>ppt_y</p:attrName>
                                        </p:attrNameLst>
                                      </p:cBhvr>
                                      <p:tavLst>
                                        <p:tav tm="0">
                                          <p:val>
                                            <p:strVal val="#ppt_y+.1"/>
                                          </p:val>
                                        </p:tav>
                                        <p:tav tm="100000">
                                          <p:val>
                                            <p:strVal val="#ppt_y"/>
                                          </p:val>
                                        </p:tav>
                                      </p:tavLst>
                                    </p:anim>
                                  </p:childTnLst>
                                </p:cTn>
                              </p:par>
                              <p:par>
                                <p:cTn id="48" presetID="42" presetClass="entr" presetSubtype="0" fill="hold" grpId="0" nodeType="withEffect">
                                  <p:stCondLst>
                                    <p:cond delay="0"/>
                                  </p:stCondLst>
                                  <p:childTnLst>
                                    <p:set>
                                      <p:cBhvr>
                                        <p:cTn id="49" dur="1" fill="hold">
                                          <p:stCondLst>
                                            <p:cond delay="0"/>
                                          </p:stCondLst>
                                        </p:cTn>
                                        <p:tgtEl>
                                          <p:spTgt spid="92">
                                            <p:txEl>
                                              <p:pRg st="2" end="2"/>
                                            </p:txEl>
                                          </p:spTgt>
                                        </p:tgtEl>
                                        <p:attrNameLst>
                                          <p:attrName>style.visibility</p:attrName>
                                        </p:attrNameLst>
                                      </p:cBhvr>
                                      <p:to>
                                        <p:strVal val="visible"/>
                                      </p:to>
                                    </p:set>
                                    <p:animEffect transition="in" filter="fade">
                                      <p:cBhvr>
                                        <p:cTn id="50" dur="500"/>
                                        <p:tgtEl>
                                          <p:spTgt spid="92">
                                            <p:txEl>
                                              <p:pRg st="2" end="2"/>
                                            </p:txEl>
                                          </p:spTgt>
                                        </p:tgtEl>
                                      </p:cBhvr>
                                    </p:animEffect>
                                    <p:anim calcmode="lin" valueType="num">
                                      <p:cBhvr>
                                        <p:cTn id="51" dur="500" fill="hold"/>
                                        <p:tgtEl>
                                          <p:spTgt spid="92">
                                            <p:txEl>
                                              <p:pRg st="2" end="2"/>
                                            </p:txEl>
                                          </p:spTgt>
                                        </p:tgtEl>
                                        <p:attrNameLst>
                                          <p:attrName>ppt_x</p:attrName>
                                        </p:attrNameLst>
                                      </p:cBhvr>
                                      <p:tavLst>
                                        <p:tav tm="0">
                                          <p:val>
                                            <p:strVal val="#ppt_x"/>
                                          </p:val>
                                        </p:tav>
                                        <p:tav tm="100000">
                                          <p:val>
                                            <p:strVal val="#ppt_x"/>
                                          </p:val>
                                        </p:tav>
                                      </p:tavLst>
                                    </p:anim>
                                    <p:anim calcmode="lin" valueType="num">
                                      <p:cBhvr>
                                        <p:cTn id="52" dur="500" fill="hold"/>
                                        <p:tgtEl>
                                          <p:spTgt spid="92">
                                            <p:txEl>
                                              <p:pRg st="2" end="2"/>
                                            </p:txEl>
                                          </p:spTgt>
                                        </p:tgtEl>
                                        <p:attrNameLst>
                                          <p:attrName>ppt_y</p:attrName>
                                        </p:attrNameLst>
                                      </p:cBhvr>
                                      <p:tavLst>
                                        <p:tav tm="0">
                                          <p:val>
                                            <p:strVal val="#ppt_y+.1"/>
                                          </p:val>
                                        </p:tav>
                                        <p:tav tm="100000">
                                          <p:val>
                                            <p:strVal val="#ppt_y"/>
                                          </p:val>
                                        </p:tav>
                                      </p:tavLst>
                                    </p:anim>
                                  </p:childTnLst>
                                </p:cTn>
                              </p:par>
                              <p:par>
                                <p:cTn id="53" presetID="42" presetClass="entr" presetSubtype="0" fill="hold" grpId="0" nodeType="withEffect">
                                  <p:stCondLst>
                                    <p:cond delay="0"/>
                                  </p:stCondLst>
                                  <p:childTnLst>
                                    <p:set>
                                      <p:cBhvr>
                                        <p:cTn id="54" dur="1" fill="hold">
                                          <p:stCondLst>
                                            <p:cond delay="0"/>
                                          </p:stCondLst>
                                        </p:cTn>
                                        <p:tgtEl>
                                          <p:spTgt spid="92">
                                            <p:txEl>
                                              <p:pRg st="3" end="3"/>
                                            </p:txEl>
                                          </p:spTgt>
                                        </p:tgtEl>
                                        <p:attrNameLst>
                                          <p:attrName>style.visibility</p:attrName>
                                        </p:attrNameLst>
                                      </p:cBhvr>
                                      <p:to>
                                        <p:strVal val="visible"/>
                                      </p:to>
                                    </p:set>
                                    <p:animEffect transition="in" filter="fade">
                                      <p:cBhvr>
                                        <p:cTn id="55" dur="500"/>
                                        <p:tgtEl>
                                          <p:spTgt spid="92">
                                            <p:txEl>
                                              <p:pRg st="3" end="3"/>
                                            </p:txEl>
                                          </p:spTgt>
                                        </p:tgtEl>
                                      </p:cBhvr>
                                    </p:animEffect>
                                    <p:anim calcmode="lin" valueType="num">
                                      <p:cBhvr>
                                        <p:cTn id="56" dur="500" fill="hold"/>
                                        <p:tgtEl>
                                          <p:spTgt spid="92">
                                            <p:txEl>
                                              <p:pRg st="3" end="3"/>
                                            </p:txEl>
                                          </p:spTgt>
                                        </p:tgtEl>
                                        <p:attrNameLst>
                                          <p:attrName>ppt_x</p:attrName>
                                        </p:attrNameLst>
                                      </p:cBhvr>
                                      <p:tavLst>
                                        <p:tav tm="0">
                                          <p:val>
                                            <p:strVal val="#ppt_x"/>
                                          </p:val>
                                        </p:tav>
                                        <p:tav tm="100000">
                                          <p:val>
                                            <p:strVal val="#ppt_x"/>
                                          </p:val>
                                        </p:tav>
                                      </p:tavLst>
                                    </p:anim>
                                    <p:anim calcmode="lin" valueType="num">
                                      <p:cBhvr>
                                        <p:cTn id="57" dur="500" fill="hold"/>
                                        <p:tgtEl>
                                          <p:spTgt spid="92">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58" fill="hold">
                      <p:stCondLst>
                        <p:cond delay="indefinite"/>
                      </p:stCondLst>
                      <p:childTnLst>
                        <p:par>
                          <p:cTn id="59" fill="hold">
                            <p:stCondLst>
                              <p:cond delay="0"/>
                            </p:stCondLst>
                            <p:childTnLst>
                              <p:par>
                                <p:cTn id="60" presetID="1" presetClass="exit" presetSubtype="0" fill="hold" grpId="1" nodeType="clickEffect">
                                  <p:stCondLst>
                                    <p:cond delay="0"/>
                                  </p:stCondLst>
                                  <p:childTnLst>
                                    <p:set>
                                      <p:cBhvr>
                                        <p:cTn id="61" dur="1" fill="hold">
                                          <p:stCondLst>
                                            <p:cond delay="0"/>
                                          </p:stCondLst>
                                        </p:cTn>
                                        <p:tgtEl>
                                          <p:spTgt spid="92">
                                            <p:txEl>
                                              <p:pRg st="0" end="0"/>
                                            </p:txEl>
                                          </p:spTgt>
                                        </p:tgtEl>
                                        <p:attrNameLst>
                                          <p:attrName>style.visibility</p:attrName>
                                        </p:attrNameLst>
                                      </p:cBhvr>
                                      <p:to>
                                        <p:strVal val="hidden"/>
                                      </p:to>
                                    </p:set>
                                  </p:childTnLst>
                                </p:cTn>
                              </p:par>
                              <p:par>
                                <p:cTn id="62" presetID="1" presetClass="exit" presetSubtype="0" fill="hold" grpId="1" nodeType="withEffect">
                                  <p:stCondLst>
                                    <p:cond delay="0"/>
                                  </p:stCondLst>
                                  <p:childTnLst>
                                    <p:set>
                                      <p:cBhvr>
                                        <p:cTn id="63" dur="1" fill="hold">
                                          <p:stCondLst>
                                            <p:cond delay="0"/>
                                          </p:stCondLst>
                                        </p:cTn>
                                        <p:tgtEl>
                                          <p:spTgt spid="92">
                                            <p:txEl>
                                              <p:pRg st="1" end="1"/>
                                            </p:txEl>
                                          </p:spTgt>
                                        </p:tgtEl>
                                        <p:attrNameLst>
                                          <p:attrName>style.visibility</p:attrName>
                                        </p:attrNameLst>
                                      </p:cBhvr>
                                      <p:to>
                                        <p:strVal val="hidden"/>
                                      </p:to>
                                    </p:set>
                                  </p:childTnLst>
                                </p:cTn>
                              </p:par>
                              <p:par>
                                <p:cTn id="64" presetID="1" presetClass="exit" presetSubtype="0" fill="hold" grpId="1" nodeType="withEffect">
                                  <p:stCondLst>
                                    <p:cond delay="0"/>
                                  </p:stCondLst>
                                  <p:childTnLst>
                                    <p:set>
                                      <p:cBhvr>
                                        <p:cTn id="65" dur="1" fill="hold">
                                          <p:stCondLst>
                                            <p:cond delay="0"/>
                                          </p:stCondLst>
                                        </p:cTn>
                                        <p:tgtEl>
                                          <p:spTgt spid="92">
                                            <p:txEl>
                                              <p:pRg st="2" end="2"/>
                                            </p:txEl>
                                          </p:spTgt>
                                        </p:tgtEl>
                                        <p:attrNameLst>
                                          <p:attrName>style.visibility</p:attrName>
                                        </p:attrNameLst>
                                      </p:cBhvr>
                                      <p:to>
                                        <p:strVal val="hidden"/>
                                      </p:to>
                                    </p:set>
                                  </p:childTnLst>
                                </p:cTn>
                              </p:par>
                              <p:par>
                                <p:cTn id="66" presetID="1" presetClass="exit" presetSubtype="0" fill="hold" grpId="1" nodeType="withEffect">
                                  <p:stCondLst>
                                    <p:cond delay="0"/>
                                  </p:stCondLst>
                                  <p:childTnLst>
                                    <p:set>
                                      <p:cBhvr>
                                        <p:cTn id="67" dur="1" fill="hold">
                                          <p:stCondLst>
                                            <p:cond delay="0"/>
                                          </p:stCondLst>
                                        </p:cTn>
                                        <p:tgtEl>
                                          <p:spTgt spid="92">
                                            <p:txEl>
                                              <p:pRg st="3" end="3"/>
                                            </p:txEl>
                                          </p:spTgt>
                                        </p:tgtEl>
                                        <p:attrNameLst>
                                          <p:attrName>style.visibility</p:attrName>
                                        </p:attrNameLst>
                                      </p:cBhvr>
                                      <p:to>
                                        <p:strVal val="hidden"/>
                                      </p:to>
                                    </p:set>
                                  </p:childTnLst>
                                </p:cTn>
                              </p:par>
                            </p:childTnLst>
                          </p:cTn>
                        </p:par>
                        <p:par>
                          <p:cTn id="68" fill="hold">
                            <p:stCondLst>
                              <p:cond delay="0"/>
                            </p:stCondLst>
                            <p:childTnLst>
                              <p:par>
                                <p:cTn id="69" presetID="42" presetClass="entr" presetSubtype="0" fill="hold" grpId="0" nodeType="afterEffect">
                                  <p:stCondLst>
                                    <p:cond delay="0"/>
                                  </p:stCondLst>
                                  <p:childTnLst>
                                    <p:set>
                                      <p:cBhvr>
                                        <p:cTn id="70" dur="1" fill="hold">
                                          <p:stCondLst>
                                            <p:cond delay="0"/>
                                          </p:stCondLst>
                                        </p:cTn>
                                        <p:tgtEl>
                                          <p:spTgt spid="99"/>
                                        </p:tgtEl>
                                        <p:attrNameLst>
                                          <p:attrName>style.visibility</p:attrName>
                                        </p:attrNameLst>
                                      </p:cBhvr>
                                      <p:to>
                                        <p:strVal val="visible"/>
                                      </p:to>
                                    </p:set>
                                    <p:animEffect transition="in" filter="fade">
                                      <p:cBhvr>
                                        <p:cTn id="71" dur="1000"/>
                                        <p:tgtEl>
                                          <p:spTgt spid="99"/>
                                        </p:tgtEl>
                                      </p:cBhvr>
                                    </p:animEffect>
                                    <p:anim calcmode="lin" valueType="num">
                                      <p:cBhvr>
                                        <p:cTn id="72" dur="1000" fill="hold"/>
                                        <p:tgtEl>
                                          <p:spTgt spid="99"/>
                                        </p:tgtEl>
                                        <p:attrNameLst>
                                          <p:attrName>ppt_x</p:attrName>
                                        </p:attrNameLst>
                                      </p:cBhvr>
                                      <p:tavLst>
                                        <p:tav tm="0">
                                          <p:val>
                                            <p:strVal val="#ppt_x"/>
                                          </p:val>
                                        </p:tav>
                                        <p:tav tm="100000">
                                          <p:val>
                                            <p:strVal val="#ppt_x"/>
                                          </p:val>
                                        </p:tav>
                                      </p:tavLst>
                                    </p:anim>
                                    <p:anim calcmode="lin" valueType="num">
                                      <p:cBhvr>
                                        <p:cTn id="73" dur="1000" fill="hold"/>
                                        <p:tgtEl>
                                          <p:spTgt spid="99"/>
                                        </p:tgtEl>
                                        <p:attrNameLst>
                                          <p:attrName>ppt_y</p:attrName>
                                        </p:attrNameLst>
                                      </p:cBhvr>
                                      <p:tavLst>
                                        <p:tav tm="0">
                                          <p:val>
                                            <p:strVal val="#ppt_y+.1"/>
                                          </p:val>
                                        </p:tav>
                                        <p:tav tm="100000">
                                          <p:val>
                                            <p:strVal val="#ppt_y"/>
                                          </p:val>
                                        </p:tav>
                                      </p:tavLst>
                                    </p:anim>
                                  </p:childTnLst>
                                </p:cTn>
                              </p:par>
                              <p:par>
                                <p:cTn id="74" presetID="53" presetClass="entr" presetSubtype="16" fill="hold" nodeType="withEffect">
                                  <p:stCondLst>
                                    <p:cond delay="0"/>
                                  </p:stCondLst>
                                  <p:childTnLst>
                                    <p:set>
                                      <p:cBhvr>
                                        <p:cTn id="75" dur="1" fill="hold">
                                          <p:stCondLst>
                                            <p:cond delay="0"/>
                                          </p:stCondLst>
                                        </p:cTn>
                                        <p:tgtEl>
                                          <p:spTgt spid="107"/>
                                        </p:tgtEl>
                                        <p:attrNameLst>
                                          <p:attrName>style.visibility</p:attrName>
                                        </p:attrNameLst>
                                      </p:cBhvr>
                                      <p:to>
                                        <p:strVal val="visible"/>
                                      </p:to>
                                    </p:set>
                                    <p:anim calcmode="lin" valueType="num">
                                      <p:cBhvr>
                                        <p:cTn id="76" dur="500" fill="hold"/>
                                        <p:tgtEl>
                                          <p:spTgt spid="107"/>
                                        </p:tgtEl>
                                        <p:attrNameLst>
                                          <p:attrName>ppt_w</p:attrName>
                                        </p:attrNameLst>
                                      </p:cBhvr>
                                      <p:tavLst>
                                        <p:tav tm="0">
                                          <p:val>
                                            <p:fltVal val="0"/>
                                          </p:val>
                                        </p:tav>
                                        <p:tav tm="100000">
                                          <p:val>
                                            <p:strVal val="#ppt_w"/>
                                          </p:val>
                                        </p:tav>
                                      </p:tavLst>
                                    </p:anim>
                                    <p:anim calcmode="lin" valueType="num">
                                      <p:cBhvr>
                                        <p:cTn id="77" dur="500" fill="hold"/>
                                        <p:tgtEl>
                                          <p:spTgt spid="107"/>
                                        </p:tgtEl>
                                        <p:attrNameLst>
                                          <p:attrName>ppt_h</p:attrName>
                                        </p:attrNameLst>
                                      </p:cBhvr>
                                      <p:tavLst>
                                        <p:tav tm="0">
                                          <p:val>
                                            <p:fltVal val="0"/>
                                          </p:val>
                                        </p:tav>
                                        <p:tav tm="100000">
                                          <p:val>
                                            <p:strVal val="#ppt_h"/>
                                          </p:val>
                                        </p:tav>
                                      </p:tavLst>
                                    </p:anim>
                                    <p:animEffect transition="in" filter="fade">
                                      <p:cBhvr>
                                        <p:cTn id="78" dur="500"/>
                                        <p:tgtEl>
                                          <p:spTgt spid="107"/>
                                        </p:tgtEl>
                                      </p:cBhvr>
                                    </p:animEffect>
                                  </p:childTnLst>
                                </p:cTn>
                              </p:par>
                              <p:par>
                                <p:cTn id="79" presetID="53" presetClass="entr" presetSubtype="16" fill="hold" nodeType="withEffect">
                                  <p:stCondLst>
                                    <p:cond delay="0"/>
                                  </p:stCondLst>
                                  <p:childTnLst>
                                    <p:set>
                                      <p:cBhvr>
                                        <p:cTn id="80" dur="1" fill="hold">
                                          <p:stCondLst>
                                            <p:cond delay="0"/>
                                          </p:stCondLst>
                                        </p:cTn>
                                        <p:tgtEl>
                                          <p:spTgt spid="106"/>
                                        </p:tgtEl>
                                        <p:attrNameLst>
                                          <p:attrName>style.visibility</p:attrName>
                                        </p:attrNameLst>
                                      </p:cBhvr>
                                      <p:to>
                                        <p:strVal val="visible"/>
                                      </p:to>
                                    </p:set>
                                    <p:anim calcmode="lin" valueType="num">
                                      <p:cBhvr>
                                        <p:cTn id="81" dur="500" fill="hold"/>
                                        <p:tgtEl>
                                          <p:spTgt spid="106"/>
                                        </p:tgtEl>
                                        <p:attrNameLst>
                                          <p:attrName>ppt_w</p:attrName>
                                        </p:attrNameLst>
                                      </p:cBhvr>
                                      <p:tavLst>
                                        <p:tav tm="0">
                                          <p:val>
                                            <p:fltVal val="0"/>
                                          </p:val>
                                        </p:tav>
                                        <p:tav tm="100000">
                                          <p:val>
                                            <p:strVal val="#ppt_w"/>
                                          </p:val>
                                        </p:tav>
                                      </p:tavLst>
                                    </p:anim>
                                    <p:anim calcmode="lin" valueType="num">
                                      <p:cBhvr>
                                        <p:cTn id="82" dur="500" fill="hold"/>
                                        <p:tgtEl>
                                          <p:spTgt spid="106"/>
                                        </p:tgtEl>
                                        <p:attrNameLst>
                                          <p:attrName>ppt_h</p:attrName>
                                        </p:attrNameLst>
                                      </p:cBhvr>
                                      <p:tavLst>
                                        <p:tav tm="0">
                                          <p:val>
                                            <p:fltVal val="0"/>
                                          </p:val>
                                        </p:tav>
                                        <p:tav tm="100000">
                                          <p:val>
                                            <p:strVal val="#ppt_h"/>
                                          </p:val>
                                        </p:tav>
                                      </p:tavLst>
                                    </p:anim>
                                    <p:animEffect transition="in" filter="fade">
                                      <p:cBhvr>
                                        <p:cTn id="83" dur="500"/>
                                        <p:tgtEl>
                                          <p:spTgt spid="106"/>
                                        </p:tgtEl>
                                      </p:cBhvr>
                                    </p:animEffect>
                                  </p:childTnLst>
                                </p:cTn>
                              </p:par>
                              <p:par>
                                <p:cTn id="84" presetID="53" presetClass="entr" presetSubtype="16" fill="hold" nodeType="withEffect">
                                  <p:stCondLst>
                                    <p:cond delay="0"/>
                                  </p:stCondLst>
                                  <p:childTnLst>
                                    <p:set>
                                      <p:cBhvr>
                                        <p:cTn id="85" dur="1" fill="hold">
                                          <p:stCondLst>
                                            <p:cond delay="0"/>
                                          </p:stCondLst>
                                        </p:cTn>
                                        <p:tgtEl>
                                          <p:spTgt spid="105"/>
                                        </p:tgtEl>
                                        <p:attrNameLst>
                                          <p:attrName>style.visibility</p:attrName>
                                        </p:attrNameLst>
                                      </p:cBhvr>
                                      <p:to>
                                        <p:strVal val="visible"/>
                                      </p:to>
                                    </p:set>
                                    <p:anim calcmode="lin" valueType="num">
                                      <p:cBhvr>
                                        <p:cTn id="86" dur="500" fill="hold"/>
                                        <p:tgtEl>
                                          <p:spTgt spid="105"/>
                                        </p:tgtEl>
                                        <p:attrNameLst>
                                          <p:attrName>ppt_w</p:attrName>
                                        </p:attrNameLst>
                                      </p:cBhvr>
                                      <p:tavLst>
                                        <p:tav tm="0">
                                          <p:val>
                                            <p:fltVal val="0"/>
                                          </p:val>
                                        </p:tav>
                                        <p:tav tm="100000">
                                          <p:val>
                                            <p:strVal val="#ppt_w"/>
                                          </p:val>
                                        </p:tav>
                                      </p:tavLst>
                                    </p:anim>
                                    <p:anim calcmode="lin" valueType="num">
                                      <p:cBhvr>
                                        <p:cTn id="87" dur="500" fill="hold"/>
                                        <p:tgtEl>
                                          <p:spTgt spid="105"/>
                                        </p:tgtEl>
                                        <p:attrNameLst>
                                          <p:attrName>ppt_h</p:attrName>
                                        </p:attrNameLst>
                                      </p:cBhvr>
                                      <p:tavLst>
                                        <p:tav tm="0">
                                          <p:val>
                                            <p:fltVal val="0"/>
                                          </p:val>
                                        </p:tav>
                                        <p:tav tm="100000">
                                          <p:val>
                                            <p:strVal val="#ppt_h"/>
                                          </p:val>
                                        </p:tav>
                                      </p:tavLst>
                                    </p:anim>
                                    <p:animEffect transition="in" filter="fade">
                                      <p:cBhvr>
                                        <p:cTn id="88" dur="500"/>
                                        <p:tgtEl>
                                          <p:spTgt spid="105"/>
                                        </p:tgtEl>
                                      </p:cBhvr>
                                    </p:animEffect>
                                  </p:childTnLst>
                                </p:cTn>
                              </p:par>
                              <p:par>
                                <p:cTn id="89" presetID="53" presetClass="entr" presetSubtype="16" fill="hold" nodeType="withEffect">
                                  <p:stCondLst>
                                    <p:cond delay="0"/>
                                  </p:stCondLst>
                                  <p:childTnLst>
                                    <p:set>
                                      <p:cBhvr>
                                        <p:cTn id="90" dur="1" fill="hold">
                                          <p:stCondLst>
                                            <p:cond delay="0"/>
                                          </p:stCondLst>
                                        </p:cTn>
                                        <p:tgtEl>
                                          <p:spTgt spid="104"/>
                                        </p:tgtEl>
                                        <p:attrNameLst>
                                          <p:attrName>style.visibility</p:attrName>
                                        </p:attrNameLst>
                                      </p:cBhvr>
                                      <p:to>
                                        <p:strVal val="visible"/>
                                      </p:to>
                                    </p:set>
                                    <p:anim calcmode="lin" valueType="num">
                                      <p:cBhvr>
                                        <p:cTn id="91" dur="500" fill="hold"/>
                                        <p:tgtEl>
                                          <p:spTgt spid="104"/>
                                        </p:tgtEl>
                                        <p:attrNameLst>
                                          <p:attrName>ppt_w</p:attrName>
                                        </p:attrNameLst>
                                      </p:cBhvr>
                                      <p:tavLst>
                                        <p:tav tm="0">
                                          <p:val>
                                            <p:fltVal val="0"/>
                                          </p:val>
                                        </p:tav>
                                        <p:tav tm="100000">
                                          <p:val>
                                            <p:strVal val="#ppt_w"/>
                                          </p:val>
                                        </p:tav>
                                      </p:tavLst>
                                    </p:anim>
                                    <p:anim calcmode="lin" valueType="num">
                                      <p:cBhvr>
                                        <p:cTn id="92" dur="500" fill="hold"/>
                                        <p:tgtEl>
                                          <p:spTgt spid="104"/>
                                        </p:tgtEl>
                                        <p:attrNameLst>
                                          <p:attrName>ppt_h</p:attrName>
                                        </p:attrNameLst>
                                      </p:cBhvr>
                                      <p:tavLst>
                                        <p:tav tm="0">
                                          <p:val>
                                            <p:fltVal val="0"/>
                                          </p:val>
                                        </p:tav>
                                        <p:tav tm="100000">
                                          <p:val>
                                            <p:strVal val="#ppt_h"/>
                                          </p:val>
                                        </p:tav>
                                      </p:tavLst>
                                    </p:anim>
                                    <p:animEffect transition="in" filter="fade">
                                      <p:cBhvr>
                                        <p:cTn id="93" dur="500"/>
                                        <p:tgtEl>
                                          <p:spTgt spid="104"/>
                                        </p:tgtEl>
                                      </p:cBhvr>
                                    </p:animEffect>
                                  </p:childTnLst>
                                </p:cTn>
                              </p:par>
                              <p:par>
                                <p:cTn id="94" presetID="53" presetClass="entr" presetSubtype="16" fill="hold" grpId="0" nodeType="withEffect">
                                  <p:stCondLst>
                                    <p:cond delay="0"/>
                                  </p:stCondLst>
                                  <p:childTnLst>
                                    <p:set>
                                      <p:cBhvr>
                                        <p:cTn id="95" dur="1" fill="hold">
                                          <p:stCondLst>
                                            <p:cond delay="0"/>
                                          </p:stCondLst>
                                        </p:cTn>
                                        <p:tgtEl>
                                          <p:spTgt spid="103"/>
                                        </p:tgtEl>
                                        <p:attrNameLst>
                                          <p:attrName>style.visibility</p:attrName>
                                        </p:attrNameLst>
                                      </p:cBhvr>
                                      <p:to>
                                        <p:strVal val="visible"/>
                                      </p:to>
                                    </p:set>
                                    <p:anim calcmode="lin" valueType="num">
                                      <p:cBhvr>
                                        <p:cTn id="96" dur="500" fill="hold"/>
                                        <p:tgtEl>
                                          <p:spTgt spid="103"/>
                                        </p:tgtEl>
                                        <p:attrNameLst>
                                          <p:attrName>ppt_w</p:attrName>
                                        </p:attrNameLst>
                                      </p:cBhvr>
                                      <p:tavLst>
                                        <p:tav tm="0">
                                          <p:val>
                                            <p:fltVal val="0"/>
                                          </p:val>
                                        </p:tav>
                                        <p:tav tm="100000">
                                          <p:val>
                                            <p:strVal val="#ppt_w"/>
                                          </p:val>
                                        </p:tav>
                                      </p:tavLst>
                                    </p:anim>
                                    <p:anim calcmode="lin" valueType="num">
                                      <p:cBhvr>
                                        <p:cTn id="97" dur="500" fill="hold"/>
                                        <p:tgtEl>
                                          <p:spTgt spid="103"/>
                                        </p:tgtEl>
                                        <p:attrNameLst>
                                          <p:attrName>ppt_h</p:attrName>
                                        </p:attrNameLst>
                                      </p:cBhvr>
                                      <p:tavLst>
                                        <p:tav tm="0">
                                          <p:val>
                                            <p:fltVal val="0"/>
                                          </p:val>
                                        </p:tav>
                                        <p:tav tm="100000">
                                          <p:val>
                                            <p:strVal val="#ppt_h"/>
                                          </p:val>
                                        </p:tav>
                                      </p:tavLst>
                                    </p:anim>
                                    <p:animEffect transition="in" filter="fade">
                                      <p:cBhvr>
                                        <p:cTn id="98" dur="500"/>
                                        <p:tgtEl>
                                          <p:spTgt spid="103"/>
                                        </p:tgtEl>
                                      </p:cBhvr>
                                    </p:animEffect>
                                  </p:childTnLst>
                                </p:cTn>
                              </p:par>
                              <p:par>
                                <p:cTn id="99" presetID="53" presetClass="entr" presetSubtype="16" fill="hold" grpId="0" nodeType="withEffect">
                                  <p:stCondLst>
                                    <p:cond delay="0"/>
                                  </p:stCondLst>
                                  <p:childTnLst>
                                    <p:set>
                                      <p:cBhvr>
                                        <p:cTn id="100" dur="1" fill="hold">
                                          <p:stCondLst>
                                            <p:cond delay="0"/>
                                          </p:stCondLst>
                                        </p:cTn>
                                        <p:tgtEl>
                                          <p:spTgt spid="102"/>
                                        </p:tgtEl>
                                        <p:attrNameLst>
                                          <p:attrName>style.visibility</p:attrName>
                                        </p:attrNameLst>
                                      </p:cBhvr>
                                      <p:to>
                                        <p:strVal val="visible"/>
                                      </p:to>
                                    </p:set>
                                    <p:anim calcmode="lin" valueType="num">
                                      <p:cBhvr>
                                        <p:cTn id="101" dur="500" fill="hold"/>
                                        <p:tgtEl>
                                          <p:spTgt spid="102"/>
                                        </p:tgtEl>
                                        <p:attrNameLst>
                                          <p:attrName>ppt_w</p:attrName>
                                        </p:attrNameLst>
                                      </p:cBhvr>
                                      <p:tavLst>
                                        <p:tav tm="0">
                                          <p:val>
                                            <p:fltVal val="0"/>
                                          </p:val>
                                        </p:tav>
                                        <p:tav tm="100000">
                                          <p:val>
                                            <p:strVal val="#ppt_w"/>
                                          </p:val>
                                        </p:tav>
                                      </p:tavLst>
                                    </p:anim>
                                    <p:anim calcmode="lin" valueType="num">
                                      <p:cBhvr>
                                        <p:cTn id="102" dur="500" fill="hold"/>
                                        <p:tgtEl>
                                          <p:spTgt spid="102"/>
                                        </p:tgtEl>
                                        <p:attrNameLst>
                                          <p:attrName>ppt_h</p:attrName>
                                        </p:attrNameLst>
                                      </p:cBhvr>
                                      <p:tavLst>
                                        <p:tav tm="0">
                                          <p:val>
                                            <p:fltVal val="0"/>
                                          </p:val>
                                        </p:tav>
                                        <p:tav tm="100000">
                                          <p:val>
                                            <p:strVal val="#ppt_h"/>
                                          </p:val>
                                        </p:tav>
                                      </p:tavLst>
                                    </p:anim>
                                    <p:animEffect transition="in" filter="fade">
                                      <p:cBhvr>
                                        <p:cTn id="103" dur="500"/>
                                        <p:tgtEl>
                                          <p:spTgt spid="102"/>
                                        </p:tgtEl>
                                      </p:cBhvr>
                                    </p:animEffect>
                                  </p:childTnLst>
                                </p:cTn>
                              </p:par>
                              <p:par>
                                <p:cTn id="104" presetID="53" presetClass="entr" presetSubtype="16" fill="hold" grpId="0" nodeType="withEffect">
                                  <p:stCondLst>
                                    <p:cond delay="0"/>
                                  </p:stCondLst>
                                  <p:childTnLst>
                                    <p:set>
                                      <p:cBhvr>
                                        <p:cTn id="105" dur="1" fill="hold">
                                          <p:stCondLst>
                                            <p:cond delay="0"/>
                                          </p:stCondLst>
                                        </p:cTn>
                                        <p:tgtEl>
                                          <p:spTgt spid="101"/>
                                        </p:tgtEl>
                                        <p:attrNameLst>
                                          <p:attrName>style.visibility</p:attrName>
                                        </p:attrNameLst>
                                      </p:cBhvr>
                                      <p:to>
                                        <p:strVal val="visible"/>
                                      </p:to>
                                    </p:set>
                                    <p:anim calcmode="lin" valueType="num">
                                      <p:cBhvr>
                                        <p:cTn id="106" dur="500" fill="hold"/>
                                        <p:tgtEl>
                                          <p:spTgt spid="101"/>
                                        </p:tgtEl>
                                        <p:attrNameLst>
                                          <p:attrName>ppt_w</p:attrName>
                                        </p:attrNameLst>
                                      </p:cBhvr>
                                      <p:tavLst>
                                        <p:tav tm="0">
                                          <p:val>
                                            <p:fltVal val="0"/>
                                          </p:val>
                                        </p:tav>
                                        <p:tav tm="100000">
                                          <p:val>
                                            <p:strVal val="#ppt_w"/>
                                          </p:val>
                                        </p:tav>
                                      </p:tavLst>
                                    </p:anim>
                                    <p:anim calcmode="lin" valueType="num">
                                      <p:cBhvr>
                                        <p:cTn id="107" dur="500" fill="hold"/>
                                        <p:tgtEl>
                                          <p:spTgt spid="101"/>
                                        </p:tgtEl>
                                        <p:attrNameLst>
                                          <p:attrName>ppt_h</p:attrName>
                                        </p:attrNameLst>
                                      </p:cBhvr>
                                      <p:tavLst>
                                        <p:tav tm="0">
                                          <p:val>
                                            <p:fltVal val="0"/>
                                          </p:val>
                                        </p:tav>
                                        <p:tav tm="100000">
                                          <p:val>
                                            <p:strVal val="#ppt_h"/>
                                          </p:val>
                                        </p:tav>
                                      </p:tavLst>
                                    </p:anim>
                                    <p:animEffect transition="in" filter="fade">
                                      <p:cBhvr>
                                        <p:cTn id="108" dur="500"/>
                                        <p:tgtEl>
                                          <p:spTgt spid="101"/>
                                        </p:tgtEl>
                                      </p:cBhvr>
                                    </p:animEffect>
                                  </p:childTnLst>
                                </p:cTn>
                              </p:par>
                              <p:par>
                                <p:cTn id="109" presetID="53" presetClass="entr" presetSubtype="16" fill="hold" grpId="0" nodeType="withEffect">
                                  <p:stCondLst>
                                    <p:cond delay="0"/>
                                  </p:stCondLst>
                                  <p:childTnLst>
                                    <p:set>
                                      <p:cBhvr>
                                        <p:cTn id="110" dur="1" fill="hold">
                                          <p:stCondLst>
                                            <p:cond delay="0"/>
                                          </p:stCondLst>
                                        </p:cTn>
                                        <p:tgtEl>
                                          <p:spTgt spid="100"/>
                                        </p:tgtEl>
                                        <p:attrNameLst>
                                          <p:attrName>style.visibility</p:attrName>
                                        </p:attrNameLst>
                                      </p:cBhvr>
                                      <p:to>
                                        <p:strVal val="visible"/>
                                      </p:to>
                                    </p:set>
                                    <p:anim calcmode="lin" valueType="num">
                                      <p:cBhvr>
                                        <p:cTn id="111" dur="500" fill="hold"/>
                                        <p:tgtEl>
                                          <p:spTgt spid="100"/>
                                        </p:tgtEl>
                                        <p:attrNameLst>
                                          <p:attrName>ppt_w</p:attrName>
                                        </p:attrNameLst>
                                      </p:cBhvr>
                                      <p:tavLst>
                                        <p:tav tm="0">
                                          <p:val>
                                            <p:fltVal val="0"/>
                                          </p:val>
                                        </p:tav>
                                        <p:tav tm="100000">
                                          <p:val>
                                            <p:strVal val="#ppt_w"/>
                                          </p:val>
                                        </p:tav>
                                      </p:tavLst>
                                    </p:anim>
                                    <p:anim calcmode="lin" valueType="num">
                                      <p:cBhvr>
                                        <p:cTn id="112" dur="500" fill="hold"/>
                                        <p:tgtEl>
                                          <p:spTgt spid="100"/>
                                        </p:tgtEl>
                                        <p:attrNameLst>
                                          <p:attrName>ppt_h</p:attrName>
                                        </p:attrNameLst>
                                      </p:cBhvr>
                                      <p:tavLst>
                                        <p:tav tm="0">
                                          <p:val>
                                            <p:fltVal val="0"/>
                                          </p:val>
                                        </p:tav>
                                        <p:tav tm="100000">
                                          <p:val>
                                            <p:strVal val="#ppt_h"/>
                                          </p:val>
                                        </p:tav>
                                      </p:tavLst>
                                    </p:anim>
                                    <p:animEffect transition="in" filter="fade">
                                      <p:cBhvr>
                                        <p:cTn id="113" dur="500"/>
                                        <p:tgtEl>
                                          <p:spTgt spid="10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 grpId="0" build="p"/>
      <p:bldP spid="44" grpId="1" uiExpand="1" build="p"/>
      <p:bldP spid="91" grpId="0" animBg="1"/>
      <p:bldP spid="91" grpId="1" animBg="1"/>
      <p:bldP spid="92" grpId="0" uiExpand="1" build="p"/>
      <p:bldP spid="92" grpId="1" uiExpand="1" build="allAtOnce"/>
      <p:bldP spid="99" grpId="0"/>
      <p:bldP spid="100" grpId="0" animBg="1"/>
      <p:bldP spid="101" grpId="0" animBg="1"/>
      <p:bldP spid="102" grpId="0" animBg="1"/>
      <p:bldP spid="103"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מלבן 3"/>
          <p:cNvSpPr/>
          <p:nvPr/>
        </p:nvSpPr>
        <p:spPr>
          <a:xfrm>
            <a:off x="9003267" y="241642"/>
            <a:ext cx="1409360" cy="707886"/>
          </a:xfrm>
          <a:prstGeom prst="rect">
            <a:avLst/>
          </a:prstGeom>
        </p:spPr>
        <p:txBody>
          <a:bodyPr wrap="none">
            <a:spAutoFit/>
          </a:bodyPr>
          <a:lstStyle/>
          <a:p>
            <a:r>
              <a:rPr lang="he-IL" sz="4000" b="1" dirty="0" smtClean="0">
                <a:latin typeface="Calibri" panose="020F0502020204030204" pitchFamily="34" charset="0"/>
                <a:cs typeface="Calibri" panose="020F0502020204030204" pitchFamily="34" charset="0"/>
              </a:rPr>
              <a:t>תפעול</a:t>
            </a:r>
            <a:endParaRPr lang="he-IL" sz="4000" b="1" dirty="0">
              <a:latin typeface="Calibri" panose="020F0502020204030204" pitchFamily="34" charset="0"/>
              <a:cs typeface="Calibri" panose="020F0502020204030204" pitchFamily="34" charset="0"/>
            </a:endParaRPr>
          </a:p>
        </p:txBody>
      </p:sp>
      <p:sp>
        <p:nvSpPr>
          <p:cNvPr id="54" name="מציין מיקום תוכן 2"/>
          <p:cNvSpPr txBox="1">
            <a:spLocks/>
          </p:cNvSpPr>
          <p:nvPr/>
        </p:nvSpPr>
        <p:spPr bwMode="auto">
          <a:xfrm>
            <a:off x="8002125" y="1594853"/>
            <a:ext cx="1954560" cy="24108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0" indent="0" algn="ctr" rtl="1" eaLnBrk="1" fontAlgn="base" hangingPunct="1">
              <a:spcBef>
                <a:spcPct val="20000"/>
              </a:spcBef>
              <a:spcAft>
                <a:spcPct val="0"/>
              </a:spcAft>
              <a:buFont typeface="Arial" pitchFamily="34" charset="0"/>
              <a:buNone/>
              <a:defRPr sz="3200" kern="1200">
                <a:solidFill>
                  <a:schemeClr val="tx1">
                    <a:tint val="75000"/>
                  </a:schemeClr>
                </a:solidFill>
                <a:latin typeface="+mn-lt"/>
                <a:ea typeface="+mn-ea"/>
                <a:cs typeface="+mn-cs"/>
              </a:defRPr>
            </a:lvl1pPr>
            <a:lvl2pPr marL="457200" indent="0" algn="ctr" rtl="1" eaLnBrk="1" fontAlgn="base" hangingPunct="1">
              <a:spcBef>
                <a:spcPct val="20000"/>
              </a:spcBef>
              <a:spcAft>
                <a:spcPct val="0"/>
              </a:spcAft>
              <a:buFont typeface="Arial" pitchFamily="34" charset="0"/>
              <a:buNone/>
              <a:defRPr sz="2800" kern="1200">
                <a:solidFill>
                  <a:schemeClr val="tx1">
                    <a:tint val="75000"/>
                  </a:schemeClr>
                </a:solidFill>
                <a:latin typeface="+mn-lt"/>
                <a:ea typeface="+mn-ea"/>
                <a:cs typeface="+mn-cs"/>
              </a:defRPr>
            </a:lvl2pPr>
            <a:lvl3pPr marL="914400" indent="0" algn="ctr" rtl="1" eaLnBrk="1" fontAlgn="base" hangingPunct="1">
              <a:spcBef>
                <a:spcPct val="20000"/>
              </a:spcBef>
              <a:spcAft>
                <a:spcPct val="0"/>
              </a:spcAft>
              <a:buFont typeface="Arial" pitchFamily="34" charset="0"/>
              <a:buNone/>
              <a:defRPr sz="2400" kern="1200">
                <a:solidFill>
                  <a:schemeClr val="tx1">
                    <a:tint val="75000"/>
                  </a:schemeClr>
                </a:solidFill>
                <a:latin typeface="+mn-lt"/>
                <a:ea typeface="+mn-ea"/>
                <a:cs typeface="+mn-cs"/>
              </a:defRPr>
            </a:lvl3pPr>
            <a:lvl4pPr marL="1371600" indent="0" algn="ctr" rtl="1" eaLnBrk="1" fontAlgn="base" hangingPunct="1">
              <a:spcBef>
                <a:spcPct val="20000"/>
              </a:spcBef>
              <a:spcAft>
                <a:spcPct val="0"/>
              </a:spcAft>
              <a:buFont typeface="Arial" pitchFamily="34" charset="0"/>
              <a:buNone/>
              <a:defRPr sz="2000" kern="1200">
                <a:solidFill>
                  <a:schemeClr val="tx1">
                    <a:tint val="75000"/>
                  </a:schemeClr>
                </a:solidFill>
                <a:latin typeface="+mn-lt"/>
                <a:ea typeface="+mn-ea"/>
                <a:cs typeface="+mn-cs"/>
              </a:defRPr>
            </a:lvl4pPr>
            <a:lvl5pPr marL="1828800" indent="0" algn="ctr" rtl="1" eaLnBrk="1" fontAlgn="base" hangingPunct="1">
              <a:spcBef>
                <a:spcPct val="20000"/>
              </a:spcBef>
              <a:spcAft>
                <a:spcPct val="0"/>
              </a:spcAft>
              <a:buFont typeface="Arial" pitchFamily="34" charset="0"/>
              <a:buNone/>
              <a:defRPr sz="2000" kern="1200">
                <a:solidFill>
                  <a:schemeClr val="tx1">
                    <a:tint val="75000"/>
                  </a:schemeClr>
                </a:solidFill>
                <a:latin typeface="+mn-lt"/>
                <a:ea typeface="+mn-ea"/>
                <a:cs typeface="+mn-cs"/>
              </a:defRPr>
            </a:lvl5pPr>
            <a:lvl6pPr marL="2286000" indent="0" algn="ctr" defTabSz="914400" rtl="1"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1"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1"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1"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r"/>
            <a:r>
              <a:rPr lang="en-US" sz="2000" dirty="0" smtClean="0">
                <a:solidFill>
                  <a:schemeClr val="tx1"/>
                </a:solidFill>
                <a:latin typeface="Calibri" panose="020F0502020204030204" pitchFamily="34" charset="0"/>
                <a:cs typeface="Calibri" panose="020F0502020204030204" pitchFamily="34" charset="0"/>
              </a:rPr>
              <a:t>Cursor</a:t>
            </a:r>
            <a:r>
              <a:rPr lang="he-IL" sz="2000" dirty="0" smtClean="0">
                <a:solidFill>
                  <a:schemeClr val="tx1"/>
                </a:solidFill>
                <a:latin typeface="Calibri" panose="020F0502020204030204" pitchFamily="34" charset="0"/>
                <a:cs typeface="Calibri" panose="020F0502020204030204" pitchFamily="34" charset="0"/>
              </a:rPr>
              <a:t>: תפקיד תפריט זה הוא לבצע מדידות ידניות.</a:t>
            </a:r>
            <a:endParaRPr lang="he-IL" sz="2000" dirty="0">
              <a:solidFill>
                <a:schemeClr val="tx1"/>
              </a:solidFill>
              <a:latin typeface="Calibri" panose="020F0502020204030204" pitchFamily="34" charset="0"/>
              <a:cs typeface="Calibri" panose="020F0502020204030204" pitchFamily="34" charset="0"/>
            </a:endParaRPr>
          </a:p>
        </p:txBody>
      </p:sp>
      <p:grpSp>
        <p:nvGrpSpPr>
          <p:cNvPr id="55" name="קבוצה 54"/>
          <p:cNvGrpSpPr/>
          <p:nvPr/>
        </p:nvGrpSpPr>
        <p:grpSpPr>
          <a:xfrm>
            <a:off x="2678089" y="1539777"/>
            <a:ext cx="5256584" cy="3425777"/>
            <a:chOff x="1763688" y="977211"/>
            <a:chExt cx="5256584" cy="3425777"/>
          </a:xfrm>
        </p:grpSpPr>
        <p:pic>
          <p:nvPicPr>
            <p:cNvPr id="56" name="תמונה 5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763688" y="977211"/>
              <a:ext cx="5256584" cy="3425777"/>
            </a:xfrm>
            <a:prstGeom prst="rect">
              <a:avLst/>
            </a:prstGeom>
          </p:spPr>
        </p:pic>
        <p:sp>
          <p:nvSpPr>
            <p:cNvPr id="57" name="צורה חופשית 56"/>
            <p:cNvSpPr/>
            <p:nvPr/>
          </p:nvSpPr>
          <p:spPr bwMode="auto">
            <a:xfrm>
              <a:off x="2408086" y="1997574"/>
              <a:ext cx="2776001" cy="1199263"/>
            </a:xfrm>
            <a:custGeom>
              <a:avLst/>
              <a:gdLst>
                <a:gd name="connsiteX0" fmla="*/ 0 w 2739407"/>
                <a:gd name="connsiteY0" fmla="*/ 710313 h 1374557"/>
                <a:gd name="connsiteX1" fmla="*/ 301925 w 2739407"/>
                <a:gd name="connsiteY1" fmla="*/ 37453 h 1374557"/>
                <a:gd name="connsiteX2" fmla="*/ 845389 w 2739407"/>
                <a:gd name="connsiteY2" fmla="*/ 1365921 h 1374557"/>
                <a:gd name="connsiteX3" fmla="*/ 1345721 w 2739407"/>
                <a:gd name="connsiteY3" fmla="*/ 37453 h 1374557"/>
                <a:gd name="connsiteX4" fmla="*/ 1863306 w 2739407"/>
                <a:gd name="connsiteY4" fmla="*/ 1374547 h 1374557"/>
                <a:gd name="connsiteX5" fmla="*/ 2389517 w 2739407"/>
                <a:gd name="connsiteY5" fmla="*/ 11574 h 1374557"/>
                <a:gd name="connsiteX6" fmla="*/ 2708695 w 2739407"/>
                <a:gd name="connsiteY6" fmla="*/ 718940 h 1374557"/>
                <a:gd name="connsiteX7" fmla="*/ 2708695 w 2739407"/>
                <a:gd name="connsiteY7" fmla="*/ 727566 h 13745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739407" h="1374557">
                  <a:moveTo>
                    <a:pt x="0" y="710313"/>
                  </a:moveTo>
                  <a:cubicBezTo>
                    <a:pt x="80513" y="319249"/>
                    <a:pt x="161027" y="-71815"/>
                    <a:pt x="301925" y="37453"/>
                  </a:cubicBezTo>
                  <a:cubicBezTo>
                    <a:pt x="442823" y="146721"/>
                    <a:pt x="671423" y="1365921"/>
                    <a:pt x="845389" y="1365921"/>
                  </a:cubicBezTo>
                  <a:cubicBezTo>
                    <a:pt x="1019355" y="1365921"/>
                    <a:pt x="1176068" y="36015"/>
                    <a:pt x="1345721" y="37453"/>
                  </a:cubicBezTo>
                  <a:cubicBezTo>
                    <a:pt x="1515374" y="38891"/>
                    <a:pt x="1689340" y="1378860"/>
                    <a:pt x="1863306" y="1374547"/>
                  </a:cubicBezTo>
                  <a:cubicBezTo>
                    <a:pt x="2037272" y="1370234"/>
                    <a:pt x="2248619" y="120842"/>
                    <a:pt x="2389517" y="11574"/>
                  </a:cubicBezTo>
                  <a:cubicBezTo>
                    <a:pt x="2530415" y="-97694"/>
                    <a:pt x="2655499" y="599608"/>
                    <a:pt x="2708695" y="718940"/>
                  </a:cubicBezTo>
                  <a:cubicBezTo>
                    <a:pt x="2761891" y="838272"/>
                    <a:pt x="2735293" y="782919"/>
                    <a:pt x="2708695" y="727566"/>
                  </a:cubicBezTo>
                </a:path>
              </a:pathLst>
            </a:custGeom>
            <a:noFill/>
            <a:ln w="28575" cap="flat" cmpd="sng" algn="ctr">
              <a:solidFill>
                <a:schemeClr val="tx1"/>
              </a:solidFill>
              <a:prstDash val="solid"/>
              <a:round/>
              <a:headEnd type="none" w="med" len="med"/>
              <a:tailEnd type="none" w="med" len="med"/>
            </a:ln>
            <a:effectLst/>
          </p:spPr>
          <p:txBody>
            <a:bodyPr vert="horz" wrap="square" lIns="91440" tIns="45720" rIns="91440" bIns="45720" numCol="1" rtlCol="1" anchor="t" anchorCtr="0" compatLnSpc="1">
              <a:prstTxWarp prst="textNoShape">
                <a:avLst/>
              </a:prstTxWarp>
            </a:bodyPr>
            <a:lstStyle/>
            <a:p>
              <a:pPr marL="0" marR="0" indent="0" algn="r" defTabSz="914400" rtl="1" eaLnBrk="1" fontAlgn="base" latinLnBrk="0" hangingPunct="1">
                <a:lnSpc>
                  <a:spcPct val="100000"/>
                </a:lnSpc>
                <a:spcBef>
                  <a:spcPct val="0"/>
                </a:spcBef>
                <a:spcAft>
                  <a:spcPct val="0"/>
                </a:spcAft>
                <a:buClrTx/>
                <a:buSzTx/>
                <a:buFontTx/>
                <a:buNone/>
                <a:tabLst/>
              </a:pPr>
              <a:endParaRPr kumimoji="0" lang="he-IL" sz="1800" b="0" i="0" u="none" strike="noStrike" cap="none" normalizeH="0" baseline="0" smtClean="0">
                <a:ln>
                  <a:noFill/>
                </a:ln>
                <a:effectLst/>
                <a:latin typeface="Calibri" panose="020F0502020204030204" pitchFamily="34" charset="0"/>
                <a:cs typeface="Calibri" panose="020F0502020204030204" pitchFamily="34" charset="0"/>
              </a:endParaRPr>
            </a:p>
          </p:txBody>
        </p:sp>
        <p:sp>
          <p:nvSpPr>
            <p:cNvPr id="58" name="TextBox 57"/>
            <p:cNvSpPr txBox="1"/>
            <p:nvPr/>
          </p:nvSpPr>
          <p:spPr>
            <a:xfrm>
              <a:off x="5076056" y="1397943"/>
              <a:ext cx="576064" cy="230832"/>
            </a:xfrm>
            <a:prstGeom prst="rect">
              <a:avLst/>
            </a:prstGeom>
            <a:noFill/>
          </p:spPr>
          <p:txBody>
            <a:bodyPr wrap="square" rtlCol="1">
              <a:spAutoFit/>
            </a:bodyPr>
            <a:lstStyle/>
            <a:p>
              <a:r>
                <a:rPr lang="en-US" sz="900" dirty="0" smtClean="0">
                  <a:latin typeface="Calibri" panose="020F0502020204030204" pitchFamily="34" charset="0"/>
                  <a:cs typeface="Calibri" panose="020F0502020204030204" pitchFamily="34" charset="0"/>
                </a:rPr>
                <a:t>Type</a:t>
              </a:r>
              <a:endParaRPr lang="he-IL" sz="900" dirty="0">
                <a:latin typeface="Calibri" panose="020F0502020204030204" pitchFamily="34" charset="0"/>
                <a:cs typeface="Calibri" panose="020F0502020204030204" pitchFamily="34" charset="0"/>
              </a:endParaRPr>
            </a:p>
          </p:txBody>
        </p:sp>
        <p:sp>
          <p:nvSpPr>
            <p:cNvPr id="59" name="TextBox 58"/>
            <p:cNvSpPr txBox="1"/>
            <p:nvPr/>
          </p:nvSpPr>
          <p:spPr>
            <a:xfrm>
              <a:off x="5220111" y="1628775"/>
              <a:ext cx="504017" cy="230832"/>
            </a:xfrm>
            <a:prstGeom prst="rect">
              <a:avLst/>
            </a:prstGeom>
            <a:solidFill>
              <a:schemeClr val="tx1"/>
            </a:solidFill>
          </p:spPr>
          <p:txBody>
            <a:bodyPr wrap="square" rtlCol="1">
              <a:spAutoFit/>
            </a:bodyPr>
            <a:lstStyle/>
            <a:p>
              <a:pPr algn="ctr"/>
              <a:r>
                <a:rPr lang="en-US" sz="900" dirty="0" smtClean="0">
                  <a:latin typeface="Calibri" panose="020F0502020204030204" pitchFamily="34" charset="0"/>
                  <a:cs typeface="Calibri" panose="020F0502020204030204" pitchFamily="34" charset="0"/>
                </a:rPr>
                <a:t>Time</a:t>
              </a:r>
              <a:endParaRPr lang="he-IL" sz="900" dirty="0">
                <a:latin typeface="Calibri" panose="020F0502020204030204" pitchFamily="34" charset="0"/>
                <a:cs typeface="Calibri" panose="020F0502020204030204" pitchFamily="34" charset="0"/>
              </a:endParaRPr>
            </a:p>
          </p:txBody>
        </p:sp>
        <p:sp>
          <p:nvSpPr>
            <p:cNvPr id="60" name="TextBox 59"/>
            <p:cNvSpPr txBox="1"/>
            <p:nvPr/>
          </p:nvSpPr>
          <p:spPr>
            <a:xfrm>
              <a:off x="5184087" y="1891441"/>
              <a:ext cx="576064" cy="230832"/>
            </a:xfrm>
            <a:prstGeom prst="rect">
              <a:avLst/>
            </a:prstGeom>
            <a:noFill/>
          </p:spPr>
          <p:txBody>
            <a:bodyPr wrap="square" rtlCol="1">
              <a:spAutoFit/>
            </a:bodyPr>
            <a:lstStyle/>
            <a:p>
              <a:pPr algn="ctr"/>
              <a:r>
                <a:rPr lang="en-US" sz="900" dirty="0" smtClean="0">
                  <a:latin typeface="Calibri" panose="020F0502020204030204" pitchFamily="34" charset="0"/>
                  <a:cs typeface="Calibri" panose="020F0502020204030204" pitchFamily="34" charset="0"/>
                </a:rPr>
                <a:t>Source</a:t>
              </a:r>
              <a:endParaRPr lang="he-IL" sz="900" dirty="0">
                <a:latin typeface="Calibri" panose="020F0502020204030204" pitchFamily="34" charset="0"/>
                <a:cs typeface="Calibri" panose="020F0502020204030204" pitchFamily="34" charset="0"/>
              </a:endParaRPr>
            </a:p>
          </p:txBody>
        </p:sp>
        <p:sp>
          <p:nvSpPr>
            <p:cNvPr id="61" name="TextBox 60"/>
            <p:cNvSpPr txBox="1"/>
            <p:nvPr/>
          </p:nvSpPr>
          <p:spPr>
            <a:xfrm>
              <a:off x="5184704" y="2122273"/>
              <a:ext cx="576064" cy="230832"/>
            </a:xfrm>
            <a:prstGeom prst="rect">
              <a:avLst/>
            </a:prstGeom>
            <a:solidFill>
              <a:schemeClr val="tx1"/>
            </a:solidFill>
          </p:spPr>
          <p:txBody>
            <a:bodyPr wrap="square" rtlCol="1">
              <a:spAutoFit/>
            </a:bodyPr>
            <a:lstStyle/>
            <a:p>
              <a:pPr algn="ctr"/>
              <a:r>
                <a:rPr lang="en-US" sz="900" dirty="0" smtClean="0">
                  <a:latin typeface="Calibri" panose="020F0502020204030204" pitchFamily="34" charset="0"/>
                  <a:cs typeface="Calibri" panose="020F0502020204030204" pitchFamily="34" charset="0"/>
                </a:rPr>
                <a:t>CH1</a:t>
              </a:r>
              <a:endParaRPr lang="he-IL" sz="900" dirty="0">
                <a:latin typeface="Calibri" panose="020F0502020204030204" pitchFamily="34" charset="0"/>
                <a:cs typeface="Calibri" panose="020F0502020204030204" pitchFamily="34" charset="0"/>
              </a:endParaRPr>
            </a:p>
          </p:txBody>
        </p:sp>
        <p:sp>
          <p:nvSpPr>
            <p:cNvPr id="62" name="TextBox 61"/>
            <p:cNvSpPr txBox="1"/>
            <p:nvPr/>
          </p:nvSpPr>
          <p:spPr>
            <a:xfrm>
              <a:off x="5189959" y="2366373"/>
              <a:ext cx="576064" cy="230832"/>
            </a:xfrm>
            <a:prstGeom prst="rect">
              <a:avLst/>
            </a:prstGeom>
            <a:noFill/>
          </p:spPr>
          <p:txBody>
            <a:bodyPr wrap="square" rtlCol="1">
              <a:spAutoFit/>
            </a:bodyPr>
            <a:lstStyle/>
            <a:p>
              <a:pPr algn="ctr"/>
              <a:r>
                <a:rPr lang="en-US" sz="900" dirty="0" smtClean="0">
                  <a:latin typeface="Calibri" panose="020F0502020204030204" pitchFamily="34" charset="0"/>
                  <a:cs typeface="Calibri" panose="020F0502020204030204" pitchFamily="34" charset="0"/>
                </a:rPr>
                <a:t>Delta</a:t>
              </a:r>
              <a:endParaRPr lang="he-IL" sz="900" dirty="0">
                <a:latin typeface="Calibri" panose="020F0502020204030204" pitchFamily="34" charset="0"/>
                <a:cs typeface="Calibri" panose="020F0502020204030204" pitchFamily="34" charset="0"/>
              </a:endParaRPr>
            </a:p>
          </p:txBody>
        </p:sp>
        <p:sp>
          <p:nvSpPr>
            <p:cNvPr id="63" name="TextBox 62"/>
            <p:cNvSpPr txBox="1"/>
            <p:nvPr/>
          </p:nvSpPr>
          <p:spPr>
            <a:xfrm>
              <a:off x="5184704" y="2484722"/>
              <a:ext cx="576064" cy="230832"/>
            </a:xfrm>
            <a:prstGeom prst="rect">
              <a:avLst/>
            </a:prstGeom>
            <a:noFill/>
          </p:spPr>
          <p:txBody>
            <a:bodyPr wrap="square" rtlCol="1">
              <a:spAutoFit/>
            </a:bodyPr>
            <a:lstStyle/>
            <a:p>
              <a:pPr algn="ctr"/>
              <a:r>
                <a:rPr lang="en-US" sz="900" dirty="0" smtClean="0">
                  <a:latin typeface="Calibri" panose="020F0502020204030204" pitchFamily="34" charset="0"/>
                  <a:cs typeface="Calibri" panose="020F0502020204030204" pitchFamily="34" charset="0"/>
                </a:rPr>
                <a:t>20 </a:t>
              </a:r>
              <a:r>
                <a:rPr lang="en-US" sz="900" dirty="0" err="1" smtClean="0">
                  <a:latin typeface="Calibri" panose="020F0502020204030204" pitchFamily="34" charset="0"/>
                  <a:cs typeface="Calibri" panose="020F0502020204030204" pitchFamily="34" charset="0"/>
                </a:rPr>
                <a:t>ms</a:t>
              </a:r>
              <a:endParaRPr lang="he-IL" sz="900" dirty="0">
                <a:latin typeface="Calibri" panose="020F0502020204030204" pitchFamily="34" charset="0"/>
                <a:cs typeface="Calibri" panose="020F0502020204030204" pitchFamily="34" charset="0"/>
              </a:endParaRPr>
            </a:p>
          </p:txBody>
        </p:sp>
        <p:sp>
          <p:nvSpPr>
            <p:cNvPr id="64" name="TextBox 63"/>
            <p:cNvSpPr txBox="1"/>
            <p:nvPr/>
          </p:nvSpPr>
          <p:spPr>
            <a:xfrm>
              <a:off x="5076057" y="2838139"/>
              <a:ext cx="718262" cy="230832"/>
            </a:xfrm>
            <a:prstGeom prst="rect">
              <a:avLst/>
            </a:prstGeom>
            <a:noFill/>
          </p:spPr>
          <p:txBody>
            <a:bodyPr wrap="square" rtlCol="1">
              <a:spAutoFit/>
            </a:bodyPr>
            <a:lstStyle/>
            <a:p>
              <a:pPr algn="ctr"/>
              <a:r>
                <a:rPr lang="en-US" sz="900" dirty="0" smtClean="0">
                  <a:latin typeface="Calibri" panose="020F0502020204030204" pitchFamily="34" charset="0"/>
                  <a:cs typeface="Calibri" panose="020F0502020204030204" pitchFamily="34" charset="0"/>
                </a:rPr>
                <a:t>Cursor 1</a:t>
              </a:r>
              <a:endParaRPr lang="he-IL" sz="900" dirty="0">
                <a:latin typeface="Calibri" panose="020F0502020204030204" pitchFamily="34" charset="0"/>
                <a:cs typeface="Calibri" panose="020F0502020204030204" pitchFamily="34" charset="0"/>
              </a:endParaRPr>
            </a:p>
          </p:txBody>
        </p:sp>
        <p:sp>
          <p:nvSpPr>
            <p:cNvPr id="65" name="TextBox 64"/>
            <p:cNvSpPr txBox="1"/>
            <p:nvPr/>
          </p:nvSpPr>
          <p:spPr>
            <a:xfrm>
              <a:off x="5220111" y="3062817"/>
              <a:ext cx="576064" cy="230832"/>
            </a:xfrm>
            <a:prstGeom prst="rect">
              <a:avLst/>
            </a:prstGeom>
            <a:noFill/>
          </p:spPr>
          <p:txBody>
            <a:bodyPr wrap="square" rtlCol="1">
              <a:spAutoFit/>
            </a:bodyPr>
            <a:lstStyle/>
            <a:p>
              <a:pPr algn="ctr"/>
              <a:r>
                <a:rPr lang="en-US" sz="900" dirty="0" smtClean="0">
                  <a:latin typeface="Calibri" panose="020F0502020204030204" pitchFamily="34" charset="0"/>
                  <a:cs typeface="Calibri" panose="020F0502020204030204" pitchFamily="34" charset="0"/>
                </a:rPr>
                <a:t>-5 </a:t>
              </a:r>
              <a:r>
                <a:rPr lang="en-US" sz="900" dirty="0" err="1" smtClean="0">
                  <a:latin typeface="Calibri" panose="020F0502020204030204" pitchFamily="34" charset="0"/>
                  <a:cs typeface="Calibri" panose="020F0502020204030204" pitchFamily="34" charset="0"/>
                </a:rPr>
                <a:t>ms</a:t>
              </a:r>
              <a:endParaRPr lang="he-IL" sz="900" dirty="0">
                <a:latin typeface="Calibri" panose="020F0502020204030204" pitchFamily="34" charset="0"/>
                <a:cs typeface="Calibri" panose="020F0502020204030204" pitchFamily="34" charset="0"/>
              </a:endParaRPr>
            </a:p>
          </p:txBody>
        </p:sp>
        <p:sp>
          <p:nvSpPr>
            <p:cNvPr id="66" name="TextBox 65"/>
            <p:cNvSpPr txBox="1"/>
            <p:nvPr/>
          </p:nvSpPr>
          <p:spPr>
            <a:xfrm>
              <a:off x="5113321" y="3272598"/>
              <a:ext cx="682854" cy="230832"/>
            </a:xfrm>
            <a:prstGeom prst="rect">
              <a:avLst/>
            </a:prstGeom>
            <a:noFill/>
          </p:spPr>
          <p:txBody>
            <a:bodyPr wrap="square" rtlCol="1">
              <a:spAutoFit/>
            </a:bodyPr>
            <a:lstStyle/>
            <a:p>
              <a:pPr algn="ctr"/>
              <a:r>
                <a:rPr lang="en-US" sz="900" dirty="0" smtClean="0">
                  <a:latin typeface="Calibri" panose="020F0502020204030204" pitchFamily="34" charset="0"/>
                  <a:cs typeface="Calibri" panose="020F0502020204030204" pitchFamily="34" charset="0"/>
                </a:rPr>
                <a:t>Cursor 2</a:t>
              </a:r>
              <a:endParaRPr lang="he-IL" sz="900" dirty="0">
                <a:latin typeface="Calibri" panose="020F0502020204030204" pitchFamily="34" charset="0"/>
                <a:cs typeface="Calibri" panose="020F0502020204030204" pitchFamily="34" charset="0"/>
              </a:endParaRPr>
            </a:p>
          </p:txBody>
        </p:sp>
        <p:sp>
          <p:nvSpPr>
            <p:cNvPr id="67" name="TextBox 66"/>
            <p:cNvSpPr txBox="1"/>
            <p:nvPr/>
          </p:nvSpPr>
          <p:spPr>
            <a:xfrm>
              <a:off x="5184704" y="3476887"/>
              <a:ext cx="576064" cy="230832"/>
            </a:xfrm>
            <a:prstGeom prst="rect">
              <a:avLst/>
            </a:prstGeom>
            <a:noFill/>
          </p:spPr>
          <p:txBody>
            <a:bodyPr wrap="square" rtlCol="1">
              <a:spAutoFit/>
            </a:bodyPr>
            <a:lstStyle/>
            <a:p>
              <a:pPr algn="ctr"/>
              <a:r>
                <a:rPr lang="en-US" sz="900" dirty="0" smtClean="0">
                  <a:latin typeface="Calibri" panose="020F0502020204030204" pitchFamily="34" charset="0"/>
                  <a:cs typeface="Calibri" panose="020F0502020204030204" pitchFamily="34" charset="0"/>
                </a:rPr>
                <a:t>15 </a:t>
              </a:r>
              <a:r>
                <a:rPr lang="en-US" sz="900" dirty="0" err="1" smtClean="0">
                  <a:latin typeface="Calibri" panose="020F0502020204030204" pitchFamily="34" charset="0"/>
                  <a:cs typeface="Calibri" panose="020F0502020204030204" pitchFamily="34" charset="0"/>
                </a:rPr>
                <a:t>ms</a:t>
              </a:r>
              <a:endParaRPr lang="he-IL" sz="900" dirty="0">
                <a:latin typeface="Calibri" panose="020F0502020204030204" pitchFamily="34" charset="0"/>
                <a:cs typeface="Calibri" panose="020F0502020204030204" pitchFamily="34" charset="0"/>
              </a:endParaRPr>
            </a:p>
          </p:txBody>
        </p:sp>
        <p:sp>
          <p:nvSpPr>
            <p:cNvPr id="68" name="TextBox 67"/>
            <p:cNvSpPr txBox="1"/>
            <p:nvPr/>
          </p:nvSpPr>
          <p:spPr>
            <a:xfrm>
              <a:off x="5184087" y="2630090"/>
              <a:ext cx="576064" cy="230832"/>
            </a:xfrm>
            <a:prstGeom prst="rect">
              <a:avLst/>
            </a:prstGeom>
            <a:noFill/>
          </p:spPr>
          <p:txBody>
            <a:bodyPr wrap="square" rtlCol="1">
              <a:spAutoFit/>
            </a:bodyPr>
            <a:lstStyle/>
            <a:p>
              <a:pPr algn="ctr"/>
              <a:r>
                <a:rPr lang="en-US" sz="900" dirty="0" smtClean="0">
                  <a:latin typeface="Calibri" panose="020F0502020204030204" pitchFamily="34" charset="0"/>
                  <a:cs typeface="Calibri" panose="020F0502020204030204" pitchFamily="34" charset="0"/>
                </a:rPr>
                <a:t>50 KHz</a:t>
              </a:r>
              <a:endParaRPr lang="he-IL" sz="900" dirty="0">
                <a:latin typeface="Calibri" panose="020F0502020204030204" pitchFamily="34" charset="0"/>
                <a:cs typeface="Calibri" panose="020F0502020204030204" pitchFamily="34" charset="0"/>
              </a:endParaRPr>
            </a:p>
          </p:txBody>
        </p:sp>
        <p:cxnSp>
          <p:nvCxnSpPr>
            <p:cNvPr id="69" name="מחבר ישר 68"/>
            <p:cNvCxnSpPr/>
            <p:nvPr/>
          </p:nvCxnSpPr>
          <p:spPr bwMode="auto">
            <a:xfrm>
              <a:off x="3491880" y="1397943"/>
              <a:ext cx="72008" cy="2463105"/>
            </a:xfrm>
            <a:prstGeom prst="line">
              <a:avLst/>
            </a:prstGeom>
            <a:solidFill>
              <a:srgbClr val="C0C0C0"/>
            </a:solidFill>
            <a:ln w="9525" cap="flat" cmpd="sng" algn="ctr">
              <a:solidFill>
                <a:schemeClr val="tx1"/>
              </a:solidFill>
              <a:prstDash val="sysDash"/>
              <a:round/>
              <a:headEnd type="none" w="med" len="med"/>
              <a:tailEnd type="none" w="med" len="med"/>
            </a:ln>
            <a:effectLst/>
          </p:spPr>
        </p:cxnSp>
        <p:cxnSp>
          <p:nvCxnSpPr>
            <p:cNvPr id="70" name="מחבר ישר 69"/>
            <p:cNvCxnSpPr/>
            <p:nvPr/>
          </p:nvCxnSpPr>
          <p:spPr bwMode="auto">
            <a:xfrm>
              <a:off x="4538092" y="1365652"/>
              <a:ext cx="72008" cy="2463105"/>
            </a:xfrm>
            <a:prstGeom prst="line">
              <a:avLst/>
            </a:prstGeom>
            <a:solidFill>
              <a:srgbClr val="C0C0C0"/>
            </a:solidFill>
            <a:ln w="9525" cap="flat" cmpd="sng" algn="ctr">
              <a:solidFill>
                <a:schemeClr val="tx1"/>
              </a:solidFill>
              <a:prstDash val="sysDash"/>
              <a:round/>
              <a:headEnd type="none" w="med" len="med"/>
              <a:tailEnd type="none" w="med" len="med"/>
            </a:ln>
            <a:effectLst/>
          </p:spPr>
        </p:cxnSp>
      </p:grpSp>
      <p:sp>
        <p:nvSpPr>
          <p:cNvPr id="71" name="TextBox 70"/>
          <p:cNvSpPr txBox="1"/>
          <p:nvPr/>
        </p:nvSpPr>
        <p:spPr>
          <a:xfrm>
            <a:off x="7970697" y="3634589"/>
            <a:ext cx="2033062" cy="1631216"/>
          </a:xfrm>
          <a:prstGeom prst="rect">
            <a:avLst/>
          </a:prstGeom>
          <a:noFill/>
        </p:spPr>
        <p:txBody>
          <a:bodyPr wrap="square" rtlCol="1">
            <a:spAutoFit/>
          </a:bodyPr>
          <a:lstStyle/>
          <a:p>
            <a:r>
              <a:rPr lang="he-IL" sz="2000" dirty="0" smtClean="0">
                <a:latin typeface="Calibri" panose="020F0502020204030204" pitchFamily="34" charset="0"/>
                <a:cs typeface="Calibri" panose="020F0502020204030204" pitchFamily="34" charset="0"/>
              </a:rPr>
              <a:t>כאן אנו יכולים לבצע שתי סוגי מדידות- מדידת זמן (</a:t>
            </a:r>
            <a:r>
              <a:rPr lang="en-US" sz="2000" dirty="0" smtClean="0">
                <a:latin typeface="Calibri" panose="020F0502020204030204" pitchFamily="34" charset="0"/>
                <a:cs typeface="Calibri" panose="020F0502020204030204" pitchFamily="34" charset="0"/>
              </a:rPr>
              <a:t>Time</a:t>
            </a:r>
            <a:r>
              <a:rPr lang="he-IL" sz="2000" dirty="0" smtClean="0">
                <a:latin typeface="Calibri" panose="020F0502020204030204" pitchFamily="34" charset="0"/>
                <a:cs typeface="Calibri" panose="020F0502020204030204" pitchFamily="34" charset="0"/>
              </a:rPr>
              <a:t>) ומדידת מתח(</a:t>
            </a:r>
            <a:r>
              <a:rPr lang="en-US" sz="2000" dirty="0" smtClean="0">
                <a:latin typeface="Calibri" panose="020F0502020204030204" pitchFamily="34" charset="0"/>
                <a:cs typeface="Calibri" panose="020F0502020204030204" pitchFamily="34" charset="0"/>
              </a:rPr>
              <a:t>Voltage</a:t>
            </a:r>
            <a:r>
              <a:rPr lang="he-IL" sz="2000" dirty="0" smtClean="0">
                <a:latin typeface="Calibri" panose="020F0502020204030204" pitchFamily="34" charset="0"/>
                <a:cs typeface="Calibri" panose="020F0502020204030204" pitchFamily="34" charset="0"/>
              </a:rPr>
              <a:t>).</a:t>
            </a:r>
            <a:endParaRPr lang="he-IL" sz="2000" dirty="0">
              <a:latin typeface="Calibri" panose="020F0502020204030204" pitchFamily="34" charset="0"/>
              <a:cs typeface="Calibri" panose="020F0502020204030204" pitchFamily="34" charset="0"/>
            </a:endParaRPr>
          </a:p>
        </p:txBody>
      </p:sp>
      <p:sp>
        <p:nvSpPr>
          <p:cNvPr id="72" name="TextBox 71"/>
          <p:cNvSpPr txBox="1"/>
          <p:nvPr/>
        </p:nvSpPr>
        <p:spPr>
          <a:xfrm>
            <a:off x="2822105" y="5143694"/>
            <a:ext cx="4899917" cy="1015663"/>
          </a:xfrm>
          <a:prstGeom prst="rect">
            <a:avLst/>
          </a:prstGeom>
          <a:noFill/>
        </p:spPr>
        <p:txBody>
          <a:bodyPr wrap="square" rtlCol="1">
            <a:spAutoFit/>
          </a:bodyPr>
          <a:lstStyle/>
          <a:p>
            <a:r>
              <a:rPr lang="he-IL" sz="2000" dirty="0" smtClean="0">
                <a:latin typeface="Calibri" panose="020F0502020204030204" pitchFamily="34" charset="0"/>
                <a:cs typeface="Calibri" panose="020F0502020204030204" pitchFamily="34" charset="0"/>
              </a:rPr>
              <a:t>את מדידות אלה נעשה באמצעות שני סמנים שמופיעים על המסך. על מנת להזיז אותם נשתמש בבוררי המיקום של </a:t>
            </a:r>
            <a:r>
              <a:rPr lang="en-US" sz="2000" dirty="0" smtClean="0">
                <a:latin typeface="Calibri" panose="020F0502020204030204" pitchFamily="34" charset="0"/>
                <a:cs typeface="Calibri" panose="020F0502020204030204" pitchFamily="34" charset="0"/>
              </a:rPr>
              <a:t>CH1</a:t>
            </a:r>
            <a:r>
              <a:rPr lang="he-IL" sz="2000" dirty="0" smtClean="0">
                <a:latin typeface="Calibri" panose="020F0502020204030204" pitchFamily="34" charset="0"/>
                <a:cs typeface="Calibri" panose="020F0502020204030204" pitchFamily="34" charset="0"/>
              </a:rPr>
              <a:t> ו</a:t>
            </a:r>
            <a:r>
              <a:rPr lang="en-US" sz="2000" dirty="0" smtClean="0">
                <a:latin typeface="Calibri" panose="020F0502020204030204" pitchFamily="34" charset="0"/>
                <a:cs typeface="Calibri" panose="020F0502020204030204" pitchFamily="34" charset="0"/>
              </a:rPr>
              <a:t>CH2</a:t>
            </a:r>
            <a:endParaRPr lang="he-IL" sz="2000" dirty="0">
              <a:latin typeface="Calibri" panose="020F0502020204030204" pitchFamily="34" charset="0"/>
              <a:cs typeface="Calibri" panose="020F0502020204030204" pitchFamily="34" charset="0"/>
            </a:endParaRPr>
          </a:p>
        </p:txBody>
      </p:sp>
      <p:sp>
        <p:nvSpPr>
          <p:cNvPr id="108" name="אליפסה 107"/>
          <p:cNvSpPr/>
          <p:nvPr/>
        </p:nvSpPr>
        <p:spPr bwMode="auto">
          <a:xfrm>
            <a:off x="5343433" y="1759318"/>
            <a:ext cx="286984" cy="2738272"/>
          </a:xfrm>
          <a:prstGeom prst="ellipse">
            <a:avLst/>
          </a:prstGeom>
          <a:noFill/>
          <a:ln w="19050" cap="flat" cmpd="sng" algn="ctr">
            <a:solidFill>
              <a:srgbClr val="7030A0"/>
            </a:solidFill>
            <a:prstDash val="solid"/>
            <a:round/>
            <a:headEnd type="none" w="med" len="med"/>
            <a:tailEnd type="none" w="med" len="med"/>
          </a:ln>
          <a:effectLst/>
        </p:spPr>
        <p:txBody>
          <a:bodyPr vert="horz" wrap="square" lIns="91440" tIns="45720" rIns="91440" bIns="45720" numCol="1" rtlCol="1" anchor="t" anchorCtr="0" compatLnSpc="1">
            <a:prstTxWarp prst="textNoShape">
              <a:avLst/>
            </a:prstTxWarp>
          </a:bodyPr>
          <a:lstStyle/>
          <a:p>
            <a:pPr marL="0" marR="0" indent="0" algn="r" defTabSz="914400" rtl="1" eaLnBrk="1" fontAlgn="base" latinLnBrk="0" hangingPunct="1">
              <a:lnSpc>
                <a:spcPct val="100000"/>
              </a:lnSpc>
              <a:spcBef>
                <a:spcPct val="0"/>
              </a:spcBef>
              <a:spcAft>
                <a:spcPct val="0"/>
              </a:spcAft>
              <a:buClrTx/>
              <a:buSzTx/>
              <a:buFontTx/>
              <a:buNone/>
              <a:tabLst/>
            </a:pPr>
            <a:endParaRPr kumimoji="0" lang="he-IL" sz="1800" b="0" i="0" u="none" strike="noStrike" cap="none" normalizeH="0" baseline="0" smtClean="0">
              <a:ln>
                <a:noFill/>
              </a:ln>
              <a:effectLst/>
              <a:latin typeface="Calibri" panose="020F0502020204030204" pitchFamily="34" charset="0"/>
              <a:cs typeface="Calibri" panose="020F0502020204030204" pitchFamily="34" charset="0"/>
            </a:endParaRPr>
          </a:p>
        </p:txBody>
      </p:sp>
      <p:sp>
        <p:nvSpPr>
          <p:cNvPr id="109" name="אליפסה 108"/>
          <p:cNvSpPr/>
          <p:nvPr/>
        </p:nvSpPr>
        <p:spPr bwMode="auto">
          <a:xfrm>
            <a:off x="4262789" y="1823520"/>
            <a:ext cx="359516" cy="2738272"/>
          </a:xfrm>
          <a:prstGeom prst="ellipse">
            <a:avLst/>
          </a:prstGeom>
          <a:noFill/>
          <a:ln w="19050" cap="flat" cmpd="sng" algn="ctr">
            <a:solidFill>
              <a:srgbClr val="7030A0"/>
            </a:solidFill>
            <a:prstDash val="solid"/>
            <a:round/>
            <a:headEnd type="none" w="med" len="med"/>
            <a:tailEnd type="none" w="med" len="med"/>
          </a:ln>
          <a:effectLst/>
        </p:spPr>
        <p:txBody>
          <a:bodyPr vert="horz" wrap="square" lIns="91440" tIns="45720" rIns="91440" bIns="45720" numCol="1" rtlCol="1" anchor="t" anchorCtr="0" compatLnSpc="1">
            <a:prstTxWarp prst="textNoShape">
              <a:avLst/>
            </a:prstTxWarp>
          </a:bodyPr>
          <a:lstStyle/>
          <a:p>
            <a:pPr marL="0" marR="0" indent="0" algn="r" defTabSz="914400" rtl="1" eaLnBrk="1" fontAlgn="base" latinLnBrk="0" hangingPunct="1">
              <a:lnSpc>
                <a:spcPct val="100000"/>
              </a:lnSpc>
              <a:spcBef>
                <a:spcPct val="0"/>
              </a:spcBef>
              <a:spcAft>
                <a:spcPct val="0"/>
              </a:spcAft>
              <a:buClrTx/>
              <a:buSzTx/>
              <a:buFontTx/>
              <a:buNone/>
              <a:tabLst/>
            </a:pPr>
            <a:endParaRPr kumimoji="0" lang="he-IL" sz="1800" b="0" i="0" u="none" strike="noStrike" cap="none" normalizeH="0" baseline="0" smtClean="0">
              <a:ln>
                <a:noFill/>
              </a:ln>
              <a:effectLst/>
              <a:latin typeface="Calibri" panose="020F0502020204030204" pitchFamily="34" charset="0"/>
              <a:cs typeface="Calibri" panose="020F0502020204030204" pitchFamily="34" charset="0"/>
            </a:endParaRPr>
          </a:p>
        </p:txBody>
      </p:sp>
      <p:cxnSp>
        <p:nvCxnSpPr>
          <p:cNvPr id="110" name="מחבר חץ ישר 109"/>
          <p:cNvCxnSpPr>
            <a:stCxn id="72" idx="0"/>
            <a:endCxn id="109" idx="6"/>
          </p:cNvCxnSpPr>
          <p:nvPr/>
        </p:nvCxnSpPr>
        <p:spPr bwMode="auto">
          <a:xfrm flipH="1" flipV="1">
            <a:off x="4622305" y="3192656"/>
            <a:ext cx="649759" cy="1951038"/>
          </a:xfrm>
          <a:prstGeom prst="straightConnector1">
            <a:avLst/>
          </a:prstGeom>
          <a:solidFill>
            <a:srgbClr val="C0C0C0"/>
          </a:solidFill>
          <a:ln w="19050" cap="flat" cmpd="sng" algn="ctr">
            <a:solidFill>
              <a:srgbClr val="7030A0"/>
            </a:solidFill>
            <a:prstDash val="solid"/>
            <a:round/>
            <a:headEnd type="none" w="med" len="med"/>
            <a:tailEnd type="arrow"/>
          </a:ln>
          <a:effectLst/>
        </p:spPr>
      </p:cxnSp>
      <p:cxnSp>
        <p:nvCxnSpPr>
          <p:cNvPr id="111" name="מחבר חץ ישר 110"/>
          <p:cNvCxnSpPr>
            <a:stCxn id="72" idx="0"/>
            <a:endCxn id="108" idx="2"/>
          </p:cNvCxnSpPr>
          <p:nvPr/>
        </p:nvCxnSpPr>
        <p:spPr bwMode="auto">
          <a:xfrm flipV="1">
            <a:off x="5272064" y="3128454"/>
            <a:ext cx="71369" cy="2015240"/>
          </a:xfrm>
          <a:prstGeom prst="straightConnector1">
            <a:avLst/>
          </a:prstGeom>
          <a:solidFill>
            <a:srgbClr val="C0C0C0"/>
          </a:solidFill>
          <a:ln w="19050" cap="flat" cmpd="sng" algn="ctr">
            <a:solidFill>
              <a:srgbClr val="7030A0"/>
            </a:solidFill>
            <a:prstDash val="solid"/>
            <a:round/>
            <a:headEnd type="none" w="med" len="med"/>
            <a:tailEnd type="arrow"/>
          </a:ln>
          <a:effectLst/>
        </p:spPr>
      </p:cxnSp>
      <p:sp>
        <p:nvSpPr>
          <p:cNvPr id="40" name="מלבן מעוגל 39"/>
          <p:cNvSpPr/>
          <p:nvPr/>
        </p:nvSpPr>
        <p:spPr>
          <a:xfrm>
            <a:off x="10560809" y="1452363"/>
            <a:ext cx="1298546" cy="240051"/>
          </a:xfrm>
          <a:prstGeom prst="roundRect">
            <a:avLst/>
          </a:prstGeom>
          <a:gradFill flip="none" rotWithShape="1">
            <a:gsLst>
              <a:gs pos="0">
                <a:schemeClr val="accent2">
                  <a:lumMod val="75000"/>
                  <a:shade val="30000"/>
                  <a:satMod val="115000"/>
                </a:schemeClr>
              </a:gs>
              <a:gs pos="50000">
                <a:schemeClr val="accent2">
                  <a:lumMod val="75000"/>
                  <a:shade val="67500"/>
                  <a:satMod val="115000"/>
                </a:schemeClr>
              </a:gs>
              <a:gs pos="100000">
                <a:schemeClr val="accent2">
                  <a:lumMod val="75000"/>
                  <a:shade val="100000"/>
                  <a:satMod val="115000"/>
                </a:scheme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1800" dirty="0" smtClean="0">
                <a:latin typeface="Calibri" panose="020F0502020204030204" pitchFamily="34" charset="0"/>
                <a:cs typeface="Calibri" panose="020F0502020204030204" pitchFamily="34" charset="0"/>
              </a:rPr>
              <a:t>תפקיד</a:t>
            </a:r>
            <a:endParaRPr lang="he-IL" sz="1800" dirty="0">
              <a:latin typeface="Calibri" panose="020F0502020204030204" pitchFamily="34" charset="0"/>
              <a:cs typeface="Calibri" panose="020F0502020204030204" pitchFamily="34" charset="0"/>
            </a:endParaRPr>
          </a:p>
        </p:txBody>
      </p:sp>
      <p:sp>
        <p:nvSpPr>
          <p:cNvPr id="41" name="מלבן מעוגל 40"/>
          <p:cNvSpPr/>
          <p:nvPr/>
        </p:nvSpPr>
        <p:spPr>
          <a:xfrm>
            <a:off x="10572841" y="2088806"/>
            <a:ext cx="1298546" cy="240051"/>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1800" dirty="0" smtClean="0">
                <a:latin typeface="Calibri" panose="020F0502020204030204" pitchFamily="34" charset="0"/>
                <a:cs typeface="Calibri" panose="020F0502020204030204" pitchFamily="34" charset="0"/>
              </a:rPr>
              <a:t>עקרון פעולה</a:t>
            </a:r>
            <a:endParaRPr lang="he-IL" sz="1800" dirty="0">
              <a:latin typeface="Calibri" panose="020F0502020204030204" pitchFamily="34" charset="0"/>
              <a:cs typeface="Calibri" panose="020F0502020204030204" pitchFamily="34" charset="0"/>
            </a:endParaRPr>
          </a:p>
        </p:txBody>
      </p:sp>
      <p:sp>
        <p:nvSpPr>
          <p:cNvPr id="42" name="מלבן מעוגל 41"/>
          <p:cNvSpPr/>
          <p:nvPr/>
        </p:nvSpPr>
        <p:spPr>
          <a:xfrm>
            <a:off x="10560809" y="1758306"/>
            <a:ext cx="1298546" cy="240051"/>
          </a:xfrm>
          <a:prstGeom prst="roundRect">
            <a:avLst/>
          </a:prstGeom>
          <a:gradFill flip="none" rotWithShape="1">
            <a:gsLst>
              <a:gs pos="0">
                <a:schemeClr val="accent2">
                  <a:lumMod val="75000"/>
                  <a:shade val="30000"/>
                  <a:satMod val="115000"/>
                </a:schemeClr>
              </a:gs>
              <a:gs pos="50000">
                <a:schemeClr val="accent2">
                  <a:lumMod val="75000"/>
                  <a:shade val="67500"/>
                  <a:satMod val="115000"/>
                </a:schemeClr>
              </a:gs>
              <a:gs pos="100000">
                <a:schemeClr val="accent2">
                  <a:lumMod val="75000"/>
                  <a:shade val="100000"/>
                  <a:satMod val="115000"/>
                </a:scheme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1800" dirty="0" smtClean="0">
                <a:latin typeface="Calibri" panose="020F0502020204030204" pitchFamily="34" charset="0"/>
                <a:cs typeface="Calibri" panose="020F0502020204030204" pitchFamily="34" charset="0"/>
              </a:rPr>
              <a:t>אופן החיבור</a:t>
            </a:r>
            <a:endParaRPr lang="he-IL" sz="1800" dirty="0">
              <a:latin typeface="Calibri" panose="020F0502020204030204" pitchFamily="34" charset="0"/>
              <a:cs typeface="Calibri" panose="020F0502020204030204" pitchFamily="34" charset="0"/>
            </a:endParaRPr>
          </a:p>
        </p:txBody>
      </p:sp>
      <p:sp>
        <p:nvSpPr>
          <p:cNvPr id="43" name="מלבן מעוגל 42"/>
          <p:cNvSpPr/>
          <p:nvPr/>
        </p:nvSpPr>
        <p:spPr>
          <a:xfrm>
            <a:off x="10572841" y="2419306"/>
            <a:ext cx="1298546" cy="496677"/>
          </a:xfrm>
          <a:prstGeom prst="roundRect">
            <a:avLst/>
          </a:prstGeom>
          <a:gradFill flip="none" rotWithShape="1">
            <a:gsLst>
              <a:gs pos="0">
                <a:schemeClr val="accent2">
                  <a:lumMod val="75000"/>
                  <a:shade val="30000"/>
                  <a:satMod val="115000"/>
                </a:schemeClr>
              </a:gs>
              <a:gs pos="50000">
                <a:schemeClr val="accent2">
                  <a:lumMod val="75000"/>
                  <a:shade val="67500"/>
                  <a:satMod val="115000"/>
                </a:schemeClr>
              </a:gs>
              <a:gs pos="100000">
                <a:schemeClr val="accent2">
                  <a:lumMod val="75000"/>
                  <a:shade val="100000"/>
                  <a:satMod val="115000"/>
                </a:scheme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1800" dirty="0" smtClean="0">
                <a:latin typeface="Calibri" panose="020F0502020204030204" pitchFamily="34" charset="0"/>
                <a:cs typeface="Calibri" panose="020F0502020204030204" pitchFamily="34" charset="0"/>
              </a:rPr>
              <a:t>אמצעי זהירות</a:t>
            </a:r>
            <a:endParaRPr lang="he-IL" sz="18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3535424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4">
                                            <p:txEl>
                                              <p:pRg st="0" end="0"/>
                                            </p:txEl>
                                          </p:spTgt>
                                        </p:tgtEl>
                                        <p:attrNameLst>
                                          <p:attrName>style.visibility</p:attrName>
                                        </p:attrNameLst>
                                      </p:cBhvr>
                                      <p:to>
                                        <p:strVal val="visible"/>
                                      </p:to>
                                    </p:set>
                                    <p:animEffect transition="in" filter="fade">
                                      <p:cBhvr>
                                        <p:cTn id="7" dur="1000"/>
                                        <p:tgtEl>
                                          <p:spTgt spid="54">
                                            <p:txEl>
                                              <p:pRg st="0" end="0"/>
                                            </p:txEl>
                                          </p:spTgt>
                                        </p:tgtEl>
                                      </p:cBhvr>
                                    </p:animEffect>
                                    <p:anim calcmode="lin" valueType="num">
                                      <p:cBhvr>
                                        <p:cTn id="8" dur="1000" fill="hold"/>
                                        <p:tgtEl>
                                          <p:spTgt spid="54">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54">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250"/>
                                  </p:stCondLst>
                                  <p:childTnLst>
                                    <p:set>
                                      <p:cBhvr>
                                        <p:cTn id="11" dur="1" fill="hold">
                                          <p:stCondLst>
                                            <p:cond delay="0"/>
                                          </p:stCondLst>
                                        </p:cTn>
                                        <p:tgtEl>
                                          <p:spTgt spid="71"/>
                                        </p:tgtEl>
                                        <p:attrNameLst>
                                          <p:attrName>style.visibility</p:attrName>
                                        </p:attrNameLst>
                                      </p:cBhvr>
                                      <p:to>
                                        <p:strVal val="visible"/>
                                      </p:to>
                                    </p:set>
                                    <p:animEffect transition="in" filter="fade">
                                      <p:cBhvr>
                                        <p:cTn id="12" dur="1000"/>
                                        <p:tgtEl>
                                          <p:spTgt spid="71"/>
                                        </p:tgtEl>
                                      </p:cBhvr>
                                    </p:animEffect>
                                    <p:anim calcmode="lin" valueType="num">
                                      <p:cBhvr>
                                        <p:cTn id="13" dur="1000" fill="hold"/>
                                        <p:tgtEl>
                                          <p:spTgt spid="71"/>
                                        </p:tgtEl>
                                        <p:attrNameLst>
                                          <p:attrName>ppt_x</p:attrName>
                                        </p:attrNameLst>
                                      </p:cBhvr>
                                      <p:tavLst>
                                        <p:tav tm="0">
                                          <p:val>
                                            <p:strVal val="#ppt_x"/>
                                          </p:val>
                                        </p:tav>
                                        <p:tav tm="100000">
                                          <p:val>
                                            <p:strVal val="#ppt_x"/>
                                          </p:val>
                                        </p:tav>
                                      </p:tavLst>
                                    </p:anim>
                                    <p:anim calcmode="lin" valueType="num">
                                      <p:cBhvr>
                                        <p:cTn id="14" dur="1000" fill="hold"/>
                                        <p:tgtEl>
                                          <p:spTgt spid="71"/>
                                        </p:tgtEl>
                                        <p:attrNameLst>
                                          <p:attrName>ppt_y</p:attrName>
                                        </p:attrNameLst>
                                      </p:cBhvr>
                                      <p:tavLst>
                                        <p:tav tm="0">
                                          <p:val>
                                            <p:strVal val="#ppt_y+.1"/>
                                          </p:val>
                                        </p:tav>
                                        <p:tav tm="100000">
                                          <p:val>
                                            <p:strVal val="#ppt_y"/>
                                          </p:val>
                                        </p:tav>
                                      </p:tavLst>
                                    </p:anim>
                                  </p:childTnLst>
                                </p:cTn>
                              </p:par>
                              <p:par>
                                <p:cTn id="15" presetID="42" presetClass="entr" presetSubtype="0" fill="hold" grpId="0" nodeType="withEffect">
                                  <p:stCondLst>
                                    <p:cond delay="500"/>
                                  </p:stCondLst>
                                  <p:childTnLst>
                                    <p:set>
                                      <p:cBhvr>
                                        <p:cTn id="16" dur="1" fill="hold">
                                          <p:stCondLst>
                                            <p:cond delay="0"/>
                                          </p:stCondLst>
                                        </p:cTn>
                                        <p:tgtEl>
                                          <p:spTgt spid="72"/>
                                        </p:tgtEl>
                                        <p:attrNameLst>
                                          <p:attrName>style.visibility</p:attrName>
                                        </p:attrNameLst>
                                      </p:cBhvr>
                                      <p:to>
                                        <p:strVal val="visible"/>
                                      </p:to>
                                    </p:set>
                                    <p:animEffect transition="in" filter="fade">
                                      <p:cBhvr>
                                        <p:cTn id="17" dur="1000"/>
                                        <p:tgtEl>
                                          <p:spTgt spid="72"/>
                                        </p:tgtEl>
                                      </p:cBhvr>
                                    </p:animEffect>
                                    <p:anim calcmode="lin" valueType="num">
                                      <p:cBhvr>
                                        <p:cTn id="18" dur="1000" fill="hold"/>
                                        <p:tgtEl>
                                          <p:spTgt spid="72"/>
                                        </p:tgtEl>
                                        <p:attrNameLst>
                                          <p:attrName>ppt_x</p:attrName>
                                        </p:attrNameLst>
                                      </p:cBhvr>
                                      <p:tavLst>
                                        <p:tav tm="0">
                                          <p:val>
                                            <p:strVal val="#ppt_x"/>
                                          </p:val>
                                        </p:tav>
                                        <p:tav tm="100000">
                                          <p:val>
                                            <p:strVal val="#ppt_x"/>
                                          </p:val>
                                        </p:tav>
                                      </p:tavLst>
                                    </p:anim>
                                    <p:anim calcmode="lin" valueType="num">
                                      <p:cBhvr>
                                        <p:cTn id="19" dur="1000" fill="hold"/>
                                        <p:tgtEl>
                                          <p:spTgt spid="72"/>
                                        </p:tgtEl>
                                        <p:attrNameLst>
                                          <p:attrName>ppt_y</p:attrName>
                                        </p:attrNameLst>
                                      </p:cBhvr>
                                      <p:tavLst>
                                        <p:tav tm="0">
                                          <p:val>
                                            <p:strVal val="#ppt_y+.1"/>
                                          </p:val>
                                        </p:tav>
                                        <p:tav tm="100000">
                                          <p:val>
                                            <p:strVal val="#ppt_y"/>
                                          </p:val>
                                        </p:tav>
                                      </p:tavLst>
                                    </p:anim>
                                  </p:childTnLst>
                                </p:cTn>
                              </p:par>
                              <p:par>
                                <p:cTn id="20" presetID="53" presetClass="entr" presetSubtype="16" fill="hold" grpId="0" nodeType="withEffect">
                                  <p:stCondLst>
                                    <p:cond delay="500"/>
                                  </p:stCondLst>
                                  <p:childTnLst>
                                    <p:set>
                                      <p:cBhvr>
                                        <p:cTn id="21" dur="1" fill="hold">
                                          <p:stCondLst>
                                            <p:cond delay="0"/>
                                          </p:stCondLst>
                                        </p:cTn>
                                        <p:tgtEl>
                                          <p:spTgt spid="108"/>
                                        </p:tgtEl>
                                        <p:attrNameLst>
                                          <p:attrName>style.visibility</p:attrName>
                                        </p:attrNameLst>
                                      </p:cBhvr>
                                      <p:to>
                                        <p:strVal val="visible"/>
                                      </p:to>
                                    </p:set>
                                    <p:anim calcmode="lin" valueType="num">
                                      <p:cBhvr>
                                        <p:cTn id="22" dur="500" fill="hold"/>
                                        <p:tgtEl>
                                          <p:spTgt spid="108"/>
                                        </p:tgtEl>
                                        <p:attrNameLst>
                                          <p:attrName>ppt_w</p:attrName>
                                        </p:attrNameLst>
                                      </p:cBhvr>
                                      <p:tavLst>
                                        <p:tav tm="0">
                                          <p:val>
                                            <p:fltVal val="0"/>
                                          </p:val>
                                        </p:tav>
                                        <p:tav tm="100000">
                                          <p:val>
                                            <p:strVal val="#ppt_w"/>
                                          </p:val>
                                        </p:tav>
                                      </p:tavLst>
                                    </p:anim>
                                    <p:anim calcmode="lin" valueType="num">
                                      <p:cBhvr>
                                        <p:cTn id="23" dur="500" fill="hold"/>
                                        <p:tgtEl>
                                          <p:spTgt spid="108"/>
                                        </p:tgtEl>
                                        <p:attrNameLst>
                                          <p:attrName>ppt_h</p:attrName>
                                        </p:attrNameLst>
                                      </p:cBhvr>
                                      <p:tavLst>
                                        <p:tav tm="0">
                                          <p:val>
                                            <p:fltVal val="0"/>
                                          </p:val>
                                        </p:tav>
                                        <p:tav tm="100000">
                                          <p:val>
                                            <p:strVal val="#ppt_h"/>
                                          </p:val>
                                        </p:tav>
                                      </p:tavLst>
                                    </p:anim>
                                    <p:animEffect transition="in" filter="fade">
                                      <p:cBhvr>
                                        <p:cTn id="24" dur="500"/>
                                        <p:tgtEl>
                                          <p:spTgt spid="108"/>
                                        </p:tgtEl>
                                      </p:cBhvr>
                                    </p:animEffect>
                                  </p:childTnLst>
                                </p:cTn>
                              </p:par>
                              <p:par>
                                <p:cTn id="25" presetID="53" presetClass="entr" presetSubtype="16" fill="hold" nodeType="withEffect">
                                  <p:stCondLst>
                                    <p:cond delay="500"/>
                                  </p:stCondLst>
                                  <p:childTnLst>
                                    <p:set>
                                      <p:cBhvr>
                                        <p:cTn id="26" dur="1" fill="hold">
                                          <p:stCondLst>
                                            <p:cond delay="0"/>
                                          </p:stCondLst>
                                        </p:cTn>
                                        <p:tgtEl>
                                          <p:spTgt spid="111"/>
                                        </p:tgtEl>
                                        <p:attrNameLst>
                                          <p:attrName>style.visibility</p:attrName>
                                        </p:attrNameLst>
                                      </p:cBhvr>
                                      <p:to>
                                        <p:strVal val="visible"/>
                                      </p:to>
                                    </p:set>
                                    <p:anim calcmode="lin" valueType="num">
                                      <p:cBhvr>
                                        <p:cTn id="27" dur="500" fill="hold"/>
                                        <p:tgtEl>
                                          <p:spTgt spid="111"/>
                                        </p:tgtEl>
                                        <p:attrNameLst>
                                          <p:attrName>ppt_w</p:attrName>
                                        </p:attrNameLst>
                                      </p:cBhvr>
                                      <p:tavLst>
                                        <p:tav tm="0">
                                          <p:val>
                                            <p:fltVal val="0"/>
                                          </p:val>
                                        </p:tav>
                                        <p:tav tm="100000">
                                          <p:val>
                                            <p:strVal val="#ppt_w"/>
                                          </p:val>
                                        </p:tav>
                                      </p:tavLst>
                                    </p:anim>
                                    <p:anim calcmode="lin" valueType="num">
                                      <p:cBhvr>
                                        <p:cTn id="28" dur="500" fill="hold"/>
                                        <p:tgtEl>
                                          <p:spTgt spid="111"/>
                                        </p:tgtEl>
                                        <p:attrNameLst>
                                          <p:attrName>ppt_h</p:attrName>
                                        </p:attrNameLst>
                                      </p:cBhvr>
                                      <p:tavLst>
                                        <p:tav tm="0">
                                          <p:val>
                                            <p:fltVal val="0"/>
                                          </p:val>
                                        </p:tav>
                                        <p:tav tm="100000">
                                          <p:val>
                                            <p:strVal val="#ppt_h"/>
                                          </p:val>
                                        </p:tav>
                                      </p:tavLst>
                                    </p:anim>
                                    <p:animEffect transition="in" filter="fade">
                                      <p:cBhvr>
                                        <p:cTn id="29" dur="500"/>
                                        <p:tgtEl>
                                          <p:spTgt spid="111"/>
                                        </p:tgtEl>
                                      </p:cBhvr>
                                    </p:animEffect>
                                  </p:childTnLst>
                                </p:cTn>
                              </p:par>
                              <p:par>
                                <p:cTn id="30" presetID="53" presetClass="entr" presetSubtype="16" fill="hold" nodeType="withEffect">
                                  <p:stCondLst>
                                    <p:cond delay="500"/>
                                  </p:stCondLst>
                                  <p:childTnLst>
                                    <p:set>
                                      <p:cBhvr>
                                        <p:cTn id="31" dur="1" fill="hold">
                                          <p:stCondLst>
                                            <p:cond delay="0"/>
                                          </p:stCondLst>
                                        </p:cTn>
                                        <p:tgtEl>
                                          <p:spTgt spid="110"/>
                                        </p:tgtEl>
                                        <p:attrNameLst>
                                          <p:attrName>style.visibility</p:attrName>
                                        </p:attrNameLst>
                                      </p:cBhvr>
                                      <p:to>
                                        <p:strVal val="visible"/>
                                      </p:to>
                                    </p:set>
                                    <p:anim calcmode="lin" valueType="num">
                                      <p:cBhvr>
                                        <p:cTn id="32" dur="500" fill="hold"/>
                                        <p:tgtEl>
                                          <p:spTgt spid="110"/>
                                        </p:tgtEl>
                                        <p:attrNameLst>
                                          <p:attrName>ppt_w</p:attrName>
                                        </p:attrNameLst>
                                      </p:cBhvr>
                                      <p:tavLst>
                                        <p:tav tm="0">
                                          <p:val>
                                            <p:fltVal val="0"/>
                                          </p:val>
                                        </p:tav>
                                        <p:tav tm="100000">
                                          <p:val>
                                            <p:strVal val="#ppt_w"/>
                                          </p:val>
                                        </p:tav>
                                      </p:tavLst>
                                    </p:anim>
                                    <p:anim calcmode="lin" valueType="num">
                                      <p:cBhvr>
                                        <p:cTn id="33" dur="500" fill="hold"/>
                                        <p:tgtEl>
                                          <p:spTgt spid="110"/>
                                        </p:tgtEl>
                                        <p:attrNameLst>
                                          <p:attrName>ppt_h</p:attrName>
                                        </p:attrNameLst>
                                      </p:cBhvr>
                                      <p:tavLst>
                                        <p:tav tm="0">
                                          <p:val>
                                            <p:fltVal val="0"/>
                                          </p:val>
                                        </p:tav>
                                        <p:tav tm="100000">
                                          <p:val>
                                            <p:strVal val="#ppt_h"/>
                                          </p:val>
                                        </p:tav>
                                      </p:tavLst>
                                    </p:anim>
                                    <p:animEffect transition="in" filter="fade">
                                      <p:cBhvr>
                                        <p:cTn id="34" dur="500"/>
                                        <p:tgtEl>
                                          <p:spTgt spid="110"/>
                                        </p:tgtEl>
                                      </p:cBhvr>
                                    </p:animEffect>
                                  </p:childTnLst>
                                </p:cTn>
                              </p:par>
                              <p:par>
                                <p:cTn id="35" presetID="53" presetClass="entr" presetSubtype="16" fill="hold" grpId="0" nodeType="withEffect">
                                  <p:stCondLst>
                                    <p:cond delay="500"/>
                                  </p:stCondLst>
                                  <p:childTnLst>
                                    <p:set>
                                      <p:cBhvr>
                                        <p:cTn id="36" dur="1" fill="hold">
                                          <p:stCondLst>
                                            <p:cond delay="0"/>
                                          </p:stCondLst>
                                        </p:cTn>
                                        <p:tgtEl>
                                          <p:spTgt spid="109"/>
                                        </p:tgtEl>
                                        <p:attrNameLst>
                                          <p:attrName>style.visibility</p:attrName>
                                        </p:attrNameLst>
                                      </p:cBhvr>
                                      <p:to>
                                        <p:strVal val="visible"/>
                                      </p:to>
                                    </p:set>
                                    <p:anim calcmode="lin" valueType="num">
                                      <p:cBhvr>
                                        <p:cTn id="37" dur="500" fill="hold"/>
                                        <p:tgtEl>
                                          <p:spTgt spid="109"/>
                                        </p:tgtEl>
                                        <p:attrNameLst>
                                          <p:attrName>ppt_w</p:attrName>
                                        </p:attrNameLst>
                                      </p:cBhvr>
                                      <p:tavLst>
                                        <p:tav tm="0">
                                          <p:val>
                                            <p:fltVal val="0"/>
                                          </p:val>
                                        </p:tav>
                                        <p:tav tm="100000">
                                          <p:val>
                                            <p:strVal val="#ppt_w"/>
                                          </p:val>
                                        </p:tav>
                                      </p:tavLst>
                                    </p:anim>
                                    <p:anim calcmode="lin" valueType="num">
                                      <p:cBhvr>
                                        <p:cTn id="38" dur="500" fill="hold"/>
                                        <p:tgtEl>
                                          <p:spTgt spid="109"/>
                                        </p:tgtEl>
                                        <p:attrNameLst>
                                          <p:attrName>ppt_h</p:attrName>
                                        </p:attrNameLst>
                                      </p:cBhvr>
                                      <p:tavLst>
                                        <p:tav tm="0">
                                          <p:val>
                                            <p:fltVal val="0"/>
                                          </p:val>
                                        </p:tav>
                                        <p:tav tm="100000">
                                          <p:val>
                                            <p:strVal val="#ppt_h"/>
                                          </p:val>
                                        </p:tav>
                                      </p:tavLst>
                                    </p:anim>
                                    <p:animEffect transition="in" filter="fade">
                                      <p:cBhvr>
                                        <p:cTn id="39" dur="500"/>
                                        <p:tgtEl>
                                          <p:spTgt spid="10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4" grpId="0" build="p"/>
      <p:bldP spid="71" grpId="0"/>
      <p:bldP spid="72" grpId="0"/>
      <p:bldP spid="108" grpId="0" animBg="1"/>
      <p:bldP spid="109"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מלבן 3"/>
          <p:cNvSpPr/>
          <p:nvPr/>
        </p:nvSpPr>
        <p:spPr>
          <a:xfrm>
            <a:off x="9003267" y="241642"/>
            <a:ext cx="1409360" cy="707886"/>
          </a:xfrm>
          <a:prstGeom prst="rect">
            <a:avLst/>
          </a:prstGeom>
        </p:spPr>
        <p:txBody>
          <a:bodyPr wrap="none">
            <a:spAutoFit/>
          </a:bodyPr>
          <a:lstStyle/>
          <a:p>
            <a:r>
              <a:rPr lang="he-IL" sz="4000" b="1" dirty="0" smtClean="0">
                <a:latin typeface="Calibri" panose="020F0502020204030204" pitchFamily="34" charset="0"/>
                <a:cs typeface="Calibri" panose="020F0502020204030204" pitchFamily="34" charset="0"/>
              </a:rPr>
              <a:t>תפעול</a:t>
            </a:r>
            <a:endParaRPr lang="he-IL" sz="4000" b="1" dirty="0">
              <a:latin typeface="Calibri" panose="020F0502020204030204" pitchFamily="34" charset="0"/>
              <a:cs typeface="Calibri" panose="020F0502020204030204" pitchFamily="34" charset="0"/>
            </a:endParaRPr>
          </a:p>
        </p:txBody>
      </p:sp>
      <p:sp>
        <p:nvSpPr>
          <p:cNvPr id="42" name="מציין מיקום תוכן 2"/>
          <p:cNvSpPr txBox="1">
            <a:spLocks/>
          </p:cNvSpPr>
          <p:nvPr/>
        </p:nvSpPr>
        <p:spPr bwMode="auto">
          <a:xfrm>
            <a:off x="7980521" y="1353718"/>
            <a:ext cx="2000994" cy="27924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0" indent="0" algn="ctr" rtl="1" eaLnBrk="1" fontAlgn="base" hangingPunct="1">
              <a:spcBef>
                <a:spcPct val="20000"/>
              </a:spcBef>
              <a:spcAft>
                <a:spcPct val="0"/>
              </a:spcAft>
              <a:buFont typeface="Arial" pitchFamily="34" charset="0"/>
              <a:buNone/>
              <a:defRPr sz="3200" kern="1200">
                <a:solidFill>
                  <a:schemeClr val="tx1">
                    <a:tint val="75000"/>
                  </a:schemeClr>
                </a:solidFill>
                <a:latin typeface="+mn-lt"/>
                <a:ea typeface="+mn-ea"/>
                <a:cs typeface="+mn-cs"/>
              </a:defRPr>
            </a:lvl1pPr>
            <a:lvl2pPr marL="457200" indent="0" algn="ctr" rtl="1" eaLnBrk="1" fontAlgn="base" hangingPunct="1">
              <a:spcBef>
                <a:spcPct val="20000"/>
              </a:spcBef>
              <a:spcAft>
                <a:spcPct val="0"/>
              </a:spcAft>
              <a:buFont typeface="Arial" pitchFamily="34" charset="0"/>
              <a:buNone/>
              <a:defRPr sz="2800" kern="1200">
                <a:solidFill>
                  <a:schemeClr val="tx1">
                    <a:tint val="75000"/>
                  </a:schemeClr>
                </a:solidFill>
                <a:latin typeface="+mn-lt"/>
                <a:ea typeface="+mn-ea"/>
                <a:cs typeface="+mn-cs"/>
              </a:defRPr>
            </a:lvl2pPr>
            <a:lvl3pPr marL="914400" indent="0" algn="ctr" rtl="1" eaLnBrk="1" fontAlgn="base" hangingPunct="1">
              <a:spcBef>
                <a:spcPct val="20000"/>
              </a:spcBef>
              <a:spcAft>
                <a:spcPct val="0"/>
              </a:spcAft>
              <a:buFont typeface="Arial" pitchFamily="34" charset="0"/>
              <a:buNone/>
              <a:defRPr sz="2400" kern="1200">
                <a:solidFill>
                  <a:schemeClr val="tx1">
                    <a:tint val="75000"/>
                  </a:schemeClr>
                </a:solidFill>
                <a:latin typeface="+mn-lt"/>
                <a:ea typeface="+mn-ea"/>
                <a:cs typeface="+mn-cs"/>
              </a:defRPr>
            </a:lvl3pPr>
            <a:lvl4pPr marL="1371600" indent="0" algn="ctr" rtl="1" eaLnBrk="1" fontAlgn="base" hangingPunct="1">
              <a:spcBef>
                <a:spcPct val="20000"/>
              </a:spcBef>
              <a:spcAft>
                <a:spcPct val="0"/>
              </a:spcAft>
              <a:buFont typeface="Arial" pitchFamily="34" charset="0"/>
              <a:buNone/>
              <a:defRPr sz="2000" kern="1200">
                <a:solidFill>
                  <a:schemeClr val="tx1">
                    <a:tint val="75000"/>
                  </a:schemeClr>
                </a:solidFill>
                <a:latin typeface="+mn-lt"/>
                <a:ea typeface="+mn-ea"/>
                <a:cs typeface="+mn-cs"/>
              </a:defRPr>
            </a:lvl4pPr>
            <a:lvl5pPr marL="1828800" indent="0" algn="ctr" rtl="1" eaLnBrk="1" fontAlgn="base" hangingPunct="1">
              <a:spcBef>
                <a:spcPct val="20000"/>
              </a:spcBef>
              <a:spcAft>
                <a:spcPct val="0"/>
              </a:spcAft>
              <a:buFont typeface="Arial" pitchFamily="34" charset="0"/>
              <a:buNone/>
              <a:defRPr sz="2000" kern="1200">
                <a:solidFill>
                  <a:schemeClr val="tx1">
                    <a:tint val="75000"/>
                  </a:schemeClr>
                </a:solidFill>
                <a:latin typeface="+mn-lt"/>
                <a:ea typeface="+mn-ea"/>
                <a:cs typeface="+mn-cs"/>
              </a:defRPr>
            </a:lvl5pPr>
            <a:lvl6pPr marL="2286000" indent="0" algn="ctr" defTabSz="914400" rtl="1"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1"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1"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1"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r"/>
            <a:r>
              <a:rPr lang="he-IL" sz="2000" dirty="0" smtClean="0">
                <a:solidFill>
                  <a:schemeClr val="tx1"/>
                </a:solidFill>
                <a:latin typeface="Calibri" panose="020F0502020204030204" pitchFamily="34" charset="0"/>
                <a:cs typeface="Calibri" panose="020F0502020204030204" pitchFamily="34" charset="0"/>
              </a:rPr>
              <a:t>בתיבת התצוגה הראשונה ניתן לבחור את סוג המדידה- זמן (</a:t>
            </a:r>
            <a:r>
              <a:rPr lang="en-US" sz="2000" dirty="0" smtClean="0">
                <a:solidFill>
                  <a:schemeClr val="tx1"/>
                </a:solidFill>
                <a:latin typeface="Calibri" panose="020F0502020204030204" pitchFamily="34" charset="0"/>
                <a:cs typeface="Calibri" panose="020F0502020204030204" pitchFamily="34" charset="0"/>
              </a:rPr>
              <a:t>Time</a:t>
            </a:r>
            <a:r>
              <a:rPr lang="he-IL" sz="2000" dirty="0" smtClean="0">
                <a:solidFill>
                  <a:schemeClr val="tx1"/>
                </a:solidFill>
                <a:latin typeface="Calibri" panose="020F0502020204030204" pitchFamily="34" charset="0"/>
                <a:cs typeface="Calibri" panose="020F0502020204030204" pitchFamily="34" charset="0"/>
              </a:rPr>
              <a:t>) או מתח (</a:t>
            </a:r>
            <a:r>
              <a:rPr lang="en-US" sz="2000" dirty="0" err="1" smtClean="0">
                <a:solidFill>
                  <a:schemeClr val="tx1"/>
                </a:solidFill>
                <a:latin typeface="Calibri" panose="020F0502020204030204" pitchFamily="34" charset="0"/>
                <a:cs typeface="Calibri" panose="020F0502020204030204" pitchFamily="34" charset="0"/>
              </a:rPr>
              <a:t>Volatge</a:t>
            </a:r>
            <a:r>
              <a:rPr lang="he-IL" sz="2000" dirty="0" smtClean="0">
                <a:solidFill>
                  <a:schemeClr val="tx1"/>
                </a:solidFill>
                <a:latin typeface="Calibri" panose="020F0502020204030204" pitchFamily="34" charset="0"/>
                <a:cs typeface="Calibri" panose="020F0502020204030204" pitchFamily="34" charset="0"/>
              </a:rPr>
              <a:t>)</a:t>
            </a:r>
            <a:endParaRPr lang="he-IL" sz="2000" dirty="0">
              <a:solidFill>
                <a:schemeClr val="tx1"/>
              </a:solidFill>
              <a:latin typeface="Calibri" panose="020F0502020204030204" pitchFamily="34" charset="0"/>
              <a:cs typeface="Calibri" panose="020F0502020204030204" pitchFamily="34" charset="0"/>
            </a:endParaRPr>
          </a:p>
        </p:txBody>
      </p:sp>
      <p:grpSp>
        <p:nvGrpSpPr>
          <p:cNvPr id="43" name="קבוצה 42"/>
          <p:cNvGrpSpPr/>
          <p:nvPr/>
        </p:nvGrpSpPr>
        <p:grpSpPr>
          <a:xfrm>
            <a:off x="2654025" y="1415678"/>
            <a:ext cx="5256584" cy="3425777"/>
            <a:chOff x="1763688" y="977211"/>
            <a:chExt cx="5256584" cy="3425777"/>
          </a:xfrm>
        </p:grpSpPr>
        <p:pic>
          <p:nvPicPr>
            <p:cNvPr id="44" name="תמונה 4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763688" y="977211"/>
              <a:ext cx="5256584" cy="3425777"/>
            </a:xfrm>
            <a:prstGeom prst="rect">
              <a:avLst/>
            </a:prstGeom>
          </p:spPr>
        </p:pic>
        <p:sp>
          <p:nvSpPr>
            <p:cNvPr id="45" name="צורה חופשית 44"/>
            <p:cNvSpPr/>
            <p:nvPr/>
          </p:nvSpPr>
          <p:spPr bwMode="auto">
            <a:xfrm>
              <a:off x="2408086" y="1997574"/>
              <a:ext cx="2776001" cy="1199263"/>
            </a:xfrm>
            <a:custGeom>
              <a:avLst/>
              <a:gdLst>
                <a:gd name="connsiteX0" fmla="*/ 0 w 2739407"/>
                <a:gd name="connsiteY0" fmla="*/ 710313 h 1374557"/>
                <a:gd name="connsiteX1" fmla="*/ 301925 w 2739407"/>
                <a:gd name="connsiteY1" fmla="*/ 37453 h 1374557"/>
                <a:gd name="connsiteX2" fmla="*/ 845389 w 2739407"/>
                <a:gd name="connsiteY2" fmla="*/ 1365921 h 1374557"/>
                <a:gd name="connsiteX3" fmla="*/ 1345721 w 2739407"/>
                <a:gd name="connsiteY3" fmla="*/ 37453 h 1374557"/>
                <a:gd name="connsiteX4" fmla="*/ 1863306 w 2739407"/>
                <a:gd name="connsiteY4" fmla="*/ 1374547 h 1374557"/>
                <a:gd name="connsiteX5" fmla="*/ 2389517 w 2739407"/>
                <a:gd name="connsiteY5" fmla="*/ 11574 h 1374557"/>
                <a:gd name="connsiteX6" fmla="*/ 2708695 w 2739407"/>
                <a:gd name="connsiteY6" fmla="*/ 718940 h 1374557"/>
                <a:gd name="connsiteX7" fmla="*/ 2708695 w 2739407"/>
                <a:gd name="connsiteY7" fmla="*/ 727566 h 13745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739407" h="1374557">
                  <a:moveTo>
                    <a:pt x="0" y="710313"/>
                  </a:moveTo>
                  <a:cubicBezTo>
                    <a:pt x="80513" y="319249"/>
                    <a:pt x="161027" y="-71815"/>
                    <a:pt x="301925" y="37453"/>
                  </a:cubicBezTo>
                  <a:cubicBezTo>
                    <a:pt x="442823" y="146721"/>
                    <a:pt x="671423" y="1365921"/>
                    <a:pt x="845389" y="1365921"/>
                  </a:cubicBezTo>
                  <a:cubicBezTo>
                    <a:pt x="1019355" y="1365921"/>
                    <a:pt x="1176068" y="36015"/>
                    <a:pt x="1345721" y="37453"/>
                  </a:cubicBezTo>
                  <a:cubicBezTo>
                    <a:pt x="1515374" y="38891"/>
                    <a:pt x="1689340" y="1378860"/>
                    <a:pt x="1863306" y="1374547"/>
                  </a:cubicBezTo>
                  <a:cubicBezTo>
                    <a:pt x="2037272" y="1370234"/>
                    <a:pt x="2248619" y="120842"/>
                    <a:pt x="2389517" y="11574"/>
                  </a:cubicBezTo>
                  <a:cubicBezTo>
                    <a:pt x="2530415" y="-97694"/>
                    <a:pt x="2655499" y="599608"/>
                    <a:pt x="2708695" y="718940"/>
                  </a:cubicBezTo>
                  <a:cubicBezTo>
                    <a:pt x="2761891" y="838272"/>
                    <a:pt x="2735293" y="782919"/>
                    <a:pt x="2708695" y="727566"/>
                  </a:cubicBezTo>
                </a:path>
              </a:pathLst>
            </a:custGeom>
            <a:noFill/>
            <a:ln w="28575" cap="flat" cmpd="sng" algn="ctr">
              <a:solidFill>
                <a:schemeClr val="tx1"/>
              </a:solidFill>
              <a:prstDash val="solid"/>
              <a:round/>
              <a:headEnd type="none" w="med" len="med"/>
              <a:tailEnd type="none" w="med" len="med"/>
            </a:ln>
            <a:effectLst/>
          </p:spPr>
          <p:txBody>
            <a:bodyPr vert="horz" wrap="square" lIns="91440" tIns="45720" rIns="91440" bIns="45720" numCol="1" rtlCol="1" anchor="t" anchorCtr="0" compatLnSpc="1">
              <a:prstTxWarp prst="textNoShape">
                <a:avLst/>
              </a:prstTxWarp>
            </a:bodyPr>
            <a:lstStyle/>
            <a:p>
              <a:pPr marL="0" marR="0" indent="0" algn="r" defTabSz="914400" rtl="1" eaLnBrk="1" fontAlgn="base" latinLnBrk="0" hangingPunct="1">
                <a:lnSpc>
                  <a:spcPct val="100000"/>
                </a:lnSpc>
                <a:spcBef>
                  <a:spcPct val="0"/>
                </a:spcBef>
                <a:spcAft>
                  <a:spcPct val="0"/>
                </a:spcAft>
                <a:buClrTx/>
                <a:buSzTx/>
                <a:buFontTx/>
                <a:buNone/>
                <a:tabLst/>
              </a:pPr>
              <a:endParaRPr kumimoji="0" lang="he-IL" sz="1800" b="0" i="0" u="none" strike="noStrike" cap="none" normalizeH="0" baseline="0" smtClean="0">
                <a:ln>
                  <a:noFill/>
                </a:ln>
                <a:effectLst/>
                <a:latin typeface="Calibri" panose="020F0502020204030204" pitchFamily="34" charset="0"/>
                <a:cs typeface="Calibri" panose="020F0502020204030204" pitchFamily="34" charset="0"/>
              </a:endParaRPr>
            </a:p>
          </p:txBody>
        </p:sp>
        <p:sp>
          <p:nvSpPr>
            <p:cNvPr id="46" name="TextBox 45"/>
            <p:cNvSpPr txBox="1"/>
            <p:nvPr/>
          </p:nvSpPr>
          <p:spPr>
            <a:xfrm>
              <a:off x="5076056" y="1397943"/>
              <a:ext cx="576064" cy="230832"/>
            </a:xfrm>
            <a:prstGeom prst="rect">
              <a:avLst/>
            </a:prstGeom>
            <a:noFill/>
          </p:spPr>
          <p:txBody>
            <a:bodyPr wrap="square" rtlCol="1">
              <a:spAutoFit/>
            </a:bodyPr>
            <a:lstStyle/>
            <a:p>
              <a:r>
                <a:rPr lang="en-US" sz="900" dirty="0" smtClean="0">
                  <a:latin typeface="Calibri" panose="020F0502020204030204" pitchFamily="34" charset="0"/>
                  <a:cs typeface="Calibri" panose="020F0502020204030204" pitchFamily="34" charset="0"/>
                </a:rPr>
                <a:t>Type</a:t>
              </a:r>
              <a:endParaRPr lang="he-IL" sz="900" dirty="0">
                <a:latin typeface="Calibri" panose="020F0502020204030204" pitchFamily="34" charset="0"/>
                <a:cs typeface="Calibri" panose="020F0502020204030204" pitchFamily="34" charset="0"/>
              </a:endParaRPr>
            </a:p>
          </p:txBody>
        </p:sp>
        <p:sp>
          <p:nvSpPr>
            <p:cNvPr id="47" name="TextBox 46"/>
            <p:cNvSpPr txBox="1"/>
            <p:nvPr/>
          </p:nvSpPr>
          <p:spPr>
            <a:xfrm>
              <a:off x="5220111" y="1628775"/>
              <a:ext cx="504017" cy="230832"/>
            </a:xfrm>
            <a:prstGeom prst="rect">
              <a:avLst/>
            </a:prstGeom>
            <a:solidFill>
              <a:schemeClr val="tx1"/>
            </a:solidFill>
          </p:spPr>
          <p:txBody>
            <a:bodyPr wrap="square" rtlCol="1">
              <a:spAutoFit/>
            </a:bodyPr>
            <a:lstStyle/>
            <a:p>
              <a:pPr algn="ctr"/>
              <a:r>
                <a:rPr lang="en-US" sz="900" dirty="0" smtClean="0">
                  <a:latin typeface="Calibri" panose="020F0502020204030204" pitchFamily="34" charset="0"/>
                  <a:cs typeface="Calibri" panose="020F0502020204030204" pitchFamily="34" charset="0"/>
                </a:rPr>
                <a:t>Time</a:t>
              </a:r>
              <a:endParaRPr lang="he-IL" sz="900" dirty="0">
                <a:latin typeface="Calibri" panose="020F0502020204030204" pitchFamily="34" charset="0"/>
                <a:cs typeface="Calibri" panose="020F0502020204030204" pitchFamily="34" charset="0"/>
              </a:endParaRPr>
            </a:p>
          </p:txBody>
        </p:sp>
        <p:sp>
          <p:nvSpPr>
            <p:cNvPr id="48" name="TextBox 47"/>
            <p:cNvSpPr txBox="1"/>
            <p:nvPr/>
          </p:nvSpPr>
          <p:spPr>
            <a:xfrm>
              <a:off x="5184087" y="1891441"/>
              <a:ext cx="576064" cy="230832"/>
            </a:xfrm>
            <a:prstGeom prst="rect">
              <a:avLst/>
            </a:prstGeom>
            <a:noFill/>
          </p:spPr>
          <p:txBody>
            <a:bodyPr wrap="square" rtlCol="1">
              <a:spAutoFit/>
            </a:bodyPr>
            <a:lstStyle/>
            <a:p>
              <a:pPr algn="ctr"/>
              <a:r>
                <a:rPr lang="en-US" sz="900" dirty="0" smtClean="0">
                  <a:latin typeface="Calibri" panose="020F0502020204030204" pitchFamily="34" charset="0"/>
                  <a:cs typeface="Calibri" panose="020F0502020204030204" pitchFamily="34" charset="0"/>
                </a:rPr>
                <a:t>Source</a:t>
              </a:r>
              <a:endParaRPr lang="he-IL" sz="900" dirty="0">
                <a:latin typeface="Calibri" panose="020F0502020204030204" pitchFamily="34" charset="0"/>
                <a:cs typeface="Calibri" panose="020F0502020204030204" pitchFamily="34" charset="0"/>
              </a:endParaRPr>
            </a:p>
          </p:txBody>
        </p:sp>
        <p:sp>
          <p:nvSpPr>
            <p:cNvPr id="49" name="TextBox 48"/>
            <p:cNvSpPr txBox="1"/>
            <p:nvPr/>
          </p:nvSpPr>
          <p:spPr>
            <a:xfrm>
              <a:off x="5184704" y="2122273"/>
              <a:ext cx="576064" cy="230832"/>
            </a:xfrm>
            <a:prstGeom prst="rect">
              <a:avLst/>
            </a:prstGeom>
            <a:solidFill>
              <a:schemeClr val="tx1"/>
            </a:solidFill>
          </p:spPr>
          <p:txBody>
            <a:bodyPr wrap="square" rtlCol="1">
              <a:spAutoFit/>
            </a:bodyPr>
            <a:lstStyle/>
            <a:p>
              <a:pPr algn="ctr"/>
              <a:r>
                <a:rPr lang="en-US" sz="900" dirty="0" smtClean="0">
                  <a:latin typeface="Calibri" panose="020F0502020204030204" pitchFamily="34" charset="0"/>
                  <a:cs typeface="Calibri" panose="020F0502020204030204" pitchFamily="34" charset="0"/>
                </a:rPr>
                <a:t>CH1</a:t>
              </a:r>
              <a:endParaRPr lang="he-IL" sz="900" dirty="0">
                <a:latin typeface="Calibri" panose="020F0502020204030204" pitchFamily="34" charset="0"/>
                <a:cs typeface="Calibri" panose="020F0502020204030204" pitchFamily="34" charset="0"/>
              </a:endParaRPr>
            </a:p>
          </p:txBody>
        </p:sp>
        <p:sp>
          <p:nvSpPr>
            <p:cNvPr id="50" name="TextBox 49"/>
            <p:cNvSpPr txBox="1"/>
            <p:nvPr/>
          </p:nvSpPr>
          <p:spPr>
            <a:xfrm>
              <a:off x="5189959" y="2366373"/>
              <a:ext cx="576064" cy="230832"/>
            </a:xfrm>
            <a:prstGeom prst="rect">
              <a:avLst/>
            </a:prstGeom>
            <a:noFill/>
          </p:spPr>
          <p:txBody>
            <a:bodyPr wrap="square" rtlCol="1">
              <a:spAutoFit/>
            </a:bodyPr>
            <a:lstStyle/>
            <a:p>
              <a:pPr algn="ctr"/>
              <a:r>
                <a:rPr lang="en-US" sz="900" dirty="0" smtClean="0">
                  <a:latin typeface="Calibri" panose="020F0502020204030204" pitchFamily="34" charset="0"/>
                  <a:cs typeface="Calibri" panose="020F0502020204030204" pitchFamily="34" charset="0"/>
                </a:rPr>
                <a:t>Delta</a:t>
              </a:r>
              <a:endParaRPr lang="he-IL" sz="900" dirty="0">
                <a:latin typeface="Calibri" panose="020F0502020204030204" pitchFamily="34" charset="0"/>
                <a:cs typeface="Calibri" panose="020F0502020204030204" pitchFamily="34" charset="0"/>
              </a:endParaRPr>
            </a:p>
          </p:txBody>
        </p:sp>
        <p:sp>
          <p:nvSpPr>
            <p:cNvPr id="51" name="TextBox 50"/>
            <p:cNvSpPr txBox="1"/>
            <p:nvPr/>
          </p:nvSpPr>
          <p:spPr>
            <a:xfrm>
              <a:off x="5184704" y="2484722"/>
              <a:ext cx="576064" cy="230832"/>
            </a:xfrm>
            <a:prstGeom prst="rect">
              <a:avLst/>
            </a:prstGeom>
            <a:noFill/>
          </p:spPr>
          <p:txBody>
            <a:bodyPr wrap="square" rtlCol="1">
              <a:spAutoFit/>
            </a:bodyPr>
            <a:lstStyle/>
            <a:p>
              <a:pPr algn="ctr"/>
              <a:r>
                <a:rPr lang="en-US" sz="900" dirty="0" smtClean="0">
                  <a:latin typeface="Calibri" panose="020F0502020204030204" pitchFamily="34" charset="0"/>
                  <a:cs typeface="Calibri" panose="020F0502020204030204" pitchFamily="34" charset="0"/>
                </a:rPr>
                <a:t>20 </a:t>
              </a:r>
              <a:r>
                <a:rPr lang="en-US" sz="900" dirty="0" err="1" smtClean="0">
                  <a:latin typeface="Calibri" panose="020F0502020204030204" pitchFamily="34" charset="0"/>
                  <a:cs typeface="Calibri" panose="020F0502020204030204" pitchFamily="34" charset="0"/>
                </a:rPr>
                <a:t>ms</a:t>
              </a:r>
              <a:endParaRPr lang="he-IL" sz="900" dirty="0">
                <a:latin typeface="Calibri" panose="020F0502020204030204" pitchFamily="34" charset="0"/>
                <a:cs typeface="Calibri" panose="020F0502020204030204" pitchFamily="34" charset="0"/>
              </a:endParaRPr>
            </a:p>
          </p:txBody>
        </p:sp>
        <p:sp>
          <p:nvSpPr>
            <p:cNvPr id="52" name="TextBox 51"/>
            <p:cNvSpPr txBox="1"/>
            <p:nvPr/>
          </p:nvSpPr>
          <p:spPr>
            <a:xfrm>
              <a:off x="5076057" y="2838139"/>
              <a:ext cx="718262" cy="230832"/>
            </a:xfrm>
            <a:prstGeom prst="rect">
              <a:avLst/>
            </a:prstGeom>
            <a:noFill/>
          </p:spPr>
          <p:txBody>
            <a:bodyPr wrap="square" rtlCol="1">
              <a:spAutoFit/>
            </a:bodyPr>
            <a:lstStyle/>
            <a:p>
              <a:pPr algn="ctr"/>
              <a:r>
                <a:rPr lang="en-US" sz="900" dirty="0" smtClean="0">
                  <a:latin typeface="Calibri" panose="020F0502020204030204" pitchFamily="34" charset="0"/>
                  <a:cs typeface="Calibri" panose="020F0502020204030204" pitchFamily="34" charset="0"/>
                </a:rPr>
                <a:t>Cursor 1</a:t>
              </a:r>
              <a:endParaRPr lang="he-IL" sz="900" dirty="0">
                <a:latin typeface="Calibri" panose="020F0502020204030204" pitchFamily="34" charset="0"/>
                <a:cs typeface="Calibri" panose="020F0502020204030204" pitchFamily="34" charset="0"/>
              </a:endParaRPr>
            </a:p>
          </p:txBody>
        </p:sp>
        <p:sp>
          <p:nvSpPr>
            <p:cNvPr id="53" name="TextBox 52"/>
            <p:cNvSpPr txBox="1"/>
            <p:nvPr/>
          </p:nvSpPr>
          <p:spPr>
            <a:xfrm>
              <a:off x="5220111" y="3062817"/>
              <a:ext cx="576064" cy="230832"/>
            </a:xfrm>
            <a:prstGeom prst="rect">
              <a:avLst/>
            </a:prstGeom>
            <a:noFill/>
          </p:spPr>
          <p:txBody>
            <a:bodyPr wrap="square" rtlCol="1">
              <a:spAutoFit/>
            </a:bodyPr>
            <a:lstStyle/>
            <a:p>
              <a:pPr algn="ctr"/>
              <a:r>
                <a:rPr lang="en-US" sz="900" dirty="0" smtClean="0">
                  <a:latin typeface="Calibri" panose="020F0502020204030204" pitchFamily="34" charset="0"/>
                  <a:cs typeface="Calibri" panose="020F0502020204030204" pitchFamily="34" charset="0"/>
                </a:rPr>
                <a:t>-5 </a:t>
              </a:r>
              <a:r>
                <a:rPr lang="en-US" sz="900" dirty="0" err="1" smtClean="0">
                  <a:latin typeface="Calibri" panose="020F0502020204030204" pitchFamily="34" charset="0"/>
                  <a:cs typeface="Calibri" panose="020F0502020204030204" pitchFamily="34" charset="0"/>
                </a:rPr>
                <a:t>ms</a:t>
              </a:r>
              <a:endParaRPr lang="he-IL" sz="900" dirty="0">
                <a:latin typeface="Calibri" panose="020F0502020204030204" pitchFamily="34" charset="0"/>
                <a:cs typeface="Calibri" panose="020F0502020204030204" pitchFamily="34" charset="0"/>
              </a:endParaRPr>
            </a:p>
          </p:txBody>
        </p:sp>
        <p:sp>
          <p:nvSpPr>
            <p:cNvPr id="73" name="TextBox 72"/>
            <p:cNvSpPr txBox="1"/>
            <p:nvPr/>
          </p:nvSpPr>
          <p:spPr>
            <a:xfrm>
              <a:off x="5113321" y="3272598"/>
              <a:ext cx="682854" cy="230832"/>
            </a:xfrm>
            <a:prstGeom prst="rect">
              <a:avLst/>
            </a:prstGeom>
            <a:noFill/>
          </p:spPr>
          <p:txBody>
            <a:bodyPr wrap="square" rtlCol="1">
              <a:spAutoFit/>
            </a:bodyPr>
            <a:lstStyle/>
            <a:p>
              <a:pPr algn="ctr"/>
              <a:r>
                <a:rPr lang="en-US" sz="900" dirty="0" smtClean="0">
                  <a:latin typeface="Calibri" panose="020F0502020204030204" pitchFamily="34" charset="0"/>
                  <a:cs typeface="Calibri" panose="020F0502020204030204" pitchFamily="34" charset="0"/>
                </a:rPr>
                <a:t>Cursor 2</a:t>
              </a:r>
              <a:endParaRPr lang="he-IL" sz="900" dirty="0">
                <a:latin typeface="Calibri" panose="020F0502020204030204" pitchFamily="34" charset="0"/>
                <a:cs typeface="Calibri" panose="020F0502020204030204" pitchFamily="34" charset="0"/>
              </a:endParaRPr>
            </a:p>
          </p:txBody>
        </p:sp>
        <p:sp>
          <p:nvSpPr>
            <p:cNvPr id="74" name="TextBox 73"/>
            <p:cNvSpPr txBox="1"/>
            <p:nvPr/>
          </p:nvSpPr>
          <p:spPr>
            <a:xfrm>
              <a:off x="5184704" y="3476887"/>
              <a:ext cx="576064" cy="230832"/>
            </a:xfrm>
            <a:prstGeom prst="rect">
              <a:avLst/>
            </a:prstGeom>
            <a:noFill/>
          </p:spPr>
          <p:txBody>
            <a:bodyPr wrap="square" rtlCol="1">
              <a:spAutoFit/>
            </a:bodyPr>
            <a:lstStyle/>
            <a:p>
              <a:pPr algn="ctr"/>
              <a:r>
                <a:rPr lang="en-US" sz="900" dirty="0" smtClean="0">
                  <a:latin typeface="Calibri" panose="020F0502020204030204" pitchFamily="34" charset="0"/>
                  <a:cs typeface="Calibri" panose="020F0502020204030204" pitchFamily="34" charset="0"/>
                </a:rPr>
                <a:t>15 </a:t>
              </a:r>
              <a:r>
                <a:rPr lang="en-US" sz="900" dirty="0" err="1" smtClean="0">
                  <a:latin typeface="Calibri" panose="020F0502020204030204" pitchFamily="34" charset="0"/>
                  <a:cs typeface="Calibri" panose="020F0502020204030204" pitchFamily="34" charset="0"/>
                </a:rPr>
                <a:t>ms</a:t>
              </a:r>
              <a:endParaRPr lang="he-IL" sz="900" dirty="0">
                <a:latin typeface="Calibri" panose="020F0502020204030204" pitchFamily="34" charset="0"/>
                <a:cs typeface="Calibri" panose="020F0502020204030204" pitchFamily="34" charset="0"/>
              </a:endParaRPr>
            </a:p>
          </p:txBody>
        </p:sp>
        <p:sp>
          <p:nvSpPr>
            <p:cNvPr id="75" name="TextBox 74"/>
            <p:cNvSpPr txBox="1"/>
            <p:nvPr/>
          </p:nvSpPr>
          <p:spPr>
            <a:xfrm>
              <a:off x="5184087" y="2630090"/>
              <a:ext cx="576064" cy="230832"/>
            </a:xfrm>
            <a:prstGeom prst="rect">
              <a:avLst/>
            </a:prstGeom>
            <a:noFill/>
          </p:spPr>
          <p:txBody>
            <a:bodyPr wrap="square" rtlCol="1">
              <a:spAutoFit/>
            </a:bodyPr>
            <a:lstStyle/>
            <a:p>
              <a:pPr algn="ctr"/>
              <a:r>
                <a:rPr lang="en-US" sz="900" dirty="0" smtClean="0">
                  <a:latin typeface="Calibri" panose="020F0502020204030204" pitchFamily="34" charset="0"/>
                  <a:cs typeface="Calibri" panose="020F0502020204030204" pitchFamily="34" charset="0"/>
                </a:rPr>
                <a:t>50 KHz</a:t>
              </a:r>
              <a:endParaRPr lang="he-IL" sz="900" dirty="0">
                <a:latin typeface="Calibri" panose="020F0502020204030204" pitchFamily="34" charset="0"/>
                <a:cs typeface="Calibri" panose="020F0502020204030204" pitchFamily="34" charset="0"/>
              </a:endParaRPr>
            </a:p>
          </p:txBody>
        </p:sp>
        <p:cxnSp>
          <p:nvCxnSpPr>
            <p:cNvPr id="76" name="מחבר ישר 75"/>
            <p:cNvCxnSpPr/>
            <p:nvPr/>
          </p:nvCxnSpPr>
          <p:spPr bwMode="auto">
            <a:xfrm>
              <a:off x="3491880" y="1397943"/>
              <a:ext cx="72008" cy="2463105"/>
            </a:xfrm>
            <a:prstGeom prst="line">
              <a:avLst/>
            </a:prstGeom>
            <a:solidFill>
              <a:srgbClr val="C0C0C0"/>
            </a:solidFill>
            <a:ln w="9525" cap="flat" cmpd="sng" algn="ctr">
              <a:solidFill>
                <a:schemeClr val="tx1"/>
              </a:solidFill>
              <a:prstDash val="sysDash"/>
              <a:round/>
              <a:headEnd type="none" w="med" len="med"/>
              <a:tailEnd type="none" w="med" len="med"/>
            </a:ln>
            <a:effectLst/>
          </p:spPr>
        </p:cxnSp>
        <p:cxnSp>
          <p:nvCxnSpPr>
            <p:cNvPr id="77" name="מחבר ישר 76"/>
            <p:cNvCxnSpPr/>
            <p:nvPr/>
          </p:nvCxnSpPr>
          <p:spPr bwMode="auto">
            <a:xfrm>
              <a:off x="4538092" y="1365652"/>
              <a:ext cx="72008" cy="2463105"/>
            </a:xfrm>
            <a:prstGeom prst="line">
              <a:avLst/>
            </a:prstGeom>
            <a:solidFill>
              <a:srgbClr val="C0C0C0"/>
            </a:solidFill>
            <a:ln w="9525" cap="flat" cmpd="sng" algn="ctr">
              <a:solidFill>
                <a:schemeClr val="tx1"/>
              </a:solidFill>
              <a:prstDash val="sysDash"/>
              <a:round/>
              <a:headEnd type="none" w="med" len="med"/>
              <a:tailEnd type="none" w="med" len="med"/>
            </a:ln>
            <a:effectLst/>
          </p:spPr>
        </p:cxnSp>
      </p:grpSp>
      <p:sp>
        <p:nvSpPr>
          <p:cNvPr id="78" name="אליפסה 77"/>
          <p:cNvSpPr/>
          <p:nvPr/>
        </p:nvSpPr>
        <p:spPr bwMode="auto">
          <a:xfrm>
            <a:off x="6074424" y="1836410"/>
            <a:ext cx="540041" cy="483352"/>
          </a:xfrm>
          <a:prstGeom prst="ellipse">
            <a:avLst/>
          </a:prstGeom>
          <a:noFill/>
          <a:ln w="19050" cap="flat" cmpd="sng" algn="ctr">
            <a:solidFill>
              <a:srgbClr val="7030A0"/>
            </a:solidFill>
            <a:prstDash val="solid"/>
            <a:round/>
            <a:headEnd type="none" w="med" len="med"/>
            <a:tailEnd type="none" w="med" len="med"/>
          </a:ln>
          <a:effectLst/>
        </p:spPr>
        <p:txBody>
          <a:bodyPr vert="horz" wrap="square" lIns="91440" tIns="45720" rIns="91440" bIns="45720" numCol="1" rtlCol="1" anchor="t" anchorCtr="0" compatLnSpc="1">
            <a:prstTxWarp prst="textNoShape">
              <a:avLst/>
            </a:prstTxWarp>
          </a:bodyPr>
          <a:lstStyle/>
          <a:p>
            <a:pPr marL="0" marR="0" indent="0" algn="r" defTabSz="914400" rtl="1" eaLnBrk="1" fontAlgn="base" latinLnBrk="0" hangingPunct="1">
              <a:lnSpc>
                <a:spcPct val="100000"/>
              </a:lnSpc>
              <a:spcBef>
                <a:spcPct val="0"/>
              </a:spcBef>
              <a:spcAft>
                <a:spcPct val="0"/>
              </a:spcAft>
              <a:buClrTx/>
              <a:buSzTx/>
              <a:buFontTx/>
              <a:buNone/>
              <a:tabLst/>
            </a:pPr>
            <a:endParaRPr kumimoji="0" lang="he-IL" sz="1800" b="0" i="0" u="none" strike="noStrike" cap="none" normalizeH="0" baseline="0" smtClean="0">
              <a:ln>
                <a:noFill/>
              </a:ln>
              <a:effectLst/>
              <a:latin typeface="Calibri" panose="020F0502020204030204" pitchFamily="34" charset="0"/>
              <a:cs typeface="Calibri" panose="020F0502020204030204" pitchFamily="34" charset="0"/>
            </a:endParaRPr>
          </a:p>
        </p:txBody>
      </p:sp>
      <p:cxnSp>
        <p:nvCxnSpPr>
          <p:cNvPr id="79" name="מחבר חץ ישר 78"/>
          <p:cNvCxnSpPr>
            <a:endCxn id="78" idx="6"/>
          </p:cNvCxnSpPr>
          <p:nvPr/>
        </p:nvCxnSpPr>
        <p:spPr bwMode="auto">
          <a:xfrm flipH="1" flipV="1">
            <a:off x="6614465" y="2078086"/>
            <a:ext cx="1910308" cy="181627"/>
          </a:xfrm>
          <a:prstGeom prst="straightConnector1">
            <a:avLst/>
          </a:prstGeom>
          <a:solidFill>
            <a:srgbClr val="C0C0C0"/>
          </a:solidFill>
          <a:ln w="19050" cap="flat" cmpd="sng" algn="ctr">
            <a:solidFill>
              <a:srgbClr val="7030A0"/>
            </a:solidFill>
            <a:prstDash val="solid"/>
            <a:round/>
            <a:headEnd type="none" w="med" len="med"/>
            <a:tailEnd type="arrow"/>
          </a:ln>
          <a:effectLst/>
        </p:spPr>
      </p:cxnSp>
      <p:sp>
        <p:nvSpPr>
          <p:cNvPr id="80" name="TextBox 79"/>
          <p:cNvSpPr txBox="1"/>
          <p:nvPr/>
        </p:nvSpPr>
        <p:spPr>
          <a:xfrm>
            <a:off x="7838601" y="4299515"/>
            <a:ext cx="1728192" cy="1631216"/>
          </a:xfrm>
          <a:prstGeom prst="rect">
            <a:avLst/>
          </a:prstGeom>
          <a:noFill/>
        </p:spPr>
        <p:txBody>
          <a:bodyPr wrap="square" rtlCol="1">
            <a:spAutoFit/>
          </a:bodyPr>
          <a:lstStyle/>
          <a:p>
            <a:r>
              <a:rPr lang="he-IL" sz="2000" dirty="0" smtClean="0">
                <a:latin typeface="Calibri" panose="020F0502020204030204" pitchFamily="34" charset="0"/>
                <a:cs typeface="Calibri" panose="020F0502020204030204" pitchFamily="34" charset="0"/>
              </a:rPr>
              <a:t>בתיבת התצוגה השנייה ניתן לבחור את ערוץ מקור האות </a:t>
            </a:r>
            <a:r>
              <a:rPr lang="en-US" sz="2000" dirty="0" smtClean="0">
                <a:latin typeface="Calibri" panose="020F0502020204030204" pitchFamily="34" charset="0"/>
                <a:cs typeface="Calibri" panose="020F0502020204030204" pitchFamily="34" charset="0"/>
              </a:rPr>
              <a:t>CH1/2</a:t>
            </a:r>
            <a:endParaRPr lang="he-IL" sz="2000" dirty="0">
              <a:latin typeface="Calibri" panose="020F0502020204030204" pitchFamily="34" charset="0"/>
              <a:cs typeface="Calibri" panose="020F0502020204030204" pitchFamily="34" charset="0"/>
            </a:endParaRPr>
          </a:p>
        </p:txBody>
      </p:sp>
      <p:sp>
        <p:nvSpPr>
          <p:cNvPr id="81" name="אליפסה 80"/>
          <p:cNvSpPr/>
          <p:nvPr/>
        </p:nvSpPr>
        <p:spPr bwMode="auto">
          <a:xfrm>
            <a:off x="6116319" y="2330953"/>
            <a:ext cx="540041" cy="483352"/>
          </a:xfrm>
          <a:prstGeom prst="ellipse">
            <a:avLst/>
          </a:prstGeom>
          <a:noFill/>
          <a:ln w="19050" cap="flat" cmpd="sng" algn="ctr">
            <a:solidFill>
              <a:srgbClr val="FFFF00"/>
            </a:solidFill>
            <a:prstDash val="solid"/>
            <a:round/>
            <a:headEnd type="none" w="med" len="med"/>
            <a:tailEnd type="none" w="med" len="med"/>
          </a:ln>
          <a:effectLst/>
        </p:spPr>
        <p:txBody>
          <a:bodyPr vert="horz" wrap="square" lIns="91440" tIns="45720" rIns="91440" bIns="45720" numCol="1" rtlCol="1" anchor="t" anchorCtr="0" compatLnSpc="1">
            <a:prstTxWarp prst="textNoShape">
              <a:avLst/>
            </a:prstTxWarp>
          </a:bodyPr>
          <a:lstStyle/>
          <a:p>
            <a:pPr marL="0" marR="0" indent="0" algn="r" defTabSz="914400" rtl="1" eaLnBrk="1" fontAlgn="base" latinLnBrk="0" hangingPunct="1">
              <a:lnSpc>
                <a:spcPct val="100000"/>
              </a:lnSpc>
              <a:spcBef>
                <a:spcPct val="0"/>
              </a:spcBef>
              <a:spcAft>
                <a:spcPct val="0"/>
              </a:spcAft>
              <a:buClrTx/>
              <a:buSzTx/>
              <a:buFontTx/>
              <a:buNone/>
              <a:tabLst/>
            </a:pPr>
            <a:endParaRPr kumimoji="0" lang="he-IL" sz="1800" b="0" i="0" u="none" strike="noStrike" cap="none" normalizeH="0" baseline="0" smtClean="0">
              <a:ln>
                <a:noFill/>
              </a:ln>
              <a:effectLst/>
              <a:latin typeface="Calibri" panose="020F0502020204030204" pitchFamily="34" charset="0"/>
              <a:cs typeface="Calibri" panose="020F0502020204030204" pitchFamily="34" charset="0"/>
            </a:endParaRPr>
          </a:p>
        </p:txBody>
      </p:sp>
      <p:cxnSp>
        <p:nvCxnSpPr>
          <p:cNvPr id="82" name="מחבר חץ ישר 81"/>
          <p:cNvCxnSpPr>
            <a:endCxn id="81" idx="6"/>
          </p:cNvCxnSpPr>
          <p:nvPr/>
        </p:nvCxnSpPr>
        <p:spPr bwMode="auto">
          <a:xfrm flipH="1" flipV="1">
            <a:off x="6656360" y="2572629"/>
            <a:ext cx="1503246" cy="1726886"/>
          </a:xfrm>
          <a:prstGeom prst="straightConnector1">
            <a:avLst/>
          </a:prstGeom>
          <a:solidFill>
            <a:srgbClr val="C0C0C0"/>
          </a:solidFill>
          <a:ln w="19050" cap="flat" cmpd="sng" algn="ctr">
            <a:solidFill>
              <a:srgbClr val="FFFF00"/>
            </a:solidFill>
            <a:prstDash val="solid"/>
            <a:round/>
            <a:headEnd type="none" w="med" len="med"/>
            <a:tailEnd type="arrow"/>
          </a:ln>
          <a:effectLst/>
        </p:spPr>
      </p:cxnSp>
      <p:sp>
        <p:nvSpPr>
          <p:cNvPr id="83" name="TextBox 82"/>
          <p:cNvSpPr txBox="1"/>
          <p:nvPr/>
        </p:nvSpPr>
        <p:spPr>
          <a:xfrm>
            <a:off x="5822377" y="4947587"/>
            <a:ext cx="2088232" cy="1323439"/>
          </a:xfrm>
          <a:prstGeom prst="rect">
            <a:avLst/>
          </a:prstGeom>
          <a:noFill/>
        </p:spPr>
        <p:txBody>
          <a:bodyPr wrap="square" rtlCol="1">
            <a:spAutoFit/>
          </a:bodyPr>
          <a:lstStyle/>
          <a:p>
            <a:r>
              <a:rPr lang="he-IL" sz="2000" dirty="0" smtClean="0">
                <a:latin typeface="Calibri" panose="020F0502020204030204" pitchFamily="34" charset="0"/>
                <a:cs typeface="Calibri" panose="020F0502020204030204" pitchFamily="34" charset="0"/>
              </a:rPr>
              <a:t>בתיבת התצוגה השלישית ניתן לראות את תוצאות המדידה</a:t>
            </a:r>
            <a:endParaRPr lang="he-IL" sz="2000" dirty="0">
              <a:latin typeface="Calibri" panose="020F0502020204030204" pitchFamily="34" charset="0"/>
              <a:cs typeface="Calibri" panose="020F0502020204030204" pitchFamily="34" charset="0"/>
            </a:endParaRPr>
          </a:p>
        </p:txBody>
      </p:sp>
      <p:sp>
        <p:nvSpPr>
          <p:cNvPr id="84" name="אליפסה 83"/>
          <p:cNvSpPr/>
          <p:nvPr/>
        </p:nvSpPr>
        <p:spPr bwMode="auto">
          <a:xfrm>
            <a:off x="6080296" y="2791572"/>
            <a:ext cx="540041" cy="483352"/>
          </a:xfrm>
          <a:prstGeom prst="ellipse">
            <a:avLst/>
          </a:prstGeom>
          <a:noFill/>
          <a:ln w="19050" cap="flat" cmpd="sng" algn="ctr">
            <a:solidFill>
              <a:srgbClr val="FF0000"/>
            </a:solidFill>
            <a:prstDash val="solid"/>
            <a:round/>
            <a:headEnd type="none" w="med" len="med"/>
            <a:tailEnd type="none" w="med" len="med"/>
          </a:ln>
          <a:effectLst/>
        </p:spPr>
        <p:txBody>
          <a:bodyPr vert="horz" wrap="square" lIns="91440" tIns="45720" rIns="91440" bIns="45720" numCol="1" rtlCol="1" anchor="t" anchorCtr="0" compatLnSpc="1">
            <a:prstTxWarp prst="textNoShape">
              <a:avLst/>
            </a:prstTxWarp>
          </a:bodyPr>
          <a:lstStyle/>
          <a:p>
            <a:pPr marL="0" marR="0" indent="0" algn="r" defTabSz="914400" rtl="1" eaLnBrk="1" fontAlgn="base" latinLnBrk="0" hangingPunct="1">
              <a:lnSpc>
                <a:spcPct val="100000"/>
              </a:lnSpc>
              <a:spcBef>
                <a:spcPct val="0"/>
              </a:spcBef>
              <a:spcAft>
                <a:spcPct val="0"/>
              </a:spcAft>
              <a:buClrTx/>
              <a:buSzTx/>
              <a:buFontTx/>
              <a:buNone/>
              <a:tabLst/>
            </a:pPr>
            <a:endParaRPr kumimoji="0" lang="he-IL" sz="1800" b="0" i="0" u="none" strike="noStrike" cap="none" normalizeH="0" baseline="0" smtClean="0">
              <a:ln>
                <a:noFill/>
              </a:ln>
              <a:effectLst/>
              <a:latin typeface="Calibri" panose="020F0502020204030204" pitchFamily="34" charset="0"/>
              <a:cs typeface="Calibri" panose="020F0502020204030204" pitchFamily="34" charset="0"/>
            </a:endParaRPr>
          </a:p>
        </p:txBody>
      </p:sp>
      <p:cxnSp>
        <p:nvCxnSpPr>
          <p:cNvPr id="85" name="מחבר חץ ישר 84"/>
          <p:cNvCxnSpPr>
            <a:stCxn id="83" idx="0"/>
            <a:endCxn id="87" idx="0"/>
          </p:cNvCxnSpPr>
          <p:nvPr/>
        </p:nvCxnSpPr>
        <p:spPr bwMode="auto">
          <a:xfrm flipH="1" flipV="1">
            <a:off x="6359445" y="3244356"/>
            <a:ext cx="507048" cy="1703231"/>
          </a:xfrm>
          <a:prstGeom prst="straightConnector1">
            <a:avLst/>
          </a:prstGeom>
          <a:solidFill>
            <a:srgbClr val="C0C0C0"/>
          </a:solidFill>
          <a:ln w="19050" cap="flat" cmpd="sng" algn="ctr">
            <a:solidFill>
              <a:srgbClr val="FF0000"/>
            </a:solidFill>
            <a:prstDash val="solid"/>
            <a:round/>
            <a:headEnd type="none" w="med" len="med"/>
            <a:tailEnd type="arrow"/>
          </a:ln>
          <a:effectLst/>
        </p:spPr>
      </p:cxnSp>
      <p:sp>
        <p:nvSpPr>
          <p:cNvPr id="86" name="TextBox 85"/>
          <p:cNvSpPr txBox="1"/>
          <p:nvPr/>
        </p:nvSpPr>
        <p:spPr>
          <a:xfrm>
            <a:off x="2798041" y="5019595"/>
            <a:ext cx="2880320" cy="1015663"/>
          </a:xfrm>
          <a:prstGeom prst="rect">
            <a:avLst/>
          </a:prstGeom>
          <a:noFill/>
        </p:spPr>
        <p:txBody>
          <a:bodyPr wrap="square" rtlCol="1">
            <a:spAutoFit/>
          </a:bodyPr>
          <a:lstStyle/>
          <a:p>
            <a:r>
              <a:rPr lang="he-IL" sz="2000" dirty="0" smtClean="0">
                <a:latin typeface="Calibri" panose="020F0502020204030204" pitchFamily="34" charset="0"/>
                <a:cs typeface="Calibri" panose="020F0502020204030204" pitchFamily="34" charset="0"/>
              </a:rPr>
              <a:t>בתיבות הרביעית והחמישית ניתן לראות את מיקומם של שני הסמנים על הציר</a:t>
            </a:r>
            <a:endParaRPr lang="he-IL" sz="2000" dirty="0">
              <a:latin typeface="Calibri" panose="020F0502020204030204" pitchFamily="34" charset="0"/>
              <a:cs typeface="Calibri" panose="020F0502020204030204" pitchFamily="34" charset="0"/>
            </a:endParaRPr>
          </a:p>
        </p:txBody>
      </p:sp>
      <p:sp>
        <p:nvSpPr>
          <p:cNvPr id="87" name="אליפסה 86"/>
          <p:cNvSpPr/>
          <p:nvPr/>
        </p:nvSpPr>
        <p:spPr bwMode="auto">
          <a:xfrm>
            <a:off x="6089424" y="3244356"/>
            <a:ext cx="540041" cy="483352"/>
          </a:xfrm>
          <a:prstGeom prst="ellipse">
            <a:avLst/>
          </a:prstGeom>
          <a:noFill/>
          <a:ln w="19050" cap="flat" cmpd="sng" algn="ctr">
            <a:solidFill>
              <a:srgbClr val="00B050"/>
            </a:solidFill>
            <a:prstDash val="solid"/>
            <a:round/>
            <a:headEnd type="none" w="med" len="med"/>
            <a:tailEnd type="none" w="med" len="med"/>
          </a:ln>
          <a:effectLst/>
        </p:spPr>
        <p:txBody>
          <a:bodyPr vert="horz" wrap="square" lIns="91440" tIns="45720" rIns="91440" bIns="45720" numCol="1" rtlCol="1" anchor="t" anchorCtr="0" compatLnSpc="1">
            <a:prstTxWarp prst="textNoShape">
              <a:avLst/>
            </a:prstTxWarp>
          </a:bodyPr>
          <a:lstStyle/>
          <a:p>
            <a:pPr marL="0" marR="0" indent="0" algn="r" defTabSz="914400" rtl="1" eaLnBrk="1" fontAlgn="base" latinLnBrk="0" hangingPunct="1">
              <a:lnSpc>
                <a:spcPct val="100000"/>
              </a:lnSpc>
              <a:spcBef>
                <a:spcPct val="0"/>
              </a:spcBef>
              <a:spcAft>
                <a:spcPct val="0"/>
              </a:spcAft>
              <a:buClrTx/>
              <a:buSzTx/>
              <a:buFontTx/>
              <a:buNone/>
              <a:tabLst/>
            </a:pPr>
            <a:endParaRPr kumimoji="0" lang="he-IL" sz="1800" b="0" i="0" u="none" strike="noStrike" cap="none" normalizeH="0" baseline="0" smtClean="0">
              <a:ln>
                <a:noFill/>
              </a:ln>
              <a:effectLst/>
              <a:latin typeface="Calibri" panose="020F0502020204030204" pitchFamily="34" charset="0"/>
              <a:cs typeface="Calibri" panose="020F0502020204030204" pitchFamily="34" charset="0"/>
            </a:endParaRPr>
          </a:p>
        </p:txBody>
      </p:sp>
      <p:cxnSp>
        <p:nvCxnSpPr>
          <p:cNvPr id="88" name="מחבר חץ ישר 87"/>
          <p:cNvCxnSpPr>
            <a:endCxn id="87" idx="2"/>
          </p:cNvCxnSpPr>
          <p:nvPr/>
        </p:nvCxnSpPr>
        <p:spPr bwMode="auto">
          <a:xfrm flipV="1">
            <a:off x="4814265" y="3486032"/>
            <a:ext cx="1275159" cy="1661339"/>
          </a:xfrm>
          <a:prstGeom prst="straightConnector1">
            <a:avLst/>
          </a:prstGeom>
          <a:solidFill>
            <a:srgbClr val="C0C0C0"/>
          </a:solidFill>
          <a:ln w="19050" cap="flat" cmpd="sng" algn="ctr">
            <a:solidFill>
              <a:srgbClr val="00B050"/>
            </a:solidFill>
            <a:prstDash val="solid"/>
            <a:round/>
            <a:headEnd type="none" w="med" len="med"/>
            <a:tailEnd type="arrow"/>
          </a:ln>
          <a:effectLst/>
        </p:spPr>
      </p:cxnSp>
      <p:sp>
        <p:nvSpPr>
          <p:cNvPr id="89" name="אליפסה 88"/>
          <p:cNvSpPr/>
          <p:nvPr/>
        </p:nvSpPr>
        <p:spPr bwMode="auto">
          <a:xfrm>
            <a:off x="6089424" y="3673678"/>
            <a:ext cx="540041" cy="483352"/>
          </a:xfrm>
          <a:prstGeom prst="ellipse">
            <a:avLst/>
          </a:prstGeom>
          <a:noFill/>
          <a:ln w="19050" cap="flat" cmpd="sng" algn="ctr">
            <a:solidFill>
              <a:srgbClr val="00B050"/>
            </a:solidFill>
            <a:prstDash val="solid"/>
            <a:round/>
            <a:headEnd type="none" w="med" len="med"/>
            <a:tailEnd type="none" w="med" len="med"/>
          </a:ln>
          <a:effectLst/>
        </p:spPr>
        <p:txBody>
          <a:bodyPr vert="horz" wrap="square" lIns="91440" tIns="45720" rIns="91440" bIns="45720" numCol="1" rtlCol="1" anchor="t" anchorCtr="0" compatLnSpc="1">
            <a:prstTxWarp prst="textNoShape">
              <a:avLst/>
            </a:prstTxWarp>
          </a:bodyPr>
          <a:lstStyle/>
          <a:p>
            <a:pPr marL="0" marR="0" indent="0" algn="r" defTabSz="914400" rtl="1" eaLnBrk="1" fontAlgn="base" latinLnBrk="0" hangingPunct="1">
              <a:lnSpc>
                <a:spcPct val="100000"/>
              </a:lnSpc>
              <a:spcBef>
                <a:spcPct val="0"/>
              </a:spcBef>
              <a:spcAft>
                <a:spcPct val="0"/>
              </a:spcAft>
              <a:buClrTx/>
              <a:buSzTx/>
              <a:buFontTx/>
              <a:buNone/>
              <a:tabLst/>
            </a:pPr>
            <a:endParaRPr kumimoji="0" lang="he-IL" sz="1800" b="0" i="0" u="none" strike="noStrike" cap="none" normalizeH="0" baseline="0" smtClean="0">
              <a:ln>
                <a:noFill/>
              </a:ln>
              <a:effectLst/>
              <a:latin typeface="Calibri" panose="020F0502020204030204" pitchFamily="34" charset="0"/>
              <a:cs typeface="Calibri" panose="020F0502020204030204" pitchFamily="34" charset="0"/>
            </a:endParaRPr>
          </a:p>
        </p:txBody>
      </p:sp>
      <p:cxnSp>
        <p:nvCxnSpPr>
          <p:cNvPr id="90" name="מחבר חץ ישר 89"/>
          <p:cNvCxnSpPr>
            <a:endCxn id="89" idx="2"/>
          </p:cNvCxnSpPr>
          <p:nvPr/>
        </p:nvCxnSpPr>
        <p:spPr bwMode="auto">
          <a:xfrm flipV="1">
            <a:off x="4814265" y="3915354"/>
            <a:ext cx="1275159" cy="1247298"/>
          </a:xfrm>
          <a:prstGeom prst="straightConnector1">
            <a:avLst/>
          </a:prstGeom>
          <a:solidFill>
            <a:srgbClr val="C0C0C0"/>
          </a:solidFill>
          <a:ln w="19050" cap="flat" cmpd="sng" algn="ctr">
            <a:solidFill>
              <a:srgbClr val="00B050"/>
            </a:solidFill>
            <a:prstDash val="solid"/>
            <a:round/>
            <a:headEnd type="none" w="med" len="med"/>
            <a:tailEnd type="arrow"/>
          </a:ln>
          <a:effectLst/>
        </p:spPr>
      </p:cxnSp>
      <p:sp>
        <p:nvSpPr>
          <p:cNvPr id="59" name="מלבן מעוגל 58"/>
          <p:cNvSpPr/>
          <p:nvPr/>
        </p:nvSpPr>
        <p:spPr>
          <a:xfrm>
            <a:off x="10560809" y="1452363"/>
            <a:ext cx="1298546" cy="240051"/>
          </a:xfrm>
          <a:prstGeom prst="roundRect">
            <a:avLst/>
          </a:prstGeom>
          <a:gradFill flip="none" rotWithShape="1">
            <a:gsLst>
              <a:gs pos="0">
                <a:schemeClr val="accent2">
                  <a:lumMod val="75000"/>
                  <a:shade val="30000"/>
                  <a:satMod val="115000"/>
                </a:schemeClr>
              </a:gs>
              <a:gs pos="50000">
                <a:schemeClr val="accent2">
                  <a:lumMod val="75000"/>
                  <a:shade val="67500"/>
                  <a:satMod val="115000"/>
                </a:schemeClr>
              </a:gs>
              <a:gs pos="100000">
                <a:schemeClr val="accent2">
                  <a:lumMod val="75000"/>
                  <a:shade val="100000"/>
                  <a:satMod val="115000"/>
                </a:scheme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1800" dirty="0" smtClean="0">
                <a:latin typeface="Calibri" panose="020F0502020204030204" pitchFamily="34" charset="0"/>
                <a:cs typeface="Calibri" panose="020F0502020204030204" pitchFamily="34" charset="0"/>
              </a:rPr>
              <a:t>תפקיד</a:t>
            </a:r>
            <a:endParaRPr lang="he-IL" sz="1800" dirty="0">
              <a:latin typeface="Calibri" panose="020F0502020204030204" pitchFamily="34" charset="0"/>
              <a:cs typeface="Calibri" panose="020F0502020204030204" pitchFamily="34" charset="0"/>
            </a:endParaRPr>
          </a:p>
        </p:txBody>
      </p:sp>
      <p:sp>
        <p:nvSpPr>
          <p:cNvPr id="60" name="מלבן מעוגל 59"/>
          <p:cNvSpPr/>
          <p:nvPr/>
        </p:nvSpPr>
        <p:spPr>
          <a:xfrm>
            <a:off x="10572841" y="2088806"/>
            <a:ext cx="1298546" cy="240051"/>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1800" dirty="0" smtClean="0">
                <a:latin typeface="Calibri" panose="020F0502020204030204" pitchFamily="34" charset="0"/>
                <a:cs typeface="Calibri" panose="020F0502020204030204" pitchFamily="34" charset="0"/>
              </a:rPr>
              <a:t>עקרון פעולה</a:t>
            </a:r>
            <a:endParaRPr lang="he-IL" sz="1800" dirty="0">
              <a:latin typeface="Calibri" panose="020F0502020204030204" pitchFamily="34" charset="0"/>
              <a:cs typeface="Calibri" panose="020F0502020204030204" pitchFamily="34" charset="0"/>
            </a:endParaRPr>
          </a:p>
        </p:txBody>
      </p:sp>
      <p:sp>
        <p:nvSpPr>
          <p:cNvPr id="61" name="מלבן מעוגל 60"/>
          <p:cNvSpPr/>
          <p:nvPr/>
        </p:nvSpPr>
        <p:spPr>
          <a:xfrm>
            <a:off x="10560809" y="1758306"/>
            <a:ext cx="1298546" cy="240051"/>
          </a:xfrm>
          <a:prstGeom prst="roundRect">
            <a:avLst/>
          </a:prstGeom>
          <a:gradFill flip="none" rotWithShape="1">
            <a:gsLst>
              <a:gs pos="0">
                <a:schemeClr val="accent2">
                  <a:lumMod val="75000"/>
                  <a:shade val="30000"/>
                  <a:satMod val="115000"/>
                </a:schemeClr>
              </a:gs>
              <a:gs pos="50000">
                <a:schemeClr val="accent2">
                  <a:lumMod val="75000"/>
                  <a:shade val="67500"/>
                  <a:satMod val="115000"/>
                </a:schemeClr>
              </a:gs>
              <a:gs pos="100000">
                <a:schemeClr val="accent2">
                  <a:lumMod val="75000"/>
                  <a:shade val="100000"/>
                  <a:satMod val="115000"/>
                </a:scheme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1800" dirty="0" smtClean="0">
                <a:latin typeface="Calibri" panose="020F0502020204030204" pitchFamily="34" charset="0"/>
                <a:cs typeface="Calibri" panose="020F0502020204030204" pitchFamily="34" charset="0"/>
              </a:rPr>
              <a:t>אופן החיבור</a:t>
            </a:r>
            <a:endParaRPr lang="he-IL" sz="1800" dirty="0">
              <a:latin typeface="Calibri" panose="020F0502020204030204" pitchFamily="34" charset="0"/>
              <a:cs typeface="Calibri" panose="020F0502020204030204" pitchFamily="34" charset="0"/>
            </a:endParaRPr>
          </a:p>
        </p:txBody>
      </p:sp>
      <p:sp>
        <p:nvSpPr>
          <p:cNvPr id="62" name="מלבן מעוגל 61"/>
          <p:cNvSpPr/>
          <p:nvPr/>
        </p:nvSpPr>
        <p:spPr>
          <a:xfrm>
            <a:off x="10572841" y="2419306"/>
            <a:ext cx="1298546" cy="496677"/>
          </a:xfrm>
          <a:prstGeom prst="roundRect">
            <a:avLst/>
          </a:prstGeom>
          <a:gradFill flip="none" rotWithShape="1">
            <a:gsLst>
              <a:gs pos="0">
                <a:schemeClr val="accent2">
                  <a:lumMod val="75000"/>
                  <a:shade val="30000"/>
                  <a:satMod val="115000"/>
                </a:schemeClr>
              </a:gs>
              <a:gs pos="50000">
                <a:schemeClr val="accent2">
                  <a:lumMod val="75000"/>
                  <a:shade val="67500"/>
                  <a:satMod val="115000"/>
                </a:schemeClr>
              </a:gs>
              <a:gs pos="100000">
                <a:schemeClr val="accent2">
                  <a:lumMod val="75000"/>
                  <a:shade val="100000"/>
                  <a:satMod val="115000"/>
                </a:scheme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1800" dirty="0" smtClean="0">
                <a:latin typeface="Calibri" panose="020F0502020204030204" pitchFamily="34" charset="0"/>
                <a:cs typeface="Calibri" panose="020F0502020204030204" pitchFamily="34" charset="0"/>
              </a:rPr>
              <a:t>אמצעי זהירות</a:t>
            </a:r>
            <a:endParaRPr lang="he-IL" sz="18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41037957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2">
                                            <p:txEl>
                                              <p:pRg st="0" end="0"/>
                                            </p:txEl>
                                          </p:spTgt>
                                        </p:tgtEl>
                                        <p:attrNameLst>
                                          <p:attrName>style.visibility</p:attrName>
                                        </p:attrNameLst>
                                      </p:cBhvr>
                                      <p:to>
                                        <p:strVal val="visible"/>
                                      </p:to>
                                    </p:set>
                                    <p:animEffect transition="in" filter="wipe(down)">
                                      <p:cBhvr>
                                        <p:cTn id="7" dur="500"/>
                                        <p:tgtEl>
                                          <p:spTgt spid="42">
                                            <p:txEl>
                                              <p:pRg st="0" end="0"/>
                                            </p:txEl>
                                          </p:spTgt>
                                        </p:tgtEl>
                                      </p:cBhvr>
                                    </p:animEffect>
                                  </p:childTnLst>
                                </p:cTn>
                              </p:par>
                              <p:par>
                                <p:cTn id="8" presetID="53" presetClass="entr" presetSubtype="16" fill="hold" nodeType="withEffect">
                                  <p:stCondLst>
                                    <p:cond delay="0"/>
                                  </p:stCondLst>
                                  <p:childTnLst>
                                    <p:set>
                                      <p:cBhvr>
                                        <p:cTn id="9" dur="1" fill="hold">
                                          <p:stCondLst>
                                            <p:cond delay="0"/>
                                          </p:stCondLst>
                                        </p:cTn>
                                        <p:tgtEl>
                                          <p:spTgt spid="79"/>
                                        </p:tgtEl>
                                        <p:attrNameLst>
                                          <p:attrName>style.visibility</p:attrName>
                                        </p:attrNameLst>
                                      </p:cBhvr>
                                      <p:to>
                                        <p:strVal val="visible"/>
                                      </p:to>
                                    </p:set>
                                    <p:anim calcmode="lin" valueType="num">
                                      <p:cBhvr>
                                        <p:cTn id="10" dur="500" fill="hold"/>
                                        <p:tgtEl>
                                          <p:spTgt spid="79"/>
                                        </p:tgtEl>
                                        <p:attrNameLst>
                                          <p:attrName>ppt_w</p:attrName>
                                        </p:attrNameLst>
                                      </p:cBhvr>
                                      <p:tavLst>
                                        <p:tav tm="0">
                                          <p:val>
                                            <p:fltVal val="0"/>
                                          </p:val>
                                        </p:tav>
                                        <p:tav tm="100000">
                                          <p:val>
                                            <p:strVal val="#ppt_w"/>
                                          </p:val>
                                        </p:tav>
                                      </p:tavLst>
                                    </p:anim>
                                    <p:anim calcmode="lin" valueType="num">
                                      <p:cBhvr>
                                        <p:cTn id="11" dur="500" fill="hold"/>
                                        <p:tgtEl>
                                          <p:spTgt spid="79"/>
                                        </p:tgtEl>
                                        <p:attrNameLst>
                                          <p:attrName>ppt_h</p:attrName>
                                        </p:attrNameLst>
                                      </p:cBhvr>
                                      <p:tavLst>
                                        <p:tav tm="0">
                                          <p:val>
                                            <p:fltVal val="0"/>
                                          </p:val>
                                        </p:tav>
                                        <p:tav tm="100000">
                                          <p:val>
                                            <p:strVal val="#ppt_h"/>
                                          </p:val>
                                        </p:tav>
                                      </p:tavLst>
                                    </p:anim>
                                    <p:animEffect transition="in" filter="fade">
                                      <p:cBhvr>
                                        <p:cTn id="12" dur="500"/>
                                        <p:tgtEl>
                                          <p:spTgt spid="79"/>
                                        </p:tgtEl>
                                      </p:cBhvr>
                                    </p:animEffect>
                                  </p:childTnLst>
                                </p:cTn>
                              </p:par>
                              <p:par>
                                <p:cTn id="13" presetID="53" presetClass="entr" presetSubtype="16" fill="hold" grpId="0" nodeType="withEffect">
                                  <p:stCondLst>
                                    <p:cond delay="0"/>
                                  </p:stCondLst>
                                  <p:childTnLst>
                                    <p:set>
                                      <p:cBhvr>
                                        <p:cTn id="14" dur="1" fill="hold">
                                          <p:stCondLst>
                                            <p:cond delay="0"/>
                                          </p:stCondLst>
                                        </p:cTn>
                                        <p:tgtEl>
                                          <p:spTgt spid="78"/>
                                        </p:tgtEl>
                                        <p:attrNameLst>
                                          <p:attrName>style.visibility</p:attrName>
                                        </p:attrNameLst>
                                      </p:cBhvr>
                                      <p:to>
                                        <p:strVal val="visible"/>
                                      </p:to>
                                    </p:set>
                                    <p:anim calcmode="lin" valueType="num">
                                      <p:cBhvr>
                                        <p:cTn id="15" dur="500" fill="hold"/>
                                        <p:tgtEl>
                                          <p:spTgt spid="78"/>
                                        </p:tgtEl>
                                        <p:attrNameLst>
                                          <p:attrName>ppt_w</p:attrName>
                                        </p:attrNameLst>
                                      </p:cBhvr>
                                      <p:tavLst>
                                        <p:tav tm="0">
                                          <p:val>
                                            <p:fltVal val="0"/>
                                          </p:val>
                                        </p:tav>
                                        <p:tav tm="100000">
                                          <p:val>
                                            <p:strVal val="#ppt_w"/>
                                          </p:val>
                                        </p:tav>
                                      </p:tavLst>
                                    </p:anim>
                                    <p:anim calcmode="lin" valueType="num">
                                      <p:cBhvr>
                                        <p:cTn id="16" dur="500" fill="hold"/>
                                        <p:tgtEl>
                                          <p:spTgt spid="78"/>
                                        </p:tgtEl>
                                        <p:attrNameLst>
                                          <p:attrName>ppt_h</p:attrName>
                                        </p:attrNameLst>
                                      </p:cBhvr>
                                      <p:tavLst>
                                        <p:tav tm="0">
                                          <p:val>
                                            <p:fltVal val="0"/>
                                          </p:val>
                                        </p:tav>
                                        <p:tav tm="100000">
                                          <p:val>
                                            <p:strVal val="#ppt_h"/>
                                          </p:val>
                                        </p:tav>
                                      </p:tavLst>
                                    </p:anim>
                                    <p:animEffect transition="in" filter="fade">
                                      <p:cBhvr>
                                        <p:cTn id="17" dur="500"/>
                                        <p:tgtEl>
                                          <p:spTgt spid="78"/>
                                        </p:tgtEl>
                                      </p:cBhvr>
                                    </p:animEffect>
                                  </p:childTnLst>
                                </p:cTn>
                              </p:par>
                            </p:childTnLst>
                          </p:cTn>
                        </p:par>
                      </p:childTnLst>
                    </p:cTn>
                  </p:par>
                  <p:par>
                    <p:cTn id="18" fill="hold">
                      <p:stCondLst>
                        <p:cond delay="indefinite"/>
                      </p:stCondLst>
                      <p:childTnLst>
                        <p:par>
                          <p:cTn id="19" fill="hold">
                            <p:stCondLst>
                              <p:cond delay="0"/>
                            </p:stCondLst>
                            <p:childTnLst>
                              <p:par>
                                <p:cTn id="20" presetID="1" presetClass="exit" presetSubtype="0" fill="hold" grpId="1" nodeType="clickEffect">
                                  <p:stCondLst>
                                    <p:cond delay="0"/>
                                  </p:stCondLst>
                                  <p:childTnLst>
                                    <p:set>
                                      <p:cBhvr>
                                        <p:cTn id="21" dur="1" fill="hold">
                                          <p:stCondLst>
                                            <p:cond delay="0"/>
                                          </p:stCondLst>
                                        </p:cTn>
                                        <p:tgtEl>
                                          <p:spTgt spid="42">
                                            <p:txEl>
                                              <p:pRg st="0" end="0"/>
                                            </p:txEl>
                                          </p:spTgt>
                                        </p:tgtEl>
                                        <p:attrNameLst>
                                          <p:attrName>style.visibility</p:attrName>
                                        </p:attrNameLst>
                                      </p:cBhvr>
                                      <p:to>
                                        <p:strVal val="hidden"/>
                                      </p:to>
                                    </p:set>
                                  </p:childTnLst>
                                </p:cTn>
                              </p:par>
                              <p:par>
                                <p:cTn id="22" presetID="1" presetClass="exit" presetSubtype="0" fill="hold" nodeType="withEffect">
                                  <p:stCondLst>
                                    <p:cond delay="0"/>
                                  </p:stCondLst>
                                  <p:childTnLst>
                                    <p:set>
                                      <p:cBhvr>
                                        <p:cTn id="23" dur="1" fill="hold">
                                          <p:stCondLst>
                                            <p:cond delay="0"/>
                                          </p:stCondLst>
                                        </p:cTn>
                                        <p:tgtEl>
                                          <p:spTgt spid="79"/>
                                        </p:tgtEl>
                                        <p:attrNameLst>
                                          <p:attrName>style.visibility</p:attrName>
                                        </p:attrNameLst>
                                      </p:cBhvr>
                                      <p:to>
                                        <p:strVal val="hidden"/>
                                      </p:to>
                                    </p:set>
                                  </p:childTnLst>
                                </p:cTn>
                              </p:par>
                              <p:par>
                                <p:cTn id="24" presetID="1" presetClass="exit" presetSubtype="0" fill="hold" grpId="1" nodeType="withEffect">
                                  <p:stCondLst>
                                    <p:cond delay="0"/>
                                  </p:stCondLst>
                                  <p:childTnLst>
                                    <p:set>
                                      <p:cBhvr>
                                        <p:cTn id="25" dur="1" fill="hold">
                                          <p:stCondLst>
                                            <p:cond delay="0"/>
                                          </p:stCondLst>
                                        </p:cTn>
                                        <p:tgtEl>
                                          <p:spTgt spid="78"/>
                                        </p:tgtEl>
                                        <p:attrNameLst>
                                          <p:attrName>style.visibility</p:attrName>
                                        </p:attrNameLst>
                                      </p:cBhvr>
                                      <p:to>
                                        <p:strVal val="hidden"/>
                                      </p:to>
                                    </p:set>
                                  </p:childTnLst>
                                </p:cTn>
                              </p:par>
                              <p:par>
                                <p:cTn id="26" presetID="22" presetClass="entr" presetSubtype="1" fill="hold" grpId="0" nodeType="withEffect">
                                  <p:stCondLst>
                                    <p:cond delay="0"/>
                                  </p:stCondLst>
                                  <p:childTnLst>
                                    <p:set>
                                      <p:cBhvr>
                                        <p:cTn id="27" dur="1" fill="hold">
                                          <p:stCondLst>
                                            <p:cond delay="0"/>
                                          </p:stCondLst>
                                        </p:cTn>
                                        <p:tgtEl>
                                          <p:spTgt spid="80"/>
                                        </p:tgtEl>
                                        <p:attrNameLst>
                                          <p:attrName>style.visibility</p:attrName>
                                        </p:attrNameLst>
                                      </p:cBhvr>
                                      <p:to>
                                        <p:strVal val="visible"/>
                                      </p:to>
                                    </p:set>
                                    <p:animEffect transition="in" filter="wipe(up)">
                                      <p:cBhvr>
                                        <p:cTn id="28" dur="500"/>
                                        <p:tgtEl>
                                          <p:spTgt spid="80"/>
                                        </p:tgtEl>
                                      </p:cBhvr>
                                    </p:animEffect>
                                  </p:childTnLst>
                                </p:cTn>
                              </p:par>
                              <p:par>
                                <p:cTn id="29" presetID="53" presetClass="entr" presetSubtype="16" fill="hold" nodeType="withEffect">
                                  <p:stCondLst>
                                    <p:cond delay="0"/>
                                  </p:stCondLst>
                                  <p:childTnLst>
                                    <p:set>
                                      <p:cBhvr>
                                        <p:cTn id="30" dur="1" fill="hold">
                                          <p:stCondLst>
                                            <p:cond delay="0"/>
                                          </p:stCondLst>
                                        </p:cTn>
                                        <p:tgtEl>
                                          <p:spTgt spid="82"/>
                                        </p:tgtEl>
                                        <p:attrNameLst>
                                          <p:attrName>style.visibility</p:attrName>
                                        </p:attrNameLst>
                                      </p:cBhvr>
                                      <p:to>
                                        <p:strVal val="visible"/>
                                      </p:to>
                                    </p:set>
                                    <p:anim calcmode="lin" valueType="num">
                                      <p:cBhvr>
                                        <p:cTn id="31" dur="500" fill="hold"/>
                                        <p:tgtEl>
                                          <p:spTgt spid="82"/>
                                        </p:tgtEl>
                                        <p:attrNameLst>
                                          <p:attrName>ppt_w</p:attrName>
                                        </p:attrNameLst>
                                      </p:cBhvr>
                                      <p:tavLst>
                                        <p:tav tm="0">
                                          <p:val>
                                            <p:fltVal val="0"/>
                                          </p:val>
                                        </p:tav>
                                        <p:tav tm="100000">
                                          <p:val>
                                            <p:strVal val="#ppt_w"/>
                                          </p:val>
                                        </p:tav>
                                      </p:tavLst>
                                    </p:anim>
                                    <p:anim calcmode="lin" valueType="num">
                                      <p:cBhvr>
                                        <p:cTn id="32" dur="500" fill="hold"/>
                                        <p:tgtEl>
                                          <p:spTgt spid="82"/>
                                        </p:tgtEl>
                                        <p:attrNameLst>
                                          <p:attrName>ppt_h</p:attrName>
                                        </p:attrNameLst>
                                      </p:cBhvr>
                                      <p:tavLst>
                                        <p:tav tm="0">
                                          <p:val>
                                            <p:fltVal val="0"/>
                                          </p:val>
                                        </p:tav>
                                        <p:tav tm="100000">
                                          <p:val>
                                            <p:strVal val="#ppt_h"/>
                                          </p:val>
                                        </p:tav>
                                      </p:tavLst>
                                    </p:anim>
                                    <p:animEffect transition="in" filter="fade">
                                      <p:cBhvr>
                                        <p:cTn id="33" dur="500"/>
                                        <p:tgtEl>
                                          <p:spTgt spid="82"/>
                                        </p:tgtEl>
                                      </p:cBhvr>
                                    </p:animEffect>
                                  </p:childTnLst>
                                </p:cTn>
                              </p:par>
                              <p:par>
                                <p:cTn id="34" presetID="53" presetClass="entr" presetSubtype="16" fill="hold" grpId="0" nodeType="withEffect">
                                  <p:stCondLst>
                                    <p:cond delay="0"/>
                                  </p:stCondLst>
                                  <p:childTnLst>
                                    <p:set>
                                      <p:cBhvr>
                                        <p:cTn id="35" dur="1" fill="hold">
                                          <p:stCondLst>
                                            <p:cond delay="0"/>
                                          </p:stCondLst>
                                        </p:cTn>
                                        <p:tgtEl>
                                          <p:spTgt spid="81"/>
                                        </p:tgtEl>
                                        <p:attrNameLst>
                                          <p:attrName>style.visibility</p:attrName>
                                        </p:attrNameLst>
                                      </p:cBhvr>
                                      <p:to>
                                        <p:strVal val="visible"/>
                                      </p:to>
                                    </p:set>
                                    <p:anim calcmode="lin" valueType="num">
                                      <p:cBhvr>
                                        <p:cTn id="36" dur="500" fill="hold"/>
                                        <p:tgtEl>
                                          <p:spTgt spid="81"/>
                                        </p:tgtEl>
                                        <p:attrNameLst>
                                          <p:attrName>ppt_w</p:attrName>
                                        </p:attrNameLst>
                                      </p:cBhvr>
                                      <p:tavLst>
                                        <p:tav tm="0">
                                          <p:val>
                                            <p:fltVal val="0"/>
                                          </p:val>
                                        </p:tav>
                                        <p:tav tm="100000">
                                          <p:val>
                                            <p:strVal val="#ppt_w"/>
                                          </p:val>
                                        </p:tav>
                                      </p:tavLst>
                                    </p:anim>
                                    <p:anim calcmode="lin" valueType="num">
                                      <p:cBhvr>
                                        <p:cTn id="37" dur="500" fill="hold"/>
                                        <p:tgtEl>
                                          <p:spTgt spid="81"/>
                                        </p:tgtEl>
                                        <p:attrNameLst>
                                          <p:attrName>ppt_h</p:attrName>
                                        </p:attrNameLst>
                                      </p:cBhvr>
                                      <p:tavLst>
                                        <p:tav tm="0">
                                          <p:val>
                                            <p:fltVal val="0"/>
                                          </p:val>
                                        </p:tav>
                                        <p:tav tm="100000">
                                          <p:val>
                                            <p:strVal val="#ppt_h"/>
                                          </p:val>
                                        </p:tav>
                                      </p:tavLst>
                                    </p:anim>
                                    <p:animEffect transition="in" filter="fade">
                                      <p:cBhvr>
                                        <p:cTn id="38" dur="500"/>
                                        <p:tgtEl>
                                          <p:spTgt spid="81"/>
                                        </p:tgtEl>
                                      </p:cBhvr>
                                    </p:animEffect>
                                  </p:childTnLst>
                                </p:cTn>
                              </p:par>
                            </p:childTnLst>
                          </p:cTn>
                        </p:par>
                      </p:childTnLst>
                    </p:cTn>
                  </p:par>
                  <p:par>
                    <p:cTn id="39" fill="hold">
                      <p:stCondLst>
                        <p:cond delay="indefinite"/>
                      </p:stCondLst>
                      <p:childTnLst>
                        <p:par>
                          <p:cTn id="40" fill="hold">
                            <p:stCondLst>
                              <p:cond delay="0"/>
                            </p:stCondLst>
                            <p:childTnLst>
                              <p:par>
                                <p:cTn id="41" presetID="1" presetClass="exit" presetSubtype="0" fill="hold" grpId="1" nodeType="clickEffect">
                                  <p:stCondLst>
                                    <p:cond delay="0"/>
                                  </p:stCondLst>
                                  <p:childTnLst>
                                    <p:set>
                                      <p:cBhvr>
                                        <p:cTn id="42" dur="1" fill="hold">
                                          <p:stCondLst>
                                            <p:cond delay="0"/>
                                          </p:stCondLst>
                                        </p:cTn>
                                        <p:tgtEl>
                                          <p:spTgt spid="80"/>
                                        </p:tgtEl>
                                        <p:attrNameLst>
                                          <p:attrName>style.visibility</p:attrName>
                                        </p:attrNameLst>
                                      </p:cBhvr>
                                      <p:to>
                                        <p:strVal val="hidden"/>
                                      </p:to>
                                    </p:set>
                                  </p:childTnLst>
                                </p:cTn>
                              </p:par>
                              <p:par>
                                <p:cTn id="43" presetID="1" presetClass="exit" presetSubtype="0" fill="hold" nodeType="withEffect">
                                  <p:stCondLst>
                                    <p:cond delay="0"/>
                                  </p:stCondLst>
                                  <p:childTnLst>
                                    <p:set>
                                      <p:cBhvr>
                                        <p:cTn id="44" dur="1" fill="hold">
                                          <p:stCondLst>
                                            <p:cond delay="0"/>
                                          </p:stCondLst>
                                        </p:cTn>
                                        <p:tgtEl>
                                          <p:spTgt spid="82"/>
                                        </p:tgtEl>
                                        <p:attrNameLst>
                                          <p:attrName>style.visibility</p:attrName>
                                        </p:attrNameLst>
                                      </p:cBhvr>
                                      <p:to>
                                        <p:strVal val="hidden"/>
                                      </p:to>
                                    </p:set>
                                  </p:childTnLst>
                                </p:cTn>
                              </p:par>
                              <p:par>
                                <p:cTn id="45" presetID="1" presetClass="exit" presetSubtype="0" fill="hold" grpId="1" nodeType="withEffect">
                                  <p:stCondLst>
                                    <p:cond delay="0"/>
                                  </p:stCondLst>
                                  <p:childTnLst>
                                    <p:set>
                                      <p:cBhvr>
                                        <p:cTn id="46" dur="1" fill="hold">
                                          <p:stCondLst>
                                            <p:cond delay="0"/>
                                          </p:stCondLst>
                                        </p:cTn>
                                        <p:tgtEl>
                                          <p:spTgt spid="81"/>
                                        </p:tgtEl>
                                        <p:attrNameLst>
                                          <p:attrName>style.visibility</p:attrName>
                                        </p:attrNameLst>
                                      </p:cBhvr>
                                      <p:to>
                                        <p:strVal val="hidden"/>
                                      </p:to>
                                    </p:set>
                                  </p:childTnLst>
                                </p:cTn>
                              </p:par>
                            </p:childTnLst>
                          </p:cTn>
                        </p:par>
                        <p:par>
                          <p:cTn id="47" fill="hold">
                            <p:stCondLst>
                              <p:cond delay="0"/>
                            </p:stCondLst>
                            <p:childTnLst>
                              <p:par>
                                <p:cTn id="48" presetID="22" presetClass="entr" presetSubtype="8" fill="hold" grpId="0" nodeType="afterEffect">
                                  <p:stCondLst>
                                    <p:cond delay="0"/>
                                  </p:stCondLst>
                                  <p:childTnLst>
                                    <p:set>
                                      <p:cBhvr>
                                        <p:cTn id="49" dur="1" fill="hold">
                                          <p:stCondLst>
                                            <p:cond delay="0"/>
                                          </p:stCondLst>
                                        </p:cTn>
                                        <p:tgtEl>
                                          <p:spTgt spid="83"/>
                                        </p:tgtEl>
                                        <p:attrNameLst>
                                          <p:attrName>style.visibility</p:attrName>
                                        </p:attrNameLst>
                                      </p:cBhvr>
                                      <p:to>
                                        <p:strVal val="visible"/>
                                      </p:to>
                                    </p:set>
                                    <p:animEffect transition="in" filter="wipe(left)">
                                      <p:cBhvr>
                                        <p:cTn id="50" dur="500"/>
                                        <p:tgtEl>
                                          <p:spTgt spid="83"/>
                                        </p:tgtEl>
                                      </p:cBhvr>
                                    </p:animEffect>
                                  </p:childTnLst>
                                </p:cTn>
                              </p:par>
                              <p:par>
                                <p:cTn id="51" presetID="53" presetClass="entr" presetSubtype="16" fill="hold" nodeType="withEffect">
                                  <p:stCondLst>
                                    <p:cond delay="0"/>
                                  </p:stCondLst>
                                  <p:childTnLst>
                                    <p:set>
                                      <p:cBhvr>
                                        <p:cTn id="52" dur="1" fill="hold">
                                          <p:stCondLst>
                                            <p:cond delay="0"/>
                                          </p:stCondLst>
                                        </p:cTn>
                                        <p:tgtEl>
                                          <p:spTgt spid="85"/>
                                        </p:tgtEl>
                                        <p:attrNameLst>
                                          <p:attrName>style.visibility</p:attrName>
                                        </p:attrNameLst>
                                      </p:cBhvr>
                                      <p:to>
                                        <p:strVal val="visible"/>
                                      </p:to>
                                    </p:set>
                                    <p:anim calcmode="lin" valueType="num">
                                      <p:cBhvr>
                                        <p:cTn id="53" dur="500" fill="hold"/>
                                        <p:tgtEl>
                                          <p:spTgt spid="85"/>
                                        </p:tgtEl>
                                        <p:attrNameLst>
                                          <p:attrName>ppt_w</p:attrName>
                                        </p:attrNameLst>
                                      </p:cBhvr>
                                      <p:tavLst>
                                        <p:tav tm="0">
                                          <p:val>
                                            <p:fltVal val="0"/>
                                          </p:val>
                                        </p:tav>
                                        <p:tav tm="100000">
                                          <p:val>
                                            <p:strVal val="#ppt_w"/>
                                          </p:val>
                                        </p:tav>
                                      </p:tavLst>
                                    </p:anim>
                                    <p:anim calcmode="lin" valueType="num">
                                      <p:cBhvr>
                                        <p:cTn id="54" dur="500" fill="hold"/>
                                        <p:tgtEl>
                                          <p:spTgt spid="85"/>
                                        </p:tgtEl>
                                        <p:attrNameLst>
                                          <p:attrName>ppt_h</p:attrName>
                                        </p:attrNameLst>
                                      </p:cBhvr>
                                      <p:tavLst>
                                        <p:tav tm="0">
                                          <p:val>
                                            <p:fltVal val="0"/>
                                          </p:val>
                                        </p:tav>
                                        <p:tav tm="100000">
                                          <p:val>
                                            <p:strVal val="#ppt_h"/>
                                          </p:val>
                                        </p:tav>
                                      </p:tavLst>
                                    </p:anim>
                                    <p:animEffect transition="in" filter="fade">
                                      <p:cBhvr>
                                        <p:cTn id="55" dur="500"/>
                                        <p:tgtEl>
                                          <p:spTgt spid="85"/>
                                        </p:tgtEl>
                                      </p:cBhvr>
                                    </p:animEffect>
                                  </p:childTnLst>
                                </p:cTn>
                              </p:par>
                              <p:par>
                                <p:cTn id="56" presetID="53" presetClass="entr" presetSubtype="16" fill="hold" grpId="0" nodeType="withEffect">
                                  <p:stCondLst>
                                    <p:cond delay="0"/>
                                  </p:stCondLst>
                                  <p:childTnLst>
                                    <p:set>
                                      <p:cBhvr>
                                        <p:cTn id="57" dur="1" fill="hold">
                                          <p:stCondLst>
                                            <p:cond delay="0"/>
                                          </p:stCondLst>
                                        </p:cTn>
                                        <p:tgtEl>
                                          <p:spTgt spid="84"/>
                                        </p:tgtEl>
                                        <p:attrNameLst>
                                          <p:attrName>style.visibility</p:attrName>
                                        </p:attrNameLst>
                                      </p:cBhvr>
                                      <p:to>
                                        <p:strVal val="visible"/>
                                      </p:to>
                                    </p:set>
                                    <p:anim calcmode="lin" valueType="num">
                                      <p:cBhvr>
                                        <p:cTn id="58" dur="500" fill="hold"/>
                                        <p:tgtEl>
                                          <p:spTgt spid="84"/>
                                        </p:tgtEl>
                                        <p:attrNameLst>
                                          <p:attrName>ppt_w</p:attrName>
                                        </p:attrNameLst>
                                      </p:cBhvr>
                                      <p:tavLst>
                                        <p:tav tm="0">
                                          <p:val>
                                            <p:fltVal val="0"/>
                                          </p:val>
                                        </p:tav>
                                        <p:tav tm="100000">
                                          <p:val>
                                            <p:strVal val="#ppt_w"/>
                                          </p:val>
                                        </p:tav>
                                      </p:tavLst>
                                    </p:anim>
                                    <p:anim calcmode="lin" valueType="num">
                                      <p:cBhvr>
                                        <p:cTn id="59" dur="500" fill="hold"/>
                                        <p:tgtEl>
                                          <p:spTgt spid="84"/>
                                        </p:tgtEl>
                                        <p:attrNameLst>
                                          <p:attrName>ppt_h</p:attrName>
                                        </p:attrNameLst>
                                      </p:cBhvr>
                                      <p:tavLst>
                                        <p:tav tm="0">
                                          <p:val>
                                            <p:fltVal val="0"/>
                                          </p:val>
                                        </p:tav>
                                        <p:tav tm="100000">
                                          <p:val>
                                            <p:strVal val="#ppt_h"/>
                                          </p:val>
                                        </p:tav>
                                      </p:tavLst>
                                    </p:anim>
                                    <p:animEffect transition="in" filter="fade">
                                      <p:cBhvr>
                                        <p:cTn id="60" dur="500"/>
                                        <p:tgtEl>
                                          <p:spTgt spid="84"/>
                                        </p:tgtEl>
                                      </p:cBhvr>
                                    </p:animEffect>
                                  </p:childTnLst>
                                </p:cTn>
                              </p:par>
                            </p:childTnLst>
                          </p:cTn>
                        </p:par>
                      </p:childTnLst>
                    </p:cTn>
                  </p:par>
                  <p:par>
                    <p:cTn id="61" fill="hold">
                      <p:stCondLst>
                        <p:cond delay="indefinite"/>
                      </p:stCondLst>
                      <p:childTnLst>
                        <p:par>
                          <p:cTn id="62" fill="hold">
                            <p:stCondLst>
                              <p:cond delay="0"/>
                            </p:stCondLst>
                            <p:childTnLst>
                              <p:par>
                                <p:cTn id="63" presetID="1" presetClass="exit" presetSubtype="0" fill="hold" grpId="1" nodeType="clickEffect">
                                  <p:stCondLst>
                                    <p:cond delay="0"/>
                                  </p:stCondLst>
                                  <p:childTnLst>
                                    <p:set>
                                      <p:cBhvr>
                                        <p:cTn id="64" dur="1" fill="hold">
                                          <p:stCondLst>
                                            <p:cond delay="0"/>
                                          </p:stCondLst>
                                        </p:cTn>
                                        <p:tgtEl>
                                          <p:spTgt spid="83"/>
                                        </p:tgtEl>
                                        <p:attrNameLst>
                                          <p:attrName>style.visibility</p:attrName>
                                        </p:attrNameLst>
                                      </p:cBhvr>
                                      <p:to>
                                        <p:strVal val="hidden"/>
                                      </p:to>
                                    </p:set>
                                  </p:childTnLst>
                                </p:cTn>
                              </p:par>
                              <p:par>
                                <p:cTn id="65" presetID="1" presetClass="exit" presetSubtype="0" fill="hold" nodeType="withEffect">
                                  <p:stCondLst>
                                    <p:cond delay="0"/>
                                  </p:stCondLst>
                                  <p:childTnLst>
                                    <p:set>
                                      <p:cBhvr>
                                        <p:cTn id="66" dur="1" fill="hold">
                                          <p:stCondLst>
                                            <p:cond delay="0"/>
                                          </p:stCondLst>
                                        </p:cTn>
                                        <p:tgtEl>
                                          <p:spTgt spid="85"/>
                                        </p:tgtEl>
                                        <p:attrNameLst>
                                          <p:attrName>style.visibility</p:attrName>
                                        </p:attrNameLst>
                                      </p:cBhvr>
                                      <p:to>
                                        <p:strVal val="hidden"/>
                                      </p:to>
                                    </p:set>
                                  </p:childTnLst>
                                </p:cTn>
                              </p:par>
                              <p:par>
                                <p:cTn id="67" presetID="1" presetClass="exit" presetSubtype="0" fill="hold" grpId="1" nodeType="withEffect">
                                  <p:stCondLst>
                                    <p:cond delay="0"/>
                                  </p:stCondLst>
                                  <p:childTnLst>
                                    <p:set>
                                      <p:cBhvr>
                                        <p:cTn id="68" dur="1" fill="hold">
                                          <p:stCondLst>
                                            <p:cond delay="0"/>
                                          </p:stCondLst>
                                        </p:cTn>
                                        <p:tgtEl>
                                          <p:spTgt spid="84"/>
                                        </p:tgtEl>
                                        <p:attrNameLst>
                                          <p:attrName>style.visibility</p:attrName>
                                        </p:attrNameLst>
                                      </p:cBhvr>
                                      <p:to>
                                        <p:strVal val="hidden"/>
                                      </p:to>
                                    </p:set>
                                  </p:childTnLst>
                                </p:cTn>
                              </p:par>
                            </p:childTnLst>
                          </p:cTn>
                        </p:par>
                        <p:par>
                          <p:cTn id="69" fill="hold">
                            <p:stCondLst>
                              <p:cond delay="0"/>
                            </p:stCondLst>
                            <p:childTnLst>
                              <p:par>
                                <p:cTn id="70" presetID="22" presetClass="entr" presetSubtype="2" fill="hold" grpId="0" nodeType="afterEffect">
                                  <p:stCondLst>
                                    <p:cond delay="0"/>
                                  </p:stCondLst>
                                  <p:childTnLst>
                                    <p:set>
                                      <p:cBhvr>
                                        <p:cTn id="71" dur="1" fill="hold">
                                          <p:stCondLst>
                                            <p:cond delay="0"/>
                                          </p:stCondLst>
                                        </p:cTn>
                                        <p:tgtEl>
                                          <p:spTgt spid="86"/>
                                        </p:tgtEl>
                                        <p:attrNameLst>
                                          <p:attrName>style.visibility</p:attrName>
                                        </p:attrNameLst>
                                      </p:cBhvr>
                                      <p:to>
                                        <p:strVal val="visible"/>
                                      </p:to>
                                    </p:set>
                                    <p:animEffect transition="in" filter="wipe(right)">
                                      <p:cBhvr>
                                        <p:cTn id="72" dur="500"/>
                                        <p:tgtEl>
                                          <p:spTgt spid="86"/>
                                        </p:tgtEl>
                                      </p:cBhvr>
                                    </p:animEffect>
                                  </p:childTnLst>
                                </p:cTn>
                              </p:par>
                              <p:par>
                                <p:cTn id="73" presetID="53" presetClass="entr" presetSubtype="16" fill="hold" nodeType="withEffect">
                                  <p:stCondLst>
                                    <p:cond delay="0"/>
                                  </p:stCondLst>
                                  <p:childTnLst>
                                    <p:set>
                                      <p:cBhvr>
                                        <p:cTn id="74" dur="1" fill="hold">
                                          <p:stCondLst>
                                            <p:cond delay="0"/>
                                          </p:stCondLst>
                                        </p:cTn>
                                        <p:tgtEl>
                                          <p:spTgt spid="90"/>
                                        </p:tgtEl>
                                        <p:attrNameLst>
                                          <p:attrName>style.visibility</p:attrName>
                                        </p:attrNameLst>
                                      </p:cBhvr>
                                      <p:to>
                                        <p:strVal val="visible"/>
                                      </p:to>
                                    </p:set>
                                    <p:anim calcmode="lin" valueType="num">
                                      <p:cBhvr>
                                        <p:cTn id="75" dur="500" fill="hold"/>
                                        <p:tgtEl>
                                          <p:spTgt spid="90"/>
                                        </p:tgtEl>
                                        <p:attrNameLst>
                                          <p:attrName>ppt_w</p:attrName>
                                        </p:attrNameLst>
                                      </p:cBhvr>
                                      <p:tavLst>
                                        <p:tav tm="0">
                                          <p:val>
                                            <p:fltVal val="0"/>
                                          </p:val>
                                        </p:tav>
                                        <p:tav tm="100000">
                                          <p:val>
                                            <p:strVal val="#ppt_w"/>
                                          </p:val>
                                        </p:tav>
                                      </p:tavLst>
                                    </p:anim>
                                    <p:anim calcmode="lin" valueType="num">
                                      <p:cBhvr>
                                        <p:cTn id="76" dur="500" fill="hold"/>
                                        <p:tgtEl>
                                          <p:spTgt spid="90"/>
                                        </p:tgtEl>
                                        <p:attrNameLst>
                                          <p:attrName>ppt_h</p:attrName>
                                        </p:attrNameLst>
                                      </p:cBhvr>
                                      <p:tavLst>
                                        <p:tav tm="0">
                                          <p:val>
                                            <p:fltVal val="0"/>
                                          </p:val>
                                        </p:tav>
                                        <p:tav tm="100000">
                                          <p:val>
                                            <p:strVal val="#ppt_h"/>
                                          </p:val>
                                        </p:tav>
                                      </p:tavLst>
                                    </p:anim>
                                    <p:animEffect transition="in" filter="fade">
                                      <p:cBhvr>
                                        <p:cTn id="77" dur="500"/>
                                        <p:tgtEl>
                                          <p:spTgt spid="90"/>
                                        </p:tgtEl>
                                      </p:cBhvr>
                                    </p:animEffect>
                                  </p:childTnLst>
                                </p:cTn>
                              </p:par>
                              <p:par>
                                <p:cTn id="78" presetID="53" presetClass="entr" presetSubtype="16" fill="hold" nodeType="withEffect">
                                  <p:stCondLst>
                                    <p:cond delay="0"/>
                                  </p:stCondLst>
                                  <p:childTnLst>
                                    <p:set>
                                      <p:cBhvr>
                                        <p:cTn id="79" dur="1" fill="hold">
                                          <p:stCondLst>
                                            <p:cond delay="0"/>
                                          </p:stCondLst>
                                        </p:cTn>
                                        <p:tgtEl>
                                          <p:spTgt spid="88"/>
                                        </p:tgtEl>
                                        <p:attrNameLst>
                                          <p:attrName>style.visibility</p:attrName>
                                        </p:attrNameLst>
                                      </p:cBhvr>
                                      <p:to>
                                        <p:strVal val="visible"/>
                                      </p:to>
                                    </p:set>
                                    <p:anim calcmode="lin" valueType="num">
                                      <p:cBhvr>
                                        <p:cTn id="80" dur="500" fill="hold"/>
                                        <p:tgtEl>
                                          <p:spTgt spid="88"/>
                                        </p:tgtEl>
                                        <p:attrNameLst>
                                          <p:attrName>ppt_w</p:attrName>
                                        </p:attrNameLst>
                                      </p:cBhvr>
                                      <p:tavLst>
                                        <p:tav tm="0">
                                          <p:val>
                                            <p:fltVal val="0"/>
                                          </p:val>
                                        </p:tav>
                                        <p:tav tm="100000">
                                          <p:val>
                                            <p:strVal val="#ppt_w"/>
                                          </p:val>
                                        </p:tav>
                                      </p:tavLst>
                                    </p:anim>
                                    <p:anim calcmode="lin" valueType="num">
                                      <p:cBhvr>
                                        <p:cTn id="81" dur="500" fill="hold"/>
                                        <p:tgtEl>
                                          <p:spTgt spid="88"/>
                                        </p:tgtEl>
                                        <p:attrNameLst>
                                          <p:attrName>ppt_h</p:attrName>
                                        </p:attrNameLst>
                                      </p:cBhvr>
                                      <p:tavLst>
                                        <p:tav tm="0">
                                          <p:val>
                                            <p:fltVal val="0"/>
                                          </p:val>
                                        </p:tav>
                                        <p:tav tm="100000">
                                          <p:val>
                                            <p:strVal val="#ppt_h"/>
                                          </p:val>
                                        </p:tav>
                                      </p:tavLst>
                                    </p:anim>
                                    <p:animEffect transition="in" filter="fade">
                                      <p:cBhvr>
                                        <p:cTn id="82" dur="500"/>
                                        <p:tgtEl>
                                          <p:spTgt spid="88"/>
                                        </p:tgtEl>
                                      </p:cBhvr>
                                    </p:animEffect>
                                  </p:childTnLst>
                                </p:cTn>
                              </p:par>
                              <p:par>
                                <p:cTn id="83" presetID="53" presetClass="entr" presetSubtype="16" fill="hold" grpId="0" nodeType="withEffect">
                                  <p:stCondLst>
                                    <p:cond delay="0"/>
                                  </p:stCondLst>
                                  <p:childTnLst>
                                    <p:set>
                                      <p:cBhvr>
                                        <p:cTn id="84" dur="1" fill="hold">
                                          <p:stCondLst>
                                            <p:cond delay="0"/>
                                          </p:stCondLst>
                                        </p:cTn>
                                        <p:tgtEl>
                                          <p:spTgt spid="89"/>
                                        </p:tgtEl>
                                        <p:attrNameLst>
                                          <p:attrName>style.visibility</p:attrName>
                                        </p:attrNameLst>
                                      </p:cBhvr>
                                      <p:to>
                                        <p:strVal val="visible"/>
                                      </p:to>
                                    </p:set>
                                    <p:anim calcmode="lin" valueType="num">
                                      <p:cBhvr>
                                        <p:cTn id="85" dur="500" fill="hold"/>
                                        <p:tgtEl>
                                          <p:spTgt spid="89"/>
                                        </p:tgtEl>
                                        <p:attrNameLst>
                                          <p:attrName>ppt_w</p:attrName>
                                        </p:attrNameLst>
                                      </p:cBhvr>
                                      <p:tavLst>
                                        <p:tav tm="0">
                                          <p:val>
                                            <p:fltVal val="0"/>
                                          </p:val>
                                        </p:tav>
                                        <p:tav tm="100000">
                                          <p:val>
                                            <p:strVal val="#ppt_w"/>
                                          </p:val>
                                        </p:tav>
                                      </p:tavLst>
                                    </p:anim>
                                    <p:anim calcmode="lin" valueType="num">
                                      <p:cBhvr>
                                        <p:cTn id="86" dur="500" fill="hold"/>
                                        <p:tgtEl>
                                          <p:spTgt spid="89"/>
                                        </p:tgtEl>
                                        <p:attrNameLst>
                                          <p:attrName>ppt_h</p:attrName>
                                        </p:attrNameLst>
                                      </p:cBhvr>
                                      <p:tavLst>
                                        <p:tav tm="0">
                                          <p:val>
                                            <p:fltVal val="0"/>
                                          </p:val>
                                        </p:tav>
                                        <p:tav tm="100000">
                                          <p:val>
                                            <p:strVal val="#ppt_h"/>
                                          </p:val>
                                        </p:tav>
                                      </p:tavLst>
                                    </p:anim>
                                    <p:animEffect transition="in" filter="fade">
                                      <p:cBhvr>
                                        <p:cTn id="87" dur="500"/>
                                        <p:tgtEl>
                                          <p:spTgt spid="89"/>
                                        </p:tgtEl>
                                      </p:cBhvr>
                                    </p:animEffect>
                                  </p:childTnLst>
                                </p:cTn>
                              </p:par>
                              <p:par>
                                <p:cTn id="88" presetID="53" presetClass="entr" presetSubtype="16" fill="hold" grpId="0" nodeType="withEffect">
                                  <p:stCondLst>
                                    <p:cond delay="0"/>
                                  </p:stCondLst>
                                  <p:childTnLst>
                                    <p:set>
                                      <p:cBhvr>
                                        <p:cTn id="89" dur="1" fill="hold">
                                          <p:stCondLst>
                                            <p:cond delay="0"/>
                                          </p:stCondLst>
                                        </p:cTn>
                                        <p:tgtEl>
                                          <p:spTgt spid="87"/>
                                        </p:tgtEl>
                                        <p:attrNameLst>
                                          <p:attrName>style.visibility</p:attrName>
                                        </p:attrNameLst>
                                      </p:cBhvr>
                                      <p:to>
                                        <p:strVal val="visible"/>
                                      </p:to>
                                    </p:set>
                                    <p:anim calcmode="lin" valueType="num">
                                      <p:cBhvr>
                                        <p:cTn id="90" dur="500" fill="hold"/>
                                        <p:tgtEl>
                                          <p:spTgt spid="87"/>
                                        </p:tgtEl>
                                        <p:attrNameLst>
                                          <p:attrName>ppt_w</p:attrName>
                                        </p:attrNameLst>
                                      </p:cBhvr>
                                      <p:tavLst>
                                        <p:tav tm="0">
                                          <p:val>
                                            <p:fltVal val="0"/>
                                          </p:val>
                                        </p:tav>
                                        <p:tav tm="100000">
                                          <p:val>
                                            <p:strVal val="#ppt_w"/>
                                          </p:val>
                                        </p:tav>
                                      </p:tavLst>
                                    </p:anim>
                                    <p:anim calcmode="lin" valueType="num">
                                      <p:cBhvr>
                                        <p:cTn id="91" dur="500" fill="hold"/>
                                        <p:tgtEl>
                                          <p:spTgt spid="87"/>
                                        </p:tgtEl>
                                        <p:attrNameLst>
                                          <p:attrName>ppt_h</p:attrName>
                                        </p:attrNameLst>
                                      </p:cBhvr>
                                      <p:tavLst>
                                        <p:tav tm="0">
                                          <p:val>
                                            <p:fltVal val="0"/>
                                          </p:val>
                                        </p:tav>
                                        <p:tav tm="100000">
                                          <p:val>
                                            <p:strVal val="#ppt_h"/>
                                          </p:val>
                                        </p:tav>
                                      </p:tavLst>
                                    </p:anim>
                                    <p:animEffect transition="in" filter="fade">
                                      <p:cBhvr>
                                        <p:cTn id="92" dur="500"/>
                                        <p:tgtEl>
                                          <p:spTgt spid="8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2" grpId="0" build="p"/>
      <p:bldP spid="42" grpId="1" build="p"/>
      <p:bldP spid="78" grpId="0" animBg="1"/>
      <p:bldP spid="78" grpId="1" animBg="1"/>
      <p:bldP spid="80" grpId="0"/>
      <p:bldP spid="80" grpId="1"/>
      <p:bldP spid="81" grpId="0" animBg="1"/>
      <p:bldP spid="81" grpId="1" animBg="1"/>
      <p:bldP spid="83" grpId="0"/>
      <p:bldP spid="83" grpId="1"/>
      <p:bldP spid="84" grpId="0" animBg="1"/>
      <p:bldP spid="84" grpId="1" animBg="1"/>
      <p:bldP spid="86" grpId="0"/>
      <p:bldP spid="87" grpId="0" animBg="1"/>
      <p:bldP spid="89"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מלבן 3"/>
          <p:cNvSpPr/>
          <p:nvPr/>
        </p:nvSpPr>
        <p:spPr>
          <a:xfrm>
            <a:off x="9003267" y="241642"/>
            <a:ext cx="1409360" cy="707886"/>
          </a:xfrm>
          <a:prstGeom prst="rect">
            <a:avLst/>
          </a:prstGeom>
        </p:spPr>
        <p:txBody>
          <a:bodyPr wrap="none">
            <a:spAutoFit/>
          </a:bodyPr>
          <a:lstStyle/>
          <a:p>
            <a:r>
              <a:rPr lang="he-IL" sz="4000" b="1" dirty="0" smtClean="0">
                <a:latin typeface="Calibri" panose="020F0502020204030204" pitchFamily="34" charset="0"/>
                <a:cs typeface="Calibri" panose="020F0502020204030204" pitchFamily="34" charset="0"/>
              </a:rPr>
              <a:t>תפעול</a:t>
            </a:r>
            <a:endParaRPr lang="he-IL" sz="4000" b="1" dirty="0">
              <a:latin typeface="Calibri" panose="020F0502020204030204" pitchFamily="34" charset="0"/>
              <a:cs typeface="Calibri" panose="020F0502020204030204" pitchFamily="34" charset="0"/>
            </a:endParaRPr>
          </a:p>
        </p:txBody>
      </p:sp>
      <p:sp>
        <p:nvSpPr>
          <p:cNvPr id="42" name="מציין מיקום תוכן 13"/>
          <p:cNvSpPr txBox="1">
            <a:spLocks/>
          </p:cNvSpPr>
          <p:nvPr/>
        </p:nvSpPr>
        <p:spPr bwMode="auto">
          <a:xfrm>
            <a:off x="8320765" y="3708184"/>
            <a:ext cx="1764196" cy="264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0" indent="0" algn="ctr" rtl="1" eaLnBrk="1" fontAlgn="base" hangingPunct="1">
              <a:spcBef>
                <a:spcPct val="20000"/>
              </a:spcBef>
              <a:spcAft>
                <a:spcPct val="0"/>
              </a:spcAft>
              <a:buFont typeface="Arial" pitchFamily="34" charset="0"/>
              <a:buNone/>
              <a:defRPr sz="3200" kern="1200">
                <a:solidFill>
                  <a:schemeClr val="tx1">
                    <a:tint val="75000"/>
                  </a:schemeClr>
                </a:solidFill>
                <a:latin typeface="+mn-lt"/>
                <a:ea typeface="+mn-ea"/>
                <a:cs typeface="+mn-cs"/>
              </a:defRPr>
            </a:lvl1pPr>
            <a:lvl2pPr marL="457200" indent="0" algn="ctr" rtl="1" eaLnBrk="1" fontAlgn="base" hangingPunct="1">
              <a:spcBef>
                <a:spcPct val="20000"/>
              </a:spcBef>
              <a:spcAft>
                <a:spcPct val="0"/>
              </a:spcAft>
              <a:buFont typeface="Arial" pitchFamily="34" charset="0"/>
              <a:buNone/>
              <a:defRPr sz="2800" kern="1200">
                <a:solidFill>
                  <a:schemeClr val="tx1">
                    <a:tint val="75000"/>
                  </a:schemeClr>
                </a:solidFill>
                <a:latin typeface="+mn-lt"/>
                <a:ea typeface="+mn-ea"/>
                <a:cs typeface="+mn-cs"/>
              </a:defRPr>
            </a:lvl2pPr>
            <a:lvl3pPr marL="914400" indent="0" algn="ctr" rtl="1" eaLnBrk="1" fontAlgn="base" hangingPunct="1">
              <a:spcBef>
                <a:spcPct val="20000"/>
              </a:spcBef>
              <a:spcAft>
                <a:spcPct val="0"/>
              </a:spcAft>
              <a:buFont typeface="Arial" pitchFamily="34" charset="0"/>
              <a:buNone/>
              <a:defRPr sz="2400" kern="1200">
                <a:solidFill>
                  <a:schemeClr val="tx1">
                    <a:tint val="75000"/>
                  </a:schemeClr>
                </a:solidFill>
                <a:latin typeface="+mn-lt"/>
                <a:ea typeface="+mn-ea"/>
                <a:cs typeface="+mn-cs"/>
              </a:defRPr>
            </a:lvl3pPr>
            <a:lvl4pPr marL="1371600" indent="0" algn="ctr" rtl="1" eaLnBrk="1" fontAlgn="base" hangingPunct="1">
              <a:spcBef>
                <a:spcPct val="20000"/>
              </a:spcBef>
              <a:spcAft>
                <a:spcPct val="0"/>
              </a:spcAft>
              <a:buFont typeface="Arial" pitchFamily="34" charset="0"/>
              <a:buNone/>
              <a:defRPr sz="2000" kern="1200">
                <a:solidFill>
                  <a:schemeClr val="tx1">
                    <a:tint val="75000"/>
                  </a:schemeClr>
                </a:solidFill>
                <a:latin typeface="+mn-lt"/>
                <a:ea typeface="+mn-ea"/>
                <a:cs typeface="+mn-cs"/>
              </a:defRPr>
            </a:lvl4pPr>
            <a:lvl5pPr marL="1828800" indent="0" algn="ctr" rtl="1" eaLnBrk="1" fontAlgn="base" hangingPunct="1">
              <a:spcBef>
                <a:spcPct val="20000"/>
              </a:spcBef>
              <a:spcAft>
                <a:spcPct val="0"/>
              </a:spcAft>
              <a:buFont typeface="Arial" pitchFamily="34" charset="0"/>
              <a:buNone/>
              <a:defRPr sz="2000" kern="1200">
                <a:solidFill>
                  <a:schemeClr val="tx1">
                    <a:tint val="75000"/>
                  </a:schemeClr>
                </a:solidFill>
                <a:latin typeface="+mn-lt"/>
                <a:ea typeface="+mn-ea"/>
                <a:cs typeface="+mn-cs"/>
              </a:defRPr>
            </a:lvl5pPr>
            <a:lvl6pPr marL="2286000" indent="0" algn="ctr" defTabSz="914400" rtl="1"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1"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1"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1"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r"/>
            <a:r>
              <a:rPr lang="he-IL" sz="2000" dirty="0" smtClean="0">
                <a:solidFill>
                  <a:schemeClr val="tx1"/>
                </a:solidFill>
                <a:latin typeface="Calibri" panose="020F0502020204030204" pitchFamily="34" charset="0"/>
                <a:cs typeface="Calibri" panose="020F0502020204030204" pitchFamily="34" charset="0"/>
              </a:rPr>
              <a:t>שתי תיבות התצוגה התחתונות קובעות את רמת הבהירות של המסך.</a:t>
            </a:r>
            <a:endParaRPr lang="he-IL" sz="2000" dirty="0">
              <a:solidFill>
                <a:schemeClr val="tx1"/>
              </a:solidFill>
              <a:latin typeface="Calibri" panose="020F0502020204030204" pitchFamily="34" charset="0"/>
              <a:cs typeface="Calibri" panose="020F0502020204030204" pitchFamily="34" charset="0"/>
            </a:endParaRPr>
          </a:p>
        </p:txBody>
      </p:sp>
      <p:grpSp>
        <p:nvGrpSpPr>
          <p:cNvPr id="43" name="קבוצה 42"/>
          <p:cNvGrpSpPr/>
          <p:nvPr/>
        </p:nvGrpSpPr>
        <p:grpSpPr>
          <a:xfrm>
            <a:off x="2978786" y="1268179"/>
            <a:ext cx="5256584" cy="3425777"/>
            <a:chOff x="1763688" y="977211"/>
            <a:chExt cx="5256584" cy="3425777"/>
          </a:xfrm>
        </p:grpSpPr>
        <p:pic>
          <p:nvPicPr>
            <p:cNvPr id="44" name="תמונה 4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763688" y="977211"/>
              <a:ext cx="5256584" cy="3425777"/>
            </a:xfrm>
            <a:prstGeom prst="rect">
              <a:avLst/>
            </a:prstGeom>
          </p:spPr>
        </p:pic>
        <p:sp>
          <p:nvSpPr>
            <p:cNvPr id="45" name="TextBox 44"/>
            <p:cNvSpPr txBox="1"/>
            <p:nvPr/>
          </p:nvSpPr>
          <p:spPr>
            <a:xfrm>
              <a:off x="5076056" y="1397943"/>
              <a:ext cx="576064" cy="230832"/>
            </a:xfrm>
            <a:prstGeom prst="rect">
              <a:avLst/>
            </a:prstGeom>
            <a:noFill/>
          </p:spPr>
          <p:txBody>
            <a:bodyPr wrap="square" rtlCol="1">
              <a:spAutoFit/>
            </a:bodyPr>
            <a:lstStyle/>
            <a:p>
              <a:r>
                <a:rPr lang="en-US" sz="900" dirty="0" smtClean="0">
                  <a:latin typeface="Calibri" panose="020F0502020204030204" pitchFamily="34" charset="0"/>
                  <a:cs typeface="Calibri" panose="020F0502020204030204" pitchFamily="34" charset="0"/>
                </a:rPr>
                <a:t>Type</a:t>
              </a:r>
              <a:endParaRPr lang="he-IL" sz="900" dirty="0">
                <a:latin typeface="Calibri" panose="020F0502020204030204" pitchFamily="34" charset="0"/>
                <a:cs typeface="Calibri" panose="020F0502020204030204" pitchFamily="34" charset="0"/>
              </a:endParaRPr>
            </a:p>
          </p:txBody>
        </p:sp>
        <p:sp>
          <p:nvSpPr>
            <p:cNvPr id="46" name="TextBox 45"/>
            <p:cNvSpPr txBox="1"/>
            <p:nvPr/>
          </p:nvSpPr>
          <p:spPr>
            <a:xfrm>
              <a:off x="5220111" y="1628775"/>
              <a:ext cx="504017" cy="230832"/>
            </a:xfrm>
            <a:prstGeom prst="rect">
              <a:avLst/>
            </a:prstGeom>
            <a:solidFill>
              <a:schemeClr val="tx1"/>
            </a:solidFill>
          </p:spPr>
          <p:txBody>
            <a:bodyPr wrap="square" rtlCol="1">
              <a:spAutoFit/>
            </a:bodyPr>
            <a:lstStyle/>
            <a:p>
              <a:pPr algn="ctr"/>
              <a:r>
                <a:rPr lang="en-US" sz="900" dirty="0" smtClean="0">
                  <a:latin typeface="Calibri" panose="020F0502020204030204" pitchFamily="34" charset="0"/>
                  <a:cs typeface="Calibri" panose="020F0502020204030204" pitchFamily="34" charset="0"/>
                </a:rPr>
                <a:t>Dots</a:t>
              </a:r>
              <a:endParaRPr lang="he-IL" sz="900" dirty="0">
                <a:latin typeface="Calibri" panose="020F0502020204030204" pitchFamily="34" charset="0"/>
                <a:cs typeface="Calibri" panose="020F0502020204030204" pitchFamily="34" charset="0"/>
              </a:endParaRPr>
            </a:p>
          </p:txBody>
        </p:sp>
        <p:sp>
          <p:nvSpPr>
            <p:cNvPr id="47" name="TextBox 46"/>
            <p:cNvSpPr txBox="1"/>
            <p:nvPr/>
          </p:nvSpPr>
          <p:spPr>
            <a:xfrm>
              <a:off x="5184087" y="1891441"/>
              <a:ext cx="576064" cy="230832"/>
            </a:xfrm>
            <a:prstGeom prst="rect">
              <a:avLst/>
            </a:prstGeom>
            <a:noFill/>
          </p:spPr>
          <p:txBody>
            <a:bodyPr wrap="square" rtlCol="1">
              <a:spAutoFit/>
            </a:bodyPr>
            <a:lstStyle/>
            <a:p>
              <a:pPr algn="ctr"/>
              <a:r>
                <a:rPr lang="en-US" sz="900" dirty="0" smtClean="0">
                  <a:latin typeface="Calibri" panose="020F0502020204030204" pitchFamily="34" charset="0"/>
                  <a:cs typeface="Calibri" panose="020F0502020204030204" pitchFamily="34" charset="0"/>
                </a:rPr>
                <a:t>Persist</a:t>
              </a:r>
              <a:endParaRPr lang="he-IL" sz="900" dirty="0">
                <a:latin typeface="Calibri" panose="020F0502020204030204" pitchFamily="34" charset="0"/>
                <a:cs typeface="Calibri" panose="020F0502020204030204" pitchFamily="34" charset="0"/>
              </a:endParaRPr>
            </a:p>
          </p:txBody>
        </p:sp>
        <p:sp>
          <p:nvSpPr>
            <p:cNvPr id="48" name="TextBox 47"/>
            <p:cNvSpPr txBox="1"/>
            <p:nvPr/>
          </p:nvSpPr>
          <p:spPr>
            <a:xfrm>
              <a:off x="5184704" y="2122273"/>
              <a:ext cx="576064" cy="230832"/>
            </a:xfrm>
            <a:prstGeom prst="rect">
              <a:avLst/>
            </a:prstGeom>
            <a:solidFill>
              <a:schemeClr val="tx1"/>
            </a:solidFill>
          </p:spPr>
          <p:txBody>
            <a:bodyPr wrap="square" rtlCol="1">
              <a:spAutoFit/>
            </a:bodyPr>
            <a:lstStyle/>
            <a:p>
              <a:pPr algn="ctr"/>
              <a:r>
                <a:rPr lang="en-US" sz="900" dirty="0" smtClean="0">
                  <a:latin typeface="Calibri" panose="020F0502020204030204" pitchFamily="34" charset="0"/>
                  <a:cs typeface="Calibri" panose="020F0502020204030204" pitchFamily="34" charset="0"/>
                </a:rPr>
                <a:t>Off</a:t>
              </a:r>
              <a:endParaRPr lang="he-IL" sz="900" dirty="0">
                <a:latin typeface="Calibri" panose="020F0502020204030204" pitchFamily="34" charset="0"/>
                <a:cs typeface="Calibri" panose="020F0502020204030204" pitchFamily="34" charset="0"/>
              </a:endParaRPr>
            </a:p>
          </p:txBody>
        </p:sp>
        <p:sp>
          <p:nvSpPr>
            <p:cNvPr id="49" name="TextBox 48"/>
            <p:cNvSpPr txBox="1"/>
            <p:nvPr/>
          </p:nvSpPr>
          <p:spPr>
            <a:xfrm>
              <a:off x="5184704" y="2377250"/>
              <a:ext cx="576064" cy="230832"/>
            </a:xfrm>
            <a:prstGeom prst="rect">
              <a:avLst/>
            </a:prstGeom>
            <a:noFill/>
          </p:spPr>
          <p:txBody>
            <a:bodyPr wrap="square" rtlCol="1">
              <a:spAutoFit/>
            </a:bodyPr>
            <a:lstStyle/>
            <a:p>
              <a:pPr algn="ctr"/>
              <a:r>
                <a:rPr lang="en-US" sz="900" dirty="0" smtClean="0">
                  <a:latin typeface="Calibri" panose="020F0502020204030204" pitchFamily="34" charset="0"/>
                  <a:cs typeface="Calibri" panose="020F0502020204030204" pitchFamily="34" charset="0"/>
                </a:rPr>
                <a:t>Format</a:t>
              </a:r>
              <a:endParaRPr lang="he-IL" sz="900" dirty="0">
                <a:latin typeface="Calibri" panose="020F0502020204030204" pitchFamily="34" charset="0"/>
                <a:cs typeface="Calibri" panose="020F0502020204030204" pitchFamily="34" charset="0"/>
              </a:endParaRPr>
            </a:p>
          </p:txBody>
        </p:sp>
        <p:sp>
          <p:nvSpPr>
            <p:cNvPr id="50" name="TextBox 49"/>
            <p:cNvSpPr txBox="1"/>
            <p:nvPr/>
          </p:nvSpPr>
          <p:spPr>
            <a:xfrm>
              <a:off x="5129480" y="2838139"/>
              <a:ext cx="718262" cy="369332"/>
            </a:xfrm>
            <a:prstGeom prst="rect">
              <a:avLst/>
            </a:prstGeom>
            <a:noFill/>
          </p:spPr>
          <p:txBody>
            <a:bodyPr wrap="square" rtlCol="1">
              <a:spAutoFit/>
            </a:bodyPr>
            <a:lstStyle/>
            <a:p>
              <a:pPr algn="ctr"/>
              <a:r>
                <a:rPr lang="en-US" sz="900" dirty="0" smtClean="0">
                  <a:latin typeface="Calibri" panose="020F0502020204030204" pitchFamily="34" charset="0"/>
                  <a:cs typeface="Calibri" panose="020F0502020204030204" pitchFamily="34" charset="0"/>
                </a:rPr>
                <a:t>Contrast Increase</a:t>
              </a:r>
              <a:endParaRPr lang="he-IL" sz="900" dirty="0">
                <a:latin typeface="Calibri" panose="020F0502020204030204" pitchFamily="34" charset="0"/>
                <a:cs typeface="Calibri" panose="020F0502020204030204" pitchFamily="34" charset="0"/>
              </a:endParaRPr>
            </a:p>
          </p:txBody>
        </p:sp>
        <p:sp>
          <p:nvSpPr>
            <p:cNvPr id="51" name="TextBox 50"/>
            <p:cNvSpPr txBox="1"/>
            <p:nvPr/>
          </p:nvSpPr>
          <p:spPr>
            <a:xfrm>
              <a:off x="5113321" y="3272598"/>
              <a:ext cx="682854" cy="369332"/>
            </a:xfrm>
            <a:prstGeom prst="rect">
              <a:avLst/>
            </a:prstGeom>
            <a:noFill/>
          </p:spPr>
          <p:txBody>
            <a:bodyPr wrap="square" rtlCol="1">
              <a:spAutoFit/>
            </a:bodyPr>
            <a:lstStyle/>
            <a:p>
              <a:pPr algn="ctr"/>
              <a:r>
                <a:rPr lang="en-US" sz="900" dirty="0" smtClean="0">
                  <a:latin typeface="Calibri" panose="020F0502020204030204" pitchFamily="34" charset="0"/>
                  <a:cs typeface="Calibri" panose="020F0502020204030204" pitchFamily="34" charset="0"/>
                </a:rPr>
                <a:t>Contrast Decrease</a:t>
              </a:r>
              <a:endParaRPr lang="he-IL" sz="900" dirty="0">
                <a:latin typeface="Calibri" panose="020F0502020204030204" pitchFamily="34" charset="0"/>
                <a:cs typeface="Calibri" panose="020F0502020204030204" pitchFamily="34" charset="0"/>
              </a:endParaRPr>
            </a:p>
          </p:txBody>
        </p:sp>
        <p:sp>
          <p:nvSpPr>
            <p:cNvPr id="52" name="TextBox 51"/>
            <p:cNvSpPr txBox="1"/>
            <p:nvPr/>
          </p:nvSpPr>
          <p:spPr>
            <a:xfrm>
              <a:off x="5184087" y="2522618"/>
              <a:ext cx="576064" cy="230832"/>
            </a:xfrm>
            <a:prstGeom prst="rect">
              <a:avLst/>
            </a:prstGeom>
            <a:noFill/>
          </p:spPr>
          <p:txBody>
            <a:bodyPr wrap="square" rtlCol="1">
              <a:spAutoFit/>
            </a:bodyPr>
            <a:lstStyle/>
            <a:p>
              <a:pPr algn="ctr"/>
              <a:r>
                <a:rPr lang="en-US" sz="900" dirty="0" smtClean="0">
                  <a:latin typeface="Calibri" panose="020F0502020204030204" pitchFamily="34" charset="0"/>
                  <a:cs typeface="Calibri" panose="020F0502020204030204" pitchFamily="34" charset="0"/>
                </a:rPr>
                <a:t>YT</a:t>
              </a:r>
              <a:endParaRPr lang="he-IL" sz="900" dirty="0">
                <a:latin typeface="Calibri" panose="020F0502020204030204" pitchFamily="34" charset="0"/>
                <a:cs typeface="Calibri" panose="020F0502020204030204" pitchFamily="34" charset="0"/>
              </a:endParaRPr>
            </a:p>
          </p:txBody>
        </p:sp>
      </p:grpSp>
      <p:cxnSp>
        <p:nvCxnSpPr>
          <p:cNvPr id="53" name="מחבר ישר 52"/>
          <p:cNvCxnSpPr/>
          <p:nvPr/>
        </p:nvCxnSpPr>
        <p:spPr bwMode="auto">
          <a:xfrm>
            <a:off x="3590854" y="2313193"/>
            <a:ext cx="432048" cy="0"/>
          </a:xfrm>
          <a:prstGeom prst="line">
            <a:avLst/>
          </a:prstGeom>
          <a:solidFill>
            <a:srgbClr val="C0C0C0"/>
          </a:solidFill>
          <a:ln w="19050" cap="flat" cmpd="sng" algn="ctr">
            <a:solidFill>
              <a:schemeClr val="tx1"/>
            </a:solidFill>
            <a:prstDash val="solid"/>
            <a:round/>
            <a:headEnd type="none" w="med" len="med"/>
            <a:tailEnd type="none" w="med" len="med"/>
          </a:ln>
          <a:effectLst/>
        </p:spPr>
      </p:cxnSp>
      <p:cxnSp>
        <p:nvCxnSpPr>
          <p:cNvPr id="73" name="מחבר ישר 72"/>
          <p:cNvCxnSpPr/>
          <p:nvPr/>
        </p:nvCxnSpPr>
        <p:spPr bwMode="auto">
          <a:xfrm>
            <a:off x="4022902" y="3472126"/>
            <a:ext cx="432048" cy="0"/>
          </a:xfrm>
          <a:prstGeom prst="line">
            <a:avLst/>
          </a:prstGeom>
          <a:solidFill>
            <a:srgbClr val="C0C0C0"/>
          </a:solidFill>
          <a:ln w="19050" cap="flat" cmpd="sng" algn="ctr">
            <a:solidFill>
              <a:schemeClr val="tx1"/>
            </a:solidFill>
            <a:prstDash val="solid"/>
            <a:round/>
            <a:headEnd type="none" w="med" len="med"/>
            <a:tailEnd type="none" w="med" len="med"/>
          </a:ln>
          <a:effectLst/>
        </p:spPr>
      </p:cxnSp>
      <p:cxnSp>
        <p:nvCxnSpPr>
          <p:cNvPr id="74" name="מחבר ישר 73"/>
          <p:cNvCxnSpPr/>
          <p:nvPr/>
        </p:nvCxnSpPr>
        <p:spPr bwMode="auto">
          <a:xfrm>
            <a:off x="4454950" y="2313193"/>
            <a:ext cx="432048" cy="0"/>
          </a:xfrm>
          <a:prstGeom prst="line">
            <a:avLst/>
          </a:prstGeom>
          <a:solidFill>
            <a:srgbClr val="C0C0C0"/>
          </a:solidFill>
          <a:ln w="19050" cap="flat" cmpd="sng" algn="ctr">
            <a:solidFill>
              <a:schemeClr val="tx1"/>
            </a:solidFill>
            <a:prstDash val="solid"/>
            <a:round/>
            <a:headEnd type="none" w="med" len="med"/>
            <a:tailEnd type="none" w="med" len="med"/>
          </a:ln>
          <a:effectLst/>
        </p:spPr>
      </p:cxnSp>
      <p:cxnSp>
        <p:nvCxnSpPr>
          <p:cNvPr id="75" name="מחבר ישר 74"/>
          <p:cNvCxnSpPr/>
          <p:nvPr/>
        </p:nvCxnSpPr>
        <p:spPr bwMode="auto">
          <a:xfrm>
            <a:off x="5247038" y="2313193"/>
            <a:ext cx="432048" cy="0"/>
          </a:xfrm>
          <a:prstGeom prst="line">
            <a:avLst/>
          </a:prstGeom>
          <a:solidFill>
            <a:srgbClr val="C0C0C0"/>
          </a:solidFill>
          <a:ln w="19050" cap="flat" cmpd="sng" algn="ctr">
            <a:solidFill>
              <a:schemeClr val="tx1"/>
            </a:solidFill>
            <a:prstDash val="solid"/>
            <a:round/>
            <a:headEnd type="none" w="med" len="med"/>
            <a:tailEnd type="none" w="med" len="med"/>
          </a:ln>
          <a:effectLst/>
        </p:spPr>
      </p:cxnSp>
      <p:cxnSp>
        <p:nvCxnSpPr>
          <p:cNvPr id="76" name="מחבר ישר 75"/>
          <p:cNvCxnSpPr/>
          <p:nvPr/>
        </p:nvCxnSpPr>
        <p:spPr bwMode="auto">
          <a:xfrm>
            <a:off x="6039126" y="2313193"/>
            <a:ext cx="324055" cy="0"/>
          </a:xfrm>
          <a:prstGeom prst="line">
            <a:avLst/>
          </a:prstGeom>
          <a:solidFill>
            <a:srgbClr val="C0C0C0"/>
          </a:solidFill>
          <a:ln w="19050" cap="flat" cmpd="sng" algn="ctr">
            <a:solidFill>
              <a:schemeClr val="tx1"/>
            </a:solidFill>
            <a:prstDash val="solid"/>
            <a:round/>
            <a:headEnd type="none" w="med" len="med"/>
            <a:tailEnd type="none" w="med" len="med"/>
          </a:ln>
          <a:effectLst/>
        </p:spPr>
      </p:cxnSp>
      <p:cxnSp>
        <p:nvCxnSpPr>
          <p:cNvPr id="77" name="מחבר ישר 76"/>
          <p:cNvCxnSpPr/>
          <p:nvPr/>
        </p:nvCxnSpPr>
        <p:spPr bwMode="auto">
          <a:xfrm>
            <a:off x="4814990" y="3472126"/>
            <a:ext cx="432048" cy="0"/>
          </a:xfrm>
          <a:prstGeom prst="line">
            <a:avLst/>
          </a:prstGeom>
          <a:solidFill>
            <a:srgbClr val="C0C0C0"/>
          </a:solidFill>
          <a:ln w="19050" cap="flat" cmpd="sng" algn="ctr">
            <a:solidFill>
              <a:schemeClr val="tx1"/>
            </a:solidFill>
            <a:prstDash val="solid"/>
            <a:round/>
            <a:headEnd type="none" w="med" len="med"/>
            <a:tailEnd type="none" w="med" len="med"/>
          </a:ln>
          <a:effectLst/>
        </p:spPr>
      </p:cxnSp>
      <p:cxnSp>
        <p:nvCxnSpPr>
          <p:cNvPr id="78" name="מחבר ישר 77"/>
          <p:cNvCxnSpPr/>
          <p:nvPr/>
        </p:nvCxnSpPr>
        <p:spPr bwMode="auto">
          <a:xfrm>
            <a:off x="5607078" y="3486108"/>
            <a:ext cx="432048" cy="0"/>
          </a:xfrm>
          <a:prstGeom prst="line">
            <a:avLst/>
          </a:prstGeom>
          <a:solidFill>
            <a:srgbClr val="C0C0C0"/>
          </a:solidFill>
          <a:ln w="19050" cap="flat" cmpd="sng" algn="ctr">
            <a:solidFill>
              <a:schemeClr val="tx1"/>
            </a:solidFill>
            <a:prstDash val="solid"/>
            <a:round/>
            <a:headEnd type="none" w="med" len="med"/>
            <a:tailEnd type="none" w="med" len="med"/>
          </a:ln>
          <a:effectLst/>
        </p:spPr>
      </p:cxnSp>
      <p:sp>
        <p:nvSpPr>
          <p:cNvPr id="79" name="TextBox 78"/>
          <p:cNvSpPr txBox="1"/>
          <p:nvPr/>
        </p:nvSpPr>
        <p:spPr>
          <a:xfrm>
            <a:off x="8250028" y="1347996"/>
            <a:ext cx="1944216" cy="1631216"/>
          </a:xfrm>
          <a:prstGeom prst="rect">
            <a:avLst/>
          </a:prstGeom>
          <a:noFill/>
        </p:spPr>
        <p:txBody>
          <a:bodyPr wrap="square" rtlCol="1">
            <a:spAutoFit/>
          </a:bodyPr>
          <a:lstStyle/>
          <a:p>
            <a:r>
              <a:rPr lang="en-US" sz="2000" dirty="0" smtClean="0">
                <a:latin typeface="Calibri" panose="020F0502020204030204" pitchFamily="34" charset="0"/>
                <a:cs typeface="Calibri" panose="020F0502020204030204" pitchFamily="34" charset="0"/>
              </a:rPr>
              <a:t>Display:</a:t>
            </a:r>
          </a:p>
          <a:p>
            <a:r>
              <a:rPr lang="he-IL" sz="2000" dirty="0" smtClean="0">
                <a:latin typeface="Calibri" panose="020F0502020204030204" pitchFamily="34" charset="0"/>
                <a:cs typeface="Calibri" panose="020F0502020204030204" pitchFamily="34" charset="0"/>
              </a:rPr>
              <a:t>תפקיד תפריט ה</a:t>
            </a:r>
            <a:r>
              <a:rPr lang="en-US" sz="2000" dirty="0" smtClean="0">
                <a:latin typeface="Calibri" panose="020F0502020204030204" pitchFamily="34" charset="0"/>
                <a:cs typeface="Calibri" panose="020F0502020204030204" pitchFamily="34" charset="0"/>
              </a:rPr>
              <a:t>Display</a:t>
            </a:r>
            <a:r>
              <a:rPr lang="he-IL" sz="2000" dirty="0" smtClean="0">
                <a:latin typeface="Calibri" panose="020F0502020204030204" pitchFamily="34" charset="0"/>
                <a:cs typeface="Calibri" panose="020F0502020204030204" pitchFamily="34" charset="0"/>
              </a:rPr>
              <a:t> הוא לקבוע את הגדרות התצוגה של המסך.</a:t>
            </a:r>
            <a:endParaRPr lang="he-IL" sz="2000" dirty="0">
              <a:latin typeface="Calibri" panose="020F0502020204030204" pitchFamily="34" charset="0"/>
              <a:cs typeface="Calibri" panose="020F0502020204030204" pitchFamily="34" charset="0"/>
            </a:endParaRPr>
          </a:p>
        </p:txBody>
      </p:sp>
      <p:sp>
        <p:nvSpPr>
          <p:cNvPr id="80" name="TextBox 79"/>
          <p:cNvSpPr txBox="1"/>
          <p:nvPr/>
        </p:nvSpPr>
        <p:spPr>
          <a:xfrm>
            <a:off x="2578579" y="4700645"/>
            <a:ext cx="5336918" cy="1323439"/>
          </a:xfrm>
          <a:prstGeom prst="rect">
            <a:avLst/>
          </a:prstGeom>
          <a:noFill/>
        </p:spPr>
        <p:txBody>
          <a:bodyPr wrap="square" rtlCol="1">
            <a:spAutoFit/>
          </a:bodyPr>
          <a:lstStyle/>
          <a:p>
            <a:r>
              <a:rPr lang="he-IL" sz="2000" dirty="0" smtClean="0">
                <a:latin typeface="Calibri" panose="020F0502020204030204" pitchFamily="34" charset="0"/>
                <a:cs typeface="Calibri" panose="020F0502020204030204" pitchFamily="34" charset="0"/>
              </a:rPr>
              <a:t>בתיבת התצוגה הראשונה ניתן לקבוע את אופן הצגת הגל. </a:t>
            </a:r>
            <a:endParaRPr lang="he-IL" sz="2000" dirty="0">
              <a:latin typeface="Calibri" panose="020F0502020204030204" pitchFamily="34" charset="0"/>
              <a:cs typeface="Calibri" panose="020F0502020204030204" pitchFamily="34" charset="0"/>
            </a:endParaRPr>
          </a:p>
          <a:p>
            <a:r>
              <a:rPr lang="en-US" sz="2000" dirty="0" smtClean="0">
                <a:latin typeface="Calibri" panose="020F0502020204030204" pitchFamily="34" charset="0"/>
                <a:cs typeface="Calibri" panose="020F0502020204030204" pitchFamily="34" charset="0"/>
              </a:rPr>
              <a:t>Dots</a:t>
            </a:r>
            <a:r>
              <a:rPr lang="he-IL" sz="2000" dirty="0" smtClean="0">
                <a:latin typeface="Calibri" panose="020F0502020204030204" pitchFamily="34" charset="0"/>
                <a:cs typeface="Calibri" panose="020F0502020204030204" pitchFamily="34" charset="0"/>
              </a:rPr>
              <a:t>- מציג את הגל כאוסף נקודות.</a:t>
            </a:r>
          </a:p>
          <a:p>
            <a:r>
              <a:rPr lang="en-US" sz="2000" dirty="0" smtClean="0">
                <a:latin typeface="Calibri" panose="020F0502020204030204" pitchFamily="34" charset="0"/>
                <a:cs typeface="Calibri" panose="020F0502020204030204" pitchFamily="34" charset="0"/>
              </a:rPr>
              <a:t>Vectors</a:t>
            </a:r>
            <a:r>
              <a:rPr lang="he-IL" sz="2000" dirty="0" smtClean="0">
                <a:latin typeface="Calibri" panose="020F0502020204030204" pitchFamily="34" charset="0"/>
                <a:cs typeface="Calibri" panose="020F0502020204030204" pitchFamily="34" charset="0"/>
              </a:rPr>
              <a:t>- מציג את הגל כקו רציף.</a:t>
            </a:r>
          </a:p>
        </p:txBody>
      </p:sp>
      <p:sp>
        <p:nvSpPr>
          <p:cNvPr id="81" name="אליפסה 80"/>
          <p:cNvSpPr/>
          <p:nvPr/>
        </p:nvSpPr>
        <p:spPr bwMode="auto">
          <a:xfrm>
            <a:off x="6291154" y="3044418"/>
            <a:ext cx="771685" cy="1050958"/>
          </a:xfrm>
          <a:prstGeom prst="ellipse">
            <a:avLst/>
          </a:prstGeom>
          <a:noFill/>
          <a:ln w="19050" cap="flat" cmpd="sng" algn="ctr">
            <a:solidFill>
              <a:srgbClr val="FFFF00"/>
            </a:solidFill>
            <a:prstDash val="solid"/>
            <a:round/>
            <a:headEnd type="none" w="med" len="med"/>
            <a:tailEnd type="none" w="med" len="med"/>
          </a:ln>
          <a:effectLst/>
        </p:spPr>
        <p:txBody>
          <a:bodyPr vert="horz" wrap="square" lIns="91440" tIns="45720" rIns="91440" bIns="45720" numCol="1" rtlCol="1" anchor="t" anchorCtr="0" compatLnSpc="1">
            <a:prstTxWarp prst="textNoShape">
              <a:avLst/>
            </a:prstTxWarp>
          </a:bodyPr>
          <a:lstStyle/>
          <a:p>
            <a:pPr marL="0" marR="0" indent="0" algn="r" defTabSz="914400" rtl="1" eaLnBrk="1" fontAlgn="base" latinLnBrk="0" hangingPunct="1">
              <a:lnSpc>
                <a:spcPct val="100000"/>
              </a:lnSpc>
              <a:spcBef>
                <a:spcPct val="0"/>
              </a:spcBef>
              <a:spcAft>
                <a:spcPct val="0"/>
              </a:spcAft>
              <a:buClrTx/>
              <a:buSzTx/>
              <a:buFontTx/>
              <a:buNone/>
              <a:tabLst/>
            </a:pPr>
            <a:endParaRPr kumimoji="0" lang="he-IL" sz="1800" b="0" i="0" u="none" strike="noStrike" cap="none" normalizeH="0" baseline="0" smtClean="0">
              <a:ln>
                <a:noFill/>
              </a:ln>
              <a:effectLst/>
              <a:latin typeface="Calibri" panose="020F0502020204030204" pitchFamily="34" charset="0"/>
              <a:cs typeface="Calibri" panose="020F0502020204030204" pitchFamily="34" charset="0"/>
            </a:endParaRPr>
          </a:p>
        </p:txBody>
      </p:sp>
      <p:cxnSp>
        <p:nvCxnSpPr>
          <p:cNvPr id="82" name="מחבר חץ ישר 81"/>
          <p:cNvCxnSpPr/>
          <p:nvPr/>
        </p:nvCxnSpPr>
        <p:spPr bwMode="auto">
          <a:xfrm flipH="1" flipV="1">
            <a:off x="7062840" y="3563566"/>
            <a:ext cx="1568574" cy="946633"/>
          </a:xfrm>
          <a:prstGeom prst="straightConnector1">
            <a:avLst/>
          </a:prstGeom>
          <a:solidFill>
            <a:srgbClr val="C0C0C0"/>
          </a:solidFill>
          <a:ln w="19050" cap="flat" cmpd="sng" algn="ctr">
            <a:solidFill>
              <a:srgbClr val="FFFF00"/>
            </a:solidFill>
            <a:prstDash val="solid"/>
            <a:round/>
            <a:headEnd type="none" w="med" len="med"/>
            <a:tailEnd type="arrow"/>
          </a:ln>
          <a:effectLst/>
        </p:spPr>
      </p:cxnSp>
      <p:sp>
        <p:nvSpPr>
          <p:cNvPr id="83" name="אליפסה 82"/>
          <p:cNvSpPr/>
          <p:nvPr/>
        </p:nvSpPr>
        <p:spPr bwMode="auto">
          <a:xfrm>
            <a:off x="6420551" y="1694132"/>
            <a:ext cx="540040" cy="493499"/>
          </a:xfrm>
          <a:prstGeom prst="ellipse">
            <a:avLst/>
          </a:prstGeom>
          <a:noFill/>
          <a:ln w="19050" cap="flat" cmpd="sng" algn="ctr">
            <a:solidFill>
              <a:srgbClr val="7030A0"/>
            </a:solidFill>
            <a:prstDash val="solid"/>
            <a:round/>
            <a:headEnd type="none" w="med" len="med"/>
            <a:tailEnd type="none" w="med" len="med"/>
          </a:ln>
          <a:effectLst/>
        </p:spPr>
        <p:txBody>
          <a:bodyPr vert="horz" wrap="square" lIns="91440" tIns="45720" rIns="91440" bIns="45720" numCol="1" rtlCol="1" anchor="t" anchorCtr="0" compatLnSpc="1">
            <a:prstTxWarp prst="textNoShape">
              <a:avLst/>
            </a:prstTxWarp>
          </a:bodyPr>
          <a:lstStyle/>
          <a:p>
            <a:pPr marL="0" marR="0" indent="0" algn="r" defTabSz="914400" rtl="1" eaLnBrk="1" fontAlgn="base" latinLnBrk="0" hangingPunct="1">
              <a:lnSpc>
                <a:spcPct val="100000"/>
              </a:lnSpc>
              <a:spcBef>
                <a:spcPct val="0"/>
              </a:spcBef>
              <a:spcAft>
                <a:spcPct val="0"/>
              </a:spcAft>
              <a:buClrTx/>
              <a:buSzTx/>
              <a:buFontTx/>
              <a:buNone/>
              <a:tabLst/>
            </a:pPr>
            <a:endParaRPr kumimoji="0" lang="he-IL" sz="1800" b="0" i="0" u="none" strike="noStrike" cap="none" normalizeH="0" baseline="0" smtClean="0">
              <a:ln>
                <a:noFill/>
              </a:ln>
              <a:effectLst/>
              <a:latin typeface="Calibri" panose="020F0502020204030204" pitchFamily="34" charset="0"/>
              <a:cs typeface="Calibri" panose="020F0502020204030204" pitchFamily="34" charset="0"/>
            </a:endParaRPr>
          </a:p>
        </p:txBody>
      </p:sp>
      <p:cxnSp>
        <p:nvCxnSpPr>
          <p:cNvPr id="84" name="מחבר חץ ישר 83"/>
          <p:cNvCxnSpPr>
            <a:endCxn id="83" idx="3"/>
          </p:cNvCxnSpPr>
          <p:nvPr/>
        </p:nvCxnSpPr>
        <p:spPr bwMode="auto">
          <a:xfrm flipV="1">
            <a:off x="5679086" y="2115360"/>
            <a:ext cx="820552" cy="2647359"/>
          </a:xfrm>
          <a:prstGeom prst="straightConnector1">
            <a:avLst/>
          </a:prstGeom>
          <a:solidFill>
            <a:srgbClr val="C0C0C0"/>
          </a:solidFill>
          <a:ln w="19050" cap="flat" cmpd="sng" algn="ctr">
            <a:solidFill>
              <a:srgbClr val="7030A0"/>
            </a:solidFill>
            <a:prstDash val="solid"/>
            <a:round/>
            <a:headEnd type="none" w="med" len="med"/>
            <a:tailEnd type="arrow"/>
          </a:ln>
          <a:effectLst/>
        </p:spPr>
      </p:cxnSp>
      <p:sp>
        <p:nvSpPr>
          <p:cNvPr id="57" name="מלבן מעוגל 56"/>
          <p:cNvSpPr/>
          <p:nvPr/>
        </p:nvSpPr>
        <p:spPr>
          <a:xfrm>
            <a:off x="10560809" y="1452363"/>
            <a:ext cx="1298546" cy="240051"/>
          </a:xfrm>
          <a:prstGeom prst="roundRect">
            <a:avLst/>
          </a:prstGeom>
          <a:gradFill flip="none" rotWithShape="1">
            <a:gsLst>
              <a:gs pos="0">
                <a:schemeClr val="accent2">
                  <a:lumMod val="75000"/>
                  <a:shade val="30000"/>
                  <a:satMod val="115000"/>
                </a:schemeClr>
              </a:gs>
              <a:gs pos="50000">
                <a:schemeClr val="accent2">
                  <a:lumMod val="75000"/>
                  <a:shade val="67500"/>
                  <a:satMod val="115000"/>
                </a:schemeClr>
              </a:gs>
              <a:gs pos="100000">
                <a:schemeClr val="accent2">
                  <a:lumMod val="75000"/>
                  <a:shade val="100000"/>
                  <a:satMod val="115000"/>
                </a:scheme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1800" dirty="0" smtClean="0">
                <a:latin typeface="Calibri" panose="020F0502020204030204" pitchFamily="34" charset="0"/>
                <a:cs typeface="Calibri" panose="020F0502020204030204" pitchFamily="34" charset="0"/>
              </a:rPr>
              <a:t>תפקיד</a:t>
            </a:r>
            <a:endParaRPr lang="he-IL" sz="1800" dirty="0">
              <a:latin typeface="Calibri" panose="020F0502020204030204" pitchFamily="34" charset="0"/>
              <a:cs typeface="Calibri" panose="020F0502020204030204" pitchFamily="34" charset="0"/>
            </a:endParaRPr>
          </a:p>
        </p:txBody>
      </p:sp>
      <p:sp>
        <p:nvSpPr>
          <p:cNvPr id="58" name="מלבן מעוגל 57"/>
          <p:cNvSpPr/>
          <p:nvPr/>
        </p:nvSpPr>
        <p:spPr>
          <a:xfrm>
            <a:off x="10572841" y="2088806"/>
            <a:ext cx="1298546" cy="240051"/>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1800" dirty="0" smtClean="0">
                <a:latin typeface="Calibri" panose="020F0502020204030204" pitchFamily="34" charset="0"/>
                <a:cs typeface="Calibri" panose="020F0502020204030204" pitchFamily="34" charset="0"/>
              </a:rPr>
              <a:t>עקרון פעולה</a:t>
            </a:r>
            <a:endParaRPr lang="he-IL" sz="1800" dirty="0">
              <a:latin typeface="Calibri" panose="020F0502020204030204" pitchFamily="34" charset="0"/>
              <a:cs typeface="Calibri" panose="020F0502020204030204" pitchFamily="34" charset="0"/>
            </a:endParaRPr>
          </a:p>
        </p:txBody>
      </p:sp>
      <p:sp>
        <p:nvSpPr>
          <p:cNvPr id="59" name="מלבן מעוגל 58"/>
          <p:cNvSpPr/>
          <p:nvPr/>
        </p:nvSpPr>
        <p:spPr>
          <a:xfrm>
            <a:off x="10560809" y="1758306"/>
            <a:ext cx="1298546" cy="240051"/>
          </a:xfrm>
          <a:prstGeom prst="roundRect">
            <a:avLst/>
          </a:prstGeom>
          <a:gradFill flip="none" rotWithShape="1">
            <a:gsLst>
              <a:gs pos="0">
                <a:schemeClr val="accent2">
                  <a:lumMod val="75000"/>
                  <a:shade val="30000"/>
                  <a:satMod val="115000"/>
                </a:schemeClr>
              </a:gs>
              <a:gs pos="50000">
                <a:schemeClr val="accent2">
                  <a:lumMod val="75000"/>
                  <a:shade val="67500"/>
                  <a:satMod val="115000"/>
                </a:schemeClr>
              </a:gs>
              <a:gs pos="100000">
                <a:schemeClr val="accent2">
                  <a:lumMod val="75000"/>
                  <a:shade val="100000"/>
                  <a:satMod val="115000"/>
                </a:scheme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1800" dirty="0" smtClean="0">
                <a:latin typeface="Calibri" panose="020F0502020204030204" pitchFamily="34" charset="0"/>
                <a:cs typeface="Calibri" panose="020F0502020204030204" pitchFamily="34" charset="0"/>
              </a:rPr>
              <a:t>אופן החיבור</a:t>
            </a:r>
            <a:endParaRPr lang="he-IL" sz="1800" dirty="0">
              <a:latin typeface="Calibri" panose="020F0502020204030204" pitchFamily="34" charset="0"/>
              <a:cs typeface="Calibri" panose="020F0502020204030204" pitchFamily="34" charset="0"/>
            </a:endParaRPr>
          </a:p>
        </p:txBody>
      </p:sp>
      <p:sp>
        <p:nvSpPr>
          <p:cNvPr id="60" name="מלבן מעוגל 59"/>
          <p:cNvSpPr/>
          <p:nvPr/>
        </p:nvSpPr>
        <p:spPr>
          <a:xfrm>
            <a:off x="10572841" y="2419306"/>
            <a:ext cx="1298546" cy="496677"/>
          </a:xfrm>
          <a:prstGeom prst="roundRect">
            <a:avLst/>
          </a:prstGeom>
          <a:gradFill flip="none" rotWithShape="1">
            <a:gsLst>
              <a:gs pos="0">
                <a:schemeClr val="accent2">
                  <a:lumMod val="75000"/>
                  <a:shade val="30000"/>
                  <a:satMod val="115000"/>
                </a:schemeClr>
              </a:gs>
              <a:gs pos="50000">
                <a:schemeClr val="accent2">
                  <a:lumMod val="75000"/>
                  <a:shade val="67500"/>
                  <a:satMod val="115000"/>
                </a:schemeClr>
              </a:gs>
              <a:gs pos="100000">
                <a:schemeClr val="accent2">
                  <a:lumMod val="75000"/>
                  <a:shade val="100000"/>
                  <a:satMod val="115000"/>
                </a:scheme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1800" dirty="0" smtClean="0">
                <a:latin typeface="Calibri" panose="020F0502020204030204" pitchFamily="34" charset="0"/>
                <a:cs typeface="Calibri" panose="020F0502020204030204" pitchFamily="34" charset="0"/>
              </a:rPr>
              <a:t>אמצעי זהירות</a:t>
            </a:r>
            <a:endParaRPr lang="he-IL" sz="18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9302823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2" fill="hold" grpId="0" nodeType="clickEffect">
                                  <p:stCondLst>
                                    <p:cond delay="0"/>
                                  </p:stCondLst>
                                  <p:childTnLst>
                                    <p:set>
                                      <p:cBhvr>
                                        <p:cTn id="6" dur="1" fill="hold">
                                          <p:stCondLst>
                                            <p:cond delay="0"/>
                                          </p:stCondLst>
                                        </p:cTn>
                                        <p:tgtEl>
                                          <p:spTgt spid="79"/>
                                        </p:tgtEl>
                                        <p:attrNameLst>
                                          <p:attrName>style.visibility</p:attrName>
                                        </p:attrNameLst>
                                      </p:cBhvr>
                                      <p:to>
                                        <p:strVal val="visible"/>
                                      </p:to>
                                    </p:set>
                                    <p:anim calcmode="lin" valueType="num">
                                      <p:cBhvr additive="base">
                                        <p:cTn id="7" dur="500" fill="hold"/>
                                        <p:tgtEl>
                                          <p:spTgt spid="79"/>
                                        </p:tgtEl>
                                        <p:attrNameLst>
                                          <p:attrName>ppt_x</p:attrName>
                                        </p:attrNameLst>
                                      </p:cBhvr>
                                      <p:tavLst>
                                        <p:tav tm="0">
                                          <p:val>
                                            <p:strVal val="0-#ppt_w/2"/>
                                          </p:val>
                                        </p:tav>
                                        <p:tav tm="100000">
                                          <p:val>
                                            <p:strVal val="#ppt_x"/>
                                          </p:val>
                                        </p:tav>
                                      </p:tavLst>
                                    </p:anim>
                                    <p:anim calcmode="lin" valueType="num">
                                      <p:cBhvr additive="base">
                                        <p:cTn id="8" dur="500" fill="hold"/>
                                        <p:tgtEl>
                                          <p:spTgt spid="79"/>
                                        </p:tgtEl>
                                        <p:attrNameLst>
                                          <p:attrName>ppt_y</p:attrName>
                                        </p:attrNameLst>
                                      </p:cBhvr>
                                      <p:tavLst>
                                        <p:tav tm="0">
                                          <p:val>
                                            <p:strVal val="1+#ppt_h/2"/>
                                          </p:val>
                                        </p:tav>
                                        <p:tav tm="100000">
                                          <p:val>
                                            <p:strVal val="#ppt_y"/>
                                          </p:val>
                                        </p:tav>
                                      </p:tavLst>
                                    </p:anim>
                                  </p:childTnLst>
                                </p:cTn>
                              </p:par>
                              <p:par>
                                <p:cTn id="9" presetID="2" presetClass="entr" presetSubtype="12" fill="hold" grpId="0" nodeType="withEffect">
                                  <p:stCondLst>
                                    <p:cond delay="150"/>
                                  </p:stCondLst>
                                  <p:childTnLst>
                                    <p:set>
                                      <p:cBhvr>
                                        <p:cTn id="10" dur="1" fill="hold">
                                          <p:stCondLst>
                                            <p:cond delay="0"/>
                                          </p:stCondLst>
                                        </p:cTn>
                                        <p:tgtEl>
                                          <p:spTgt spid="42">
                                            <p:txEl>
                                              <p:pRg st="0" end="0"/>
                                            </p:txEl>
                                          </p:spTgt>
                                        </p:tgtEl>
                                        <p:attrNameLst>
                                          <p:attrName>style.visibility</p:attrName>
                                        </p:attrNameLst>
                                      </p:cBhvr>
                                      <p:to>
                                        <p:strVal val="visible"/>
                                      </p:to>
                                    </p:set>
                                    <p:anim calcmode="lin" valueType="num">
                                      <p:cBhvr additive="base">
                                        <p:cTn id="11" dur="500" fill="hold"/>
                                        <p:tgtEl>
                                          <p:spTgt spid="42">
                                            <p:txEl>
                                              <p:pRg st="0" end="0"/>
                                            </p:txEl>
                                          </p:spTgt>
                                        </p:tgtEl>
                                        <p:attrNameLst>
                                          <p:attrName>ppt_x</p:attrName>
                                        </p:attrNameLst>
                                      </p:cBhvr>
                                      <p:tavLst>
                                        <p:tav tm="0">
                                          <p:val>
                                            <p:strVal val="0-#ppt_w/2"/>
                                          </p:val>
                                        </p:tav>
                                        <p:tav tm="100000">
                                          <p:val>
                                            <p:strVal val="#ppt_x"/>
                                          </p:val>
                                        </p:tav>
                                      </p:tavLst>
                                    </p:anim>
                                    <p:anim calcmode="lin" valueType="num">
                                      <p:cBhvr additive="base">
                                        <p:cTn id="12" dur="500" fill="hold"/>
                                        <p:tgtEl>
                                          <p:spTgt spid="42">
                                            <p:txEl>
                                              <p:pRg st="0" end="0"/>
                                            </p:txEl>
                                          </p:spTgt>
                                        </p:tgtEl>
                                        <p:attrNameLst>
                                          <p:attrName>ppt_y</p:attrName>
                                        </p:attrNameLst>
                                      </p:cBhvr>
                                      <p:tavLst>
                                        <p:tav tm="0">
                                          <p:val>
                                            <p:strVal val="1+#ppt_h/2"/>
                                          </p:val>
                                        </p:tav>
                                        <p:tav tm="100000">
                                          <p:val>
                                            <p:strVal val="#ppt_y"/>
                                          </p:val>
                                        </p:tav>
                                      </p:tavLst>
                                    </p:anim>
                                  </p:childTnLst>
                                </p:cTn>
                              </p:par>
                              <p:par>
                                <p:cTn id="13" presetID="53" presetClass="entr" presetSubtype="16" fill="hold" nodeType="withEffect">
                                  <p:stCondLst>
                                    <p:cond delay="500"/>
                                  </p:stCondLst>
                                  <p:childTnLst>
                                    <p:set>
                                      <p:cBhvr>
                                        <p:cTn id="14" dur="1" fill="hold">
                                          <p:stCondLst>
                                            <p:cond delay="0"/>
                                          </p:stCondLst>
                                        </p:cTn>
                                        <p:tgtEl>
                                          <p:spTgt spid="82"/>
                                        </p:tgtEl>
                                        <p:attrNameLst>
                                          <p:attrName>style.visibility</p:attrName>
                                        </p:attrNameLst>
                                      </p:cBhvr>
                                      <p:to>
                                        <p:strVal val="visible"/>
                                      </p:to>
                                    </p:set>
                                    <p:anim calcmode="lin" valueType="num">
                                      <p:cBhvr>
                                        <p:cTn id="15" dur="500" fill="hold"/>
                                        <p:tgtEl>
                                          <p:spTgt spid="82"/>
                                        </p:tgtEl>
                                        <p:attrNameLst>
                                          <p:attrName>ppt_w</p:attrName>
                                        </p:attrNameLst>
                                      </p:cBhvr>
                                      <p:tavLst>
                                        <p:tav tm="0">
                                          <p:val>
                                            <p:fltVal val="0"/>
                                          </p:val>
                                        </p:tav>
                                        <p:tav tm="100000">
                                          <p:val>
                                            <p:strVal val="#ppt_w"/>
                                          </p:val>
                                        </p:tav>
                                      </p:tavLst>
                                    </p:anim>
                                    <p:anim calcmode="lin" valueType="num">
                                      <p:cBhvr>
                                        <p:cTn id="16" dur="500" fill="hold"/>
                                        <p:tgtEl>
                                          <p:spTgt spid="82"/>
                                        </p:tgtEl>
                                        <p:attrNameLst>
                                          <p:attrName>ppt_h</p:attrName>
                                        </p:attrNameLst>
                                      </p:cBhvr>
                                      <p:tavLst>
                                        <p:tav tm="0">
                                          <p:val>
                                            <p:fltVal val="0"/>
                                          </p:val>
                                        </p:tav>
                                        <p:tav tm="100000">
                                          <p:val>
                                            <p:strVal val="#ppt_h"/>
                                          </p:val>
                                        </p:tav>
                                      </p:tavLst>
                                    </p:anim>
                                    <p:animEffect transition="in" filter="fade">
                                      <p:cBhvr>
                                        <p:cTn id="17" dur="500"/>
                                        <p:tgtEl>
                                          <p:spTgt spid="82"/>
                                        </p:tgtEl>
                                      </p:cBhvr>
                                    </p:animEffect>
                                  </p:childTnLst>
                                </p:cTn>
                              </p:par>
                              <p:par>
                                <p:cTn id="18" presetID="53" presetClass="entr" presetSubtype="16" fill="hold" grpId="0" nodeType="withEffect">
                                  <p:stCondLst>
                                    <p:cond delay="500"/>
                                  </p:stCondLst>
                                  <p:childTnLst>
                                    <p:set>
                                      <p:cBhvr>
                                        <p:cTn id="19" dur="1" fill="hold">
                                          <p:stCondLst>
                                            <p:cond delay="0"/>
                                          </p:stCondLst>
                                        </p:cTn>
                                        <p:tgtEl>
                                          <p:spTgt spid="81"/>
                                        </p:tgtEl>
                                        <p:attrNameLst>
                                          <p:attrName>style.visibility</p:attrName>
                                        </p:attrNameLst>
                                      </p:cBhvr>
                                      <p:to>
                                        <p:strVal val="visible"/>
                                      </p:to>
                                    </p:set>
                                    <p:anim calcmode="lin" valueType="num">
                                      <p:cBhvr>
                                        <p:cTn id="20" dur="500" fill="hold"/>
                                        <p:tgtEl>
                                          <p:spTgt spid="81"/>
                                        </p:tgtEl>
                                        <p:attrNameLst>
                                          <p:attrName>ppt_w</p:attrName>
                                        </p:attrNameLst>
                                      </p:cBhvr>
                                      <p:tavLst>
                                        <p:tav tm="0">
                                          <p:val>
                                            <p:fltVal val="0"/>
                                          </p:val>
                                        </p:tav>
                                        <p:tav tm="100000">
                                          <p:val>
                                            <p:strVal val="#ppt_w"/>
                                          </p:val>
                                        </p:tav>
                                      </p:tavLst>
                                    </p:anim>
                                    <p:anim calcmode="lin" valueType="num">
                                      <p:cBhvr>
                                        <p:cTn id="21" dur="500" fill="hold"/>
                                        <p:tgtEl>
                                          <p:spTgt spid="81"/>
                                        </p:tgtEl>
                                        <p:attrNameLst>
                                          <p:attrName>ppt_h</p:attrName>
                                        </p:attrNameLst>
                                      </p:cBhvr>
                                      <p:tavLst>
                                        <p:tav tm="0">
                                          <p:val>
                                            <p:fltVal val="0"/>
                                          </p:val>
                                        </p:tav>
                                        <p:tav tm="100000">
                                          <p:val>
                                            <p:strVal val="#ppt_h"/>
                                          </p:val>
                                        </p:tav>
                                      </p:tavLst>
                                    </p:anim>
                                    <p:animEffect transition="in" filter="fade">
                                      <p:cBhvr>
                                        <p:cTn id="22" dur="500"/>
                                        <p:tgtEl>
                                          <p:spTgt spid="81"/>
                                        </p:tgtEl>
                                      </p:cBhvr>
                                    </p:animEffect>
                                  </p:childTnLst>
                                </p:cTn>
                              </p:par>
                              <p:par>
                                <p:cTn id="23" presetID="2" presetClass="entr" presetSubtype="12" fill="hold" grpId="0" nodeType="withEffect">
                                  <p:stCondLst>
                                    <p:cond delay="250"/>
                                  </p:stCondLst>
                                  <p:childTnLst>
                                    <p:set>
                                      <p:cBhvr>
                                        <p:cTn id="24" dur="1" fill="hold">
                                          <p:stCondLst>
                                            <p:cond delay="0"/>
                                          </p:stCondLst>
                                        </p:cTn>
                                        <p:tgtEl>
                                          <p:spTgt spid="80"/>
                                        </p:tgtEl>
                                        <p:attrNameLst>
                                          <p:attrName>style.visibility</p:attrName>
                                        </p:attrNameLst>
                                      </p:cBhvr>
                                      <p:to>
                                        <p:strVal val="visible"/>
                                      </p:to>
                                    </p:set>
                                    <p:anim calcmode="lin" valueType="num">
                                      <p:cBhvr additive="base">
                                        <p:cTn id="25" dur="500" fill="hold"/>
                                        <p:tgtEl>
                                          <p:spTgt spid="80"/>
                                        </p:tgtEl>
                                        <p:attrNameLst>
                                          <p:attrName>ppt_x</p:attrName>
                                        </p:attrNameLst>
                                      </p:cBhvr>
                                      <p:tavLst>
                                        <p:tav tm="0">
                                          <p:val>
                                            <p:strVal val="0-#ppt_w/2"/>
                                          </p:val>
                                        </p:tav>
                                        <p:tav tm="100000">
                                          <p:val>
                                            <p:strVal val="#ppt_x"/>
                                          </p:val>
                                        </p:tav>
                                      </p:tavLst>
                                    </p:anim>
                                    <p:anim calcmode="lin" valueType="num">
                                      <p:cBhvr additive="base">
                                        <p:cTn id="26" dur="500" fill="hold"/>
                                        <p:tgtEl>
                                          <p:spTgt spid="80"/>
                                        </p:tgtEl>
                                        <p:attrNameLst>
                                          <p:attrName>ppt_y</p:attrName>
                                        </p:attrNameLst>
                                      </p:cBhvr>
                                      <p:tavLst>
                                        <p:tav tm="0">
                                          <p:val>
                                            <p:strVal val="1+#ppt_h/2"/>
                                          </p:val>
                                        </p:tav>
                                        <p:tav tm="100000">
                                          <p:val>
                                            <p:strVal val="#ppt_y"/>
                                          </p:val>
                                        </p:tav>
                                      </p:tavLst>
                                    </p:anim>
                                  </p:childTnLst>
                                </p:cTn>
                              </p:par>
                              <p:par>
                                <p:cTn id="27" presetID="53" presetClass="entr" presetSubtype="16" fill="hold" nodeType="withEffect">
                                  <p:stCondLst>
                                    <p:cond delay="500"/>
                                  </p:stCondLst>
                                  <p:childTnLst>
                                    <p:set>
                                      <p:cBhvr>
                                        <p:cTn id="28" dur="1" fill="hold">
                                          <p:stCondLst>
                                            <p:cond delay="0"/>
                                          </p:stCondLst>
                                        </p:cTn>
                                        <p:tgtEl>
                                          <p:spTgt spid="84"/>
                                        </p:tgtEl>
                                        <p:attrNameLst>
                                          <p:attrName>style.visibility</p:attrName>
                                        </p:attrNameLst>
                                      </p:cBhvr>
                                      <p:to>
                                        <p:strVal val="visible"/>
                                      </p:to>
                                    </p:set>
                                    <p:anim calcmode="lin" valueType="num">
                                      <p:cBhvr>
                                        <p:cTn id="29" dur="500" fill="hold"/>
                                        <p:tgtEl>
                                          <p:spTgt spid="84"/>
                                        </p:tgtEl>
                                        <p:attrNameLst>
                                          <p:attrName>ppt_w</p:attrName>
                                        </p:attrNameLst>
                                      </p:cBhvr>
                                      <p:tavLst>
                                        <p:tav tm="0">
                                          <p:val>
                                            <p:fltVal val="0"/>
                                          </p:val>
                                        </p:tav>
                                        <p:tav tm="100000">
                                          <p:val>
                                            <p:strVal val="#ppt_w"/>
                                          </p:val>
                                        </p:tav>
                                      </p:tavLst>
                                    </p:anim>
                                    <p:anim calcmode="lin" valueType="num">
                                      <p:cBhvr>
                                        <p:cTn id="30" dur="500" fill="hold"/>
                                        <p:tgtEl>
                                          <p:spTgt spid="84"/>
                                        </p:tgtEl>
                                        <p:attrNameLst>
                                          <p:attrName>ppt_h</p:attrName>
                                        </p:attrNameLst>
                                      </p:cBhvr>
                                      <p:tavLst>
                                        <p:tav tm="0">
                                          <p:val>
                                            <p:fltVal val="0"/>
                                          </p:val>
                                        </p:tav>
                                        <p:tav tm="100000">
                                          <p:val>
                                            <p:strVal val="#ppt_h"/>
                                          </p:val>
                                        </p:tav>
                                      </p:tavLst>
                                    </p:anim>
                                    <p:animEffect transition="in" filter="fade">
                                      <p:cBhvr>
                                        <p:cTn id="31" dur="500"/>
                                        <p:tgtEl>
                                          <p:spTgt spid="84"/>
                                        </p:tgtEl>
                                      </p:cBhvr>
                                    </p:animEffect>
                                  </p:childTnLst>
                                </p:cTn>
                              </p:par>
                              <p:par>
                                <p:cTn id="32" presetID="53" presetClass="entr" presetSubtype="16" fill="hold" grpId="0" nodeType="withEffect">
                                  <p:stCondLst>
                                    <p:cond delay="500"/>
                                  </p:stCondLst>
                                  <p:childTnLst>
                                    <p:set>
                                      <p:cBhvr>
                                        <p:cTn id="33" dur="1" fill="hold">
                                          <p:stCondLst>
                                            <p:cond delay="0"/>
                                          </p:stCondLst>
                                        </p:cTn>
                                        <p:tgtEl>
                                          <p:spTgt spid="83"/>
                                        </p:tgtEl>
                                        <p:attrNameLst>
                                          <p:attrName>style.visibility</p:attrName>
                                        </p:attrNameLst>
                                      </p:cBhvr>
                                      <p:to>
                                        <p:strVal val="visible"/>
                                      </p:to>
                                    </p:set>
                                    <p:anim calcmode="lin" valueType="num">
                                      <p:cBhvr>
                                        <p:cTn id="34" dur="500" fill="hold"/>
                                        <p:tgtEl>
                                          <p:spTgt spid="83"/>
                                        </p:tgtEl>
                                        <p:attrNameLst>
                                          <p:attrName>ppt_w</p:attrName>
                                        </p:attrNameLst>
                                      </p:cBhvr>
                                      <p:tavLst>
                                        <p:tav tm="0">
                                          <p:val>
                                            <p:fltVal val="0"/>
                                          </p:val>
                                        </p:tav>
                                        <p:tav tm="100000">
                                          <p:val>
                                            <p:strVal val="#ppt_w"/>
                                          </p:val>
                                        </p:tav>
                                      </p:tavLst>
                                    </p:anim>
                                    <p:anim calcmode="lin" valueType="num">
                                      <p:cBhvr>
                                        <p:cTn id="35" dur="500" fill="hold"/>
                                        <p:tgtEl>
                                          <p:spTgt spid="83"/>
                                        </p:tgtEl>
                                        <p:attrNameLst>
                                          <p:attrName>ppt_h</p:attrName>
                                        </p:attrNameLst>
                                      </p:cBhvr>
                                      <p:tavLst>
                                        <p:tav tm="0">
                                          <p:val>
                                            <p:fltVal val="0"/>
                                          </p:val>
                                        </p:tav>
                                        <p:tav tm="100000">
                                          <p:val>
                                            <p:strVal val="#ppt_h"/>
                                          </p:val>
                                        </p:tav>
                                      </p:tavLst>
                                    </p:anim>
                                    <p:animEffect transition="in" filter="fade">
                                      <p:cBhvr>
                                        <p:cTn id="36" dur="500"/>
                                        <p:tgtEl>
                                          <p:spTgt spid="8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2" grpId="0" build="p"/>
      <p:bldP spid="79" grpId="0"/>
      <p:bldP spid="80" grpId="0"/>
      <p:bldP spid="81" grpId="0" animBg="1"/>
      <p:bldP spid="83"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bg>
      <p:bgPr>
        <a:gradFill>
          <a:gsLst>
            <a:gs pos="0">
              <a:schemeClr val="bg1"/>
            </a:gs>
            <a:gs pos="75000">
              <a:schemeClr val="bg2"/>
            </a:gs>
          </a:gsLst>
          <a:lin ang="8100000" scaled="1"/>
        </a:gradFill>
        <a:effectLst/>
      </p:bgPr>
    </p:bg>
    <p:spTree>
      <p:nvGrpSpPr>
        <p:cNvPr id="1" name=""/>
        <p:cNvGrpSpPr/>
        <p:nvPr/>
      </p:nvGrpSpPr>
      <p:grpSpPr>
        <a:xfrm>
          <a:off x="0" y="0"/>
          <a:ext cx="0" cy="0"/>
          <a:chOff x="0" y="0"/>
          <a:chExt cx="0" cy="0"/>
        </a:xfrm>
      </p:grpSpPr>
      <p:sp>
        <p:nvSpPr>
          <p:cNvPr id="25" name="TextBox 24"/>
          <p:cNvSpPr txBox="1"/>
          <p:nvPr/>
        </p:nvSpPr>
        <p:spPr>
          <a:xfrm>
            <a:off x="3757222" y="1151024"/>
            <a:ext cx="6306065" cy="3416320"/>
          </a:xfrm>
          <a:prstGeom prst="rect">
            <a:avLst/>
          </a:prstGeom>
          <a:noFill/>
        </p:spPr>
        <p:txBody>
          <a:bodyPr wrap="square" rtlCol="1">
            <a:spAutoFit/>
          </a:bodyPr>
          <a:lstStyle/>
          <a:p>
            <a:pPr>
              <a:lnSpc>
                <a:spcPct val="150000"/>
              </a:lnSpc>
            </a:pPr>
            <a:r>
              <a:rPr lang="he-IL" sz="2400" dirty="0" smtClean="0">
                <a:latin typeface="Calibri" panose="020F0502020204030204" pitchFamily="34" charset="0"/>
                <a:cs typeface="Calibri" panose="020F0502020204030204" pitchFamily="34" charset="0"/>
              </a:rPr>
              <a:t>נושא 1 – תפקיד</a:t>
            </a:r>
          </a:p>
          <a:p>
            <a:pPr>
              <a:lnSpc>
                <a:spcPct val="150000"/>
              </a:lnSpc>
            </a:pPr>
            <a:r>
              <a:rPr lang="he-IL" sz="2400" dirty="0" smtClean="0">
                <a:latin typeface="Calibri" panose="020F0502020204030204" pitchFamily="34" charset="0"/>
                <a:cs typeface="Calibri" panose="020F0502020204030204" pitchFamily="34" charset="0"/>
              </a:rPr>
              <a:t>נושא 2 – אופן החיבור</a:t>
            </a:r>
          </a:p>
          <a:p>
            <a:pPr>
              <a:lnSpc>
                <a:spcPct val="150000"/>
              </a:lnSpc>
            </a:pPr>
            <a:r>
              <a:rPr lang="he-IL" sz="2400" dirty="0" smtClean="0">
                <a:latin typeface="Calibri" panose="020F0502020204030204" pitchFamily="34" charset="0"/>
                <a:cs typeface="Calibri" panose="020F0502020204030204" pitchFamily="34" charset="0"/>
              </a:rPr>
              <a:t>נושא 3 – עקרון פעולה</a:t>
            </a:r>
          </a:p>
          <a:p>
            <a:pPr>
              <a:lnSpc>
                <a:spcPct val="150000"/>
              </a:lnSpc>
            </a:pPr>
            <a:r>
              <a:rPr lang="he-IL" sz="2400" dirty="0" smtClean="0">
                <a:latin typeface="Calibri" panose="020F0502020204030204" pitchFamily="34" charset="0"/>
                <a:cs typeface="Calibri" panose="020F0502020204030204" pitchFamily="34" charset="0"/>
              </a:rPr>
              <a:t>נושא 4 – אמצעי זהירות</a:t>
            </a:r>
          </a:p>
          <a:p>
            <a:pPr>
              <a:lnSpc>
                <a:spcPct val="150000"/>
              </a:lnSpc>
            </a:pPr>
            <a:r>
              <a:rPr lang="he-IL" sz="2400" dirty="0">
                <a:latin typeface="Calibri" panose="020F0502020204030204" pitchFamily="34" charset="0"/>
                <a:cs typeface="Calibri" panose="020F0502020204030204" pitchFamily="34" charset="0"/>
                <a:hlinkClick r:id="rId3"/>
              </a:rPr>
              <a:t>לומדת </a:t>
            </a:r>
            <a:r>
              <a:rPr lang="he-IL" sz="2400" dirty="0" err="1">
                <a:latin typeface="Calibri" panose="020F0502020204030204" pitchFamily="34" charset="0"/>
                <a:cs typeface="Calibri" panose="020F0502020204030204" pitchFamily="34" charset="0"/>
                <a:hlinkClick r:id="rId3"/>
              </a:rPr>
              <a:t>צב"ד</a:t>
            </a:r>
            <a:endParaRPr lang="he-IL" sz="2400">
              <a:latin typeface="Calibri" panose="020F0502020204030204" pitchFamily="34" charset="0"/>
              <a:cs typeface="Calibri" panose="020F0502020204030204" pitchFamily="34" charset="0"/>
            </a:endParaRPr>
          </a:p>
          <a:p>
            <a:pPr>
              <a:lnSpc>
                <a:spcPct val="150000"/>
              </a:lnSpc>
            </a:pPr>
            <a:endParaRPr lang="he-IL" sz="2400" dirty="0" smtClean="0">
              <a:latin typeface="Calibri" panose="020F0502020204030204" pitchFamily="34" charset="0"/>
              <a:cs typeface="Calibri" panose="020F0502020204030204" pitchFamily="34" charset="0"/>
            </a:endParaRPr>
          </a:p>
        </p:txBody>
      </p:sp>
      <p:sp>
        <p:nvSpPr>
          <p:cNvPr id="17" name="TextBox 16"/>
          <p:cNvSpPr txBox="1"/>
          <p:nvPr/>
        </p:nvSpPr>
        <p:spPr>
          <a:xfrm>
            <a:off x="4124584" y="277378"/>
            <a:ext cx="6306065" cy="707886"/>
          </a:xfrm>
          <a:prstGeom prst="rect">
            <a:avLst/>
          </a:prstGeom>
          <a:noFill/>
        </p:spPr>
        <p:txBody>
          <a:bodyPr wrap="square" rtlCol="1">
            <a:spAutoFit/>
          </a:bodyPr>
          <a:lstStyle/>
          <a:p>
            <a:r>
              <a:rPr lang="he-IL" sz="4000" b="1" dirty="0" smtClean="0">
                <a:latin typeface="Calibri" panose="020F0502020204030204" pitchFamily="34" charset="0"/>
                <a:cs typeface="Calibri" panose="020F0502020204030204" pitchFamily="34" charset="0"/>
              </a:rPr>
              <a:t>תוכן עניינים</a:t>
            </a:r>
            <a:endParaRPr lang="he-IL" sz="4000" b="1"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91666709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מלבן 3"/>
          <p:cNvSpPr/>
          <p:nvPr/>
        </p:nvSpPr>
        <p:spPr>
          <a:xfrm>
            <a:off x="7618272" y="241642"/>
            <a:ext cx="2794355" cy="707886"/>
          </a:xfrm>
          <a:prstGeom prst="rect">
            <a:avLst/>
          </a:prstGeom>
        </p:spPr>
        <p:txBody>
          <a:bodyPr wrap="none">
            <a:spAutoFit/>
          </a:bodyPr>
          <a:lstStyle/>
          <a:p>
            <a:r>
              <a:rPr lang="he-IL" sz="4000" b="1" dirty="0" smtClean="0">
                <a:latin typeface="Calibri" panose="020F0502020204030204" pitchFamily="34" charset="0"/>
                <a:cs typeface="Calibri" panose="020F0502020204030204" pitchFamily="34" charset="0"/>
              </a:rPr>
              <a:t>אמצעי זהירות</a:t>
            </a:r>
            <a:endParaRPr lang="he-IL" sz="4000" b="1" dirty="0">
              <a:latin typeface="Calibri" panose="020F0502020204030204" pitchFamily="34" charset="0"/>
              <a:cs typeface="Calibri" panose="020F0502020204030204" pitchFamily="34" charset="0"/>
            </a:endParaRPr>
          </a:p>
        </p:txBody>
      </p:sp>
      <p:sp>
        <p:nvSpPr>
          <p:cNvPr id="73" name="מציין מיקום תוכן 2"/>
          <p:cNvSpPr txBox="1">
            <a:spLocks/>
          </p:cNvSpPr>
          <p:nvPr/>
        </p:nvSpPr>
        <p:spPr bwMode="auto">
          <a:xfrm>
            <a:off x="3588447" y="1306298"/>
            <a:ext cx="6634187" cy="15873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0" indent="0" algn="ctr" rtl="1" eaLnBrk="1" fontAlgn="base" hangingPunct="1">
              <a:spcBef>
                <a:spcPct val="20000"/>
              </a:spcBef>
              <a:spcAft>
                <a:spcPct val="0"/>
              </a:spcAft>
              <a:buFont typeface="Arial" pitchFamily="34" charset="0"/>
              <a:buNone/>
              <a:defRPr sz="3200" kern="1200">
                <a:solidFill>
                  <a:schemeClr val="tx1">
                    <a:tint val="75000"/>
                  </a:schemeClr>
                </a:solidFill>
                <a:latin typeface="+mn-lt"/>
                <a:ea typeface="+mn-ea"/>
                <a:cs typeface="+mn-cs"/>
              </a:defRPr>
            </a:lvl1pPr>
            <a:lvl2pPr marL="457200" indent="0" algn="ctr" rtl="1" eaLnBrk="1" fontAlgn="base" hangingPunct="1">
              <a:spcBef>
                <a:spcPct val="20000"/>
              </a:spcBef>
              <a:spcAft>
                <a:spcPct val="0"/>
              </a:spcAft>
              <a:buFont typeface="Arial" pitchFamily="34" charset="0"/>
              <a:buNone/>
              <a:defRPr sz="2800" kern="1200">
                <a:solidFill>
                  <a:schemeClr val="tx1">
                    <a:tint val="75000"/>
                  </a:schemeClr>
                </a:solidFill>
                <a:latin typeface="+mn-lt"/>
                <a:ea typeface="+mn-ea"/>
                <a:cs typeface="+mn-cs"/>
              </a:defRPr>
            </a:lvl2pPr>
            <a:lvl3pPr marL="914400" indent="0" algn="ctr" rtl="1" eaLnBrk="1" fontAlgn="base" hangingPunct="1">
              <a:spcBef>
                <a:spcPct val="20000"/>
              </a:spcBef>
              <a:spcAft>
                <a:spcPct val="0"/>
              </a:spcAft>
              <a:buFont typeface="Arial" pitchFamily="34" charset="0"/>
              <a:buNone/>
              <a:defRPr sz="2400" kern="1200">
                <a:solidFill>
                  <a:schemeClr val="tx1">
                    <a:tint val="75000"/>
                  </a:schemeClr>
                </a:solidFill>
                <a:latin typeface="+mn-lt"/>
                <a:ea typeface="+mn-ea"/>
                <a:cs typeface="+mn-cs"/>
              </a:defRPr>
            </a:lvl3pPr>
            <a:lvl4pPr marL="1371600" indent="0" algn="ctr" rtl="1" eaLnBrk="1" fontAlgn="base" hangingPunct="1">
              <a:spcBef>
                <a:spcPct val="20000"/>
              </a:spcBef>
              <a:spcAft>
                <a:spcPct val="0"/>
              </a:spcAft>
              <a:buFont typeface="Arial" pitchFamily="34" charset="0"/>
              <a:buNone/>
              <a:defRPr sz="2000" kern="1200">
                <a:solidFill>
                  <a:schemeClr val="tx1">
                    <a:tint val="75000"/>
                  </a:schemeClr>
                </a:solidFill>
                <a:latin typeface="+mn-lt"/>
                <a:ea typeface="+mn-ea"/>
                <a:cs typeface="+mn-cs"/>
              </a:defRPr>
            </a:lvl4pPr>
            <a:lvl5pPr marL="1828800" indent="0" algn="ctr" rtl="1" eaLnBrk="1" fontAlgn="base" hangingPunct="1">
              <a:spcBef>
                <a:spcPct val="20000"/>
              </a:spcBef>
              <a:spcAft>
                <a:spcPct val="0"/>
              </a:spcAft>
              <a:buFont typeface="Arial" pitchFamily="34" charset="0"/>
              <a:buNone/>
              <a:defRPr sz="2000" kern="1200">
                <a:solidFill>
                  <a:schemeClr val="tx1">
                    <a:tint val="75000"/>
                  </a:schemeClr>
                </a:solidFill>
                <a:latin typeface="+mn-lt"/>
                <a:ea typeface="+mn-ea"/>
                <a:cs typeface="+mn-cs"/>
              </a:defRPr>
            </a:lvl5pPr>
            <a:lvl6pPr marL="2286000" indent="0" algn="ctr" defTabSz="914400" rtl="1"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1"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1"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1"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r">
              <a:buFontTx/>
              <a:buNone/>
            </a:pPr>
            <a:r>
              <a:rPr lang="he-IL" sz="2400" dirty="0" smtClean="0">
                <a:solidFill>
                  <a:schemeClr val="tx1"/>
                </a:solidFill>
                <a:latin typeface="Calibri" panose="020F0502020204030204" pitchFamily="34" charset="0"/>
                <a:cs typeface="Calibri" panose="020F0502020204030204" pitchFamily="34" charset="0"/>
              </a:rPr>
              <a:t>- אין לחבר חוטים/כבלים למחברי היציאה כאשר משקף התנודות דולק.</a:t>
            </a:r>
          </a:p>
          <a:p>
            <a:pPr algn="r">
              <a:buFontTx/>
              <a:buNone/>
            </a:pPr>
            <a:r>
              <a:rPr lang="he-IL" sz="2400" dirty="0" smtClean="0">
                <a:solidFill>
                  <a:schemeClr val="tx1"/>
                </a:solidFill>
                <a:latin typeface="Calibri" panose="020F0502020204030204" pitchFamily="34" charset="0"/>
                <a:cs typeface="Calibri" panose="020F0502020204030204" pitchFamily="34" charset="0"/>
              </a:rPr>
              <a:t>- אין לספק מתחים ותדרים שעוברים את הגבלות המכשיר.</a:t>
            </a:r>
          </a:p>
          <a:p>
            <a:pPr algn="r">
              <a:buFontTx/>
              <a:buNone/>
            </a:pPr>
            <a:r>
              <a:rPr lang="he-IL" sz="2400" dirty="0" smtClean="0">
                <a:solidFill>
                  <a:schemeClr val="tx1"/>
                </a:solidFill>
                <a:latin typeface="Calibri" panose="020F0502020204030204" pitchFamily="34" charset="0"/>
                <a:cs typeface="Calibri" panose="020F0502020204030204" pitchFamily="34" charset="0"/>
              </a:rPr>
              <a:t>- בדקו אם המכשיר שמיש, אם תם תוקפו אל תחברו אותו לחשמל.</a:t>
            </a:r>
          </a:p>
          <a:p>
            <a:pPr algn="r">
              <a:buFontTx/>
              <a:buNone/>
            </a:pPr>
            <a:r>
              <a:rPr lang="he-IL" sz="2400" dirty="0" smtClean="0">
                <a:solidFill>
                  <a:schemeClr val="tx1"/>
                </a:solidFill>
                <a:latin typeface="Calibri" panose="020F0502020204030204" pitchFamily="34" charset="0"/>
                <a:cs typeface="Calibri" panose="020F0502020204030204" pitchFamily="34" charset="0"/>
              </a:rPr>
              <a:t>- המכשיר כבד, הציבו אותו במקום יציב.</a:t>
            </a:r>
            <a:endParaRPr lang="en-US" sz="2400" dirty="0" smtClean="0">
              <a:solidFill>
                <a:schemeClr val="tx1"/>
              </a:solidFill>
              <a:latin typeface="Calibri" panose="020F0502020204030204" pitchFamily="34" charset="0"/>
              <a:cs typeface="Calibri" panose="020F0502020204030204" pitchFamily="34" charset="0"/>
            </a:endParaRPr>
          </a:p>
          <a:p>
            <a:pPr algn="r"/>
            <a:endParaRPr lang="he-IL" sz="2400" dirty="0">
              <a:solidFill>
                <a:schemeClr val="tx1"/>
              </a:solidFill>
              <a:latin typeface="Calibri" panose="020F0502020204030204" pitchFamily="34" charset="0"/>
              <a:cs typeface="Calibri" panose="020F0502020204030204" pitchFamily="34" charset="0"/>
            </a:endParaRPr>
          </a:p>
        </p:txBody>
      </p:sp>
      <p:sp>
        <p:nvSpPr>
          <p:cNvPr id="25" name="מלבן מעוגל 24"/>
          <p:cNvSpPr/>
          <p:nvPr/>
        </p:nvSpPr>
        <p:spPr>
          <a:xfrm>
            <a:off x="10560809" y="1452363"/>
            <a:ext cx="1298546" cy="240051"/>
          </a:xfrm>
          <a:prstGeom prst="roundRect">
            <a:avLst/>
          </a:prstGeom>
          <a:gradFill flip="none" rotWithShape="1">
            <a:gsLst>
              <a:gs pos="0">
                <a:schemeClr val="accent2">
                  <a:lumMod val="75000"/>
                  <a:shade val="30000"/>
                  <a:satMod val="115000"/>
                </a:schemeClr>
              </a:gs>
              <a:gs pos="50000">
                <a:schemeClr val="accent2">
                  <a:lumMod val="75000"/>
                  <a:shade val="67500"/>
                  <a:satMod val="115000"/>
                </a:schemeClr>
              </a:gs>
              <a:gs pos="100000">
                <a:schemeClr val="accent2">
                  <a:lumMod val="75000"/>
                  <a:shade val="100000"/>
                  <a:satMod val="115000"/>
                </a:scheme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1800" dirty="0" smtClean="0">
                <a:latin typeface="Calibri" panose="020F0502020204030204" pitchFamily="34" charset="0"/>
                <a:cs typeface="Calibri" panose="020F0502020204030204" pitchFamily="34" charset="0"/>
              </a:rPr>
              <a:t>תפקיד</a:t>
            </a:r>
            <a:endParaRPr lang="he-IL" sz="1800" dirty="0">
              <a:latin typeface="Calibri" panose="020F0502020204030204" pitchFamily="34" charset="0"/>
              <a:cs typeface="Calibri" panose="020F0502020204030204" pitchFamily="34" charset="0"/>
            </a:endParaRPr>
          </a:p>
        </p:txBody>
      </p:sp>
      <p:sp>
        <p:nvSpPr>
          <p:cNvPr id="26" name="מלבן מעוגל 25"/>
          <p:cNvSpPr/>
          <p:nvPr/>
        </p:nvSpPr>
        <p:spPr>
          <a:xfrm>
            <a:off x="10572841" y="2088806"/>
            <a:ext cx="1298546" cy="240051"/>
          </a:xfrm>
          <a:prstGeom prst="roundRect">
            <a:avLst/>
          </a:prstGeom>
          <a:gradFill flip="none" rotWithShape="1">
            <a:gsLst>
              <a:gs pos="0">
                <a:schemeClr val="accent2">
                  <a:lumMod val="75000"/>
                  <a:shade val="30000"/>
                  <a:satMod val="115000"/>
                </a:schemeClr>
              </a:gs>
              <a:gs pos="50000">
                <a:schemeClr val="accent2">
                  <a:lumMod val="75000"/>
                  <a:shade val="67500"/>
                  <a:satMod val="115000"/>
                </a:schemeClr>
              </a:gs>
              <a:gs pos="100000">
                <a:schemeClr val="accent2">
                  <a:lumMod val="75000"/>
                  <a:shade val="100000"/>
                  <a:satMod val="115000"/>
                </a:scheme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1800" dirty="0" smtClean="0">
                <a:latin typeface="Calibri" panose="020F0502020204030204" pitchFamily="34" charset="0"/>
                <a:cs typeface="Calibri" panose="020F0502020204030204" pitchFamily="34" charset="0"/>
              </a:rPr>
              <a:t>עקרון פעולה</a:t>
            </a:r>
            <a:endParaRPr lang="he-IL" sz="1800" dirty="0">
              <a:latin typeface="Calibri" panose="020F0502020204030204" pitchFamily="34" charset="0"/>
              <a:cs typeface="Calibri" panose="020F0502020204030204" pitchFamily="34" charset="0"/>
            </a:endParaRPr>
          </a:p>
        </p:txBody>
      </p:sp>
      <p:sp>
        <p:nvSpPr>
          <p:cNvPr id="27" name="מלבן מעוגל 26"/>
          <p:cNvSpPr/>
          <p:nvPr/>
        </p:nvSpPr>
        <p:spPr>
          <a:xfrm>
            <a:off x="10560809" y="1758306"/>
            <a:ext cx="1298546" cy="240051"/>
          </a:xfrm>
          <a:prstGeom prst="roundRect">
            <a:avLst/>
          </a:prstGeom>
          <a:gradFill flip="none" rotWithShape="1">
            <a:gsLst>
              <a:gs pos="0">
                <a:schemeClr val="accent2">
                  <a:lumMod val="75000"/>
                  <a:shade val="30000"/>
                  <a:satMod val="115000"/>
                </a:schemeClr>
              </a:gs>
              <a:gs pos="50000">
                <a:schemeClr val="accent2">
                  <a:lumMod val="75000"/>
                  <a:shade val="67500"/>
                  <a:satMod val="115000"/>
                </a:schemeClr>
              </a:gs>
              <a:gs pos="100000">
                <a:schemeClr val="accent2">
                  <a:lumMod val="75000"/>
                  <a:shade val="100000"/>
                  <a:satMod val="115000"/>
                </a:scheme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1800" dirty="0" smtClean="0">
                <a:latin typeface="Calibri" panose="020F0502020204030204" pitchFamily="34" charset="0"/>
                <a:cs typeface="Calibri" panose="020F0502020204030204" pitchFamily="34" charset="0"/>
              </a:rPr>
              <a:t>אופן החיבור</a:t>
            </a:r>
            <a:endParaRPr lang="he-IL" sz="1800" dirty="0">
              <a:latin typeface="Calibri" panose="020F0502020204030204" pitchFamily="34" charset="0"/>
              <a:cs typeface="Calibri" panose="020F0502020204030204" pitchFamily="34" charset="0"/>
            </a:endParaRPr>
          </a:p>
        </p:txBody>
      </p:sp>
      <p:sp>
        <p:nvSpPr>
          <p:cNvPr id="28" name="מלבן מעוגל 27"/>
          <p:cNvSpPr/>
          <p:nvPr/>
        </p:nvSpPr>
        <p:spPr>
          <a:xfrm>
            <a:off x="10572841" y="2419306"/>
            <a:ext cx="1298546" cy="496677"/>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1800" dirty="0" smtClean="0">
                <a:latin typeface="Calibri" panose="020F0502020204030204" pitchFamily="34" charset="0"/>
                <a:cs typeface="Calibri" panose="020F0502020204030204" pitchFamily="34" charset="0"/>
              </a:rPr>
              <a:t>אמצעי זהירות</a:t>
            </a:r>
            <a:endParaRPr lang="he-IL" sz="18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7111848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73"/>
                                        </p:tgtEl>
                                        <p:attrNameLst>
                                          <p:attrName>style.visibility</p:attrName>
                                        </p:attrNameLst>
                                      </p:cBhvr>
                                      <p:to>
                                        <p:strVal val="visible"/>
                                      </p:to>
                                    </p:set>
                                    <p:animEffect transition="in" filter="fade">
                                      <p:cBhvr>
                                        <p:cTn id="7" dur="1000"/>
                                        <p:tgtEl>
                                          <p:spTgt spid="73"/>
                                        </p:tgtEl>
                                      </p:cBhvr>
                                    </p:animEffect>
                                    <p:anim calcmode="lin" valueType="num">
                                      <p:cBhvr>
                                        <p:cTn id="8" dur="1000" fill="hold"/>
                                        <p:tgtEl>
                                          <p:spTgt spid="73"/>
                                        </p:tgtEl>
                                        <p:attrNameLst>
                                          <p:attrName>ppt_x</p:attrName>
                                        </p:attrNameLst>
                                      </p:cBhvr>
                                      <p:tavLst>
                                        <p:tav tm="0">
                                          <p:val>
                                            <p:strVal val="#ppt_x"/>
                                          </p:val>
                                        </p:tav>
                                        <p:tav tm="100000">
                                          <p:val>
                                            <p:strVal val="#ppt_x"/>
                                          </p:val>
                                        </p:tav>
                                      </p:tavLst>
                                    </p:anim>
                                    <p:anim calcmode="lin" valueType="num">
                                      <p:cBhvr>
                                        <p:cTn id="9" dur="1000" fill="hold"/>
                                        <p:tgtEl>
                                          <p:spTgt spid="7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3"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מלבן 3"/>
          <p:cNvSpPr/>
          <p:nvPr/>
        </p:nvSpPr>
        <p:spPr>
          <a:xfrm>
            <a:off x="8169705" y="241642"/>
            <a:ext cx="2242922" cy="707886"/>
          </a:xfrm>
          <a:prstGeom prst="rect">
            <a:avLst/>
          </a:prstGeom>
        </p:spPr>
        <p:txBody>
          <a:bodyPr wrap="none">
            <a:spAutoFit/>
          </a:bodyPr>
          <a:lstStyle/>
          <a:p>
            <a:r>
              <a:rPr lang="he-IL" sz="4000" b="1" dirty="0" smtClean="0">
                <a:latin typeface="Calibri" panose="020F0502020204030204" pitchFamily="34" charset="0"/>
                <a:cs typeface="Calibri" panose="020F0502020204030204" pitchFamily="34" charset="0"/>
              </a:rPr>
              <a:t>סיכום סופי</a:t>
            </a:r>
            <a:endParaRPr lang="he-IL" sz="4000" b="1" dirty="0">
              <a:latin typeface="Calibri" panose="020F0502020204030204" pitchFamily="34" charset="0"/>
              <a:cs typeface="Calibri" panose="020F0502020204030204" pitchFamily="34" charset="0"/>
            </a:endParaRPr>
          </a:p>
        </p:txBody>
      </p:sp>
      <p:sp>
        <p:nvSpPr>
          <p:cNvPr id="17" name="Rectangle 3"/>
          <p:cNvSpPr txBox="1">
            <a:spLocks noChangeArrowheads="1"/>
          </p:cNvSpPr>
          <p:nvPr/>
        </p:nvSpPr>
        <p:spPr bwMode="auto">
          <a:xfrm>
            <a:off x="2093495" y="1281447"/>
            <a:ext cx="8098256" cy="3318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0" indent="0" algn="ctr" rtl="1" eaLnBrk="1" fontAlgn="base" hangingPunct="1">
              <a:spcBef>
                <a:spcPct val="20000"/>
              </a:spcBef>
              <a:spcAft>
                <a:spcPct val="0"/>
              </a:spcAft>
              <a:buFont typeface="Arial" pitchFamily="34" charset="0"/>
              <a:buNone/>
              <a:defRPr sz="3200" kern="1200">
                <a:solidFill>
                  <a:schemeClr val="tx1">
                    <a:tint val="75000"/>
                  </a:schemeClr>
                </a:solidFill>
                <a:latin typeface="+mn-lt"/>
                <a:ea typeface="+mn-ea"/>
                <a:cs typeface="+mn-cs"/>
              </a:defRPr>
            </a:lvl1pPr>
            <a:lvl2pPr marL="457200" indent="0" algn="ctr" rtl="1" eaLnBrk="1" fontAlgn="base" hangingPunct="1">
              <a:spcBef>
                <a:spcPct val="20000"/>
              </a:spcBef>
              <a:spcAft>
                <a:spcPct val="0"/>
              </a:spcAft>
              <a:buFont typeface="Arial" pitchFamily="34" charset="0"/>
              <a:buNone/>
              <a:defRPr sz="2800" kern="1200">
                <a:solidFill>
                  <a:schemeClr val="tx1">
                    <a:tint val="75000"/>
                  </a:schemeClr>
                </a:solidFill>
                <a:latin typeface="+mn-lt"/>
                <a:ea typeface="+mn-ea"/>
                <a:cs typeface="+mn-cs"/>
              </a:defRPr>
            </a:lvl2pPr>
            <a:lvl3pPr marL="914400" indent="0" algn="ctr" rtl="1" eaLnBrk="1" fontAlgn="base" hangingPunct="1">
              <a:spcBef>
                <a:spcPct val="20000"/>
              </a:spcBef>
              <a:spcAft>
                <a:spcPct val="0"/>
              </a:spcAft>
              <a:buFont typeface="Arial" pitchFamily="34" charset="0"/>
              <a:buNone/>
              <a:defRPr sz="2400" kern="1200">
                <a:solidFill>
                  <a:schemeClr val="tx1">
                    <a:tint val="75000"/>
                  </a:schemeClr>
                </a:solidFill>
                <a:latin typeface="+mn-lt"/>
                <a:ea typeface="+mn-ea"/>
                <a:cs typeface="+mn-cs"/>
              </a:defRPr>
            </a:lvl3pPr>
            <a:lvl4pPr marL="1371600" indent="0" algn="ctr" rtl="1" eaLnBrk="1" fontAlgn="base" hangingPunct="1">
              <a:spcBef>
                <a:spcPct val="20000"/>
              </a:spcBef>
              <a:spcAft>
                <a:spcPct val="0"/>
              </a:spcAft>
              <a:buFont typeface="Arial" pitchFamily="34" charset="0"/>
              <a:buNone/>
              <a:defRPr sz="2000" kern="1200">
                <a:solidFill>
                  <a:schemeClr val="tx1">
                    <a:tint val="75000"/>
                  </a:schemeClr>
                </a:solidFill>
                <a:latin typeface="+mn-lt"/>
                <a:ea typeface="+mn-ea"/>
                <a:cs typeface="+mn-cs"/>
              </a:defRPr>
            </a:lvl4pPr>
            <a:lvl5pPr marL="1828800" indent="0" algn="ctr" rtl="1" eaLnBrk="1" fontAlgn="base" hangingPunct="1">
              <a:spcBef>
                <a:spcPct val="20000"/>
              </a:spcBef>
              <a:spcAft>
                <a:spcPct val="0"/>
              </a:spcAft>
              <a:buFont typeface="Arial" pitchFamily="34" charset="0"/>
              <a:buNone/>
              <a:defRPr sz="2000" kern="1200">
                <a:solidFill>
                  <a:schemeClr val="tx1">
                    <a:tint val="75000"/>
                  </a:schemeClr>
                </a:solidFill>
                <a:latin typeface="+mn-lt"/>
                <a:ea typeface="+mn-ea"/>
                <a:cs typeface="+mn-cs"/>
              </a:defRPr>
            </a:lvl5pPr>
            <a:lvl6pPr marL="2286000" indent="0" algn="ctr" defTabSz="914400" rtl="1"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1"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1"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1"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r"/>
            <a:r>
              <a:rPr lang="he-IL" altLang="he-IL" sz="2400" dirty="0">
                <a:solidFill>
                  <a:schemeClr val="tx1"/>
                </a:solidFill>
                <a:latin typeface="Calibri" panose="020F0502020204030204" pitchFamily="34" charset="0"/>
                <a:cs typeface="Calibri" panose="020F0502020204030204" pitchFamily="34" charset="0"/>
              </a:rPr>
              <a:t>השיעור למדנו על משקף תנודות- דיברנו על תפקידו, אופן חיבורו, תפעולו </a:t>
            </a:r>
            <a:r>
              <a:rPr lang="he-IL" altLang="he-IL" sz="2400" dirty="0" smtClean="0">
                <a:solidFill>
                  <a:schemeClr val="tx1"/>
                </a:solidFill>
                <a:latin typeface="Calibri" panose="020F0502020204030204" pitchFamily="34" charset="0"/>
                <a:cs typeface="Calibri" panose="020F0502020204030204" pitchFamily="34" charset="0"/>
              </a:rPr>
              <a:t>ואמצעי זהירות</a:t>
            </a:r>
            <a:endParaRPr lang="he-IL" altLang="he-IL" sz="2400" dirty="0">
              <a:solidFill>
                <a:schemeClr val="tx1"/>
              </a:solidFill>
              <a:latin typeface="Calibri" panose="020F0502020204030204" pitchFamily="34" charset="0"/>
              <a:cs typeface="Calibri" panose="020F0502020204030204" pitchFamily="34" charset="0"/>
            </a:endParaRPr>
          </a:p>
        </p:txBody>
      </p:sp>
      <p:sp>
        <p:nvSpPr>
          <p:cNvPr id="15" name="Rectangle 3"/>
          <p:cNvSpPr txBox="1">
            <a:spLocks noChangeArrowheads="1"/>
          </p:cNvSpPr>
          <p:nvPr/>
        </p:nvSpPr>
        <p:spPr bwMode="auto">
          <a:xfrm>
            <a:off x="3692324" y="4072732"/>
            <a:ext cx="6530757" cy="5739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0" indent="0" algn="ctr" rtl="1" eaLnBrk="1" fontAlgn="base" hangingPunct="1">
              <a:spcBef>
                <a:spcPct val="20000"/>
              </a:spcBef>
              <a:spcAft>
                <a:spcPct val="0"/>
              </a:spcAft>
              <a:buFont typeface="Arial" pitchFamily="34" charset="0"/>
              <a:buNone/>
              <a:defRPr sz="3200" kern="1200">
                <a:solidFill>
                  <a:schemeClr val="tx1">
                    <a:tint val="75000"/>
                  </a:schemeClr>
                </a:solidFill>
                <a:latin typeface="+mn-lt"/>
                <a:ea typeface="+mn-ea"/>
                <a:cs typeface="+mn-cs"/>
              </a:defRPr>
            </a:lvl1pPr>
            <a:lvl2pPr marL="457200" indent="0" algn="ctr" rtl="1" eaLnBrk="1" fontAlgn="base" hangingPunct="1">
              <a:spcBef>
                <a:spcPct val="20000"/>
              </a:spcBef>
              <a:spcAft>
                <a:spcPct val="0"/>
              </a:spcAft>
              <a:buFont typeface="Arial" pitchFamily="34" charset="0"/>
              <a:buNone/>
              <a:defRPr sz="2800" kern="1200">
                <a:solidFill>
                  <a:schemeClr val="tx1">
                    <a:tint val="75000"/>
                  </a:schemeClr>
                </a:solidFill>
                <a:latin typeface="+mn-lt"/>
                <a:ea typeface="+mn-ea"/>
                <a:cs typeface="+mn-cs"/>
              </a:defRPr>
            </a:lvl2pPr>
            <a:lvl3pPr marL="914400" indent="0" algn="ctr" rtl="1" eaLnBrk="1" fontAlgn="base" hangingPunct="1">
              <a:spcBef>
                <a:spcPct val="20000"/>
              </a:spcBef>
              <a:spcAft>
                <a:spcPct val="0"/>
              </a:spcAft>
              <a:buFont typeface="Arial" pitchFamily="34" charset="0"/>
              <a:buNone/>
              <a:defRPr sz="2400" kern="1200">
                <a:solidFill>
                  <a:schemeClr val="tx1">
                    <a:tint val="75000"/>
                  </a:schemeClr>
                </a:solidFill>
                <a:latin typeface="+mn-lt"/>
                <a:ea typeface="+mn-ea"/>
                <a:cs typeface="+mn-cs"/>
              </a:defRPr>
            </a:lvl3pPr>
            <a:lvl4pPr marL="1371600" indent="0" algn="ctr" rtl="1" eaLnBrk="1" fontAlgn="base" hangingPunct="1">
              <a:spcBef>
                <a:spcPct val="20000"/>
              </a:spcBef>
              <a:spcAft>
                <a:spcPct val="0"/>
              </a:spcAft>
              <a:buFont typeface="Arial" pitchFamily="34" charset="0"/>
              <a:buNone/>
              <a:defRPr sz="2000" kern="1200">
                <a:solidFill>
                  <a:schemeClr val="tx1">
                    <a:tint val="75000"/>
                  </a:schemeClr>
                </a:solidFill>
                <a:latin typeface="+mn-lt"/>
                <a:ea typeface="+mn-ea"/>
                <a:cs typeface="+mn-cs"/>
              </a:defRPr>
            </a:lvl4pPr>
            <a:lvl5pPr marL="1828800" indent="0" algn="ctr" rtl="1" eaLnBrk="1" fontAlgn="base" hangingPunct="1">
              <a:spcBef>
                <a:spcPct val="20000"/>
              </a:spcBef>
              <a:spcAft>
                <a:spcPct val="0"/>
              </a:spcAft>
              <a:buFont typeface="Arial" pitchFamily="34" charset="0"/>
              <a:buNone/>
              <a:defRPr sz="2000" kern="1200">
                <a:solidFill>
                  <a:schemeClr val="tx1">
                    <a:tint val="75000"/>
                  </a:schemeClr>
                </a:solidFill>
                <a:latin typeface="+mn-lt"/>
                <a:ea typeface="+mn-ea"/>
                <a:cs typeface="+mn-cs"/>
              </a:defRPr>
            </a:lvl5pPr>
            <a:lvl6pPr marL="2286000" indent="0" algn="ctr" defTabSz="914400" rtl="1"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1"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1"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1"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r">
              <a:lnSpc>
                <a:spcPct val="90000"/>
              </a:lnSpc>
              <a:spcBef>
                <a:spcPts val="1000"/>
              </a:spcBef>
              <a:buClr>
                <a:srgbClr val="8EB4E3"/>
              </a:buClr>
              <a:buSzPct val="80000"/>
              <a:defRPr/>
            </a:pPr>
            <a:r>
              <a:rPr lang="he-IL" altLang="he-IL" sz="2400" dirty="0" smtClean="0">
                <a:solidFill>
                  <a:srgbClr val="0070C0"/>
                </a:solidFill>
                <a:latin typeface="Calibri" panose="020F0502020204030204" pitchFamily="34" charset="0"/>
                <a:cs typeface="Calibri" panose="020F0502020204030204" pitchFamily="34" charset="0"/>
              </a:rPr>
              <a:t>מהם </a:t>
            </a:r>
            <a:r>
              <a:rPr lang="he-IL" altLang="he-IL" sz="2400" dirty="0">
                <a:solidFill>
                  <a:srgbClr val="0070C0"/>
                </a:solidFill>
                <a:latin typeface="Calibri" panose="020F0502020204030204" pitchFamily="34" charset="0"/>
                <a:cs typeface="Calibri" panose="020F0502020204030204" pitchFamily="34" charset="0"/>
              </a:rPr>
              <a:t>כללי הזהירות שעלינו לנקוט כאשר אנו משתמשים במשקף התנודות?</a:t>
            </a:r>
          </a:p>
          <a:p>
            <a:pPr algn="r">
              <a:lnSpc>
                <a:spcPct val="90000"/>
              </a:lnSpc>
              <a:spcBef>
                <a:spcPts val="1000"/>
              </a:spcBef>
              <a:buClr>
                <a:srgbClr val="8EB4E3"/>
              </a:buClr>
              <a:buSzPct val="80000"/>
              <a:defRPr/>
            </a:pPr>
            <a:endParaRPr lang="he-IL" altLang="he-IL" sz="2400" dirty="0">
              <a:solidFill>
                <a:srgbClr val="0070C0"/>
              </a:solidFill>
              <a:latin typeface="Calibri" panose="020F0502020204030204" pitchFamily="34" charset="0"/>
              <a:cs typeface="Calibri" panose="020F0502020204030204" pitchFamily="34" charset="0"/>
            </a:endParaRPr>
          </a:p>
        </p:txBody>
      </p:sp>
      <p:sp>
        <p:nvSpPr>
          <p:cNvPr id="16" name="Rectangle 3"/>
          <p:cNvSpPr txBox="1">
            <a:spLocks noChangeArrowheads="1"/>
          </p:cNvSpPr>
          <p:nvPr/>
        </p:nvSpPr>
        <p:spPr bwMode="auto">
          <a:xfrm>
            <a:off x="5405377" y="3251448"/>
            <a:ext cx="4786374" cy="4228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0" indent="0" algn="ctr" rtl="1" eaLnBrk="1" fontAlgn="base" hangingPunct="1">
              <a:spcBef>
                <a:spcPct val="20000"/>
              </a:spcBef>
              <a:spcAft>
                <a:spcPct val="0"/>
              </a:spcAft>
              <a:buFont typeface="Arial" pitchFamily="34" charset="0"/>
              <a:buNone/>
              <a:defRPr sz="3200" kern="1200">
                <a:solidFill>
                  <a:schemeClr val="tx1">
                    <a:tint val="75000"/>
                  </a:schemeClr>
                </a:solidFill>
                <a:latin typeface="+mn-lt"/>
                <a:ea typeface="+mn-ea"/>
                <a:cs typeface="+mn-cs"/>
              </a:defRPr>
            </a:lvl1pPr>
            <a:lvl2pPr marL="457200" indent="0" algn="ctr" rtl="1" eaLnBrk="1" fontAlgn="base" hangingPunct="1">
              <a:spcBef>
                <a:spcPct val="20000"/>
              </a:spcBef>
              <a:spcAft>
                <a:spcPct val="0"/>
              </a:spcAft>
              <a:buFont typeface="Arial" pitchFamily="34" charset="0"/>
              <a:buNone/>
              <a:defRPr sz="2800" kern="1200">
                <a:solidFill>
                  <a:schemeClr val="tx1">
                    <a:tint val="75000"/>
                  </a:schemeClr>
                </a:solidFill>
                <a:latin typeface="+mn-lt"/>
                <a:ea typeface="+mn-ea"/>
                <a:cs typeface="+mn-cs"/>
              </a:defRPr>
            </a:lvl2pPr>
            <a:lvl3pPr marL="914400" indent="0" algn="ctr" rtl="1" eaLnBrk="1" fontAlgn="base" hangingPunct="1">
              <a:spcBef>
                <a:spcPct val="20000"/>
              </a:spcBef>
              <a:spcAft>
                <a:spcPct val="0"/>
              </a:spcAft>
              <a:buFont typeface="Arial" pitchFamily="34" charset="0"/>
              <a:buNone/>
              <a:defRPr sz="2400" kern="1200">
                <a:solidFill>
                  <a:schemeClr val="tx1">
                    <a:tint val="75000"/>
                  </a:schemeClr>
                </a:solidFill>
                <a:latin typeface="+mn-lt"/>
                <a:ea typeface="+mn-ea"/>
                <a:cs typeface="+mn-cs"/>
              </a:defRPr>
            </a:lvl3pPr>
            <a:lvl4pPr marL="1371600" indent="0" algn="ctr" rtl="1" eaLnBrk="1" fontAlgn="base" hangingPunct="1">
              <a:spcBef>
                <a:spcPct val="20000"/>
              </a:spcBef>
              <a:spcAft>
                <a:spcPct val="0"/>
              </a:spcAft>
              <a:buFont typeface="Arial" pitchFamily="34" charset="0"/>
              <a:buNone/>
              <a:defRPr sz="2000" kern="1200">
                <a:solidFill>
                  <a:schemeClr val="tx1">
                    <a:tint val="75000"/>
                  </a:schemeClr>
                </a:solidFill>
                <a:latin typeface="+mn-lt"/>
                <a:ea typeface="+mn-ea"/>
                <a:cs typeface="+mn-cs"/>
              </a:defRPr>
            </a:lvl4pPr>
            <a:lvl5pPr marL="1828800" indent="0" algn="ctr" rtl="1" eaLnBrk="1" fontAlgn="base" hangingPunct="1">
              <a:spcBef>
                <a:spcPct val="20000"/>
              </a:spcBef>
              <a:spcAft>
                <a:spcPct val="0"/>
              </a:spcAft>
              <a:buFont typeface="Arial" pitchFamily="34" charset="0"/>
              <a:buNone/>
              <a:defRPr sz="2000" kern="1200">
                <a:solidFill>
                  <a:schemeClr val="tx1">
                    <a:tint val="75000"/>
                  </a:schemeClr>
                </a:solidFill>
                <a:latin typeface="+mn-lt"/>
                <a:ea typeface="+mn-ea"/>
                <a:cs typeface="+mn-cs"/>
              </a:defRPr>
            </a:lvl5pPr>
            <a:lvl6pPr marL="2286000" indent="0" algn="ctr" defTabSz="914400" rtl="1"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1"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1"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1"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r">
              <a:lnSpc>
                <a:spcPct val="90000"/>
              </a:lnSpc>
              <a:spcBef>
                <a:spcPts val="1000"/>
              </a:spcBef>
              <a:buClr>
                <a:srgbClr val="8EB4E3"/>
              </a:buClr>
              <a:buSzPct val="80000"/>
              <a:defRPr/>
            </a:pPr>
            <a:r>
              <a:rPr lang="he-IL" sz="2400" dirty="0" smtClean="0">
                <a:solidFill>
                  <a:srgbClr val="0070C0"/>
                </a:solidFill>
                <a:latin typeface="Calibri" panose="020F0502020204030204" pitchFamily="34" charset="0"/>
                <a:cs typeface="Calibri" panose="020F0502020204030204" pitchFamily="34" charset="0"/>
              </a:rPr>
              <a:t>איך </a:t>
            </a:r>
            <a:r>
              <a:rPr lang="he-IL" sz="2400" dirty="0">
                <a:solidFill>
                  <a:srgbClr val="0070C0"/>
                </a:solidFill>
                <a:latin typeface="Calibri" panose="020F0502020204030204" pitchFamily="34" charset="0"/>
                <a:cs typeface="Calibri" panose="020F0502020204030204" pitchFamily="34" charset="0"/>
              </a:rPr>
              <a:t>נשנה את תצוגת האות על המסך?</a:t>
            </a:r>
          </a:p>
          <a:p>
            <a:pPr algn="r">
              <a:lnSpc>
                <a:spcPct val="90000"/>
              </a:lnSpc>
              <a:spcBef>
                <a:spcPts val="1000"/>
              </a:spcBef>
              <a:buClr>
                <a:srgbClr val="8EB4E3"/>
              </a:buClr>
              <a:buSzPct val="80000"/>
              <a:defRPr/>
            </a:pPr>
            <a:endParaRPr lang="he-IL" altLang="he-IL" sz="2400" dirty="0">
              <a:solidFill>
                <a:srgbClr val="0070C0"/>
              </a:solidFill>
              <a:latin typeface="Calibri" panose="020F0502020204030204" pitchFamily="34" charset="0"/>
              <a:cs typeface="Calibri" panose="020F0502020204030204" pitchFamily="34" charset="0"/>
            </a:endParaRPr>
          </a:p>
        </p:txBody>
      </p:sp>
      <p:sp>
        <p:nvSpPr>
          <p:cNvPr id="18" name="Rectangle 3"/>
          <p:cNvSpPr txBox="1">
            <a:spLocks noChangeArrowheads="1"/>
          </p:cNvSpPr>
          <p:nvPr/>
        </p:nvSpPr>
        <p:spPr bwMode="auto">
          <a:xfrm>
            <a:off x="3124201" y="2033187"/>
            <a:ext cx="7067550" cy="4228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0" indent="0" algn="ctr" rtl="1" eaLnBrk="1" fontAlgn="base" hangingPunct="1">
              <a:spcBef>
                <a:spcPct val="20000"/>
              </a:spcBef>
              <a:spcAft>
                <a:spcPct val="0"/>
              </a:spcAft>
              <a:buFont typeface="Arial" pitchFamily="34" charset="0"/>
              <a:buNone/>
              <a:defRPr sz="3200" kern="1200">
                <a:solidFill>
                  <a:schemeClr val="tx1">
                    <a:tint val="75000"/>
                  </a:schemeClr>
                </a:solidFill>
                <a:latin typeface="+mn-lt"/>
                <a:ea typeface="+mn-ea"/>
                <a:cs typeface="+mn-cs"/>
              </a:defRPr>
            </a:lvl1pPr>
            <a:lvl2pPr marL="457200" indent="0" algn="ctr" rtl="1" eaLnBrk="1" fontAlgn="base" hangingPunct="1">
              <a:spcBef>
                <a:spcPct val="20000"/>
              </a:spcBef>
              <a:spcAft>
                <a:spcPct val="0"/>
              </a:spcAft>
              <a:buFont typeface="Arial" pitchFamily="34" charset="0"/>
              <a:buNone/>
              <a:defRPr sz="2800" kern="1200">
                <a:solidFill>
                  <a:schemeClr val="tx1">
                    <a:tint val="75000"/>
                  </a:schemeClr>
                </a:solidFill>
                <a:latin typeface="+mn-lt"/>
                <a:ea typeface="+mn-ea"/>
                <a:cs typeface="+mn-cs"/>
              </a:defRPr>
            </a:lvl2pPr>
            <a:lvl3pPr marL="914400" indent="0" algn="ctr" rtl="1" eaLnBrk="1" fontAlgn="base" hangingPunct="1">
              <a:spcBef>
                <a:spcPct val="20000"/>
              </a:spcBef>
              <a:spcAft>
                <a:spcPct val="0"/>
              </a:spcAft>
              <a:buFont typeface="Arial" pitchFamily="34" charset="0"/>
              <a:buNone/>
              <a:defRPr sz="2400" kern="1200">
                <a:solidFill>
                  <a:schemeClr val="tx1">
                    <a:tint val="75000"/>
                  </a:schemeClr>
                </a:solidFill>
                <a:latin typeface="+mn-lt"/>
                <a:ea typeface="+mn-ea"/>
                <a:cs typeface="+mn-cs"/>
              </a:defRPr>
            </a:lvl3pPr>
            <a:lvl4pPr marL="1371600" indent="0" algn="ctr" rtl="1" eaLnBrk="1" fontAlgn="base" hangingPunct="1">
              <a:spcBef>
                <a:spcPct val="20000"/>
              </a:spcBef>
              <a:spcAft>
                <a:spcPct val="0"/>
              </a:spcAft>
              <a:buFont typeface="Arial" pitchFamily="34" charset="0"/>
              <a:buNone/>
              <a:defRPr sz="2000" kern="1200">
                <a:solidFill>
                  <a:schemeClr val="tx1">
                    <a:tint val="75000"/>
                  </a:schemeClr>
                </a:solidFill>
                <a:latin typeface="+mn-lt"/>
                <a:ea typeface="+mn-ea"/>
                <a:cs typeface="+mn-cs"/>
              </a:defRPr>
            </a:lvl4pPr>
            <a:lvl5pPr marL="1828800" indent="0" algn="ctr" rtl="1" eaLnBrk="1" fontAlgn="base" hangingPunct="1">
              <a:spcBef>
                <a:spcPct val="20000"/>
              </a:spcBef>
              <a:spcAft>
                <a:spcPct val="0"/>
              </a:spcAft>
              <a:buFont typeface="Arial" pitchFamily="34" charset="0"/>
              <a:buNone/>
              <a:defRPr sz="2000" kern="1200">
                <a:solidFill>
                  <a:schemeClr val="tx1">
                    <a:tint val="75000"/>
                  </a:schemeClr>
                </a:solidFill>
                <a:latin typeface="+mn-lt"/>
                <a:ea typeface="+mn-ea"/>
                <a:cs typeface="+mn-cs"/>
              </a:defRPr>
            </a:lvl5pPr>
            <a:lvl6pPr marL="2286000" indent="0" algn="ctr" defTabSz="914400" rtl="1"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1"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1"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1"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r">
              <a:lnSpc>
                <a:spcPct val="90000"/>
              </a:lnSpc>
              <a:spcBef>
                <a:spcPts val="1000"/>
              </a:spcBef>
              <a:buClr>
                <a:srgbClr val="8EB4E3"/>
              </a:buClr>
              <a:buSzPct val="80000"/>
              <a:defRPr/>
            </a:pPr>
            <a:r>
              <a:rPr lang="he-IL" altLang="he-IL" sz="2400" dirty="0" smtClean="0">
                <a:solidFill>
                  <a:srgbClr val="0070C0"/>
                </a:solidFill>
                <a:latin typeface="Calibri" panose="020F0502020204030204" pitchFamily="34" charset="0"/>
                <a:cs typeface="Calibri" panose="020F0502020204030204" pitchFamily="34" charset="0"/>
              </a:rPr>
              <a:t>איך </a:t>
            </a:r>
            <a:r>
              <a:rPr lang="he-IL" altLang="he-IL" sz="2400" dirty="0">
                <a:solidFill>
                  <a:srgbClr val="0070C0"/>
                </a:solidFill>
                <a:latin typeface="Calibri" panose="020F0502020204030204" pitchFamily="34" charset="0"/>
                <a:cs typeface="Calibri" panose="020F0502020204030204" pitchFamily="34" charset="0"/>
              </a:rPr>
              <a:t>נמדוד אות שאנו רואים על המסך?</a:t>
            </a:r>
          </a:p>
          <a:p>
            <a:pPr algn="r">
              <a:lnSpc>
                <a:spcPct val="90000"/>
              </a:lnSpc>
              <a:spcBef>
                <a:spcPts val="1000"/>
              </a:spcBef>
              <a:buClr>
                <a:srgbClr val="8EB4E3"/>
              </a:buClr>
              <a:buSzPct val="80000"/>
              <a:defRPr/>
            </a:pPr>
            <a:r>
              <a:rPr lang="he-IL" altLang="he-IL" sz="2400" dirty="0">
                <a:solidFill>
                  <a:srgbClr val="0070C0"/>
                </a:solidFill>
                <a:latin typeface="Calibri" panose="020F0502020204030204" pitchFamily="34" charset="0"/>
                <a:cs typeface="Calibri" panose="020F0502020204030204" pitchFamily="34" charset="0"/>
              </a:rPr>
              <a:t> </a:t>
            </a:r>
          </a:p>
        </p:txBody>
      </p:sp>
      <p:sp>
        <p:nvSpPr>
          <p:cNvPr id="20" name="Rectangle 3"/>
          <p:cNvSpPr txBox="1">
            <a:spLocks noChangeArrowheads="1"/>
          </p:cNvSpPr>
          <p:nvPr/>
        </p:nvSpPr>
        <p:spPr bwMode="auto">
          <a:xfrm>
            <a:off x="3275636" y="4727516"/>
            <a:ext cx="6916116" cy="341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0" indent="0" algn="ctr" rtl="1" eaLnBrk="1" fontAlgn="base" hangingPunct="1">
              <a:spcBef>
                <a:spcPct val="20000"/>
              </a:spcBef>
              <a:spcAft>
                <a:spcPct val="0"/>
              </a:spcAft>
              <a:buFont typeface="Arial" pitchFamily="34" charset="0"/>
              <a:buNone/>
              <a:defRPr sz="3200" kern="1200">
                <a:solidFill>
                  <a:schemeClr val="tx1">
                    <a:tint val="75000"/>
                  </a:schemeClr>
                </a:solidFill>
                <a:latin typeface="+mn-lt"/>
                <a:ea typeface="+mn-ea"/>
                <a:cs typeface="+mn-cs"/>
              </a:defRPr>
            </a:lvl1pPr>
            <a:lvl2pPr marL="457200" indent="0" algn="ctr" rtl="1" eaLnBrk="1" fontAlgn="base" hangingPunct="1">
              <a:spcBef>
                <a:spcPct val="20000"/>
              </a:spcBef>
              <a:spcAft>
                <a:spcPct val="0"/>
              </a:spcAft>
              <a:buFont typeface="Arial" pitchFamily="34" charset="0"/>
              <a:buNone/>
              <a:defRPr sz="2800" kern="1200">
                <a:solidFill>
                  <a:schemeClr val="tx1">
                    <a:tint val="75000"/>
                  </a:schemeClr>
                </a:solidFill>
                <a:latin typeface="+mn-lt"/>
                <a:ea typeface="+mn-ea"/>
                <a:cs typeface="+mn-cs"/>
              </a:defRPr>
            </a:lvl2pPr>
            <a:lvl3pPr marL="914400" indent="0" algn="ctr" rtl="1" eaLnBrk="1" fontAlgn="base" hangingPunct="1">
              <a:spcBef>
                <a:spcPct val="20000"/>
              </a:spcBef>
              <a:spcAft>
                <a:spcPct val="0"/>
              </a:spcAft>
              <a:buFont typeface="Arial" pitchFamily="34" charset="0"/>
              <a:buNone/>
              <a:defRPr sz="2400" kern="1200">
                <a:solidFill>
                  <a:schemeClr val="tx1">
                    <a:tint val="75000"/>
                  </a:schemeClr>
                </a:solidFill>
                <a:latin typeface="+mn-lt"/>
                <a:ea typeface="+mn-ea"/>
                <a:cs typeface="+mn-cs"/>
              </a:defRPr>
            </a:lvl3pPr>
            <a:lvl4pPr marL="1371600" indent="0" algn="ctr" rtl="1" eaLnBrk="1" fontAlgn="base" hangingPunct="1">
              <a:spcBef>
                <a:spcPct val="20000"/>
              </a:spcBef>
              <a:spcAft>
                <a:spcPct val="0"/>
              </a:spcAft>
              <a:buFont typeface="Arial" pitchFamily="34" charset="0"/>
              <a:buNone/>
              <a:defRPr sz="2000" kern="1200">
                <a:solidFill>
                  <a:schemeClr val="tx1">
                    <a:tint val="75000"/>
                  </a:schemeClr>
                </a:solidFill>
                <a:latin typeface="+mn-lt"/>
                <a:ea typeface="+mn-ea"/>
                <a:cs typeface="+mn-cs"/>
              </a:defRPr>
            </a:lvl4pPr>
            <a:lvl5pPr marL="1828800" indent="0" algn="ctr" rtl="1" eaLnBrk="1" fontAlgn="base" hangingPunct="1">
              <a:spcBef>
                <a:spcPct val="20000"/>
              </a:spcBef>
              <a:spcAft>
                <a:spcPct val="0"/>
              </a:spcAft>
              <a:buFont typeface="Arial" pitchFamily="34" charset="0"/>
              <a:buNone/>
              <a:defRPr sz="2000" kern="1200">
                <a:solidFill>
                  <a:schemeClr val="tx1">
                    <a:tint val="75000"/>
                  </a:schemeClr>
                </a:solidFill>
                <a:latin typeface="+mn-lt"/>
                <a:ea typeface="+mn-ea"/>
                <a:cs typeface="+mn-cs"/>
              </a:defRPr>
            </a:lvl5pPr>
            <a:lvl6pPr marL="2286000" indent="0" algn="ctr" defTabSz="914400" rtl="1"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1"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1"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1"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r"/>
            <a:r>
              <a:rPr lang="he-IL" altLang="he-IL" sz="1800" dirty="0">
                <a:solidFill>
                  <a:schemeClr val="tx1"/>
                </a:solidFill>
                <a:latin typeface="Calibri" panose="020F0502020204030204" pitchFamily="34" charset="0"/>
                <a:cs typeface="Calibri" panose="020F0502020204030204" pitchFamily="34" charset="0"/>
              </a:rPr>
              <a:t>אין לחבר חוטים/כבלים למחברי היציאה כאשר משקף התנודות דולק. אין לספק מתחים ותדרים שעוברים את הגבלות המכשיר. עלינו לבדוק את תוקף בדיקת המכשיר ואם פג התוקף אז אין להשתמש במכשיר. עלינו להציב את המכשיר לצורה יציבה על מנת שלא ייפול.</a:t>
            </a:r>
          </a:p>
          <a:p>
            <a:pPr algn="r"/>
            <a:endParaRPr lang="he-IL" altLang="he-IL" sz="1800" dirty="0">
              <a:solidFill>
                <a:schemeClr val="tx1"/>
              </a:solidFill>
              <a:latin typeface="Calibri" panose="020F0502020204030204" pitchFamily="34" charset="0"/>
              <a:cs typeface="Calibri" panose="020F0502020204030204" pitchFamily="34" charset="0"/>
            </a:endParaRPr>
          </a:p>
        </p:txBody>
      </p:sp>
      <p:sp>
        <p:nvSpPr>
          <p:cNvPr id="31" name="Rectangle 3"/>
          <p:cNvSpPr txBox="1">
            <a:spLocks noChangeArrowheads="1"/>
          </p:cNvSpPr>
          <p:nvPr/>
        </p:nvSpPr>
        <p:spPr bwMode="auto">
          <a:xfrm>
            <a:off x="3773347" y="3569012"/>
            <a:ext cx="6418404" cy="4228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0" indent="0" algn="ctr" rtl="1" eaLnBrk="1" fontAlgn="base" hangingPunct="1">
              <a:spcBef>
                <a:spcPct val="20000"/>
              </a:spcBef>
              <a:spcAft>
                <a:spcPct val="0"/>
              </a:spcAft>
              <a:buFont typeface="Arial" pitchFamily="34" charset="0"/>
              <a:buNone/>
              <a:defRPr sz="3200" kern="1200">
                <a:solidFill>
                  <a:schemeClr val="tx1">
                    <a:tint val="75000"/>
                  </a:schemeClr>
                </a:solidFill>
                <a:latin typeface="+mn-lt"/>
                <a:ea typeface="+mn-ea"/>
                <a:cs typeface="+mn-cs"/>
              </a:defRPr>
            </a:lvl1pPr>
            <a:lvl2pPr marL="457200" indent="0" algn="ctr" rtl="1" eaLnBrk="1" fontAlgn="base" hangingPunct="1">
              <a:spcBef>
                <a:spcPct val="20000"/>
              </a:spcBef>
              <a:spcAft>
                <a:spcPct val="0"/>
              </a:spcAft>
              <a:buFont typeface="Arial" pitchFamily="34" charset="0"/>
              <a:buNone/>
              <a:defRPr sz="2800" kern="1200">
                <a:solidFill>
                  <a:schemeClr val="tx1">
                    <a:tint val="75000"/>
                  </a:schemeClr>
                </a:solidFill>
                <a:latin typeface="+mn-lt"/>
                <a:ea typeface="+mn-ea"/>
                <a:cs typeface="+mn-cs"/>
              </a:defRPr>
            </a:lvl2pPr>
            <a:lvl3pPr marL="914400" indent="0" algn="ctr" rtl="1" eaLnBrk="1" fontAlgn="base" hangingPunct="1">
              <a:spcBef>
                <a:spcPct val="20000"/>
              </a:spcBef>
              <a:spcAft>
                <a:spcPct val="0"/>
              </a:spcAft>
              <a:buFont typeface="Arial" pitchFamily="34" charset="0"/>
              <a:buNone/>
              <a:defRPr sz="2400" kern="1200">
                <a:solidFill>
                  <a:schemeClr val="tx1">
                    <a:tint val="75000"/>
                  </a:schemeClr>
                </a:solidFill>
                <a:latin typeface="+mn-lt"/>
                <a:ea typeface="+mn-ea"/>
                <a:cs typeface="+mn-cs"/>
              </a:defRPr>
            </a:lvl3pPr>
            <a:lvl4pPr marL="1371600" indent="0" algn="ctr" rtl="1" eaLnBrk="1" fontAlgn="base" hangingPunct="1">
              <a:spcBef>
                <a:spcPct val="20000"/>
              </a:spcBef>
              <a:spcAft>
                <a:spcPct val="0"/>
              </a:spcAft>
              <a:buFont typeface="Arial" pitchFamily="34" charset="0"/>
              <a:buNone/>
              <a:defRPr sz="2000" kern="1200">
                <a:solidFill>
                  <a:schemeClr val="tx1">
                    <a:tint val="75000"/>
                  </a:schemeClr>
                </a:solidFill>
                <a:latin typeface="+mn-lt"/>
                <a:ea typeface="+mn-ea"/>
                <a:cs typeface="+mn-cs"/>
              </a:defRPr>
            </a:lvl4pPr>
            <a:lvl5pPr marL="1828800" indent="0" algn="ctr" rtl="1" eaLnBrk="1" fontAlgn="base" hangingPunct="1">
              <a:spcBef>
                <a:spcPct val="20000"/>
              </a:spcBef>
              <a:spcAft>
                <a:spcPct val="0"/>
              </a:spcAft>
              <a:buFont typeface="Arial" pitchFamily="34" charset="0"/>
              <a:buNone/>
              <a:defRPr sz="2000" kern="1200">
                <a:solidFill>
                  <a:schemeClr val="tx1">
                    <a:tint val="75000"/>
                  </a:schemeClr>
                </a:solidFill>
                <a:latin typeface="+mn-lt"/>
                <a:ea typeface="+mn-ea"/>
                <a:cs typeface="+mn-cs"/>
              </a:defRPr>
            </a:lvl5pPr>
            <a:lvl6pPr marL="2286000" indent="0" algn="ctr" defTabSz="914400" rtl="1"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1"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1"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1"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r">
              <a:defRPr/>
            </a:pPr>
            <a:r>
              <a:rPr lang="he-IL" sz="1800" dirty="0">
                <a:solidFill>
                  <a:schemeClr val="tx1"/>
                </a:solidFill>
                <a:latin typeface="Calibri" panose="020F0502020204030204" pitchFamily="34" charset="0"/>
                <a:cs typeface="Calibri" panose="020F0502020204030204" pitchFamily="34" charset="0"/>
              </a:rPr>
              <a:t>באמצעות בוררי </a:t>
            </a:r>
            <a:r>
              <a:rPr lang="en-US" sz="1800" dirty="0">
                <a:solidFill>
                  <a:schemeClr val="tx1"/>
                </a:solidFill>
                <a:latin typeface="Calibri" panose="020F0502020204030204" pitchFamily="34" charset="0"/>
                <a:cs typeface="Calibri" panose="020F0502020204030204" pitchFamily="34" charset="0"/>
              </a:rPr>
              <a:t>Volts/</a:t>
            </a:r>
            <a:r>
              <a:rPr lang="en-US" sz="1800" dirty="0" err="1">
                <a:solidFill>
                  <a:schemeClr val="tx1"/>
                </a:solidFill>
                <a:latin typeface="Calibri" panose="020F0502020204030204" pitchFamily="34" charset="0"/>
                <a:cs typeface="Calibri" panose="020F0502020204030204" pitchFamily="34" charset="0"/>
              </a:rPr>
              <a:t>Div</a:t>
            </a:r>
            <a:r>
              <a:rPr lang="en-US" sz="1800" dirty="0">
                <a:solidFill>
                  <a:schemeClr val="tx1"/>
                </a:solidFill>
                <a:latin typeface="Calibri" panose="020F0502020204030204" pitchFamily="34" charset="0"/>
                <a:cs typeface="Calibri" panose="020F0502020204030204" pitchFamily="34" charset="0"/>
              </a:rPr>
              <a:t> </a:t>
            </a:r>
            <a:r>
              <a:rPr lang="he-IL" sz="1800" dirty="0" smtClean="0">
                <a:solidFill>
                  <a:schemeClr val="tx1"/>
                </a:solidFill>
                <a:latin typeface="Calibri" panose="020F0502020204030204" pitchFamily="34" charset="0"/>
                <a:cs typeface="Calibri" panose="020F0502020204030204" pitchFamily="34" charset="0"/>
              </a:rPr>
              <a:t>ו</a:t>
            </a:r>
            <a:r>
              <a:rPr lang="en-US" sz="1800" dirty="0" smtClean="0">
                <a:solidFill>
                  <a:schemeClr val="tx1"/>
                </a:solidFill>
                <a:latin typeface="Calibri" panose="020F0502020204030204" pitchFamily="34" charset="0"/>
                <a:cs typeface="Calibri" panose="020F0502020204030204" pitchFamily="34" charset="0"/>
              </a:rPr>
              <a:t> Sec/</a:t>
            </a:r>
            <a:r>
              <a:rPr lang="en-US" sz="1800" dirty="0" err="1" smtClean="0">
                <a:solidFill>
                  <a:schemeClr val="tx1"/>
                </a:solidFill>
                <a:latin typeface="Calibri" panose="020F0502020204030204" pitchFamily="34" charset="0"/>
                <a:cs typeface="Calibri" panose="020F0502020204030204" pitchFamily="34" charset="0"/>
              </a:rPr>
              <a:t>Div</a:t>
            </a:r>
            <a:r>
              <a:rPr lang="en-US" sz="1800" dirty="0" smtClean="0">
                <a:solidFill>
                  <a:schemeClr val="tx1"/>
                </a:solidFill>
                <a:latin typeface="Calibri" panose="020F0502020204030204" pitchFamily="34" charset="0"/>
                <a:cs typeface="Calibri" panose="020F0502020204030204" pitchFamily="34" charset="0"/>
              </a:rPr>
              <a:t> </a:t>
            </a:r>
            <a:r>
              <a:rPr lang="he-IL" sz="1800" dirty="0">
                <a:solidFill>
                  <a:schemeClr val="tx1"/>
                </a:solidFill>
                <a:latin typeface="Calibri" panose="020F0502020204030204" pitchFamily="34" charset="0"/>
                <a:cs typeface="Calibri" panose="020F0502020204030204" pitchFamily="34" charset="0"/>
              </a:rPr>
              <a:t>נשנה את גודלי </a:t>
            </a:r>
            <a:r>
              <a:rPr lang="he-IL" sz="1800" dirty="0" err="1">
                <a:solidFill>
                  <a:schemeClr val="tx1"/>
                </a:solidFill>
                <a:latin typeface="Calibri" panose="020F0502020204030204" pitchFamily="34" charset="0"/>
                <a:cs typeface="Calibri" panose="020F0502020204030204" pitchFamily="34" charset="0"/>
              </a:rPr>
              <a:t>מימדי</a:t>
            </a:r>
            <a:r>
              <a:rPr lang="he-IL" sz="1800" dirty="0">
                <a:solidFill>
                  <a:schemeClr val="tx1"/>
                </a:solidFill>
                <a:latin typeface="Calibri" panose="020F0502020204030204" pitchFamily="34" charset="0"/>
                <a:cs typeface="Calibri" panose="020F0502020204030204" pitchFamily="34" charset="0"/>
              </a:rPr>
              <a:t> האות ובאמצעות בוררי ה</a:t>
            </a:r>
            <a:r>
              <a:rPr lang="en-US" sz="1800" dirty="0">
                <a:solidFill>
                  <a:schemeClr val="tx1"/>
                </a:solidFill>
                <a:latin typeface="Calibri" panose="020F0502020204030204" pitchFamily="34" charset="0"/>
                <a:cs typeface="Calibri" panose="020F0502020204030204" pitchFamily="34" charset="0"/>
              </a:rPr>
              <a:t>position </a:t>
            </a:r>
            <a:r>
              <a:rPr lang="he-IL" sz="1800" dirty="0" smtClean="0">
                <a:solidFill>
                  <a:schemeClr val="tx1"/>
                </a:solidFill>
                <a:latin typeface="Calibri" panose="020F0502020204030204" pitchFamily="34" charset="0"/>
                <a:cs typeface="Calibri" panose="020F0502020204030204" pitchFamily="34" charset="0"/>
              </a:rPr>
              <a:t> נשנה </a:t>
            </a:r>
            <a:r>
              <a:rPr lang="he-IL" sz="1800" dirty="0">
                <a:solidFill>
                  <a:schemeClr val="tx1"/>
                </a:solidFill>
                <a:latin typeface="Calibri" panose="020F0502020204030204" pitchFamily="34" charset="0"/>
                <a:cs typeface="Calibri" panose="020F0502020204030204" pitchFamily="34" charset="0"/>
              </a:rPr>
              <a:t>את מיקומו.</a:t>
            </a:r>
          </a:p>
        </p:txBody>
      </p:sp>
      <p:sp>
        <p:nvSpPr>
          <p:cNvPr id="32" name="Rectangle 3"/>
          <p:cNvSpPr txBox="1">
            <a:spLocks noChangeArrowheads="1"/>
          </p:cNvSpPr>
          <p:nvPr/>
        </p:nvSpPr>
        <p:spPr bwMode="auto">
          <a:xfrm>
            <a:off x="4049128" y="2375915"/>
            <a:ext cx="6142623" cy="5527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0" indent="0" algn="ctr" rtl="1" eaLnBrk="1" fontAlgn="base" hangingPunct="1">
              <a:spcBef>
                <a:spcPct val="20000"/>
              </a:spcBef>
              <a:spcAft>
                <a:spcPct val="0"/>
              </a:spcAft>
              <a:buFont typeface="Arial" pitchFamily="34" charset="0"/>
              <a:buNone/>
              <a:defRPr sz="3200" kern="1200">
                <a:solidFill>
                  <a:schemeClr val="tx1">
                    <a:tint val="75000"/>
                  </a:schemeClr>
                </a:solidFill>
                <a:latin typeface="+mn-lt"/>
                <a:ea typeface="+mn-ea"/>
                <a:cs typeface="+mn-cs"/>
              </a:defRPr>
            </a:lvl1pPr>
            <a:lvl2pPr marL="457200" indent="0" algn="ctr" rtl="1" eaLnBrk="1" fontAlgn="base" hangingPunct="1">
              <a:spcBef>
                <a:spcPct val="20000"/>
              </a:spcBef>
              <a:spcAft>
                <a:spcPct val="0"/>
              </a:spcAft>
              <a:buFont typeface="Arial" pitchFamily="34" charset="0"/>
              <a:buNone/>
              <a:defRPr sz="2800" kern="1200">
                <a:solidFill>
                  <a:schemeClr val="tx1">
                    <a:tint val="75000"/>
                  </a:schemeClr>
                </a:solidFill>
                <a:latin typeface="+mn-lt"/>
                <a:ea typeface="+mn-ea"/>
                <a:cs typeface="+mn-cs"/>
              </a:defRPr>
            </a:lvl2pPr>
            <a:lvl3pPr marL="914400" indent="0" algn="ctr" rtl="1" eaLnBrk="1" fontAlgn="base" hangingPunct="1">
              <a:spcBef>
                <a:spcPct val="20000"/>
              </a:spcBef>
              <a:spcAft>
                <a:spcPct val="0"/>
              </a:spcAft>
              <a:buFont typeface="Arial" pitchFamily="34" charset="0"/>
              <a:buNone/>
              <a:defRPr sz="2400" kern="1200">
                <a:solidFill>
                  <a:schemeClr val="tx1">
                    <a:tint val="75000"/>
                  </a:schemeClr>
                </a:solidFill>
                <a:latin typeface="+mn-lt"/>
                <a:ea typeface="+mn-ea"/>
                <a:cs typeface="+mn-cs"/>
              </a:defRPr>
            </a:lvl3pPr>
            <a:lvl4pPr marL="1371600" indent="0" algn="ctr" rtl="1" eaLnBrk="1" fontAlgn="base" hangingPunct="1">
              <a:spcBef>
                <a:spcPct val="20000"/>
              </a:spcBef>
              <a:spcAft>
                <a:spcPct val="0"/>
              </a:spcAft>
              <a:buFont typeface="Arial" pitchFamily="34" charset="0"/>
              <a:buNone/>
              <a:defRPr sz="2000" kern="1200">
                <a:solidFill>
                  <a:schemeClr val="tx1">
                    <a:tint val="75000"/>
                  </a:schemeClr>
                </a:solidFill>
                <a:latin typeface="+mn-lt"/>
                <a:ea typeface="+mn-ea"/>
                <a:cs typeface="+mn-cs"/>
              </a:defRPr>
            </a:lvl4pPr>
            <a:lvl5pPr marL="1828800" indent="0" algn="ctr" rtl="1" eaLnBrk="1" fontAlgn="base" hangingPunct="1">
              <a:spcBef>
                <a:spcPct val="20000"/>
              </a:spcBef>
              <a:spcAft>
                <a:spcPct val="0"/>
              </a:spcAft>
              <a:buFont typeface="Arial" pitchFamily="34" charset="0"/>
              <a:buNone/>
              <a:defRPr sz="2000" kern="1200">
                <a:solidFill>
                  <a:schemeClr val="tx1">
                    <a:tint val="75000"/>
                  </a:schemeClr>
                </a:solidFill>
                <a:latin typeface="+mn-lt"/>
                <a:ea typeface="+mn-ea"/>
                <a:cs typeface="+mn-cs"/>
              </a:defRPr>
            </a:lvl5pPr>
            <a:lvl6pPr marL="2286000" indent="0" algn="ctr" defTabSz="914400" rtl="1"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1"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1"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1"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r"/>
            <a:r>
              <a:rPr lang="he-IL" altLang="he-IL" sz="1800" dirty="0">
                <a:solidFill>
                  <a:schemeClr val="tx1"/>
                </a:solidFill>
                <a:latin typeface="Calibri" panose="020F0502020204030204" pitchFamily="34" charset="0"/>
                <a:cs typeface="Calibri" panose="020F0502020204030204" pitchFamily="34" charset="0"/>
              </a:rPr>
              <a:t>נוכל לעשות זאת באמצעות </a:t>
            </a:r>
            <a:r>
              <a:rPr lang="en-US" altLang="he-IL" sz="1800" dirty="0" smtClean="0">
                <a:solidFill>
                  <a:schemeClr val="tx1"/>
                </a:solidFill>
                <a:latin typeface="Calibri" panose="020F0502020204030204" pitchFamily="34" charset="0"/>
                <a:cs typeface="Calibri" panose="020F0502020204030204" pitchFamily="34" charset="0"/>
              </a:rPr>
              <a:t> Cursor </a:t>
            </a:r>
            <a:r>
              <a:rPr lang="he-IL" altLang="he-IL" sz="1800" dirty="0">
                <a:solidFill>
                  <a:schemeClr val="tx1"/>
                </a:solidFill>
                <a:latin typeface="Calibri" panose="020F0502020204030204" pitchFamily="34" charset="0"/>
                <a:cs typeface="Calibri" panose="020F0502020204030204" pitchFamily="34" charset="0"/>
              </a:rPr>
              <a:t>בכך שנקבע בתיבות התצוגה את סוג המדידה ובאמצעות הבוררים נקבע את מיקום המדידה, או באמצעות </a:t>
            </a:r>
            <a:r>
              <a:rPr lang="en-US" altLang="he-IL" sz="1800" dirty="0" smtClean="0">
                <a:solidFill>
                  <a:schemeClr val="tx1"/>
                </a:solidFill>
                <a:latin typeface="Calibri" panose="020F0502020204030204" pitchFamily="34" charset="0"/>
                <a:cs typeface="Calibri" panose="020F0502020204030204" pitchFamily="34" charset="0"/>
              </a:rPr>
              <a:t>Measure </a:t>
            </a:r>
            <a:r>
              <a:rPr lang="he-IL" altLang="he-IL" sz="1800" dirty="0" smtClean="0">
                <a:solidFill>
                  <a:schemeClr val="tx1"/>
                </a:solidFill>
                <a:latin typeface="Calibri" panose="020F0502020204030204" pitchFamily="34" charset="0"/>
                <a:cs typeface="Calibri" panose="020F0502020204030204" pitchFamily="34" charset="0"/>
              </a:rPr>
              <a:t> שנקבע </a:t>
            </a:r>
            <a:r>
              <a:rPr lang="he-IL" altLang="he-IL" sz="1800" dirty="0">
                <a:solidFill>
                  <a:schemeClr val="tx1"/>
                </a:solidFill>
                <a:latin typeface="Calibri" panose="020F0502020204030204" pitchFamily="34" charset="0"/>
                <a:cs typeface="Calibri" panose="020F0502020204030204" pitchFamily="34" charset="0"/>
              </a:rPr>
              <a:t>בתיבות התצוגה את סוגי המדידות</a:t>
            </a:r>
            <a:r>
              <a:rPr lang="he-IL" altLang="he-IL" sz="1800" dirty="0" smtClean="0">
                <a:solidFill>
                  <a:schemeClr val="tx1"/>
                </a:solidFill>
                <a:latin typeface="Calibri" panose="020F0502020204030204" pitchFamily="34" charset="0"/>
                <a:cs typeface="Calibri" panose="020F0502020204030204" pitchFamily="34" charset="0"/>
              </a:rPr>
              <a:t>.</a:t>
            </a:r>
            <a:endParaRPr lang="he-IL" altLang="he-IL" sz="1800" dirty="0">
              <a:solidFill>
                <a:schemeClr val="tx1"/>
              </a:solidFill>
              <a:latin typeface="Calibri" panose="020F0502020204030204" pitchFamily="34" charset="0"/>
              <a:cs typeface="Calibri" panose="020F0502020204030204" pitchFamily="34" charset="0"/>
            </a:endParaRPr>
          </a:p>
        </p:txBody>
      </p:sp>
      <p:sp>
        <p:nvSpPr>
          <p:cNvPr id="33" name="Rectangle 3"/>
          <p:cNvSpPr txBox="1">
            <a:spLocks noChangeArrowheads="1"/>
          </p:cNvSpPr>
          <p:nvPr/>
        </p:nvSpPr>
        <p:spPr bwMode="auto">
          <a:xfrm>
            <a:off x="3155531" y="5840609"/>
            <a:ext cx="7067550" cy="4228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0" indent="0" algn="ctr" rtl="1" eaLnBrk="1" fontAlgn="base" hangingPunct="1">
              <a:spcBef>
                <a:spcPct val="20000"/>
              </a:spcBef>
              <a:spcAft>
                <a:spcPct val="0"/>
              </a:spcAft>
              <a:buFont typeface="Arial" pitchFamily="34" charset="0"/>
              <a:buNone/>
              <a:defRPr sz="3200" kern="1200">
                <a:solidFill>
                  <a:schemeClr val="tx1">
                    <a:tint val="75000"/>
                  </a:schemeClr>
                </a:solidFill>
                <a:latin typeface="+mn-lt"/>
                <a:ea typeface="+mn-ea"/>
                <a:cs typeface="+mn-cs"/>
              </a:defRPr>
            </a:lvl1pPr>
            <a:lvl2pPr marL="457200" indent="0" algn="ctr" rtl="1" eaLnBrk="1" fontAlgn="base" hangingPunct="1">
              <a:spcBef>
                <a:spcPct val="20000"/>
              </a:spcBef>
              <a:spcAft>
                <a:spcPct val="0"/>
              </a:spcAft>
              <a:buFont typeface="Arial" pitchFamily="34" charset="0"/>
              <a:buNone/>
              <a:defRPr sz="2800" kern="1200">
                <a:solidFill>
                  <a:schemeClr val="tx1">
                    <a:tint val="75000"/>
                  </a:schemeClr>
                </a:solidFill>
                <a:latin typeface="+mn-lt"/>
                <a:ea typeface="+mn-ea"/>
                <a:cs typeface="+mn-cs"/>
              </a:defRPr>
            </a:lvl2pPr>
            <a:lvl3pPr marL="914400" indent="0" algn="ctr" rtl="1" eaLnBrk="1" fontAlgn="base" hangingPunct="1">
              <a:spcBef>
                <a:spcPct val="20000"/>
              </a:spcBef>
              <a:spcAft>
                <a:spcPct val="0"/>
              </a:spcAft>
              <a:buFont typeface="Arial" pitchFamily="34" charset="0"/>
              <a:buNone/>
              <a:defRPr sz="2400" kern="1200">
                <a:solidFill>
                  <a:schemeClr val="tx1">
                    <a:tint val="75000"/>
                  </a:schemeClr>
                </a:solidFill>
                <a:latin typeface="+mn-lt"/>
                <a:ea typeface="+mn-ea"/>
                <a:cs typeface="+mn-cs"/>
              </a:defRPr>
            </a:lvl3pPr>
            <a:lvl4pPr marL="1371600" indent="0" algn="ctr" rtl="1" eaLnBrk="1" fontAlgn="base" hangingPunct="1">
              <a:spcBef>
                <a:spcPct val="20000"/>
              </a:spcBef>
              <a:spcAft>
                <a:spcPct val="0"/>
              </a:spcAft>
              <a:buFont typeface="Arial" pitchFamily="34" charset="0"/>
              <a:buNone/>
              <a:defRPr sz="2000" kern="1200">
                <a:solidFill>
                  <a:schemeClr val="tx1">
                    <a:tint val="75000"/>
                  </a:schemeClr>
                </a:solidFill>
                <a:latin typeface="+mn-lt"/>
                <a:ea typeface="+mn-ea"/>
                <a:cs typeface="+mn-cs"/>
              </a:defRPr>
            </a:lvl4pPr>
            <a:lvl5pPr marL="1828800" indent="0" algn="ctr" rtl="1" eaLnBrk="1" fontAlgn="base" hangingPunct="1">
              <a:spcBef>
                <a:spcPct val="20000"/>
              </a:spcBef>
              <a:spcAft>
                <a:spcPct val="0"/>
              </a:spcAft>
              <a:buFont typeface="Arial" pitchFamily="34" charset="0"/>
              <a:buNone/>
              <a:defRPr sz="2000" kern="1200">
                <a:solidFill>
                  <a:schemeClr val="tx1">
                    <a:tint val="75000"/>
                  </a:schemeClr>
                </a:solidFill>
                <a:latin typeface="+mn-lt"/>
                <a:ea typeface="+mn-ea"/>
                <a:cs typeface="+mn-cs"/>
              </a:defRPr>
            </a:lvl5pPr>
            <a:lvl6pPr marL="2286000" indent="0" algn="ctr" defTabSz="914400" rtl="1"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1"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1"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1"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r"/>
            <a:r>
              <a:rPr lang="he-IL" altLang="he-IL" sz="2400" dirty="0">
                <a:solidFill>
                  <a:schemeClr val="tx1"/>
                </a:solidFill>
                <a:latin typeface="Calibri" panose="020F0502020204030204" pitchFamily="34" charset="0"/>
                <a:cs typeface="Calibri" panose="020F0502020204030204" pitchFamily="34" charset="0"/>
              </a:rPr>
              <a:t>בשיעור הבא נלמד על מחולל אותות</a:t>
            </a:r>
          </a:p>
          <a:p>
            <a:pPr algn="r"/>
            <a:endParaRPr lang="he-IL" altLang="he-IL" sz="2400" dirty="0">
              <a:solidFill>
                <a:schemeClr val="tx1"/>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395208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42" presetClass="entr" presetSubtype="0" fill="hold" grpId="0" nodeType="clickEffect">
                                  <p:stCondLst>
                                    <p:cond delay="0"/>
                                  </p:stCondLst>
                                  <p:childTnLst>
                                    <p:set>
                                      <p:cBhvr>
                                        <p:cTn id="10" dur="1" fill="hold">
                                          <p:stCondLst>
                                            <p:cond delay="0"/>
                                          </p:stCondLst>
                                        </p:cTn>
                                        <p:tgtEl>
                                          <p:spTgt spid="18"/>
                                        </p:tgtEl>
                                        <p:attrNameLst>
                                          <p:attrName>style.visibility</p:attrName>
                                        </p:attrNameLst>
                                      </p:cBhvr>
                                      <p:to>
                                        <p:strVal val="visible"/>
                                      </p:to>
                                    </p:set>
                                    <p:animEffect transition="in" filter="fade">
                                      <p:cBhvr>
                                        <p:cTn id="11" dur="1000"/>
                                        <p:tgtEl>
                                          <p:spTgt spid="18"/>
                                        </p:tgtEl>
                                      </p:cBhvr>
                                    </p:animEffect>
                                    <p:anim calcmode="lin" valueType="num">
                                      <p:cBhvr>
                                        <p:cTn id="12" dur="1000" fill="hold"/>
                                        <p:tgtEl>
                                          <p:spTgt spid="18"/>
                                        </p:tgtEl>
                                        <p:attrNameLst>
                                          <p:attrName>ppt_x</p:attrName>
                                        </p:attrNameLst>
                                      </p:cBhvr>
                                      <p:tavLst>
                                        <p:tav tm="0">
                                          <p:val>
                                            <p:strVal val="#ppt_x"/>
                                          </p:val>
                                        </p:tav>
                                        <p:tav tm="100000">
                                          <p:val>
                                            <p:strVal val="#ppt_x"/>
                                          </p:val>
                                        </p:tav>
                                      </p:tavLst>
                                    </p:anim>
                                    <p:anim calcmode="lin" valueType="num">
                                      <p:cBhvr>
                                        <p:cTn id="13" dur="1000" fill="hold"/>
                                        <p:tgtEl>
                                          <p:spTgt spid="18"/>
                                        </p:tgtEl>
                                        <p:attrNameLst>
                                          <p:attrName>ppt_y</p:attrName>
                                        </p:attrNameLst>
                                      </p:cBhvr>
                                      <p:tavLst>
                                        <p:tav tm="0">
                                          <p:val>
                                            <p:strVal val="#ppt_y+.1"/>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42" presetClass="entr" presetSubtype="0" fill="hold" grpId="0" nodeType="clickEffect">
                                  <p:stCondLst>
                                    <p:cond delay="0"/>
                                  </p:stCondLst>
                                  <p:childTnLst>
                                    <p:set>
                                      <p:cBhvr>
                                        <p:cTn id="17" dur="1" fill="hold">
                                          <p:stCondLst>
                                            <p:cond delay="0"/>
                                          </p:stCondLst>
                                        </p:cTn>
                                        <p:tgtEl>
                                          <p:spTgt spid="32"/>
                                        </p:tgtEl>
                                        <p:attrNameLst>
                                          <p:attrName>style.visibility</p:attrName>
                                        </p:attrNameLst>
                                      </p:cBhvr>
                                      <p:to>
                                        <p:strVal val="visible"/>
                                      </p:to>
                                    </p:set>
                                    <p:animEffect transition="in" filter="fade">
                                      <p:cBhvr>
                                        <p:cTn id="18" dur="1000"/>
                                        <p:tgtEl>
                                          <p:spTgt spid="32"/>
                                        </p:tgtEl>
                                      </p:cBhvr>
                                    </p:animEffect>
                                    <p:anim calcmode="lin" valueType="num">
                                      <p:cBhvr>
                                        <p:cTn id="19" dur="1000" fill="hold"/>
                                        <p:tgtEl>
                                          <p:spTgt spid="32"/>
                                        </p:tgtEl>
                                        <p:attrNameLst>
                                          <p:attrName>ppt_x</p:attrName>
                                        </p:attrNameLst>
                                      </p:cBhvr>
                                      <p:tavLst>
                                        <p:tav tm="0">
                                          <p:val>
                                            <p:strVal val="#ppt_x"/>
                                          </p:val>
                                        </p:tav>
                                        <p:tav tm="100000">
                                          <p:val>
                                            <p:strVal val="#ppt_x"/>
                                          </p:val>
                                        </p:tav>
                                      </p:tavLst>
                                    </p:anim>
                                    <p:anim calcmode="lin" valueType="num">
                                      <p:cBhvr>
                                        <p:cTn id="20" dur="1000" fill="hold"/>
                                        <p:tgtEl>
                                          <p:spTgt spid="32"/>
                                        </p:tgtEl>
                                        <p:attrNameLst>
                                          <p:attrName>ppt_y</p:attrName>
                                        </p:attrNameLst>
                                      </p:cBhvr>
                                      <p:tavLst>
                                        <p:tav tm="0">
                                          <p:val>
                                            <p:strVal val="#ppt_y+.1"/>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42" presetClass="entr" presetSubtype="0" fill="hold" grpId="0" nodeType="clickEffect">
                                  <p:stCondLst>
                                    <p:cond delay="0"/>
                                  </p:stCondLst>
                                  <p:childTnLst>
                                    <p:set>
                                      <p:cBhvr>
                                        <p:cTn id="24" dur="1" fill="hold">
                                          <p:stCondLst>
                                            <p:cond delay="0"/>
                                          </p:stCondLst>
                                        </p:cTn>
                                        <p:tgtEl>
                                          <p:spTgt spid="16"/>
                                        </p:tgtEl>
                                        <p:attrNameLst>
                                          <p:attrName>style.visibility</p:attrName>
                                        </p:attrNameLst>
                                      </p:cBhvr>
                                      <p:to>
                                        <p:strVal val="visible"/>
                                      </p:to>
                                    </p:set>
                                    <p:animEffect transition="in" filter="fade">
                                      <p:cBhvr>
                                        <p:cTn id="25" dur="1000"/>
                                        <p:tgtEl>
                                          <p:spTgt spid="16"/>
                                        </p:tgtEl>
                                      </p:cBhvr>
                                    </p:animEffect>
                                    <p:anim calcmode="lin" valueType="num">
                                      <p:cBhvr>
                                        <p:cTn id="26" dur="1000" fill="hold"/>
                                        <p:tgtEl>
                                          <p:spTgt spid="16"/>
                                        </p:tgtEl>
                                        <p:attrNameLst>
                                          <p:attrName>ppt_x</p:attrName>
                                        </p:attrNameLst>
                                      </p:cBhvr>
                                      <p:tavLst>
                                        <p:tav tm="0">
                                          <p:val>
                                            <p:strVal val="#ppt_x"/>
                                          </p:val>
                                        </p:tav>
                                        <p:tav tm="100000">
                                          <p:val>
                                            <p:strVal val="#ppt_x"/>
                                          </p:val>
                                        </p:tav>
                                      </p:tavLst>
                                    </p:anim>
                                    <p:anim calcmode="lin" valueType="num">
                                      <p:cBhvr>
                                        <p:cTn id="27" dur="1000" fill="hold"/>
                                        <p:tgtEl>
                                          <p:spTgt spid="16"/>
                                        </p:tgtEl>
                                        <p:attrNameLst>
                                          <p:attrName>ppt_y</p:attrName>
                                        </p:attrNameLst>
                                      </p:cBhvr>
                                      <p:tavLst>
                                        <p:tav tm="0">
                                          <p:val>
                                            <p:strVal val="#ppt_y+.1"/>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42" presetClass="entr" presetSubtype="0" fill="hold" grpId="0" nodeType="clickEffect">
                                  <p:stCondLst>
                                    <p:cond delay="0"/>
                                  </p:stCondLst>
                                  <p:childTnLst>
                                    <p:set>
                                      <p:cBhvr>
                                        <p:cTn id="31" dur="1" fill="hold">
                                          <p:stCondLst>
                                            <p:cond delay="0"/>
                                          </p:stCondLst>
                                        </p:cTn>
                                        <p:tgtEl>
                                          <p:spTgt spid="31"/>
                                        </p:tgtEl>
                                        <p:attrNameLst>
                                          <p:attrName>style.visibility</p:attrName>
                                        </p:attrNameLst>
                                      </p:cBhvr>
                                      <p:to>
                                        <p:strVal val="visible"/>
                                      </p:to>
                                    </p:set>
                                    <p:animEffect transition="in" filter="fade">
                                      <p:cBhvr>
                                        <p:cTn id="32" dur="1000"/>
                                        <p:tgtEl>
                                          <p:spTgt spid="31"/>
                                        </p:tgtEl>
                                      </p:cBhvr>
                                    </p:animEffect>
                                    <p:anim calcmode="lin" valueType="num">
                                      <p:cBhvr>
                                        <p:cTn id="33" dur="1000" fill="hold"/>
                                        <p:tgtEl>
                                          <p:spTgt spid="31"/>
                                        </p:tgtEl>
                                        <p:attrNameLst>
                                          <p:attrName>ppt_x</p:attrName>
                                        </p:attrNameLst>
                                      </p:cBhvr>
                                      <p:tavLst>
                                        <p:tav tm="0">
                                          <p:val>
                                            <p:strVal val="#ppt_x"/>
                                          </p:val>
                                        </p:tav>
                                        <p:tav tm="100000">
                                          <p:val>
                                            <p:strVal val="#ppt_x"/>
                                          </p:val>
                                        </p:tav>
                                      </p:tavLst>
                                    </p:anim>
                                    <p:anim calcmode="lin" valueType="num">
                                      <p:cBhvr>
                                        <p:cTn id="34" dur="1000" fill="hold"/>
                                        <p:tgtEl>
                                          <p:spTgt spid="31"/>
                                        </p:tgtEl>
                                        <p:attrNameLst>
                                          <p:attrName>ppt_y</p:attrName>
                                        </p:attrNameLst>
                                      </p:cBhvr>
                                      <p:tavLst>
                                        <p:tav tm="0">
                                          <p:val>
                                            <p:strVal val="#ppt_y+.1"/>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42" presetClass="entr" presetSubtype="0" fill="hold" grpId="0" nodeType="clickEffect">
                                  <p:stCondLst>
                                    <p:cond delay="0"/>
                                  </p:stCondLst>
                                  <p:childTnLst>
                                    <p:set>
                                      <p:cBhvr>
                                        <p:cTn id="38" dur="1" fill="hold">
                                          <p:stCondLst>
                                            <p:cond delay="0"/>
                                          </p:stCondLst>
                                        </p:cTn>
                                        <p:tgtEl>
                                          <p:spTgt spid="15"/>
                                        </p:tgtEl>
                                        <p:attrNameLst>
                                          <p:attrName>style.visibility</p:attrName>
                                        </p:attrNameLst>
                                      </p:cBhvr>
                                      <p:to>
                                        <p:strVal val="visible"/>
                                      </p:to>
                                    </p:set>
                                    <p:animEffect transition="in" filter="fade">
                                      <p:cBhvr>
                                        <p:cTn id="39" dur="1000"/>
                                        <p:tgtEl>
                                          <p:spTgt spid="15"/>
                                        </p:tgtEl>
                                      </p:cBhvr>
                                    </p:animEffect>
                                    <p:anim calcmode="lin" valueType="num">
                                      <p:cBhvr>
                                        <p:cTn id="40" dur="1000" fill="hold"/>
                                        <p:tgtEl>
                                          <p:spTgt spid="15"/>
                                        </p:tgtEl>
                                        <p:attrNameLst>
                                          <p:attrName>ppt_x</p:attrName>
                                        </p:attrNameLst>
                                      </p:cBhvr>
                                      <p:tavLst>
                                        <p:tav tm="0">
                                          <p:val>
                                            <p:strVal val="#ppt_x"/>
                                          </p:val>
                                        </p:tav>
                                        <p:tav tm="100000">
                                          <p:val>
                                            <p:strVal val="#ppt_x"/>
                                          </p:val>
                                        </p:tav>
                                      </p:tavLst>
                                    </p:anim>
                                    <p:anim calcmode="lin" valueType="num">
                                      <p:cBhvr>
                                        <p:cTn id="41" dur="1000" fill="hold"/>
                                        <p:tgtEl>
                                          <p:spTgt spid="15"/>
                                        </p:tgtEl>
                                        <p:attrNameLst>
                                          <p:attrName>ppt_y</p:attrName>
                                        </p:attrNameLst>
                                      </p:cBhvr>
                                      <p:tavLst>
                                        <p:tav tm="0">
                                          <p:val>
                                            <p:strVal val="#ppt_y+.1"/>
                                          </p:val>
                                        </p:tav>
                                        <p:tav tm="100000">
                                          <p:val>
                                            <p:strVal val="#ppt_y"/>
                                          </p:val>
                                        </p:tav>
                                      </p:tavLst>
                                    </p:anim>
                                  </p:childTnLst>
                                </p:cTn>
                              </p:par>
                            </p:childTnLst>
                          </p:cTn>
                        </p:par>
                      </p:childTnLst>
                    </p:cTn>
                  </p:par>
                  <p:par>
                    <p:cTn id="42" fill="hold">
                      <p:stCondLst>
                        <p:cond delay="indefinite"/>
                      </p:stCondLst>
                      <p:childTnLst>
                        <p:par>
                          <p:cTn id="43" fill="hold">
                            <p:stCondLst>
                              <p:cond delay="0"/>
                            </p:stCondLst>
                            <p:childTnLst>
                              <p:par>
                                <p:cTn id="44" presetID="42" presetClass="entr" presetSubtype="0" fill="hold" grpId="0" nodeType="clickEffect">
                                  <p:stCondLst>
                                    <p:cond delay="0"/>
                                  </p:stCondLst>
                                  <p:childTnLst>
                                    <p:set>
                                      <p:cBhvr>
                                        <p:cTn id="45" dur="1" fill="hold">
                                          <p:stCondLst>
                                            <p:cond delay="0"/>
                                          </p:stCondLst>
                                        </p:cTn>
                                        <p:tgtEl>
                                          <p:spTgt spid="20"/>
                                        </p:tgtEl>
                                        <p:attrNameLst>
                                          <p:attrName>style.visibility</p:attrName>
                                        </p:attrNameLst>
                                      </p:cBhvr>
                                      <p:to>
                                        <p:strVal val="visible"/>
                                      </p:to>
                                    </p:set>
                                    <p:animEffect transition="in" filter="fade">
                                      <p:cBhvr>
                                        <p:cTn id="46" dur="1000"/>
                                        <p:tgtEl>
                                          <p:spTgt spid="20"/>
                                        </p:tgtEl>
                                      </p:cBhvr>
                                    </p:animEffect>
                                    <p:anim calcmode="lin" valueType="num">
                                      <p:cBhvr>
                                        <p:cTn id="47" dur="1000" fill="hold"/>
                                        <p:tgtEl>
                                          <p:spTgt spid="20"/>
                                        </p:tgtEl>
                                        <p:attrNameLst>
                                          <p:attrName>ppt_x</p:attrName>
                                        </p:attrNameLst>
                                      </p:cBhvr>
                                      <p:tavLst>
                                        <p:tav tm="0">
                                          <p:val>
                                            <p:strVal val="#ppt_x"/>
                                          </p:val>
                                        </p:tav>
                                        <p:tav tm="100000">
                                          <p:val>
                                            <p:strVal val="#ppt_x"/>
                                          </p:val>
                                        </p:tav>
                                      </p:tavLst>
                                    </p:anim>
                                    <p:anim calcmode="lin" valueType="num">
                                      <p:cBhvr>
                                        <p:cTn id="48" dur="1000" fill="hold"/>
                                        <p:tgtEl>
                                          <p:spTgt spid="20"/>
                                        </p:tgtEl>
                                        <p:attrNameLst>
                                          <p:attrName>ppt_y</p:attrName>
                                        </p:attrNameLst>
                                      </p:cBhvr>
                                      <p:tavLst>
                                        <p:tav tm="0">
                                          <p:val>
                                            <p:strVal val="#ppt_y+.1"/>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grpId="0" nodeType="clickEffect">
                                  <p:stCondLst>
                                    <p:cond delay="0"/>
                                  </p:stCondLst>
                                  <p:childTnLst>
                                    <p:set>
                                      <p:cBhvr>
                                        <p:cTn id="52" dur="1" fill="hold">
                                          <p:stCondLst>
                                            <p:cond delay="0"/>
                                          </p:stCondLst>
                                        </p:cTn>
                                        <p:tgtEl>
                                          <p:spTgt spid="3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p:bldP spid="15" grpId="0"/>
      <p:bldP spid="16" grpId="0"/>
      <p:bldP spid="18" grpId="0"/>
      <p:bldP spid="20" grpId="0"/>
      <p:bldP spid="31" grpId="0"/>
      <p:bldP spid="32" grpId="0"/>
      <p:bldP spid="33"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024184" y="255405"/>
            <a:ext cx="6306065" cy="707886"/>
          </a:xfrm>
          <a:prstGeom prst="rect">
            <a:avLst/>
          </a:prstGeom>
          <a:noFill/>
        </p:spPr>
        <p:txBody>
          <a:bodyPr wrap="square" rtlCol="1">
            <a:spAutoFit/>
          </a:bodyPr>
          <a:lstStyle/>
          <a:p>
            <a:r>
              <a:rPr lang="he-IL" sz="4000" b="1" dirty="0">
                <a:latin typeface="Calibri" panose="020F0502020204030204" pitchFamily="34" charset="0"/>
                <a:cs typeface="Calibri" panose="020F0502020204030204" pitchFamily="34" charset="0"/>
              </a:rPr>
              <a:t>תפקיד</a:t>
            </a:r>
          </a:p>
        </p:txBody>
      </p:sp>
      <p:sp>
        <p:nvSpPr>
          <p:cNvPr id="2" name="מלבן 1"/>
          <p:cNvSpPr/>
          <p:nvPr/>
        </p:nvSpPr>
        <p:spPr>
          <a:xfrm>
            <a:off x="4024184" y="1276604"/>
            <a:ext cx="6096000" cy="1200329"/>
          </a:xfrm>
          <a:prstGeom prst="rect">
            <a:avLst/>
          </a:prstGeom>
        </p:spPr>
        <p:txBody>
          <a:bodyPr>
            <a:spAutoFit/>
          </a:bodyPr>
          <a:lstStyle/>
          <a:p>
            <a:r>
              <a:rPr lang="he-IL" altLang="he-IL" sz="2400" dirty="0">
                <a:latin typeface="Calibri" panose="020F0502020204030204" pitchFamily="34" charset="0"/>
                <a:cs typeface="Calibri" panose="020F0502020204030204" pitchFamily="34" charset="0"/>
              </a:rPr>
              <a:t>משקף תנודות או בכינויו סקופ הוא מכשיר אלקטרוני, חלק מציוד הבדיקה, אשר מציג אותות חשמליים בצורה גרפית יחסית לזמן.</a:t>
            </a:r>
          </a:p>
        </p:txBody>
      </p:sp>
      <p:pic>
        <p:nvPicPr>
          <p:cNvPr id="55"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74468" y="2977802"/>
            <a:ext cx="5832648" cy="268564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4" name="מלבן מעוגל 23"/>
          <p:cNvSpPr/>
          <p:nvPr/>
        </p:nvSpPr>
        <p:spPr>
          <a:xfrm>
            <a:off x="10560809" y="1452363"/>
            <a:ext cx="1298546" cy="240051"/>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1800" dirty="0" smtClean="0">
                <a:latin typeface="Calibri" panose="020F0502020204030204" pitchFamily="34" charset="0"/>
                <a:cs typeface="Calibri" panose="020F0502020204030204" pitchFamily="34" charset="0"/>
              </a:rPr>
              <a:t>תפקיד</a:t>
            </a:r>
            <a:endParaRPr lang="he-IL" sz="1800" dirty="0">
              <a:latin typeface="Calibri" panose="020F0502020204030204" pitchFamily="34" charset="0"/>
              <a:cs typeface="Calibri" panose="020F0502020204030204" pitchFamily="34" charset="0"/>
            </a:endParaRPr>
          </a:p>
        </p:txBody>
      </p:sp>
      <p:sp>
        <p:nvSpPr>
          <p:cNvPr id="25" name="מלבן מעוגל 24"/>
          <p:cNvSpPr/>
          <p:nvPr/>
        </p:nvSpPr>
        <p:spPr>
          <a:xfrm>
            <a:off x="10572841" y="2088806"/>
            <a:ext cx="1298546" cy="240051"/>
          </a:xfrm>
          <a:prstGeom prst="roundRect">
            <a:avLst/>
          </a:prstGeom>
          <a:gradFill flip="none" rotWithShape="1">
            <a:gsLst>
              <a:gs pos="0">
                <a:schemeClr val="accent2">
                  <a:lumMod val="75000"/>
                  <a:shade val="30000"/>
                  <a:satMod val="115000"/>
                </a:schemeClr>
              </a:gs>
              <a:gs pos="50000">
                <a:schemeClr val="accent2">
                  <a:lumMod val="75000"/>
                  <a:shade val="67500"/>
                  <a:satMod val="115000"/>
                </a:schemeClr>
              </a:gs>
              <a:gs pos="100000">
                <a:schemeClr val="accent2">
                  <a:lumMod val="75000"/>
                  <a:shade val="100000"/>
                  <a:satMod val="115000"/>
                </a:scheme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1800" dirty="0" smtClean="0">
                <a:latin typeface="Calibri" panose="020F0502020204030204" pitchFamily="34" charset="0"/>
                <a:cs typeface="Calibri" panose="020F0502020204030204" pitchFamily="34" charset="0"/>
              </a:rPr>
              <a:t>עקרון פעולה</a:t>
            </a:r>
            <a:endParaRPr lang="he-IL" sz="1800" dirty="0">
              <a:latin typeface="Calibri" panose="020F0502020204030204" pitchFamily="34" charset="0"/>
              <a:cs typeface="Calibri" panose="020F0502020204030204" pitchFamily="34" charset="0"/>
            </a:endParaRPr>
          </a:p>
        </p:txBody>
      </p:sp>
      <p:sp>
        <p:nvSpPr>
          <p:cNvPr id="26" name="מלבן מעוגל 25"/>
          <p:cNvSpPr/>
          <p:nvPr/>
        </p:nvSpPr>
        <p:spPr>
          <a:xfrm>
            <a:off x="10560809" y="1758306"/>
            <a:ext cx="1298546" cy="240051"/>
          </a:xfrm>
          <a:prstGeom prst="roundRect">
            <a:avLst/>
          </a:prstGeom>
          <a:gradFill flip="none" rotWithShape="1">
            <a:gsLst>
              <a:gs pos="0">
                <a:schemeClr val="accent2">
                  <a:lumMod val="75000"/>
                  <a:shade val="30000"/>
                  <a:satMod val="115000"/>
                </a:schemeClr>
              </a:gs>
              <a:gs pos="50000">
                <a:schemeClr val="accent2">
                  <a:lumMod val="75000"/>
                  <a:shade val="67500"/>
                  <a:satMod val="115000"/>
                </a:schemeClr>
              </a:gs>
              <a:gs pos="100000">
                <a:schemeClr val="accent2">
                  <a:lumMod val="75000"/>
                  <a:shade val="100000"/>
                  <a:satMod val="115000"/>
                </a:scheme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1800" dirty="0" smtClean="0">
                <a:latin typeface="Calibri" panose="020F0502020204030204" pitchFamily="34" charset="0"/>
                <a:cs typeface="Calibri" panose="020F0502020204030204" pitchFamily="34" charset="0"/>
              </a:rPr>
              <a:t>אופן החיבור</a:t>
            </a:r>
            <a:endParaRPr lang="he-IL" sz="1800" dirty="0">
              <a:latin typeface="Calibri" panose="020F0502020204030204" pitchFamily="34" charset="0"/>
              <a:cs typeface="Calibri" panose="020F0502020204030204" pitchFamily="34" charset="0"/>
            </a:endParaRPr>
          </a:p>
        </p:txBody>
      </p:sp>
      <p:sp>
        <p:nvSpPr>
          <p:cNvPr id="27" name="מלבן מעוגל 26"/>
          <p:cNvSpPr/>
          <p:nvPr/>
        </p:nvSpPr>
        <p:spPr>
          <a:xfrm>
            <a:off x="10572841" y="2419306"/>
            <a:ext cx="1298546" cy="496677"/>
          </a:xfrm>
          <a:prstGeom prst="roundRect">
            <a:avLst/>
          </a:prstGeom>
          <a:gradFill flip="none" rotWithShape="1">
            <a:gsLst>
              <a:gs pos="0">
                <a:schemeClr val="accent2">
                  <a:lumMod val="75000"/>
                  <a:shade val="30000"/>
                  <a:satMod val="115000"/>
                </a:schemeClr>
              </a:gs>
              <a:gs pos="50000">
                <a:schemeClr val="accent2">
                  <a:lumMod val="75000"/>
                  <a:shade val="67500"/>
                  <a:satMod val="115000"/>
                </a:schemeClr>
              </a:gs>
              <a:gs pos="100000">
                <a:schemeClr val="accent2">
                  <a:lumMod val="75000"/>
                  <a:shade val="100000"/>
                  <a:satMod val="115000"/>
                </a:scheme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1800" dirty="0" smtClean="0">
                <a:latin typeface="Calibri" panose="020F0502020204030204" pitchFamily="34" charset="0"/>
                <a:cs typeface="Calibri" panose="020F0502020204030204" pitchFamily="34" charset="0"/>
              </a:rPr>
              <a:t>אמצעי זהירות</a:t>
            </a:r>
            <a:endParaRPr lang="he-IL" sz="18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0578682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55"/>
                                        </p:tgtEl>
                                        <p:attrNameLst>
                                          <p:attrName>style.visibility</p:attrName>
                                        </p:attrNameLst>
                                      </p:cBhvr>
                                      <p:to>
                                        <p:strVal val="visible"/>
                                      </p:to>
                                    </p:set>
                                    <p:animEffect transition="in" filter="fade">
                                      <p:cBhvr>
                                        <p:cTn id="12" dur="1000"/>
                                        <p:tgtEl>
                                          <p:spTgt spid="55"/>
                                        </p:tgtEl>
                                      </p:cBhvr>
                                    </p:animEffect>
                                    <p:anim calcmode="lin" valueType="num">
                                      <p:cBhvr>
                                        <p:cTn id="13" dur="1000" fill="hold"/>
                                        <p:tgtEl>
                                          <p:spTgt spid="55"/>
                                        </p:tgtEl>
                                        <p:attrNameLst>
                                          <p:attrName>ppt_x</p:attrName>
                                        </p:attrNameLst>
                                      </p:cBhvr>
                                      <p:tavLst>
                                        <p:tav tm="0">
                                          <p:val>
                                            <p:strVal val="#ppt_x"/>
                                          </p:val>
                                        </p:tav>
                                        <p:tav tm="100000">
                                          <p:val>
                                            <p:strVal val="#ppt_x"/>
                                          </p:val>
                                        </p:tav>
                                      </p:tavLst>
                                    </p:anim>
                                    <p:anim calcmode="lin" valueType="num">
                                      <p:cBhvr>
                                        <p:cTn id="14" dur="1000" fill="hold"/>
                                        <p:tgtEl>
                                          <p:spTgt spid="5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16"/>
          <p:cNvSpPr txBox="1"/>
          <p:nvPr/>
        </p:nvSpPr>
        <p:spPr>
          <a:xfrm>
            <a:off x="4124584" y="277378"/>
            <a:ext cx="6306065" cy="707886"/>
          </a:xfrm>
          <a:prstGeom prst="rect">
            <a:avLst/>
          </a:prstGeom>
          <a:noFill/>
        </p:spPr>
        <p:txBody>
          <a:bodyPr wrap="square" rtlCol="1">
            <a:spAutoFit/>
          </a:bodyPr>
          <a:lstStyle/>
          <a:p>
            <a:r>
              <a:rPr lang="he-IL" sz="4000" b="1" dirty="0" smtClean="0">
                <a:latin typeface="Calibri" panose="020F0502020204030204" pitchFamily="34" charset="0"/>
                <a:cs typeface="Calibri" panose="020F0502020204030204" pitchFamily="34" charset="0"/>
              </a:rPr>
              <a:t>תפקיד</a:t>
            </a:r>
            <a:endParaRPr lang="he-IL" sz="4000" b="1" dirty="0">
              <a:latin typeface="Calibri" panose="020F0502020204030204" pitchFamily="34" charset="0"/>
              <a:cs typeface="Calibri" panose="020F0502020204030204" pitchFamily="34" charset="0"/>
            </a:endParaRPr>
          </a:p>
        </p:txBody>
      </p:sp>
      <p:sp>
        <p:nvSpPr>
          <p:cNvPr id="3" name="מלבן 2"/>
          <p:cNvSpPr/>
          <p:nvPr/>
        </p:nvSpPr>
        <p:spPr>
          <a:xfrm>
            <a:off x="3599727" y="1340555"/>
            <a:ext cx="6620857" cy="4339650"/>
          </a:xfrm>
          <a:prstGeom prst="rect">
            <a:avLst/>
          </a:prstGeom>
        </p:spPr>
        <p:txBody>
          <a:bodyPr wrap="square">
            <a:spAutoFit/>
          </a:bodyPr>
          <a:lstStyle/>
          <a:p>
            <a:r>
              <a:rPr lang="he-IL" sz="2400" dirty="0">
                <a:latin typeface="Calibri" panose="020F0502020204030204" pitchFamily="34" charset="0"/>
                <a:cs typeface="Calibri" panose="020F0502020204030204" pitchFamily="34" charset="0"/>
              </a:rPr>
              <a:t>להציג אותות חשמליים על המסך כגרף של מתח (</a:t>
            </a:r>
            <a:r>
              <a:rPr lang="en-US" sz="2400" dirty="0">
                <a:latin typeface="Calibri" panose="020F0502020204030204" pitchFamily="34" charset="0"/>
                <a:cs typeface="Calibri" panose="020F0502020204030204" pitchFamily="34" charset="0"/>
              </a:rPr>
              <a:t>V</a:t>
            </a:r>
            <a:r>
              <a:rPr lang="he-IL" sz="2400" dirty="0">
                <a:latin typeface="Calibri" panose="020F0502020204030204" pitchFamily="34" charset="0"/>
                <a:cs typeface="Calibri" panose="020F0502020204030204" pitchFamily="34" charset="0"/>
              </a:rPr>
              <a:t>) בתלות בזמן (</a:t>
            </a:r>
            <a:r>
              <a:rPr lang="en-US" sz="2400" dirty="0">
                <a:latin typeface="Calibri" panose="020F0502020204030204" pitchFamily="34" charset="0"/>
                <a:cs typeface="Calibri" panose="020F0502020204030204" pitchFamily="34" charset="0"/>
              </a:rPr>
              <a:t>t</a:t>
            </a:r>
            <a:r>
              <a:rPr lang="he-IL" sz="2400" dirty="0">
                <a:latin typeface="Calibri" panose="020F0502020204030204" pitchFamily="34" charset="0"/>
                <a:cs typeface="Calibri" panose="020F0502020204030204" pitchFamily="34" charset="0"/>
              </a:rPr>
              <a:t>)</a:t>
            </a:r>
          </a:p>
          <a:p>
            <a:r>
              <a:rPr lang="he-IL" sz="2400" dirty="0">
                <a:latin typeface="Calibri" panose="020F0502020204030204" pitchFamily="34" charset="0"/>
                <a:cs typeface="Calibri" panose="020F0502020204030204" pitchFamily="34" charset="0"/>
              </a:rPr>
              <a:t>לבצע מדידות על </a:t>
            </a:r>
            <a:r>
              <a:rPr lang="he-IL" sz="2400" dirty="0" smtClean="0">
                <a:latin typeface="Calibri" panose="020F0502020204030204" pitchFamily="34" charset="0"/>
                <a:cs typeface="Calibri" panose="020F0502020204030204" pitchFamily="34" charset="0"/>
              </a:rPr>
              <a:t>האות:</a:t>
            </a:r>
          </a:p>
          <a:p>
            <a:r>
              <a:rPr lang="he-IL" sz="2400" dirty="0" smtClean="0">
                <a:latin typeface="Calibri" panose="020F0502020204030204" pitchFamily="34" charset="0"/>
                <a:cs typeface="Calibri" panose="020F0502020204030204" pitchFamily="34" charset="0"/>
              </a:rPr>
              <a:t>מדידת </a:t>
            </a:r>
            <a:r>
              <a:rPr lang="he-IL" sz="2400" dirty="0">
                <a:latin typeface="Calibri" panose="020F0502020204030204" pitchFamily="34" charset="0"/>
                <a:cs typeface="Calibri" panose="020F0502020204030204" pitchFamily="34" charset="0"/>
              </a:rPr>
              <a:t>עוצמת מתח האות- אמפליטודה, </a:t>
            </a:r>
            <a:r>
              <a:rPr lang="en-US" sz="2400" dirty="0">
                <a:latin typeface="Calibri" panose="020F0502020204030204" pitchFamily="34" charset="0"/>
                <a:cs typeface="Calibri" panose="020F0502020204030204" pitchFamily="34" charset="0"/>
              </a:rPr>
              <a:t>V peak to peak</a:t>
            </a:r>
            <a:r>
              <a:rPr lang="he-IL" sz="2400" dirty="0">
                <a:latin typeface="Calibri" panose="020F0502020204030204" pitchFamily="34" charset="0"/>
                <a:cs typeface="Calibri" panose="020F0502020204030204" pitchFamily="34" charset="0"/>
              </a:rPr>
              <a:t>, מתח בנקודה </a:t>
            </a:r>
            <a:r>
              <a:rPr lang="he-IL" sz="2400" dirty="0" smtClean="0">
                <a:latin typeface="Calibri" panose="020F0502020204030204" pitchFamily="34" charset="0"/>
                <a:cs typeface="Calibri" panose="020F0502020204030204" pitchFamily="34" charset="0"/>
              </a:rPr>
              <a:t>מסוימת</a:t>
            </a:r>
          </a:p>
          <a:p>
            <a:r>
              <a:rPr lang="he-IL" sz="2400" dirty="0" smtClean="0">
                <a:latin typeface="Calibri" panose="020F0502020204030204" pitchFamily="34" charset="0"/>
                <a:cs typeface="Calibri" panose="020F0502020204030204" pitchFamily="34" charset="0"/>
              </a:rPr>
              <a:t>מדידת </a:t>
            </a:r>
            <a:r>
              <a:rPr lang="he-IL" sz="2400" dirty="0">
                <a:latin typeface="Calibri" panose="020F0502020204030204" pitchFamily="34" charset="0"/>
                <a:cs typeface="Calibri" panose="020F0502020204030204" pitchFamily="34" charset="0"/>
              </a:rPr>
              <a:t>רעשים ועיוותים-מאפשר מדידה של רעשים בעלי עוצמה </a:t>
            </a:r>
            <a:r>
              <a:rPr lang="he-IL" sz="2400" dirty="0" smtClean="0">
                <a:latin typeface="Calibri" panose="020F0502020204030204" pitchFamily="34" charset="0"/>
                <a:cs typeface="Calibri" panose="020F0502020204030204" pitchFamily="34" charset="0"/>
              </a:rPr>
              <a:t>נמוכה.</a:t>
            </a:r>
          </a:p>
          <a:p>
            <a:r>
              <a:rPr lang="he-IL" sz="2400" dirty="0" smtClean="0">
                <a:latin typeface="Calibri" panose="020F0502020204030204" pitchFamily="34" charset="0"/>
                <a:cs typeface="Calibri" panose="020F0502020204030204" pitchFamily="34" charset="0"/>
              </a:rPr>
              <a:t>מדידות </a:t>
            </a:r>
            <a:r>
              <a:rPr lang="he-IL" sz="2400" dirty="0">
                <a:latin typeface="Calibri" panose="020F0502020204030204" pitchFamily="34" charset="0"/>
                <a:cs typeface="Calibri" panose="020F0502020204030204" pitchFamily="34" charset="0"/>
              </a:rPr>
              <a:t>זמן- מדידת זמן מחזור, מדידת זמני עלייה/ ירידה, מדידת </a:t>
            </a:r>
            <a:r>
              <a:rPr lang="en-US" sz="2400" dirty="0">
                <a:latin typeface="Calibri" panose="020F0502020204030204" pitchFamily="34" charset="0"/>
                <a:cs typeface="Calibri" panose="020F0502020204030204" pitchFamily="34" charset="0"/>
              </a:rPr>
              <a:t>Duty Cycle</a:t>
            </a:r>
          </a:p>
          <a:p>
            <a:endParaRPr lang="he-IL" sz="2000" dirty="0">
              <a:latin typeface="Calibri" panose="020F0502020204030204" pitchFamily="34" charset="0"/>
              <a:cs typeface="Calibri" panose="020F0502020204030204" pitchFamily="34" charset="0"/>
            </a:endParaRPr>
          </a:p>
          <a:p>
            <a:endParaRPr lang="he-IL" sz="2000" dirty="0">
              <a:latin typeface="Calibri" panose="020F0502020204030204" pitchFamily="34" charset="0"/>
              <a:cs typeface="Calibri" panose="020F0502020204030204" pitchFamily="34" charset="0"/>
            </a:endParaRPr>
          </a:p>
          <a:p>
            <a:endParaRPr lang="en-US" sz="2000" dirty="0">
              <a:latin typeface="Calibri" panose="020F0502020204030204" pitchFamily="34" charset="0"/>
              <a:cs typeface="Calibri" panose="020F0502020204030204" pitchFamily="34" charset="0"/>
            </a:endParaRPr>
          </a:p>
        </p:txBody>
      </p:sp>
      <p:sp>
        <p:nvSpPr>
          <p:cNvPr id="24" name="מלבן מעוגל 23"/>
          <p:cNvSpPr/>
          <p:nvPr/>
        </p:nvSpPr>
        <p:spPr>
          <a:xfrm>
            <a:off x="10560809" y="1452363"/>
            <a:ext cx="1298546" cy="240051"/>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1800" dirty="0" smtClean="0">
                <a:latin typeface="Calibri" panose="020F0502020204030204" pitchFamily="34" charset="0"/>
                <a:cs typeface="Calibri" panose="020F0502020204030204" pitchFamily="34" charset="0"/>
              </a:rPr>
              <a:t>תפקיד</a:t>
            </a:r>
            <a:endParaRPr lang="he-IL" sz="1800" dirty="0">
              <a:latin typeface="Calibri" panose="020F0502020204030204" pitchFamily="34" charset="0"/>
              <a:cs typeface="Calibri" panose="020F0502020204030204" pitchFamily="34" charset="0"/>
            </a:endParaRPr>
          </a:p>
        </p:txBody>
      </p:sp>
      <p:sp>
        <p:nvSpPr>
          <p:cNvPr id="25" name="מלבן מעוגל 24"/>
          <p:cNvSpPr/>
          <p:nvPr/>
        </p:nvSpPr>
        <p:spPr>
          <a:xfrm>
            <a:off x="10572841" y="2088806"/>
            <a:ext cx="1298546" cy="240051"/>
          </a:xfrm>
          <a:prstGeom prst="roundRect">
            <a:avLst/>
          </a:prstGeom>
          <a:gradFill flip="none" rotWithShape="1">
            <a:gsLst>
              <a:gs pos="0">
                <a:schemeClr val="accent2">
                  <a:lumMod val="75000"/>
                  <a:shade val="30000"/>
                  <a:satMod val="115000"/>
                </a:schemeClr>
              </a:gs>
              <a:gs pos="50000">
                <a:schemeClr val="accent2">
                  <a:lumMod val="75000"/>
                  <a:shade val="67500"/>
                  <a:satMod val="115000"/>
                </a:schemeClr>
              </a:gs>
              <a:gs pos="100000">
                <a:schemeClr val="accent2">
                  <a:lumMod val="75000"/>
                  <a:shade val="100000"/>
                  <a:satMod val="115000"/>
                </a:scheme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1800" dirty="0" smtClean="0">
                <a:latin typeface="Calibri" panose="020F0502020204030204" pitchFamily="34" charset="0"/>
                <a:cs typeface="Calibri" panose="020F0502020204030204" pitchFamily="34" charset="0"/>
              </a:rPr>
              <a:t>עקרון פעולה</a:t>
            </a:r>
            <a:endParaRPr lang="he-IL" sz="1800" dirty="0">
              <a:latin typeface="Calibri" panose="020F0502020204030204" pitchFamily="34" charset="0"/>
              <a:cs typeface="Calibri" panose="020F0502020204030204" pitchFamily="34" charset="0"/>
            </a:endParaRPr>
          </a:p>
        </p:txBody>
      </p:sp>
      <p:sp>
        <p:nvSpPr>
          <p:cNvPr id="29" name="מלבן מעוגל 28"/>
          <p:cNvSpPr/>
          <p:nvPr/>
        </p:nvSpPr>
        <p:spPr>
          <a:xfrm>
            <a:off x="10560809" y="1758306"/>
            <a:ext cx="1298546" cy="240051"/>
          </a:xfrm>
          <a:prstGeom prst="roundRect">
            <a:avLst/>
          </a:prstGeom>
          <a:gradFill flip="none" rotWithShape="1">
            <a:gsLst>
              <a:gs pos="0">
                <a:schemeClr val="accent2">
                  <a:lumMod val="75000"/>
                  <a:shade val="30000"/>
                  <a:satMod val="115000"/>
                </a:schemeClr>
              </a:gs>
              <a:gs pos="50000">
                <a:schemeClr val="accent2">
                  <a:lumMod val="75000"/>
                  <a:shade val="67500"/>
                  <a:satMod val="115000"/>
                </a:schemeClr>
              </a:gs>
              <a:gs pos="100000">
                <a:schemeClr val="accent2">
                  <a:lumMod val="75000"/>
                  <a:shade val="100000"/>
                  <a:satMod val="115000"/>
                </a:scheme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1800" dirty="0" smtClean="0">
                <a:latin typeface="Calibri" panose="020F0502020204030204" pitchFamily="34" charset="0"/>
                <a:cs typeface="Calibri" panose="020F0502020204030204" pitchFamily="34" charset="0"/>
              </a:rPr>
              <a:t>אופן החיבור</a:t>
            </a:r>
            <a:endParaRPr lang="he-IL" sz="1800" dirty="0">
              <a:latin typeface="Calibri" panose="020F0502020204030204" pitchFamily="34" charset="0"/>
              <a:cs typeface="Calibri" panose="020F0502020204030204" pitchFamily="34" charset="0"/>
            </a:endParaRPr>
          </a:p>
        </p:txBody>
      </p:sp>
      <p:sp>
        <p:nvSpPr>
          <p:cNvPr id="30" name="מלבן מעוגל 29"/>
          <p:cNvSpPr/>
          <p:nvPr/>
        </p:nvSpPr>
        <p:spPr>
          <a:xfrm>
            <a:off x="10572841" y="2419306"/>
            <a:ext cx="1298546" cy="496677"/>
          </a:xfrm>
          <a:prstGeom prst="roundRect">
            <a:avLst/>
          </a:prstGeom>
          <a:gradFill flip="none" rotWithShape="1">
            <a:gsLst>
              <a:gs pos="0">
                <a:schemeClr val="accent2">
                  <a:lumMod val="75000"/>
                  <a:shade val="30000"/>
                  <a:satMod val="115000"/>
                </a:schemeClr>
              </a:gs>
              <a:gs pos="50000">
                <a:schemeClr val="accent2">
                  <a:lumMod val="75000"/>
                  <a:shade val="67500"/>
                  <a:satMod val="115000"/>
                </a:schemeClr>
              </a:gs>
              <a:gs pos="100000">
                <a:schemeClr val="accent2">
                  <a:lumMod val="75000"/>
                  <a:shade val="100000"/>
                  <a:satMod val="115000"/>
                </a:scheme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1800" dirty="0" smtClean="0">
                <a:latin typeface="Calibri" panose="020F0502020204030204" pitchFamily="34" charset="0"/>
                <a:cs typeface="Calibri" panose="020F0502020204030204" pitchFamily="34" charset="0"/>
              </a:rPr>
              <a:t>אמצעי זהירות</a:t>
            </a:r>
            <a:endParaRPr lang="he-IL" sz="18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3079841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26"/>
          <p:cNvSpPr>
            <a:spLocks noChangeArrowheads="1"/>
          </p:cNvSpPr>
          <p:nvPr/>
        </p:nvSpPr>
        <p:spPr bwMode="auto">
          <a:xfrm>
            <a:off x="3979027" y="1429646"/>
            <a:ext cx="6128085" cy="867930"/>
          </a:xfrm>
          <a:prstGeom prst="rect">
            <a:avLst/>
          </a:prstGeom>
          <a:noFill/>
          <a:extLst/>
        </p:spPr>
        <p:style>
          <a:lnRef idx="0">
            <a:schemeClr val="accent1"/>
          </a:lnRef>
          <a:fillRef idx="3">
            <a:schemeClr val="accent1"/>
          </a:fillRef>
          <a:effectRef idx="3">
            <a:schemeClr val="accent1"/>
          </a:effectRef>
          <a:fontRef idx="minor">
            <a:schemeClr val="lt1"/>
          </a:fontRef>
        </p:style>
        <p:txBody>
          <a:bodyPr wrap="square" rtlCol="1">
            <a:spAutoFit/>
          </a:bodyPr>
          <a:lstStyle/>
          <a:p>
            <a:pPr fontAlgn="base">
              <a:lnSpc>
                <a:spcPct val="90000"/>
              </a:lnSpc>
              <a:spcBef>
                <a:spcPts val="1000"/>
              </a:spcBef>
              <a:spcAft>
                <a:spcPct val="0"/>
              </a:spcAft>
              <a:buClr>
                <a:srgbClr val="8EB4E3"/>
              </a:buClr>
              <a:buSzPct val="80000"/>
              <a:buFont typeface="Wingdings 3" pitchFamily="18" charset="2"/>
              <a:buNone/>
            </a:pPr>
            <a:r>
              <a:rPr lang="he-IL" sz="2800" dirty="0">
                <a:solidFill>
                  <a:schemeClr val="tx1"/>
                </a:solidFill>
                <a:latin typeface="Calibri" panose="020F0502020204030204" pitchFamily="34" charset="0"/>
                <a:cs typeface="Calibri" panose="020F0502020204030204" pitchFamily="34" charset="0"/>
              </a:rPr>
              <a:t>עד כה למדנו מהו משקף התנודות ומהם תפקידיו.</a:t>
            </a:r>
          </a:p>
        </p:txBody>
      </p:sp>
      <p:sp>
        <p:nvSpPr>
          <p:cNvPr id="12" name="מלבן 11"/>
          <p:cNvSpPr/>
          <p:nvPr/>
        </p:nvSpPr>
        <p:spPr>
          <a:xfrm>
            <a:off x="7838150" y="291069"/>
            <a:ext cx="2525050" cy="707886"/>
          </a:xfrm>
          <a:prstGeom prst="rect">
            <a:avLst/>
          </a:prstGeom>
        </p:spPr>
        <p:txBody>
          <a:bodyPr wrap="none">
            <a:spAutoFit/>
          </a:bodyPr>
          <a:lstStyle/>
          <a:p>
            <a:r>
              <a:rPr lang="he-IL" sz="4000" b="1" dirty="0" smtClean="0">
                <a:latin typeface="Calibri" panose="020F0502020204030204" pitchFamily="34" charset="0"/>
                <a:cs typeface="Calibri" panose="020F0502020204030204" pitchFamily="34" charset="0"/>
              </a:rPr>
              <a:t>סיכום ביניים</a:t>
            </a:r>
            <a:endParaRPr lang="he-IL" sz="4000" b="1" dirty="0">
              <a:latin typeface="Calibri" panose="020F0502020204030204" pitchFamily="34" charset="0"/>
              <a:cs typeface="Calibri" panose="020F0502020204030204" pitchFamily="34" charset="0"/>
            </a:endParaRPr>
          </a:p>
        </p:txBody>
      </p:sp>
      <p:sp>
        <p:nvSpPr>
          <p:cNvPr id="29" name="Rectangle 26"/>
          <p:cNvSpPr>
            <a:spLocks noChangeArrowheads="1"/>
          </p:cNvSpPr>
          <p:nvPr/>
        </p:nvSpPr>
        <p:spPr bwMode="auto">
          <a:xfrm>
            <a:off x="4927038" y="4624221"/>
            <a:ext cx="5180074" cy="369332"/>
          </a:xfrm>
          <a:prstGeom prst="rect">
            <a:avLst/>
          </a:prstGeom>
          <a:noFill/>
          <a:extLst/>
        </p:spPr>
        <p:style>
          <a:lnRef idx="0">
            <a:schemeClr val="accent1"/>
          </a:lnRef>
          <a:fillRef idx="3">
            <a:schemeClr val="accent1"/>
          </a:fillRef>
          <a:effectRef idx="3">
            <a:schemeClr val="accent1"/>
          </a:effectRef>
          <a:fontRef idx="minor">
            <a:schemeClr val="lt1"/>
          </a:fontRef>
        </p:style>
        <p:txBody>
          <a:bodyPr wrap="square" rtlCol="1">
            <a:spAutoFit/>
          </a:bodyPr>
          <a:lstStyle/>
          <a:p>
            <a:pPr>
              <a:defRPr/>
            </a:pPr>
            <a:r>
              <a:rPr lang="he-IL" dirty="0" smtClean="0">
                <a:solidFill>
                  <a:schemeClr val="tx1"/>
                </a:solidFill>
                <a:latin typeface="Calibri" panose="020F0502020204030204" pitchFamily="34" charset="0"/>
                <a:cs typeface="Calibri" panose="020F0502020204030204" pitchFamily="34" charset="0"/>
              </a:rPr>
              <a:t>נוכל </a:t>
            </a:r>
            <a:r>
              <a:rPr lang="he-IL" dirty="0">
                <a:solidFill>
                  <a:schemeClr val="tx1"/>
                </a:solidFill>
                <a:latin typeface="Calibri" panose="020F0502020204030204" pitchFamily="34" charset="0"/>
                <a:cs typeface="Calibri" panose="020F0502020204030204" pitchFamily="34" charset="0"/>
              </a:rPr>
              <a:t>למדוד מתח, זמן, ועיוותים </a:t>
            </a:r>
            <a:r>
              <a:rPr lang="he-IL" dirty="0" smtClean="0">
                <a:solidFill>
                  <a:schemeClr val="tx1"/>
                </a:solidFill>
                <a:latin typeface="Calibri" panose="020F0502020204030204" pitchFamily="34" charset="0"/>
                <a:cs typeface="Calibri" panose="020F0502020204030204" pitchFamily="34" charset="0"/>
              </a:rPr>
              <a:t>ורעשים</a:t>
            </a:r>
            <a:endParaRPr lang="he-IL" dirty="0">
              <a:solidFill>
                <a:schemeClr val="tx1"/>
              </a:solidFill>
              <a:latin typeface="Calibri" panose="020F0502020204030204" pitchFamily="34" charset="0"/>
              <a:cs typeface="Calibri" panose="020F0502020204030204" pitchFamily="34" charset="0"/>
            </a:endParaRPr>
          </a:p>
        </p:txBody>
      </p:sp>
      <p:sp>
        <p:nvSpPr>
          <p:cNvPr id="31" name="Rectangle 26"/>
          <p:cNvSpPr>
            <a:spLocks noChangeArrowheads="1"/>
          </p:cNvSpPr>
          <p:nvPr/>
        </p:nvSpPr>
        <p:spPr bwMode="auto">
          <a:xfrm>
            <a:off x="4220789" y="2644083"/>
            <a:ext cx="5886323" cy="590931"/>
          </a:xfrm>
          <a:prstGeom prst="rect">
            <a:avLst/>
          </a:prstGeom>
          <a:noFill/>
          <a:extLst/>
        </p:spPr>
        <p:style>
          <a:lnRef idx="0">
            <a:schemeClr val="accent1"/>
          </a:lnRef>
          <a:fillRef idx="3">
            <a:schemeClr val="accent1"/>
          </a:fillRef>
          <a:effectRef idx="3">
            <a:schemeClr val="accent1"/>
          </a:effectRef>
          <a:fontRef idx="minor">
            <a:schemeClr val="lt1"/>
          </a:fontRef>
        </p:style>
        <p:txBody>
          <a:bodyPr wrap="square" rtlCol="1">
            <a:spAutoFit/>
          </a:bodyPr>
          <a:lstStyle/>
          <a:p>
            <a:pPr fontAlgn="base">
              <a:lnSpc>
                <a:spcPct val="90000"/>
              </a:lnSpc>
              <a:spcBef>
                <a:spcPts val="1000"/>
              </a:spcBef>
              <a:spcAft>
                <a:spcPct val="0"/>
              </a:spcAft>
              <a:buClr>
                <a:srgbClr val="8EB4E3"/>
              </a:buClr>
              <a:buSzPct val="80000"/>
              <a:buFont typeface="Wingdings 3" pitchFamily="18" charset="2"/>
              <a:buNone/>
            </a:pPr>
            <a:r>
              <a:rPr lang="he-IL" dirty="0" smtClean="0">
                <a:solidFill>
                  <a:schemeClr val="tx1"/>
                </a:solidFill>
                <a:latin typeface="Calibri" panose="020F0502020204030204" pitchFamily="34" charset="0"/>
                <a:cs typeface="Calibri" panose="020F0502020204030204" pitchFamily="34" charset="0"/>
              </a:rPr>
              <a:t>משקף </a:t>
            </a:r>
            <a:r>
              <a:rPr lang="he-IL" dirty="0">
                <a:solidFill>
                  <a:schemeClr val="tx1"/>
                </a:solidFill>
                <a:latin typeface="Calibri" panose="020F0502020204030204" pitchFamily="34" charset="0"/>
                <a:cs typeface="Calibri" panose="020F0502020204030204" pitchFamily="34" charset="0"/>
              </a:rPr>
              <a:t>תנודות או בכינויו סקופ הוא מכשיר אלקטרוני, חלק מציוד הבדיקה, אשר מציג אותות חשמליים בצורה גרפית יחסית לזמן.</a:t>
            </a:r>
          </a:p>
        </p:txBody>
      </p:sp>
      <p:sp>
        <p:nvSpPr>
          <p:cNvPr id="32" name="Rectangle 26"/>
          <p:cNvSpPr>
            <a:spLocks noChangeArrowheads="1"/>
          </p:cNvSpPr>
          <p:nvPr/>
        </p:nvSpPr>
        <p:spPr bwMode="auto">
          <a:xfrm>
            <a:off x="6565107" y="2312253"/>
            <a:ext cx="3542005" cy="424732"/>
          </a:xfrm>
          <a:prstGeom prst="rect">
            <a:avLst/>
          </a:prstGeom>
          <a:noFill/>
          <a:extLst/>
        </p:spPr>
        <p:style>
          <a:lnRef idx="0">
            <a:schemeClr val="accent1"/>
          </a:lnRef>
          <a:fillRef idx="3">
            <a:schemeClr val="accent1"/>
          </a:fillRef>
          <a:effectRef idx="3">
            <a:schemeClr val="accent1"/>
          </a:effectRef>
          <a:fontRef idx="minor">
            <a:schemeClr val="lt1"/>
          </a:fontRef>
        </p:style>
        <p:txBody>
          <a:bodyPr wrap="square" rtlCol="1">
            <a:spAutoFit/>
          </a:bodyPr>
          <a:lstStyle/>
          <a:p>
            <a:pPr fontAlgn="base">
              <a:lnSpc>
                <a:spcPct val="90000"/>
              </a:lnSpc>
              <a:spcBef>
                <a:spcPts val="1000"/>
              </a:spcBef>
              <a:spcAft>
                <a:spcPct val="0"/>
              </a:spcAft>
              <a:buClr>
                <a:srgbClr val="8EB4E3"/>
              </a:buClr>
              <a:buSzPct val="80000"/>
              <a:buFont typeface="Wingdings 3" pitchFamily="18" charset="2"/>
              <a:buNone/>
              <a:defRPr/>
            </a:pPr>
            <a:r>
              <a:rPr lang="he-IL" sz="2400" dirty="0" smtClean="0">
                <a:solidFill>
                  <a:srgbClr val="0070C0"/>
                </a:solidFill>
                <a:latin typeface="Calibri" panose="020F0502020204030204" pitchFamily="34" charset="0"/>
                <a:cs typeface="Calibri" panose="020F0502020204030204" pitchFamily="34" charset="0"/>
              </a:rPr>
              <a:t>מהו </a:t>
            </a:r>
            <a:r>
              <a:rPr lang="he-IL" sz="2400" dirty="0">
                <a:solidFill>
                  <a:srgbClr val="0070C0"/>
                </a:solidFill>
                <a:latin typeface="Calibri" panose="020F0502020204030204" pitchFamily="34" charset="0"/>
                <a:cs typeface="Calibri" panose="020F0502020204030204" pitchFamily="34" charset="0"/>
              </a:rPr>
              <a:t>משקף תנודות?</a:t>
            </a:r>
          </a:p>
        </p:txBody>
      </p:sp>
      <p:sp>
        <p:nvSpPr>
          <p:cNvPr id="33" name="Rectangle 26"/>
          <p:cNvSpPr>
            <a:spLocks noChangeArrowheads="1"/>
          </p:cNvSpPr>
          <p:nvPr/>
        </p:nvSpPr>
        <p:spPr bwMode="auto">
          <a:xfrm>
            <a:off x="5192784" y="3217574"/>
            <a:ext cx="4914328" cy="424732"/>
          </a:xfrm>
          <a:prstGeom prst="rect">
            <a:avLst/>
          </a:prstGeom>
          <a:noFill/>
          <a:extLst/>
        </p:spPr>
        <p:style>
          <a:lnRef idx="0">
            <a:schemeClr val="accent1"/>
          </a:lnRef>
          <a:fillRef idx="3">
            <a:schemeClr val="accent1"/>
          </a:fillRef>
          <a:effectRef idx="3">
            <a:schemeClr val="accent1"/>
          </a:effectRef>
          <a:fontRef idx="minor">
            <a:schemeClr val="lt1"/>
          </a:fontRef>
        </p:style>
        <p:txBody>
          <a:bodyPr wrap="square" rtlCol="1">
            <a:spAutoFit/>
          </a:bodyPr>
          <a:lstStyle/>
          <a:p>
            <a:pPr fontAlgn="base">
              <a:lnSpc>
                <a:spcPct val="90000"/>
              </a:lnSpc>
              <a:spcBef>
                <a:spcPts val="1000"/>
              </a:spcBef>
              <a:spcAft>
                <a:spcPct val="0"/>
              </a:spcAft>
              <a:buClr>
                <a:srgbClr val="8EB4E3"/>
              </a:buClr>
              <a:buSzPct val="80000"/>
              <a:buFont typeface="Wingdings 3" pitchFamily="18" charset="2"/>
              <a:buNone/>
              <a:defRPr/>
            </a:pPr>
            <a:r>
              <a:rPr lang="he-IL" sz="2400" dirty="0" smtClean="0">
                <a:solidFill>
                  <a:srgbClr val="0070C0"/>
                </a:solidFill>
                <a:latin typeface="Calibri" panose="020F0502020204030204" pitchFamily="34" charset="0"/>
                <a:cs typeface="Calibri" panose="020F0502020204030204" pitchFamily="34" charset="0"/>
              </a:rPr>
              <a:t>מהם </a:t>
            </a:r>
            <a:r>
              <a:rPr lang="he-IL" sz="2400" dirty="0">
                <a:solidFill>
                  <a:srgbClr val="0070C0"/>
                </a:solidFill>
                <a:latin typeface="Calibri" panose="020F0502020204030204" pitchFamily="34" charset="0"/>
                <a:cs typeface="Calibri" panose="020F0502020204030204" pitchFamily="34" charset="0"/>
              </a:rPr>
              <a:t>שני תפקידיו של משקף התנודות</a:t>
            </a:r>
            <a:r>
              <a:rPr lang="he-IL" sz="2400" dirty="0" smtClean="0">
                <a:solidFill>
                  <a:srgbClr val="0070C0"/>
                </a:solidFill>
                <a:latin typeface="Calibri" panose="020F0502020204030204" pitchFamily="34" charset="0"/>
                <a:cs typeface="Calibri" panose="020F0502020204030204" pitchFamily="34" charset="0"/>
              </a:rPr>
              <a:t>?</a:t>
            </a:r>
            <a:endParaRPr lang="he-IL" sz="2400" dirty="0">
              <a:solidFill>
                <a:srgbClr val="0070C0"/>
              </a:solidFill>
              <a:latin typeface="Calibri" panose="020F0502020204030204" pitchFamily="34" charset="0"/>
              <a:cs typeface="Calibri" panose="020F0502020204030204" pitchFamily="34" charset="0"/>
            </a:endParaRPr>
          </a:p>
        </p:txBody>
      </p:sp>
      <p:sp>
        <p:nvSpPr>
          <p:cNvPr id="35" name="Rectangle 26"/>
          <p:cNvSpPr>
            <a:spLocks noChangeArrowheads="1"/>
          </p:cNvSpPr>
          <p:nvPr/>
        </p:nvSpPr>
        <p:spPr bwMode="auto">
          <a:xfrm>
            <a:off x="3631865" y="5329712"/>
            <a:ext cx="6565736" cy="867930"/>
          </a:xfrm>
          <a:prstGeom prst="rect">
            <a:avLst/>
          </a:prstGeom>
          <a:noFill/>
          <a:extLst/>
        </p:spPr>
        <p:style>
          <a:lnRef idx="0">
            <a:schemeClr val="accent1"/>
          </a:lnRef>
          <a:fillRef idx="3">
            <a:schemeClr val="accent1"/>
          </a:fillRef>
          <a:effectRef idx="3">
            <a:schemeClr val="accent1"/>
          </a:effectRef>
          <a:fontRef idx="minor">
            <a:schemeClr val="lt1"/>
          </a:fontRef>
        </p:style>
        <p:txBody>
          <a:bodyPr wrap="square" rtlCol="1">
            <a:spAutoFit/>
          </a:bodyPr>
          <a:lstStyle/>
          <a:p>
            <a:pPr fontAlgn="base">
              <a:lnSpc>
                <a:spcPct val="90000"/>
              </a:lnSpc>
              <a:spcBef>
                <a:spcPts val="1000"/>
              </a:spcBef>
              <a:spcAft>
                <a:spcPct val="0"/>
              </a:spcAft>
              <a:buClr>
                <a:srgbClr val="8EB4E3"/>
              </a:buClr>
              <a:buSzPct val="80000"/>
              <a:buFont typeface="Wingdings 3" pitchFamily="18" charset="2"/>
              <a:buNone/>
            </a:pPr>
            <a:r>
              <a:rPr lang="he-IL" sz="2800" dirty="0">
                <a:solidFill>
                  <a:schemeClr val="tx1"/>
                </a:solidFill>
                <a:latin typeface="Calibri" panose="020F0502020204030204" pitchFamily="34" charset="0"/>
                <a:cs typeface="Calibri" panose="020F0502020204030204" pitchFamily="34" charset="0"/>
              </a:rPr>
              <a:t>בהמשך נלמד על אופן התפעול, אופן החיבור ועל אמצעי הזהירות של משקף התנודות.</a:t>
            </a:r>
          </a:p>
        </p:txBody>
      </p:sp>
      <p:sp>
        <p:nvSpPr>
          <p:cNvPr id="43" name="Rectangle 26"/>
          <p:cNvSpPr>
            <a:spLocks noChangeArrowheads="1"/>
          </p:cNvSpPr>
          <p:nvPr/>
        </p:nvSpPr>
        <p:spPr bwMode="auto">
          <a:xfrm>
            <a:off x="4421529" y="4232662"/>
            <a:ext cx="5685583" cy="424732"/>
          </a:xfrm>
          <a:prstGeom prst="rect">
            <a:avLst/>
          </a:prstGeom>
          <a:noFill/>
          <a:extLst/>
        </p:spPr>
        <p:style>
          <a:lnRef idx="0">
            <a:schemeClr val="accent1"/>
          </a:lnRef>
          <a:fillRef idx="3">
            <a:schemeClr val="accent1"/>
          </a:fillRef>
          <a:effectRef idx="3">
            <a:schemeClr val="accent1"/>
          </a:effectRef>
          <a:fontRef idx="minor">
            <a:schemeClr val="lt1"/>
          </a:fontRef>
        </p:style>
        <p:txBody>
          <a:bodyPr wrap="square" rtlCol="1">
            <a:spAutoFit/>
          </a:bodyPr>
          <a:lstStyle/>
          <a:p>
            <a:pPr fontAlgn="base">
              <a:lnSpc>
                <a:spcPct val="90000"/>
              </a:lnSpc>
              <a:spcBef>
                <a:spcPts val="1000"/>
              </a:spcBef>
              <a:spcAft>
                <a:spcPct val="0"/>
              </a:spcAft>
              <a:buClr>
                <a:srgbClr val="8EB4E3"/>
              </a:buClr>
              <a:buSzPct val="80000"/>
              <a:buFont typeface="Wingdings 3" pitchFamily="18" charset="2"/>
              <a:buNone/>
              <a:defRPr/>
            </a:pPr>
            <a:r>
              <a:rPr lang="he-IL" sz="2400" dirty="0" smtClean="0">
                <a:solidFill>
                  <a:srgbClr val="0070C0"/>
                </a:solidFill>
                <a:latin typeface="Calibri" panose="020F0502020204030204" pitchFamily="34" charset="0"/>
                <a:cs typeface="Calibri" panose="020F0502020204030204" pitchFamily="34" charset="0"/>
              </a:rPr>
              <a:t>איזה </a:t>
            </a:r>
            <a:r>
              <a:rPr lang="he-IL" sz="2400" dirty="0">
                <a:solidFill>
                  <a:srgbClr val="0070C0"/>
                </a:solidFill>
                <a:latin typeface="Calibri" panose="020F0502020204030204" pitchFamily="34" charset="0"/>
                <a:cs typeface="Calibri" panose="020F0502020204030204" pitchFamily="34" charset="0"/>
              </a:rPr>
              <a:t>סוגי מדידות יכול משקף התנודות לבצע</a:t>
            </a:r>
            <a:r>
              <a:rPr lang="he-IL" sz="2400" dirty="0" smtClean="0">
                <a:solidFill>
                  <a:srgbClr val="0070C0"/>
                </a:solidFill>
                <a:latin typeface="Calibri" panose="020F0502020204030204" pitchFamily="34" charset="0"/>
                <a:cs typeface="Calibri" panose="020F0502020204030204" pitchFamily="34" charset="0"/>
              </a:rPr>
              <a:t>?</a:t>
            </a:r>
            <a:endParaRPr lang="he-IL" sz="2400" dirty="0">
              <a:solidFill>
                <a:srgbClr val="0070C0"/>
              </a:solidFill>
              <a:latin typeface="Calibri" panose="020F0502020204030204" pitchFamily="34" charset="0"/>
              <a:cs typeface="Calibri" panose="020F0502020204030204" pitchFamily="34" charset="0"/>
            </a:endParaRPr>
          </a:p>
        </p:txBody>
      </p:sp>
      <p:sp>
        <p:nvSpPr>
          <p:cNvPr id="44" name="Rectangle 26"/>
          <p:cNvSpPr>
            <a:spLocks noChangeArrowheads="1"/>
          </p:cNvSpPr>
          <p:nvPr/>
        </p:nvSpPr>
        <p:spPr bwMode="auto">
          <a:xfrm>
            <a:off x="4927038" y="3581521"/>
            <a:ext cx="5180074" cy="646331"/>
          </a:xfrm>
          <a:prstGeom prst="rect">
            <a:avLst/>
          </a:prstGeom>
          <a:noFill/>
          <a:extLst/>
        </p:spPr>
        <p:style>
          <a:lnRef idx="0">
            <a:schemeClr val="accent1"/>
          </a:lnRef>
          <a:fillRef idx="3">
            <a:schemeClr val="accent1"/>
          </a:fillRef>
          <a:effectRef idx="3">
            <a:schemeClr val="accent1"/>
          </a:effectRef>
          <a:fontRef idx="minor">
            <a:schemeClr val="lt1"/>
          </a:fontRef>
        </p:style>
        <p:txBody>
          <a:bodyPr wrap="square" rtlCol="1">
            <a:spAutoFit/>
          </a:bodyPr>
          <a:lstStyle/>
          <a:p>
            <a:pPr>
              <a:defRPr/>
            </a:pPr>
            <a:r>
              <a:rPr lang="he-IL" dirty="0" smtClean="0">
                <a:solidFill>
                  <a:schemeClr val="tx1"/>
                </a:solidFill>
                <a:latin typeface="Calibri" panose="020F0502020204030204" pitchFamily="34" charset="0"/>
                <a:cs typeface="Calibri" panose="020F0502020204030204" pitchFamily="34" charset="0"/>
              </a:rPr>
              <a:t>התפקיד </a:t>
            </a:r>
            <a:r>
              <a:rPr lang="he-IL" dirty="0">
                <a:solidFill>
                  <a:schemeClr val="tx1"/>
                </a:solidFill>
                <a:latin typeface="Calibri" panose="020F0502020204030204" pitchFamily="34" charset="0"/>
                <a:cs typeface="Calibri" panose="020F0502020204030204" pitchFamily="34" charset="0"/>
              </a:rPr>
              <a:t>הראשון הוא להציג אותות ותפקידו השני הוא לבצע מדידות על האותות</a:t>
            </a:r>
            <a:r>
              <a:rPr lang="he-IL" dirty="0" smtClean="0">
                <a:solidFill>
                  <a:schemeClr val="tx1"/>
                </a:solidFill>
                <a:latin typeface="Calibri" panose="020F0502020204030204" pitchFamily="34" charset="0"/>
                <a:cs typeface="Calibri" panose="020F0502020204030204" pitchFamily="34" charset="0"/>
              </a:rPr>
              <a:t>.</a:t>
            </a:r>
            <a:endParaRPr lang="he-IL" dirty="0">
              <a:solidFill>
                <a:schemeClr val="tx1"/>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2944652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42" presetClass="entr" presetSubtype="0" fill="hold" grpId="0" nodeType="clickEffect">
                                  <p:stCondLst>
                                    <p:cond delay="0"/>
                                  </p:stCondLst>
                                  <p:childTnLst>
                                    <p:set>
                                      <p:cBhvr>
                                        <p:cTn id="10" dur="1" fill="hold">
                                          <p:stCondLst>
                                            <p:cond delay="0"/>
                                          </p:stCondLst>
                                        </p:cTn>
                                        <p:tgtEl>
                                          <p:spTgt spid="32"/>
                                        </p:tgtEl>
                                        <p:attrNameLst>
                                          <p:attrName>style.visibility</p:attrName>
                                        </p:attrNameLst>
                                      </p:cBhvr>
                                      <p:to>
                                        <p:strVal val="visible"/>
                                      </p:to>
                                    </p:set>
                                    <p:animEffect transition="in" filter="fade">
                                      <p:cBhvr>
                                        <p:cTn id="11" dur="1000"/>
                                        <p:tgtEl>
                                          <p:spTgt spid="32"/>
                                        </p:tgtEl>
                                      </p:cBhvr>
                                    </p:animEffect>
                                    <p:anim calcmode="lin" valueType="num">
                                      <p:cBhvr>
                                        <p:cTn id="12" dur="1000" fill="hold"/>
                                        <p:tgtEl>
                                          <p:spTgt spid="32"/>
                                        </p:tgtEl>
                                        <p:attrNameLst>
                                          <p:attrName>ppt_x</p:attrName>
                                        </p:attrNameLst>
                                      </p:cBhvr>
                                      <p:tavLst>
                                        <p:tav tm="0">
                                          <p:val>
                                            <p:strVal val="#ppt_x"/>
                                          </p:val>
                                        </p:tav>
                                        <p:tav tm="100000">
                                          <p:val>
                                            <p:strVal val="#ppt_x"/>
                                          </p:val>
                                        </p:tav>
                                      </p:tavLst>
                                    </p:anim>
                                    <p:anim calcmode="lin" valueType="num">
                                      <p:cBhvr>
                                        <p:cTn id="13" dur="1000" fill="hold"/>
                                        <p:tgtEl>
                                          <p:spTgt spid="32"/>
                                        </p:tgtEl>
                                        <p:attrNameLst>
                                          <p:attrName>ppt_y</p:attrName>
                                        </p:attrNameLst>
                                      </p:cBhvr>
                                      <p:tavLst>
                                        <p:tav tm="0">
                                          <p:val>
                                            <p:strVal val="#ppt_y+.1"/>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42" presetClass="entr" presetSubtype="0" fill="hold" grpId="0" nodeType="clickEffect">
                                  <p:stCondLst>
                                    <p:cond delay="0"/>
                                  </p:stCondLst>
                                  <p:childTnLst>
                                    <p:set>
                                      <p:cBhvr>
                                        <p:cTn id="17" dur="1" fill="hold">
                                          <p:stCondLst>
                                            <p:cond delay="0"/>
                                          </p:stCondLst>
                                        </p:cTn>
                                        <p:tgtEl>
                                          <p:spTgt spid="31"/>
                                        </p:tgtEl>
                                        <p:attrNameLst>
                                          <p:attrName>style.visibility</p:attrName>
                                        </p:attrNameLst>
                                      </p:cBhvr>
                                      <p:to>
                                        <p:strVal val="visible"/>
                                      </p:to>
                                    </p:set>
                                    <p:animEffect transition="in" filter="fade">
                                      <p:cBhvr>
                                        <p:cTn id="18" dur="1000"/>
                                        <p:tgtEl>
                                          <p:spTgt spid="31"/>
                                        </p:tgtEl>
                                      </p:cBhvr>
                                    </p:animEffect>
                                    <p:anim calcmode="lin" valueType="num">
                                      <p:cBhvr>
                                        <p:cTn id="19" dur="1000" fill="hold"/>
                                        <p:tgtEl>
                                          <p:spTgt spid="31"/>
                                        </p:tgtEl>
                                        <p:attrNameLst>
                                          <p:attrName>ppt_x</p:attrName>
                                        </p:attrNameLst>
                                      </p:cBhvr>
                                      <p:tavLst>
                                        <p:tav tm="0">
                                          <p:val>
                                            <p:strVal val="#ppt_x"/>
                                          </p:val>
                                        </p:tav>
                                        <p:tav tm="100000">
                                          <p:val>
                                            <p:strVal val="#ppt_x"/>
                                          </p:val>
                                        </p:tav>
                                      </p:tavLst>
                                    </p:anim>
                                    <p:anim calcmode="lin" valueType="num">
                                      <p:cBhvr>
                                        <p:cTn id="20" dur="1000" fill="hold"/>
                                        <p:tgtEl>
                                          <p:spTgt spid="31"/>
                                        </p:tgtEl>
                                        <p:attrNameLst>
                                          <p:attrName>ppt_y</p:attrName>
                                        </p:attrNameLst>
                                      </p:cBhvr>
                                      <p:tavLst>
                                        <p:tav tm="0">
                                          <p:val>
                                            <p:strVal val="#ppt_y+.1"/>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42" presetClass="entr" presetSubtype="0" fill="hold" grpId="0" nodeType="clickEffect">
                                  <p:stCondLst>
                                    <p:cond delay="0"/>
                                  </p:stCondLst>
                                  <p:childTnLst>
                                    <p:set>
                                      <p:cBhvr>
                                        <p:cTn id="24" dur="1" fill="hold">
                                          <p:stCondLst>
                                            <p:cond delay="0"/>
                                          </p:stCondLst>
                                        </p:cTn>
                                        <p:tgtEl>
                                          <p:spTgt spid="33"/>
                                        </p:tgtEl>
                                        <p:attrNameLst>
                                          <p:attrName>style.visibility</p:attrName>
                                        </p:attrNameLst>
                                      </p:cBhvr>
                                      <p:to>
                                        <p:strVal val="visible"/>
                                      </p:to>
                                    </p:set>
                                    <p:animEffect transition="in" filter="fade">
                                      <p:cBhvr>
                                        <p:cTn id="25" dur="1000"/>
                                        <p:tgtEl>
                                          <p:spTgt spid="33"/>
                                        </p:tgtEl>
                                      </p:cBhvr>
                                    </p:animEffect>
                                    <p:anim calcmode="lin" valueType="num">
                                      <p:cBhvr>
                                        <p:cTn id="26" dur="1000" fill="hold"/>
                                        <p:tgtEl>
                                          <p:spTgt spid="33"/>
                                        </p:tgtEl>
                                        <p:attrNameLst>
                                          <p:attrName>ppt_x</p:attrName>
                                        </p:attrNameLst>
                                      </p:cBhvr>
                                      <p:tavLst>
                                        <p:tav tm="0">
                                          <p:val>
                                            <p:strVal val="#ppt_x"/>
                                          </p:val>
                                        </p:tav>
                                        <p:tav tm="100000">
                                          <p:val>
                                            <p:strVal val="#ppt_x"/>
                                          </p:val>
                                        </p:tav>
                                      </p:tavLst>
                                    </p:anim>
                                    <p:anim calcmode="lin" valueType="num">
                                      <p:cBhvr>
                                        <p:cTn id="27" dur="1000" fill="hold"/>
                                        <p:tgtEl>
                                          <p:spTgt spid="33"/>
                                        </p:tgtEl>
                                        <p:attrNameLst>
                                          <p:attrName>ppt_y</p:attrName>
                                        </p:attrNameLst>
                                      </p:cBhvr>
                                      <p:tavLst>
                                        <p:tav tm="0">
                                          <p:val>
                                            <p:strVal val="#ppt_y+.1"/>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42" presetClass="entr" presetSubtype="0" fill="hold" grpId="0" nodeType="clickEffect">
                                  <p:stCondLst>
                                    <p:cond delay="0"/>
                                  </p:stCondLst>
                                  <p:childTnLst>
                                    <p:set>
                                      <p:cBhvr>
                                        <p:cTn id="31" dur="1" fill="hold">
                                          <p:stCondLst>
                                            <p:cond delay="0"/>
                                          </p:stCondLst>
                                        </p:cTn>
                                        <p:tgtEl>
                                          <p:spTgt spid="44"/>
                                        </p:tgtEl>
                                        <p:attrNameLst>
                                          <p:attrName>style.visibility</p:attrName>
                                        </p:attrNameLst>
                                      </p:cBhvr>
                                      <p:to>
                                        <p:strVal val="visible"/>
                                      </p:to>
                                    </p:set>
                                    <p:animEffect transition="in" filter="fade">
                                      <p:cBhvr>
                                        <p:cTn id="32" dur="1000"/>
                                        <p:tgtEl>
                                          <p:spTgt spid="44"/>
                                        </p:tgtEl>
                                      </p:cBhvr>
                                    </p:animEffect>
                                    <p:anim calcmode="lin" valueType="num">
                                      <p:cBhvr>
                                        <p:cTn id="33" dur="1000" fill="hold"/>
                                        <p:tgtEl>
                                          <p:spTgt spid="44"/>
                                        </p:tgtEl>
                                        <p:attrNameLst>
                                          <p:attrName>ppt_x</p:attrName>
                                        </p:attrNameLst>
                                      </p:cBhvr>
                                      <p:tavLst>
                                        <p:tav tm="0">
                                          <p:val>
                                            <p:strVal val="#ppt_x"/>
                                          </p:val>
                                        </p:tav>
                                        <p:tav tm="100000">
                                          <p:val>
                                            <p:strVal val="#ppt_x"/>
                                          </p:val>
                                        </p:tav>
                                      </p:tavLst>
                                    </p:anim>
                                    <p:anim calcmode="lin" valueType="num">
                                      <p:cBhvr>
                                        <p:cTn id="34" dur="1000" fill="hold"/>
                                        <p:tgtEl>
                                          <p:spTgt spid="44"/>
                                        </p:tgtEl>
                                        <p:attrNameLst>
                                          <p:attrName>ppt_y</p:attrName>
                                        </p:attrNameLst>
                                      </p:cBhvr>
                                      <p:tavLst>
                                        <p:tav tm="0">
                                          <p:val>
                                            <p:strVal val="#ppt_y+.1"/>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42" presetClass="entr" presetSubtype="0" fill="hold" grpId="0" nodeType="clickEffect">
                                  <p:stCondLst>
                                    <p:cond delay="0"/>
                                  </p:stCondLst>
                                  <p:childTnLst>
                                    <p:set>
                                      <p:cBhvr>
                                        <p:cTn id="38" dur="1" fill="hold">
                                          <p:stCondLst>
                                            <p:cond delay="0"/>
                                          </p:stCondLst>
                                        </p:cTn>
                                        <p:tgtEl>
                                          <p:spTgt spid="43"/>
                                        </p:tgtEl>
                                        <p:attrNameLst>
                                          <p:attrName>style.visibility</p:attrName>
                                        </p:attrNameLst>
                                      </p:cBhvr>
                                      <p:to>
                                        <p:strVal val="visible"/>
                                      </p:to>
                                    </p:set>
                                    <p:animEffect transition="in" filter="fade">
                                      <p:cBhvr>
                                        <p:cTn id="39" dur="1000"/>
                                        <p:tgtEl>
                                          <p:spTgt spid="43"/>
                                        </p:tgtEl>
                                      </p:cBhvr>
                                    </p:animEffect>
                                    <p:anim calcmode="lin" valueType="num">
                                      <p:cBhvr>
                                        <p:cTn id="40" dur="1000" fill="hold"/>
                                        <p:tgtEl>
                                          <p:spTgt spid="43"/>
                                        </p:tgtEl>
                                        <p:attrNameLst>
                                          <p:attrName>ppt_x</p:attrName>
                                        </p:attrNameLst>
                                      </p:cBhvr>
                                      <p:tavLst>
                                        <p:tav tm="0">
                                          <p:val>
                                            <p:strVal val="#ppt_x"/>
                                          </p:val>
                                        </p:tav>
                                        <p:tav tm="100000">
                                          <p:val>
                                            <p:strVal val="#ppt_x"/>
                                          </p:val>
                                        </p:tav>
                                      </p:tavLst>
                                    </p:anim>
                                    <p:anim calcmode="lin" valueType="num">
                                      <p:cBhvr>
                                        <p:cTn id="41" dur="1000" fill="hold"/>
                                        <p:tgtEl>
                                          <p:spTgt spid="43"/>
                                        </p:tgtEl>
                                        <p:attrNameLst>
                                          <p:attrName>ppt_y</p:attrName>
                                        </p:attrNameLst>
                                      </p:cBhvr>
                                      <p:tavLst>
                                        <p:tav tm="0">
                                          <p:val>
                                            <p:strVal val="#ppt_y+.1"/>
                                          </p:val>
                                        </p:tav>
                                        <p:tav tm="100000">
                                          <p:val>
                                            <p:strVal val="#ppt_y"/>
                                          </p:val>
                                        </p:tav>
                                      </p:tavLst>
                                    </p:anim>
                                  </p:childTnLst>
                                </p:cTn>
                              </p:par>
                            </p:childTnLst>
                          </p:cTn>
                        </p:par>
                      </p:childTnLst>
                    </p:cTn>
                  </p:par>
                  <p:par>
                    <p:cTn id="42" fill="hold">
                      <p:stCondLst>
                        <p:cond delay="indefinite"/>
                      </p:stCondLst>
                      <p:childTnLst>
                        <p:par>
                          <p:cTn id="43" fill="hold">
                            <p:stCondLst>
                              <p:cond delay="0"/>
                            </p:stCondLst>
                            <p:childTnLst>
                              <p:par>
                                <p:cTn id="44" presetID="42" presetClass="entr" presetSubtype="0" fill="hold" grpId="0" nodeType="clickEffect">
                                  <p:stCondLst>
                                    <p:cond delay="0"/>
                                  </p:stCondLst>
                                  <p:childTnLst>
                                    <p:set>
                                      <p:cBhvr>
                                        <p:cTn id="45" dur="1" fill="hold">
                                          <p:stCondLst>
                                            <p:cond delay="0"/>
                                          </p:stCondLst>
                                        </p:cTn>
                                        <p:tgtEl>
                                          <p:spTgt spid="29"/>
                                        </p:tgtEl>
                                        <p:attrNameLst>
                                          <p:attrName>style.visibility</p:attrName>
                                        </p:attrNameLst>
                                      </p:cBhvr>
                                      <p:to>
                                        <p:strVal val="visible"/>
                                      </p:to>
                                    </p:set>
                                    <p:animEffect transition="in" filter="fade">
                                      <p:cBhvr>
                                        <p:cTn id="46" dur="1000"/>
                                        <p:tgtEl>
                                          <p:spTgt spid="29"/>
                                        </p:tgtEl>
                                      </p:cBhvr>
                                    </p:animEffect>
                                    <p:anim calcmode="lin" valueType="num">
                                      <p:cBhvr>
                                        <p:cTn id="47" dur="1000" fill="hold"/>
                                        <p:tgtEl>
                                          <p:spTgt spid="29"/>
                                        </p:tgtEl>
                                        <p:attrNameLst>
                                          <p:attrName>ppt_x</p:attrName>
                                        </p:attrNameLst>
                                      </p:cBhvr>
                                      <p:tavLst>
                                        <p:tav tm="0">
                                          <p:val>
                                            <p:strVal val="#ppt_x"/>
                                          </p:val>
                                        </p:tav>
                                        <p:tav tm="100000">
                                          <p:val>
                                            <p:strVal val="#ppt_x"/>
                                          </p:val>
                                        </p:tav>
                                      </p:tavLst>
                                    </p:anim>
                                    <p:anim calcmode="lin" valueType="num">
                                      <p:cBhvr>
                                        <p:cTn id="48" dur="1000" fill="hold"/>
                                        <p:tgtEl>
                                          <p:spTgt spid="29"/>
                                        </p:tgtEl>
                                        <p:attrNameLst>
                                          <p:attrName>ppt_y</p:attrName>
                                        </p:attrNameLst>
                                      </p:cBhvr>
                                      <p:tavLst>
                                        <p:tav tm="0">
                                          <p:val>
                                            <p:strVal val="#ppt_y+.1"/>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grpId="0" nodeType="clickEffect">
                                  <p:stCondLst>
                                    <p:cond delay="0"/>
                                  </p:stCondLst>
                                  <p:childTnLst>
                                    <p:set>
                                      <p:cBhvr>
                                        <p:cTn id="52" dur="1" fill="hold">
                                          <p:stCondLst>
                                            <p:cond delay="0"/>
                                          </p:stCondLst>
                                        </p:cTn>
                                        <p:tgtEl>
                                          <p:spTgt spid="3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29" grpId="0"/>
      <p:bldP spid="31" grpId="0"/>
      <p:bldP spid="32" grpId="0"/>
      <p:bldP spid="33" grpId="0"/>
      <p:bldP spid="35" grpId="0"/>
      <p:bldP spid="43" grpId="0"/>
      <p:bldP spid="44"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מלבן 3"/>
          <p:cNvSpPr/>
          <p:nvPr/>
        </p:nvSpPr>
        <p:spPr>
          <a:xfrm>
            <a:off x="8217892" y="192214"/>
            <a:ext cx="2151551" cy="707886"/>
          </a:xfrm>
          <a:prstGeom prst="rect">
            <a:avLst/>
          </a:prstGeom>
        </p:spPr>
        <p:txBody>
          <a:bodyPr wrap="none">
            <a:spAutoFit/>
          </a:bodyPr>
          <a:lstStyle/>
          <a:p>
            <a:r>
              <a:rPr lang="he-IL" sz="4000" b="1" dirty="0" smtClean="0">
                <a:latin typeface="Calibri" panose="020F0502020204030204" pitchFamily="34" charset="0"/>
                <a:cs typeface="Calibri" panose="020F0502020204030204" pitchFamily="34" charset="0"/>
              </a:rPr>
              <a:t>אופן חיבור</a:t>
            </a:r>
            <a:endParaRPr lang="he-IL" sz="4000" b="1" dirty="0">
              <a:latin typeface="Calibri" panose="020F0502020204030204" pitchFamily="34" charset="0"/>
              <a:cs typeface="Calibri" panose="020F0502020204030204" pitchFamily="34" charset="0"/>
            </a:endParaRPr>
          </a:p>
        </p:txBody>
      </p:sp>
      <p:pic>
        <p:nvPicPr>
          <p:cNvPr id="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668975" y="2374014"/>
            <a:ext cx="5832648" cy="329589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7" name="אליפסה 26"/>
          <p:cNvSpPr/>
          <p:nvPr/>
        </p:nvSpPr>
        <p:spPr bwMode="auto">
          <a:xfrm>
            <a:off x="6814161" y="5010801"/>
            <a:ext cx="504056" cy="659105"/>
          </a:xfrm>
          <a:prstGeom prst="ellipse">
            <a:avLst/>
          </a:prstGeom>
          <a:noFill/>
          <a:ln w="19050" cap="flat" cmpd="sng" algn="ctr">
            <a:solidFill>
              <a:srgbClr val="FFFF00"/>
            </a:solidFill>
            <a:prstDash val="solid"/>
            <a:round/>
            <a:headEnd type="none" w="med" len="med"/>
            <a:tailEnd type="none" w="med" len="med"/>
          </a:ln>
          <a:effectLst/>
        </p:spPr>
        <p:txBody>
          <a:bodyPr vert="horz" wrap="square" lIns="91440" tIns="45720" rIns="91440" bIns="45720" numCol="1" rtlCol="1" anchor="t" anchorCtr="0" compatLnSpc="1">
            <a:prstTxWarp prst="textNoShape">
              <a:avLst/>
            </a:prstTxWarp>
          </a:bodyPr>
          <a:lstStyle/>
          <a:p>
            <a:pPr marL="0" marR="0" indent="0" algn="r" defTabSz="914400" rtl="1" eaLnBrk="1" fontAlgn="base" latinLnBrk="0" hangingPunct="1">
              <a:lnSpc>
                <a:spcPct val="100000"/>
              </a:lnSpc>
              <a:spcBef>
                <a:spcPct val="0"/>
              </a:spcBef>
              <a:spcAft>
                <a:spcPct val="0"/>
              </a:spcAft>
              <a:buClrTx/>
              <a:buSzTx/>
              <a:buFontTx/>
              <a:buNone/>
              <a:tabLst/>
            </a:pPr>
            <a:endParaRPr kumimoji="0" lang="he-IL" sz="1800" b="0" i="0" u="none" strike="noStrike" cap="none" normalizeH="0" baseline="0" smtClean="0">
              <a:ln>
                <a:noFill/>
              </a:ln>
              <a:solidFill>
                <a:schemeClr val="tx1"/>
              </a:solidFill>
              <a:effectLst/>
              <a:latin typeface="Calibri" panose="020F0502020204030204" pitchFamily="34" charset="0"/>
              <a:cs typeface="Calibri" panose="020F0502020204030204" pitchFamily="34" charset="0"/>
            </a:endParaRPr>
          </a:p>
        </p:txBody>
      </p:sp>
      <p:cxnSp>
        <p:nvCxnSpPr>
          <p:cNvPr id="28" name="מחבר חץ ישר 27"/>
          <p:cNvCxnSpPr>
            <a:endCxn id="27" idx="0"/>
          </p:cNvCxnSpPr>
          <p:nvPr/>
        </p:nvCxnSpPr>
        <p:spPr bwMode="auto">
          <a:xfrm>
            <a:off x="6963485" y="2111408"/>
            <a:ext cx="102704" cy="2899393"/>
          </a:xfrm>
          <a:prstGeom prst="straightConnector1">
            <a:avLst/>
          </a:prstGeom>
          <a:solidFill>
            <a:srgbClr val="C0C0C0"/>
          </a:solidFill>
          <a:ln w="19050" cap="flat" cmpd="sng" algn="ctr">
            <a:solidFill>
              <a:srgbClr val="FFFF00"/>
            </a:solidFill>
            <a:prstDash val="solid"/>
            <a:round/>
            <a:headEnd type="none" w="med" len="med"/>
            <a:tailEnd type="arrow"/>
          </a:ln>
          <a:effectLst/>
        </p:spPr>
      </p:cxnSp>
      <p:sp>
        <p:nvSpPr>
          <p:cNvPr id="29" name="אליפסה 28"/>
          <p:cNvSpPr/>
          <p:nvPr/>
        </p:nvSpPr>
        <p:spPr bwMode="auto">
          <a:xfrm>
            <a:off x="6212286" y="5010801"/>
            <a:ext cx="504056" cy="659105"/>
          </a:xfrm>
          <a:prstGeom prst="ellipse">
            <a:avLst/>
          </a:prstGeom>
          <a:noFill/>
          <a:ln w="19050" cap="flat" cmpd="sng" algn="ctr">
            <a:solidFill>
              <a:srgbClr val="7030A0"/>
            </a:solidFill>
            <a:prstDash val="solid"/>
            <a:round/>
            <a:headEnd type="none" w="med" len="med"/>
            <a:tailEnd type="none" w="med" len="med"/>
          </a:ln>
          <a:effectLst/>
        </p:spPr>
        <p:txBody>
          <a:bodyPr vert="horz" wrap="square" lIns="91440" tIns="45720" rIns="91440" bIns="45720" numCol="1" rtlCol="1" anchor="t" anchorCtr="0" compatLnSpc="1">
            <a:prstTxWarp prst="textNoShape">
              <a:avLst/>
            </a:prstTxWarp>
          </a:bodyPr>
          <a:lstStyle/>
          <a:p>
            <a:pPr marL="0" marR="0" indent="0" algn="r" defTabSz="914400" rtl="1" eaLnBrk="1" fontAlgn="base" latinLnBrk="0" hangingPunct="1">
              <a:lnSpc>
                <a:spcPct val="100000"/>
              </a:lnSpc>
              <a:spcBef>
                <a:spcPct val="0"/>
              </a:spcBef>
              <a:spcAft>
                <a:spcPct val="0"/>
              </a:spcAft>
              <a:buClrTx/>
              <a:buSzTx/>
              <a:buFontTx/>
              <a:buNone/>
              <a:tabLst/>
            </a:pPr>
            <a:endParaRPr kumimoji="0" lang="he-IL" sz="1800" b="0" i="0" u="none" strike="noStrike" cap="none" normalizeH="0" baseline="0" smtClean="0">
              <a:ln>
                <a:noFill/>
              </a:ln>
              <a:solidFill>
                <a:schemeClr val="tx1"/>
              </a:solidFill>
              <a:effectLst/>
              <a:latin typeface="Calibri" panose="020F0502020204030204" pitchFamily="34" charset="0"/>
              <a:cs typeface="Calibri" panose="020F0502020204030204" pitchFamily="34" charset="0"/>
            </a:endParaRPr>
          </a:p>
        </p:txBody>
      </p:sp>
      <p:cxnSp>
        <p:nvCxnSpPr>
          <p:cNvPr id="30" name="מחבר חץ ישר 29"/>
          <p:cNvCxnSpPr>
            <a:endCxn id="29" idx="1"/>
          </p:cNvCxnSpPr>
          <p:nvPr/>
        </p:nvCxnSpPr>
        <p:spPr bwMode="auto">
          <a:xfrm>
            <a:off x="5608443" y="2111408"/>
            <a:ext cx="677660" cy="2995917"/>
          </a:xfrm>
          <a:prstGeom prst="straightConnector1">
            <a:avLst/>
          </a:prstGeom>
          <a:solidFill>
            <a:srgbClr val="C0C0C0"/>
          </a:solidFill>
          <a:ln w="19050" cap="flat" cmpd="sng" algn="ctr">
            <a:solidFill>
              <a:srgbClr val="7030A0"/>
            </a:solidFill>
            <a:prstDash val="solid"/>
            <a:round/>
            <a:headEnd type="none" w="med" len="med"/>
            <a:tailEnd type="arrow"/>
          </a:ln>
          <a:effectLst/>
        </p:spPr>
      </p:cxnSp>
      <p:sp>
        <p:nvSpPr>
          <p:cNvPr id="31" name="TextBox 30"/>
          <p:cNvSpPr txBox="1"/>
          <p:nvPr/>
        </p:nvSpPr>
        <p:spPr>
          <a:xfrm>
            <a:off x="2196074" y="5809243"/>
            <a:ext cx="7056784" cy="461665"/>
          </a:xfrm>
          <a:prstGeom prst="rect">
            <a:avLst/>
          </a:prstGeom>
          <a:noFill/>
        </p:spPr>
        <p:txBody>
          <a:bodyPr wrap="square" rtlCol="1">
            <a:spAutoFit/>
          </a:bodyPr>
          <a:lstStyle/>
          <a:p>
            <a:r>
              <a:rPr lang="he-IL" sz="2400" dirty="0" smtClean="0">
                <a:latin typeface="Calibri" panose="020F0502020204030204" pitchFamily="34" charset="0"/>
                <a:cs typeface="Calibri" panose="020F0502020204030204" pitchFamily="34" charset="0"/>
              </a:rPr>
              <a:t>בנוסף הסקופ יכול לקבל אות </a:t>
            </a:r>
            <a:r>
              <a:rPr lang="en-US" sz="2400" dirty="0" smtClean="0">
                <a:latin typeface="Calibri" panose="020F0502020204030204" pitchFamily="34" charset="0"/>
                <a:cs typeface="Calibri" panose="020F0502020204030204" pitchFamily="34" charset="0"/>
              </a:rPr>
              <a:t>trigger</a:t>
            </a:r>
            <a:r>
              <a:rPr lang="he-IL" sz="2400" dirty="0" smtClean="0">
                <a:latin typeface="Calibri" panose="020F0502020204030204" pitchFamily="34" charset="0"/>
                <a:cs typeface="Calibri" panose="020F0502020204030204" pitchFamily="34" charset="0"/>
              </a:rPr>
              <a:t> חיצוני</a:t>
            </a:r>
            <a:endParaRPr lang="he-IL" sz="2400" dirty="0">
              <a:latin typeface="Calibri" panose="020F0502020204030204" pitchFamily="34" charset="0"/>
              <a:cs typeface="Calibri" panose="020F0502020204030204" pitchFamily="34" charset="0"/>
            </a:endParaRPr>
          </a:p>
        </p:txBody>
      </p:sp>
      <p:sp>
        <p:nvSpPr>
          <p:cNvPr id="32" name="אליפסה 31"/>
          <p:cNvSpPr/>
          <p:nvPr/>
        </p:nvSpPr>
        <p:spPr bwMode="auto">
          <a:xfrm>
            <a:off x="7393724" y="5010800"/>
            <a:ext cx="504056" cy="659105"/>
          </a:xfrm>
          <a:prstGeom prst="ellipse">
            <a:avLst/>
          </a:prstGeom>
          <a:noFill/>
          <a:ln w="19050" cap="flat" cmpd="sng" algn="ctr">
            <a:solidFill>
              <a:srgbClr val="FF0000"/>
            </a:solidFill>
            <a:prstDash val="solid"/>
            <a:round/>
            <a:headEnd type="none" w="med" len="med"/>
            <a:tailEnd type="none" w="med" len="med"/>
          </a:ln>
          <a:effectLst/>
        </p:spPr>
        <p:txBody>
          <a:bodyPr vert="horz" wrap="square" lIns="91440" tIns="45720" rIns="91440" bIns="45720" numCol="1" rtlCol="1" anchor="t" anchorCtr="0" compatLnSpc="1">
            <a:prstTxWarp prst="textNoShape">
              <a:avLst/>
            </a:prstTxWarp>
          </a:bodyPr>
          <a:lstStyle/>
          <a:p>
            <a:pPr marL="0" marR="0" indent="0" algn="r" defTabSz="914400" rtl="1" eaLnBrk="1" fontAlgn="base" latinLnBrk="0" hangingPunct="1">
              <a:lnSpc>
                <a:spcPct val="100000"/>
              </a:lnSpc>
              <a:spcBef>
                <a:spcPct val="0"/>
              </a:spcBef>
              <a:spcAft>
                <a:spcPct val="0"/>
              </a:spcAft>
              <a:buClrTx/>
              <a:buSzTx/>
              <a:buFontTx/>
              <a:buNone/>
              <a:tabLst/>
            </a:pPr>
            <a:endParaRPr kumimoji="0" lang="he-IL" sz="1800" b="0" i="0" u="none" strike="noStrike" cap="none" normalizeH="0" baseline="0" smtClean="0">
              <a:ln>
                <a:noFill/>
              </a:ln>
              <a:solidFill>
                <a:schemeClr val="tx1"/>
              </a:solidFill>
              <a:effectLst/>
              <a:latin typeface="Calibri" panose="020F0502020204030204" pitchFamily="34" charset="0"/>
              <a:cs typeface="Calibri" panose="020F0502020204030204" pitchFamily="34" charset="0"/>
            </a:endParaRPr>
          </a:p>
        </p:txBody>
      </p:sp>
      <p:cxnSp>
        <p:nvCxnSpPr>
          <p:cNvPr id="33" name="מחבר חץ ישר 32"/>
          <p:cNvCxnSpPr/>
          <p:nvPr/>
        </p:nvCxnSpPr>
        <p:spPr bwMode="auto">
          <a:xfrm flipV="1">
            <a:off x="7066189" y="5594387"/>
            <a:ext cx="407651" cy="290373"/>
          </a:xfrm>
          <a:prstGeom prst="straightConnector1">
            <a:avLst/>
          </a:prstGeom>
          <a:solidFill>
            <a:srgbClr val="C0C0C0"/>
          </a:solidFill>
          <a:ln w="19050" cap="flat" cmpd="sng" algn="ctr">
            <a:solidFill>
              <a:srgbClr val="FF0000"/>
            </a:solidFill>
            <a:prstDash val="solid"/>
            <a:round/>
            <a:headEnd type="none" w="med" len="med"/>
            <a:tailEnd type="arrow"/>
          </a:ln>
          <a:effectLst/>
        </p:spPr>
      </p:cxnSp>
      <p:sp>
        <p:nvSpPr>
          <p:cNvPr id="34" name="מציין מיקום תוכן 2"/>
          <p:cNvSpPr txBox="1">
            <a:spLocks/>
          </p:cNvSpPr>
          <p:nvPr/>
        </p:nvSpPr>
        <p:spPr bwMode="auto">
          <a:xfrm>
            <a:off x="3154449" y="1296269"/>
            <a:ext cx="7043394" cy="8151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0" indent="0" algn="ctr" rtl="1" eaLnBrk="1" fontAlgn="base" hangingPunct="1">
              <a:spcBef>
                <a:spcPct val="20000"/>
              </a:spcBef>
              <a:spcAft>
                <a:spcPct val="0"/>
              </a:spcAft>
              <a:buFont typeface="Arial" pitchFamily="34" charset="0"/>
              <a:buNone/>
              <a:defRPr sz="3200" kern="1200">
                <a:solidFill>
                  <a:schemeClr val="tx1">
                    <a:tint val="75000"/>
                  </a:schemeClr>
                </a:solidFill>
                <a:latin typeface="+mn-lt"/>
                <a:ea typeface="+mn-ea"/>
                <a:cs typeface="+mn-cs"/>
              </a:defRPr>
            </a:lvl1pPr>
            <a:lvl2pPr marL="457200" indent="0" algn="ctr" rtl="1" eaLnBrk="1" fontAlgn="base" hangingPunct="1">
              <a:spcBef>
                <a:spcPct val="20000"/>
              </a:spcBef>
              <a:spcAft>
                <a:spcPct val="0"/>
              </a:spcAft>
              <a:buFont typeface="Arial" pitchFamily="34" charset="0"/>
              <a:buNone/>
              <a:defRPr sz="2800" kern="1200">
                <a:solidFill>
                  <a:schemeClr val="tx1">
                    <a:tint val="75000"/>
                  </a:schemeClr>
                </a:solidFill>
                <a:latin typeface="+mn-lt"/>
                <a:ea typeface="+mn-ea"/>
                <a:cs typeface="+mn-cs"/>
              </a:defRPr>
            </a:lvl2pPr>
            <a:lvl3pPr marL="914400" indent="0" algn="ctr" rtl="1" eaLnBrk="1" fontAlgn="base" hangingPunct="1">
              <a:spcBef>
                <a:spcPct val="20000"/>
              </a:spcBef>
              <a:spcAft>
                <a:spcPct val="0"/>
              </a:spcAft>
              <a:buFont typeface="Arial" pitchFamily="34" charset="0"/>
              <a:buNone/>
              <a:defRPr sz="2400" kern="1200">
                <a:solidFill>
                  <a:schemeClr val="tx1">
                    <a:tint val="75000"/>
                  </a:schemeClr>
                </a:solidFill>
                <a:latin typeface="+mn-lt"/>
                <a:ea typeface="+mn-ea"/>
                <a:cs typeface="+mn-cs"/>
              </a:defRPr>
            </a:lvl3pPr>
            <a:lvl4pPr marL="1371600" indent="0" algn="ctr" rtl="1" eaLnBrk="1" fontAlgn="base" hangingPunct="1">
              <a:spcBef>
                <a:spcPct val="20000"/>
              </a:spcBef>
              <a:spcAft>
                <a:spcPct val="0"/>
              </a:spcAft>
              <a:buFont typeface="Arial" pitchFamily="34" charset="0"/>
              <a:buNone/>
              <a:defRPr sz="2000" kern="1200">
                <a:solidFill>
                  <a:schemeClr val="tx1">
                    <a:tint val="75000"/>
                  </a:schemeClr>
                </a:solidFill>
                <a:latin typeface="+mn-lt"/>
                <a:ea typeface="+mn-ea"/>
                <a:cs typeface="+mn-cs"/>
              </a:defRPr>
            </a:lvl4pPr>
            <a:lvl5pPr marL="1828800" indent="0" algn="ctr" rtl="1" eaLnBrk="1" fontAlgn="base" hangingPunct="1">
              <a:spcBef>
                <a:spcPct val="20000"/>
              </a:spcBef>
              <a:spcAft>
                <a:spcPct val="0"/>
              </a:spcAft>
              <a:buFont typeface="Arial" pitchFamily="34" charset="0"/>
              <a:buNone/>
              <a:defRPr sz="2000" kern="1200">
                <a:solidFill>
                  <a:schemeClr val="tx1">
                    <a:tint val="75000"/>
                  </a:schemeClr>
                </a:solidFill>
                <a:latin typeface="+mn-lt"/>
                <a:ea typeface="+mn-ea"/>
                <a:cs typeface="+mn-cs"/>
              </a:defRPr>
            </a:lvl5pPr>
            <a:lvl6pPr marL="2286000" indent="0" algn="ctr" defTabSz="914400" rtl="1"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1"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1"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1"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r"/>
            <a:r>
              <a:rPr lang="he-IL" sz="2400" dirty="0" smtClean="0">
                <a:solidFill>
                  <a:schemeClr val="tx1"/>
                </a:solidFill>
                <a:latin typeface="Calibri" panose="020F0502020204030204" pitchFamily="34" charset="0"/>
                <a:cs typeface="Calibri" panose="020F0502020204030204" pitchFamily="34" charset="0"/>
              </a:rPr>
              <a:t>משקף התנודות שעליו נלמד יכול לקבל שני אותות להצגה ומדידה שייכנסו בערוצים 1 </a:t>
            </a:r>
            <a:r>
              <a:rPr lang="en-US" sz="2400" dirty="0" smtClean="0">
                <a:solidFill>
                  <a:schemeClr val="tx1"/>
                </a:solidFill>
                <a:latin typeface="Calibri" panose="020F0502020204030204" pitchFamily="34" charset="0"/>
                <a:cs typeface="Calibri" panose="020F0502020204030204" pitchFamily="34" charset="0"/>
              </a:rPr>
              <a:t>(CH1)</a:t>
            </a:r>
            <a:r>
              <a:rPr lang="he-IL" sz="2400" dirty="0" smtClean="0">
                <a:solidFill>
                  <a:schemeClr val="tx1"/>
                </a:solidFill>
                <a:latin typeface="Calibri" panose="020F0502020204030204" pitchFamily="34" charset="0"/>
                <a:cs typeface="Calibri" panose="020F0502020204030204" pitchFamily="34" charset="0"/>
              </a:rPr>
              <a:t> או 2 </a:t>
            </a:r>
            <a:r>
              <a:rPr lang="en-US" sz="2400" dirty="0" smtClean="0">
                <a:solidFill>
                  <a:schemeClr val="tx1"/>
                </a:solidFill>
                <a:latin typeface="Calibri" panose="020F0502020204030204" pitchFamily="34" charset="0"/>
                <a:cs typeface="Calibri" panose="020F0502020204030204" pitchFamily="34" charset="0"/>
              </a:rPr>
              <a:t>(CH2)</a:t>
            </a:r>
            <a:r>
              <a:rPr lang="he-IL" sz="2400" dirty="0" smtClean="0">
                <a:solidFill>
                  <a:schemeClr val="tx1"/>
                </a:solidFill>
                <a:latin typeface="Calibri" panose="020F0502020204030204" pitchFamily="34" charset="0"/>
                <a:cs typeface="Calibri" panose="020F0502020204030204" pitchFamily="34" charset="0"/>
              </a:rPr>
              <a:t>.</a:t>
            </a:r>
            <a:endParaRPr lang="he-IL" sz="2400" dirty="0">
              <a:solidFill>
                <a:schemeClr val="tx1"/>
              </a:solidFill>
              <a:latin typeface="Calibri" panose="020F0502020204030204" pitchFamily="34" charset="0"/>
              <a:cs typeface="Calibri" panose="020F0502020204030204" pitchFamily="34" charset="0"/>
            </a:endParaRPr>
          </a:p>
        </p:txBody>
      </p:sp>
      <p:sp>
        <p:nvSpPr>
          <p:cNvPr id="48" name="מלבן מעוגל 47"/>
          <p:cNvSpPr/>
          <p:nvPr/>
        </p:nvSpPr>
        <p:spPr>
          <a:xfrm>
            <a:off x="10560809" y="1452363"/>
            <a:ext cx="1298546" cy="240051"/>
          </a:xfrm>
          <a:prstGeom prst="roundRect">
            <a:avLst/>
          </a:prstGeom>
          <a:gradFill flip="none" rotWithShape="1">
            <a:gsLst>
              <a:gs pos="0">
                <a:schemeClr val="accent2">
                  <a:lumMod val="75000"/>
                  <a:shade val="30000"/>
                  <a:satMod val="115000"/>
                </a:schemeClr>
              </a:gs>
              <a:gs pos="50000">
                <a:schemeClr val="accent2">
                  <a:lumMod val="75000"/>
                  <a:shade val="67500"/>
                  <a:satMod val="115000"/>
                </a:schemeClr>
              </a:gs>
              <a:gs pos="100000">
                <a:schemeClr val="accent2">
                  <a:lumMod val="75000"/>
                  <a:shade val="100000"/>
                  <a:satMod val="115000"/>
                </a:scheme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1800" dirty="0" smtClean="0">
                <a:latin typeface="Calibri" panose="020F0502020204030204" pitchFamily="34" charset="0"/>
                <a:cs typeface="Calibri" panose="020F0502020204030204" pitchFamily="34" charset="0"/>
              </a:rPr>
              <a:t>תפקיד</a:t>
            </a:r>
            <a:endParaRPr lang="he-IL" sz="1800" dirty="0">
              <a:latin typeface="Calibri" panose="020F0502020204030204" pitchFamily="34" charset="0"/>
              <a:cs typeface="Calibri" panose="020F0502020204030204" pitchFamily="34" charset="0"/>
            </a:endParaRPr>
          </a:p>
        </p:txBody>
      </p:sp>
      <p:sp>
        <p:nvSpPr>
          <p:cNvPr id="49" name="מלבן מעוגל 48"/>
          <p:cNvSpPr/>
          <p:nvPr/>
        </p:nvSpPr>
        <p:spPr>
          <a:xfrm>
            <a:off x="10572841" y="2088806"/>
            <a:ext cx="1298546" cy="240051"/>
          </a:xfrm>
          <a:prstGeom prst="roundRect">
            <a:avLst/>
          </a:prstGeom>
          <a:gradFill flip="none" rotWithShape="1">
            <a:gsLst>
              <a:gs pos="0">
                <a:schemeClr val="accent2">
                  <a:lumMod val="75000"/>
                  <a:shade val="30000"/>
                  <a:satMod val="115000"/>
                </a:schemeClr>
              </a:gs>
              <a:gs pos="50000">
                <a:schemeClr val="accent2">
                  <a:lumMod val="75000"/>
                  <a:shade val="67500"/>
                  <a:satMod val="115000"/>
                </a:schemeClr>
              </a:gs>
              <a:gs pos="100000">
                <a:schemeClr val="accent2">
                  <a:lumMod val="75000"/>
                  <a:shade val="100000"/>
                  <a:satMod val="115000"/>
                </a:scheme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1800" dirty="0" smtClean="0">
                <a:latin typeface="Calibri" panose="020F0502020204030204" pitchFamily="34" charset="0"/>
                <a:cs typeface="Calibri" panose="020F0502020204030204" pitchFamily="34" charset="0"/>
              </a:rPr>
              <a:t>עקרון פעולה</a:t>
            </a:r>
            <a:endParaRPr lang="he-IL" sz="1800" dirty="0">
              <a:latin typeface="Calibri" panose="020F0502020204030204" pitchFamily="34" charset="0"/>
              <a:cs typeface="Calibri" panose="020F0502020204030204" pitchFamily="34" charset="0"/>
            </a:endParaRPr>
          </a:p>
        </p:txBody>
      </p:sp>
      <p:sp>
        <p:nvSpPr>
          <p:cNvPr id="50" name="מלבן מעוגל 49"/>
          <p:cNvSpPr/>
          <p:nvPr/>
        </p:nvSpPr>
        <p:spPr>
          <a:xfrm>
            <a:off x="10560809" y="1758306"/>
            <a:ext cx="1298546" cy="240051"/>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1800" dirty="0" smtClean="0">
                <a:latin typeface="Calibri" panose="020F0502020204030204" pitchFamily="34" charset="0"/>
                <a:cs typeface="Calibri" panose="020F0502020204030204" pitchFamily="34" charset="0"/>
              </a:rPr>
              <a:t>אופן החיבור</a:t>
            </a:r>
            <a:endParaRPr lang="he-IL" sz="1800" dirty="0">
              <a:latin typeface="Calibri" panose="020F0502020204030204" pitchFamily="34" charset="0"/>
              <a:cs typeface="Calibri" panose="020F0502020204030204" pitchFamily="34" charset="0"/>
            </a:endParaRPr>
          </a:p>
        </p:txBody>
      </p:sp>
      <p:sp>
        <p:nvSpPr>
          <p:cNvPr id="51" name="מלבן מעוגל 50"/>
          <p:cNvSpPr/>
          <p:nvPr/>
        </p:nvSpPr>
        <p:spPr>
          <a:xfrm>
            <a:off x="10572841" y="2419306"/>
            <a:ext cx="1298546" cy="496677"/>
          </a:xfrm>
          <a:prstGeom prst="roundRect">
            <a:avLst/>
          </a:prstGeom>
          <a:gradFill flip="none" rotWithShape="1">
            <a:gsLst>
              <a:gs pos="0">
                <a:schemeClr val="accent2">
                  <a:lumMod val="75000"/>
                  <a:shade val="30000"/>
                  <a:satMod val="115000"/>
                </a:schemeClr>
              </a:gs>
              <a:gs pos="50000">
                <a:schemeClr val="accent2">
                  <a:lumMod val="75000"/>
                  <a:shade val="67500"/>
                  <a:satMod val="115000"/>
                </a:schemeClr>
              </a:gs>
              <a:gs pos="100000">
                <a:schemeClr val="accent2">
                  <a:lumMod val="75000"/>
                  <a:shade val="100000"/>
                  <a:satMod val="115000"/>
                </a:scheme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1800" dirty="0" smtClean="0">
                <a:latin typeface="Calibri" panose="020F0502020204030204" pitchFamily="34" charset="0"/>
                <a:cs typeface="Calibri" panose="020F0502020204030204" pitchFamily="34" charset="0"/>
              </a:rPr>
              <a:t>אמצעי זהירות</a:t>
            </a:r>
            <a:endParaRPr lang="he-IL" sz="18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8943664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4"/>
                                        </p:tgtEl>
                                        <p:attrNameLst>
                                          <p:attrName>style.visibility</p:attrName>
                                        </p:attrNameLst>
                                      </p:cBhvr>
                                      <p:to>
                                        <p:strVal val="visible"/>
                                      </p:to>
                                    </p:set>
                                    <p:animEffect transition="in" filter="fade">
                                      <p:cBhvr>
                                        <p:cTn id="7" dur="1000"/>
                                        <p:tgtEl>
                                          <p:spTgt spid="34"/>
                                        </p:tgtEl>
                                      </p:cBhvr>
                                    </p:animEffect>
                                    <p:anim calcmode="lin" valueType="num">
                                      <p:cBhvr>
                                        <p:cTn id="8" dur="1000" fill="hold"/>
                                        <p:tgtEl>
                                          <p:spTgt spid="34"/>
                                        </p:tgtEl>
                                        <p:attrNameLst>
                                          <p:attrName>ppt_x</p:attrName>
                                        </p:attrNameLst>
                                      </p:cBhvr>
                                      <p:tavLst>
                                        <p:tav tm="0">
                                          <p:val>
                                            <p:strVal val="#ppt_x"/>
                                          </p:val>
                                        </p:tav>
                                        <p:tav tm="100000">
                                          <p:val>
                                            <p:strVal val="#ppt_x"/>
                                          </p:val>
                                        </p:tav>
                                      </p:tavLst>
                                    </p:anim>
                                    <p:anim calcmode="lin" valueType="num">
                                      <p:cBhvr>
                                        <p:cTn id="9" dur="1000" fill="hold"/>
                                        <p:tgtEl>
                                          <p:spTgt spid="34"/>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26"/>
                                        </p:tgtEl>
                                        <p:attrNameLst>
                                          <p:attrName>style.visibility</p:attrName>
                                        </p:attrNameLst>
                                      </p:cBhvr>
                                      <p:to>
                                        <p:strVal val="visible"/>
                                      </p:to>
                                    </p:set>
                                    <p:animEffect transition="in" filter="fade">
                                      <p:cBhvr>
                                        <p:cTn id="12" dur="1000"/>
                                        <p:tgtEl>
                                          <p:spTgt spid="26"/>
                                        </p:tgtEl>
                                      </p:cBhvr>
                                    </p:animEffect>
                                    <p:anim calcmode="lin" valueType="num">
                                      <p:cBhvr>
                                        <p:cTn id="13" dur="1000" fill="hold"/>
                                        <p:tgtEl>
                                          <p:spTgt spid="26"/>
                                        </p:tgtEl>
                                        <p:attrNameLst>
                                          <p:attrName>ppt_x</p:attrName>
                                        </p:attrNameLst>
                                      </p:cBhvr>
                                      <p:tavLst>
                                        <p:tav tm="0">
                                          <p:val>
                                            <p:strVal val="#ppt_x"/>
                                          </p:val>
                                        </p:tav>
                                        <p:tav tm="100000">
                                          <p:val>
                                            <p:strVal val="#ppt_x"/>
                                          </p:val>
                                        </p:tav>
                                      </p:tavLst>
                                    </p:anim>
                                    <p:anim calcmode="lin" valueType="num">
                                      <p:cBhvr>
                                        <p:cTn id="14" dur="1000" fill="hold"/>
                                        <p:tgtEl>
                                          <p:spTgt spid="26"/>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nodeType="clickEffect">
                                  <p:stCondLst>
                                    <p:cond delay="0"/>
                                  </p:stCondLst>
                                  <p:childTnLst>
                                    <p:set>
                                      <p:cBhvr>
                                        <p:cTn id="18" dur="1" fill="hold">
                                          <p:stCondLst>
                                            <p:cond delay="0"/>
                                          </p:stCondLst>
                                        </p:cTn>
                                        <p:tgtEl>
                                          <p:spTgt spid="28"/>
                                        </p:tgtEl>
                                        <p:attrNameLst>
                                          <p:attrName>style.visibility</p:attrName>
                                        </p:attrNameLst>
                                      </p:cBhvr>
                                      <p:to>
                                        <p:strVal val="visible"/>
                                      </p:to>
                                    </p:set>
                                    <p:animEffect transition="in" filter="fade">
                                      <p:cBhvr>
                                        <p:cTn id="19" dur="1000"/>
                                        <p:tgtEl>
                                          <p:spTgt spid="28"/>
                                        </p:tgtEl>
                                      </p:cBhvr>
                                    </p:animEffect>
                                    <p:anim calcmode="lin" valueType="num">
                                      <p:cBhvr>
                                        <p:cTn id="20" dur="1000" fill="hold"/>
                                        <p:tgtEl>
                                          <p:spTgt spid="28"/>
                                        </p:tgtEl>
                                        <p:attrNameLst>
                                          <p:attrName>ppt_x</p:attrName>
                                        </p:attrNameLst>
                                      </p:cBhvr>
                                      <p:tavLst>
                                        <p:tav tm="0">
                                          <p:val>
                                            <p:strVal val="#ppt_x"/>
                                          </p:val>
                                        </p:tav>
                                        <p:tav tm="100000">
                                          <p:val>
                                            <p:strVal val="#ppt_x"/>
                                          </p:val>
                                        </p:tav>
                                      </p:tavLst>
                                    </p:anim>
                                    <p:anim calcmode="lin" valueType="num">
                                      <p:cBhvr>
                                        <p:cTn id="21" dur="1000" fill="hold"/>
                                        <p:tgtEl>
                                          <p:spTgt spid="28"/>
                                        </p:tgtEl>
                                        <p:attrNameLst>
                                          <p:attrName>ppt_y</p:attrName>
                                        </p:attrNameLst>
                                      </p:cBhvr>
                                      <p:tavLst>
                                        <p:tav tm="0">
                                          <p:val>
                                            <p:strVal val="#ppt_y+.1"/>
                                          </p:val>
                                        </p:tav>
                                        <p:tav tm="100000">
                                          <p:val>
                                            <p:strVal val="#ppt_y"/>
                                          </p:val>
                                        </p:tav>
                                      </p:tavLst>
                                    </p:anim>
                                  </p:childTnLst>
                                </p:cTn>
                              </p:par>
                              <p:par>
                                <p:cTn id="22" presetID="42" presetClass="entr" presetSubtype="0" fill="hold" nodeType="withEffect">
                                  <p:stCondLst>
                                    <p:cond delay="0"/>
                                  </p:stCondLst>
                                  <p:childTnLst>
                                    <p:set>
                                      <p:cBhvr>
                                        <p:cTn id="23" dur="1" fill="hold">
                                          <p:stCondLst>
                                            <p:cond delay="0"/>
                                          </p:stCondLst>
                                        </p:cTn>
                                        <p:tgtEl>
                                          <p:spTgt spid="30"/>
                                        </p:tgtEl>
                                        <p:attrNameLst>
                                          <p:attrName>style.visibility</p:attrName>
                                        </p:attrNameLst>
                                      </p:cBhvr>
                                      <p:to>
                                        <p:strVal val="visible"/>
                                      </p:to>
                                    </p:set>
                                    <p:animEffect transition="in" filter="fade">
                                      <p:cBhvr>
                                        <p:cTn id="24" dur="1000"/>
                                        <p:tgtEl>
                                          <p:spTgt spid="30"/>
                                        </p:tgtEl>
                                      </p:cBhvr>
                                    </p:animEffect>
                                    <p:anim calcmode="lin" valueType="num">
                                      <p:cBhvr>
                                        <p:cTn id="25" dur="1000" fill="hold"/>
                                        <p:tgtEl>
                                          <p:spTgt spid="30"/>
                                        </p:tgtEl>
                                        <p:attrNameLst>
                                          <p:attrName>ppt_x</p:attrName>
                                        </p:attrNameLst>
                                      </p:cBhvr>
                                      <p:tavLst>
                                        <p:tav tm="0">
                                          <p:val>
                                            <p:strVal val="#ppt_x"/>
                                          </p:val>
                                        </p:tav>
                                        <p:tav tm="100000">
                                          <p:val>
                                            <p:strVal val="#ppt_x"/>
                                          </p:val>
                                        </p:tav>
                                      </p:tavLst>
                                    </p:anim>
                                    <p:anim calcmode="lin" valueType="num">
                                      <p:cBhvr>
                                        <p:cTn id="26" dur="1000" fill="hold"/>
                                        <p:tgtEl>
                                          <p:spTgt spid="30"/>
                                        </p:tgtEl>
                                        <p:attrNameLst>
                                          <p:attrName>ppt_y</p:attrName>
                                        </p:attrNameLst>
                                      </p:cBhvr>
                                      <p:tavLst>
                                        <p:tav tm="0">
                                          <p:val>
                                            <p:strVal val="#ppt_y+.1"/>
                                          </p:val>
                                        </p:tav>
                                        <p:tav tm="100000">
                                          <p:val>
                                            <p:strVal val="#ppt_y"/>
                                          </p:val>
                                        </p:tav>
                                      </p:tavLst>
                                    </p:anim>
                                  </p:childTnLst>
                                </p:cTn>
                              </p:par>
                              <p:par>
                                <p:cTn id="27" presetID="42" presetClass="entr" presetSubtype="0" fill="hold" grpId="0" nodeType="withEffect">
                                  <p:stCondLst>
                                    <p:cond delay="0"/>
                                  </p:stCondLst>
                                  <p:childTnLst>
                                    <p:set>
                                      <p:cBhvr>
                                        <p:cTn id="28" dur="1" fill="hold">
                                          <p:stCondLst>
                                            <p:cond delay="0"/>
                                          </p:stCondLst>
                                        </p:cTn>
                                        <p:tgtEl>
                                          <p:spTgt spid="29"/>
                                        </p:tgtEl>
                                        <p:attrNameLst>
                                          <p:attrName>style.visibility</p:attrName>
                                        </p:attrNameLst>
                                      </p:cBhvr>
                                      <p:to>
                                        <p:strVal val="visible"/>
                                      </p:to>
                                    </p:set>
                                    <p:animEffect transition="in" filter="fade">
                                      <p:cBhvr>
                                        <p:cTn id="29" dur="1000"/>
                                        <p:tgtEl>
                                          <p:spTgt spid="29"/>
                                        </p:tgtEl>
                                      </p:cBhvr>
                                    </p:animEffect>
                                    <p:anim calcmode="lin" valueType="num">
                                      <p:cBhvr>
                                        <p:cTn id="30" dur="1000" fill="hold"/>
                                        <p:tgtEl>
                                          <p:spTgt spid="29"/>
                                        </p:tgtEl>
                                        <p:attrNameLst>
                                          <p:attrName>ppt_x</p:attrName>
                                        </p:attrNameLst>
                                      </p:cBhvr>
                                      <p:tavLst>
                                        <p:tav tm="0">
                                          <p:val>
                                            <p:strVal val="#ppt_x"/>
                                          </p:val>
                                        </p:tav>
                                        <p:tav tm="100000">
                                          <p:val>
                                            <p:strVal val="#ppt_x"/>
                                          </p:val>
                                        </p:tav>
                                      </p:tavLst>
                                    </p:anim>
                                    <p:anim calcmode="lin" valueType="num">
                                      <p:cBhvr>
                                        <p:cTn id="31" dur="1000" fill="hold"/>
                                        <p:tgtEl>
                                          <p:spTgt spid="29"/>
                                        </p:tgtEl>
                                        <p:attrNameLst>
                                          <p:attrName>ppt_y</p:attrName>
                                        </p:attrNameLst>
                                      </p:cBhvr>
                                      <p:tavLst>
                                        <p:tav tm="0">
                                          <p:val>
                                            <p:strVal val="#ppt_y+.1"/>
                                          </p:val>
                                        </p:tav>
                                        <p:tav tm="100000">
                                          <p:val>
                                            <p:strVal val="#ppt_y"/>
                                          </p:val>
                                        </p:tav>
                                      </p:tavLst>
                                    </p:anim>
                                  </p:childTnLst>
                                </p:cTn>
                              </p:par>
                              <p:par>
                                <p:cTn id="32" presetID="42" presetClass="entr" presetSubtype="0" fill="hold" grpId="0" nodeType="withEffect">
                                  <p:stCondLst>
                                    <p:cond delay="0"/>
                                  </p:stCondLst>
                                  <p:childTnLst>
                                    <p:set>
                                      <p:cBhvr>
                                        <p:cTn id="33" dur="1" fill="hold">
                                          <p:stCondLst>
                                            <p:cond delay="0"/>
                                          </p:stCondLst>
                                        </p:cTn>
                                        <p:tgtEl>
                                          <p:spTgt spid="27"/>
                                        </p:tgtEl>
                                        <p:attrNameLst>
                                          <p:attrName>style.visibility</p:attrName>
                                        </p:attrNameLst>
                                      </p:cBhvr>
                                      <p:to>
                                        <p:strVal val="visible"/>
                                      </p:to>
                                    </p:set>
                                    <p:animEffect transition="in" filter="fade">
                                      <p:cBhvr>
                                        <p:cTn id="34" dur="1000"/>
                                        <p:tgtEl>
                                          <p:spTgt spid="27"/>
                                        </p:tgtEl>
                                      </p:cBhvr>
                                    </p:animEffect>
                                    <p:anim calcmode="lin" valueType="num">
                                      <p:cBhvr>
                                        <p:cTn id="35" dur="1000" fill="hold"/>
                                        <p:tgtEl>
                                          <p:spTgt spid="27"/>
                                        </p:tgtEl>
                                        <p:attrNameLst>
                                          <p:attrName>ppt_x</p:attrName>
                                        </p:attrNameLst>
                                      </p:cBhvr>
                                      <p:tavLst>
                                        <p:tav tm="0">
                                          <p:val>
                                            <p:strVal val="#ppt_x"/>
                                          </p:val>
                                        </p:tav>
                                        <p:tav tm="100000">
                                          <p:val>
                                            <p:strVal val="#ppt_x"/>
                                          </p:val>
                                        </p:tav>
                                      </p:tavLst>
                                    </p:anim>
                                    <p:anim calcmode="lin" valueType="num">
                                      <p:cBhvr>
                                        <p:cTn id="36" dur="1000" fill="hold"/>
                                        <p:tgtEl>
                                          <p:spTgt spid="27"/>
                                        </p:tgtEl>
                                        <p:attrNameLst>
                                          <p:attrName>ppt_y</p:attrName>
                                        </p:attrNameLst>
                                      </p:cBhvr>
                                      <p:tavLst>
                                        <p:tav tm="0">
                                          <p:val>
                                            <p:strVal val="#ppt_y+.1"/>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42" presetClass="entr" presetSubtype="0" fill="hold" grpId="0" nodeType="clickEffect">
                                  <p:stCondLst>
                                    <p:cond delay="0"/>
                                  </p:stCondLst>
                                  <p:childTnLst>
                                    <p:set>
                                      <p:cBhvr>
                                        <p:cTn id="40" dur="1" fill="hold">
                                          <p:stCondLst>
                                            <p:cond delay="0"/>
                                          </p:stCondLst>
                                        </p:cTn>
                                        <p:tgtEl>
                                          <p:spTgt spid="32"/>
                                        </p:tgtEl>
                                        <p:attrNameLst>
                                          <p:attrName>style.visibility</p:attrName>
                                        </p:attrNameLst>
                                      </p:cBhvr>
                                      <p:to>
                                        <p:strVal val="visible"/>
                                      </p:to>
                                    </p:set>
                                    <p:animEffect transition="in" filter="fade">
                                      <p:cBhvr>
                                        <p:cTn id="41" dur="1000"/>
                                        <p:tgtEl>
                                          <p:spTgt spid="32"/>
                                        </p:tgtEl>
                                      </p:cBhvr>
                                    </p:animEffect>
                                    <p:anim calcmode="lin" valueType="num">
                                      <p:cBhvr>
                                        <p:cTn id="42" dur="1000" fill="hold"/>
                                        <p:tgtEl>
                                          <p:spTgt spid="32"/>
                                        </p:tgtEl>
                                        <p:attrNameLst>
                                          <p:attrName>ppt_x</p:attrName>
                                        </p:attrNameLst>
                                      </p:cBhvr>
                                      <p:tavLst>
                                        <p:tav tm="0">
                                          <p:val>
                                            <p:strVal val="#ppt_x"/>
                                          </p:val>
                                        </p:tav>
                                        <p:tav tm="100000">
                                          <p:val>
                                            <p:strVal val="#ppt_x"/>
                                          </p:val>
                                        </p:tav>
                                      </p:tavLst>
                                    </p:anim>
                                    <p:anim calcmode="lin" valueType="num">
                                      <p:cBhvr>
                                        <p:cTn id="43" dur="1000" fill="hold"/>
                                        <p:tgtEl>
                                          <p:spTgt spid="32"/>
                                        </p:tgtEl>
                                        <p:attrNameLst>
                                          <p:attrName>ppt_y</p:attrName>
                                        </p:attrNameLst>
                                      </p:cBhvr>
                                      <p:tavLst>
                                        <p:tav tm="0">
                                          <p:val>
                                            <p:strVal val="#ppt_y+.1"/>
                                          </p:val>
                                        </p:tav>
                                        <p:tav tm="100000">
                                          <p:val>
                                            <p:strVal val="#ppt_y"/>
                                          </p:val>
                                        </p:tav>
                                      </p:tavLst>
                                    </p:anim>
                                  </p:childTnLst>
                                </p:cTn>
                              </p:par>
                              <p:par>
                                <p:cTn id="44" presetID="42" presetClass="entr" presetSubtype="0" fill="hold" nodeType="withEffect">
                                  <p:stCondLst>
                                    <p:cond delay="0"/>
                                  </p:stCondLst>
                                  <p:childTnLst>
                                    <p:set>
                                      <p:cBhvr>
                                        <p:cTn id="45" dur="1" fill="hold">
                                          <p:stCondLst>
                                            <p:cond delay="0"/>
                                          </p:stCondLst>
                                        </p:cTn>
                                        <p:tgtEl>
                                          <p:spTgt spid="33"/>
                                        </p:tgtEl>
                                        <p:attrNameLst>
                                          <p:attrName>style.visibility</p:attrName>
                                        </p:attrNameLst>
                                      </p:cBhvr>
                                      <p:to>
                                        <p:strVal val="visible"/>
                                      </p:to>
                                    </p:set>
                                    <p:animEffect transition="in" filter="fade">
                                      <p:cBhvr>
                                        <p:cTn id="46" dur="1000"/>
                                        <p:tgtEl>
                                          <p:spTgt spid="33"/>
                                        </p:tgtEl>
                                      </p:cBhvr>
                                    </p:animEffect>
                                    <p:anim calcmode="lin" valueType="num">
                                      <p:cBhvr>
                                        <p:cTn id="47" dur="1000" fill="hold"/>
                                        <p:tgtEl>
                                          <p:spTgt spid="33"/>
                                        </p:tgtEl>
                                        <p:attrNameLst>
                                          <p:attrName>ppt_x</p:attrName>
                                        </p:attrNameLst>
                                      </p:cBhvr>
                                      <p:tavLst>
                                        <p:tav tm="0">
                                          <p:val>
                                            <p:strVal val="#ppt_x"/>
                                          </p:val>
                                        </p:tav>
                                        <p:tav tm="100000">
                                          <p:val>
                                            <p:strVal val="#ppt_x"/>
                                          </p:val>
                                        </p:tav>
                                      </p:tavLst>
                                    </p:anim>
                                    <p:anim calcmode="lin" valueType="num">
                                      <p:cBhvr>
                                        <p:cTn id="48" dur="1000" fill="hold"/>
                                        <p:tgtEl>
                                          <p:spTgt spid="33"/>
                                        </p:tgtEl>
                                        <p:attrNameLst>
                                          <p:attrName>ppt_y</p:attrName>
                                        </p:attrNameLst>
                                      </p:cBhvr>
                                      <p:tavLst>
                                        <p:tav tm="0">
                                          <p:val>
                                            <p:strVal val="#ppt_y+.1"/>
                                          </p:val>
                                        </p:tav>
                                        <p:tav tm="100000">
                                          <p:val>
                                            <p:strVal val="#ppt_y"/>
                                          </p:val>
                                        </p:tav>
                                      </p:tavLst>
                                    </p:anim>
                                  </p:childTnLst>
                                </p:cTn>
                              </p:par>
                              <p:par>
                                <p:cTn id="49" presetID="42" presetClass="entr" presetSubtype="0" fill="hold" grpId="0" nodeType="withEffect">
                                  <p:stCondLst>
                                    <p:cond delay="0"/>
                                  </p:stCondLst>
                                  <p:childTnLst>
                                    <p:set>
                                      <p:cBhvr>
                                        <p:cTn id="50" dur="1" fill="hold">
                                          <p:stCondLst>
                                            <p:cond delay="0"/>
                                          </p:stCondLst>
                                        </p:cTn>
                                        <p:tgtEl>
                                          <p:spTgt spid="31"/>
                                        </p:tgtEl>
                                        <p:attrNameLst>
                                          <p:attrName>style.visibility</p:attrName>
                                        </p:attrNameLst>
                                      </p:cBhvr>
                                      <p:to>
                                        <p:strVal val="visible"/>
                                      </p:to>
                                    </p:set>
                                    <p:animEffect transition="in" filter="fade">
                                      <p:cBhvr>
                                        <p:cTn id="51" dur="1000"/>
                                        <p:tgtEl>
                                          <p:spTgt spid="31"/>
                                        </p:tgtEl>
                                      </p:cBhvr>
                                    </p:animEffect>
                                    <p:anim calcmode="lin" valueType="num">
                                      <p:cBhvr>
                                        <p:cTn id="52" dur="1000" fill="hold"/>
                                        <p:tgtEl>
                                          <p:spTgt spid="31"/>
                                        </p:tgtEl>
                                        <p:attrNameLst>
                                          <p:attrName>ppt_x</p:attrName>
                                        </p:attrNameLst>
                                      </p:cBhvr>
                                      <p:tavLst>
                                        <p:tav tm="0">
                                          <p:val>
                                            <p:strVal val="#ppt_x"/>
                                          </p:val>
                                        </p:tav>
                                        <p:tav tm="100000">
                                          <p:val>
                                            <p:strVal val="#ppt_x"/>
                                          </p:val>
                                        </p:tav>
                                      </p:tavLst>
                                    </p:anim>
                                    <p:anim calcmode="lin" valueType="num">
                                      <p:cBhvr>
                                        <p:cTn id="53" dur="1000" fill="hold"/>
                                        <p:tgtEl>
                                          <p:spTgt spid="31"/>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 grpId="0" animBg="1"/>
      <p:bldP spid="29" grpId="0" animBg="1"/>
      <p:bldP spid="31" grpId="0"/>
      <p:bldP spid="32" grpId="0" animBg="1"/>
      <p:bldP spid="34"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26"/>
          <p:cNvSpPr>
            <a:spLocks noChangeArrowheads="1"/>
          </p:cNvSpPr>
          <p:nvPr/>
        </p:nvSpPr>
        <p:spPr bwMode="auto">
          <a:xfrm>
            <a:off x="3979027" y="1429646"/>
            <a:ext cx="6128085" cy="867930"/>
          </a:xfrm>
          <a:prstGeom prst="rect">
            <a:avLst/>
          </a:prstGeom>
          <a:noFill/>
          <a:extLst/>
        </p:spPr>
        <p:style>
          <a:lnRef idx="0">
            <a:schemeClr val="accent1"/>
          </a:lnRef>
          <a:fillRef idx="3">
            <a:schemeClr val="accent1"/>
          </a:fillRef>
          <a:effectRef idx="3">
            <a:schemeClr val="accent1"/>
          </a:effectRef>
          <a:fontRef idx="minor">
            <a:schemeClr val="lt1"/>
          </a:fontRef>
        </p:style>
        <p:txBody>
          <a:bodyPr wrap="square" rtlCol="1">
            <a:spAutoFit/>
          </a:bodyPr>
          <a:lstStyle/>
          <a:p>
            <a:pPr fontAlgn="base">
              <a:lnSpc>
                <a:spcPct val="90000"/>
              </a:lnSpc>
              <a:spcBef>
                <a:spcPts val="1000"/>
              </a:spcBef>
              <a:spcAft>
                <a:spcPct val="0"/>
              </a:spcAft>
              <a:buClr>
                <a:srgbClr val="8EB4E3"/>
              </a:buClr>
              <a:buSzPct val="80000"/>
              <a:buFont typeface="Wingdings 3" pitchFamily="18" charset="2"/>
              <a:buNone/>
            </a:pPr>
            <a:r>
              <a:rPr lang="he-IL" sz="2800" dirty="0">
                <a:solidFill>
                  <a:schemeClr val="tx1"/>
                </a:solidFill>
                <a:latin typeface="Calibri" panose="020F0502020204030204" pitchFamily="34" charset="0"/>
                <a:cs typeface="Calibri" panose="020F0502020204030204" pitchFamily="34" charset="0"/>
              </a:rPr>
              <a:t>עד כה למדנו מהו משקף התנודות, תפקידיו ואת אופן החיבור.</a:t>
            </a:r>
          </a:p>
        </p:txBody>
      </p:sp>
      <p:sp>
        <p:nvSpPr>
          <p:cNvPr id="12" name="מלבן 11"/>
          <p:cNvSpPr/>
          <p:nvPr/>
        </p:nvSpPr>
        <p:spPr>
          <a:xfrm>
            <a:off x="7838150" y="291069"/>
            <a:ext cx="2525050" cy="707886"/>
          </a:xfrm>
          <a:prstGeom prst="rect">
            <a:avLst/>
          </a:prstGeom>
        </p:spPr>
        <p:txBody>
          <a:bodyPr wrap="none">
            <a:spAutoFit/>
          </a:bodyPr>
          <a:lstStyle/>
          <a:p>
            <a:r>
              <a:rPr lang="he-IL" sz="4000" b="1" dirty="0" smtClean="0">
                <a:latin typeface="Calibri" panose="020F0502020204030204" pitchFamily="34" charset="0"/>
                <a:cs typeface="Calibri" panose="020F0502020204030204" pitchFamily="34" charset="0"/>
              </a:rPr>
              <a:t>סיכום ביניים</a:t>
            </a:r>
            <a:endParaRPr lang="he-IL" sz="4000" b="1" dirty="0">
              <a:latin typeface="Calibri" panose="020F0502020204030204" pitchFamily="34" charset="0"/>
              <a:cs typeface="Calibri" panose="020F0502020204030204" pitchFamily="34" charset="0"/>
            </a:endParaRPr>
          </a:p>
        </p:txBody>
      </p:sp>
      <p:sp>
        <p:nvSpPr>
          <p:cNvPr id="29" name="Rectangle 26"/>
          <p:cNvSpPr>
            <a:spLocks noChangeArrowheads="1"/>
          </p:cNvSpPr>
          <p:nvPr/>
        </p:nvSpPr>
        <p:spPr bwMode="auto">
          <a:xfrm>
            <a:off x="4884987" y="4000748"/>
            <a:ext cx="5180074" cy="369332"/>
          </a:xfrm>
          <a:prstGeom prst="rect">
            <a:avLst/>
          </a:prstGeom>
          <a:noFill/>
          <a:extLst/>
        </p:spPr>
        <p:style>
          <a:lnRef idx="0">
            <a:schemeClr val="accent1"/>
          </a:lnRef>
          <a:fillRef idx="3">
            <a:schemeClr val="accent1"/>
          </a:fillRef>
          <a:effectRef idx="3">
            <a:schemeClr val="accent1"/>
          </a:effectRef>
          <a:fontRef idx="minor">
            <a:schemeClr val="lt1"/>
          </a:fontRef>
        </p:style>
        <p:txBody>
          <a:bodyPr wrap="square" rtlCol="1">
            <a:spAutoFit/>
          </a:bodyPr>
          <a:lstStyle/>
          <a:p>
            <a:pPr>
              <a:defRPr/>
            </a:pPr>
            <a:r>
              <a:rPr lang="he-IL" dirty="0">
                <a:solidFill>
                  <a:schemeClr val="tx1"/>
                </a:solidFill>
                <a:latin typeface="Calibri" panose="020F0502020204030204" pitchFamily="34" charset="0"/>
                <a:cs typeface="Calibri" panose="020F0502020204030204" pitchFamily="34" charset="0"/>
              </a:rPr>
              <a:t>שתי כניסות אותות שייוצגו על המסך וכניסת אות טריגר</a:t>
            </a:r>
          </a:p>
        </p:txBody>
      </p:sp>
      <p:sp>
        <p:nvSpPr>
          <p:cNvPr id="31" name="Rectangle 26"/>
          <p:cNvSpPr>
            <a:spLocks noChangeArrowheads="1"/>
          </p:cNvSpPr>
          <p:nvPr/>
        </p:nvSpPr>
        <p:spPr bwMode="auto">
          <a:xfrm>
            <a:off x="4178739" y="2686002"/>
            <a:ext cx="5886323" cy="840230"/>
          </a:xfrm>
          <a:prstGeom prst="rect">
            <a:avLst/>
          </a:prstGeom>
          <a:noFill/>
          <a:extLst/>
        </p:spPr>
        <p:style>
          <a:lnRef idx="0">
            <a:schemeClr val="accent1"/>
          </a:lnRef>
          <a:fillRef idx="3">
            <a:schemeClr val="accent1"/>
          </a:fillRef>
          <a:effectRef idx="3">
            <a:schemeClr val="accent1"/>
          </a:effectRef>
          <a:fontRef idx="minor">
            <a:schemeClr val="lt1"/>
          </a:fontRef>
        </p:style>
        <p:txBody>
          <a:bodyPr wrap="square" rtlCol="1">
            <a:spAutoFit/>
          </a:bodyPr>
          <a:lstStyle/>
          <a:p>
            <a:pPr fontAlgn="base">
              <a:lnSpc>
                <a:spcPct val="90000"/>
              </a:lnSpc>
              <a:spcBef>
                <a:spcPts val="1000"/>
              </a:spcBef>
              <a:spcAft>
                <a:spcPct val="0"/>
              </a:spcAft>
              <a:buClr>
                <a:srgbClr val="8EB4E3"/>
              </a:buClr>
              <a:buSzPct val="80000"/>
              <a:buFont typeface="Wingdings 3" pitchFamily="18" charset="2"/>
              <a:buNone/>
            </a:pPr>
            <a:r>
              <a:rPr lang="he-IL" dirty="0">
                <a:solidFill>
                  <a:schemeClr val="tx1"/>
                </a:solidFill>
                <a:latin typeface="Calibri" panose="020F0502020204030204" pitchFamily="34" charset="0"/>
                <a:cs typeface="Calibri" panose="020F0502020204030204" pitchFamily="34" charset="0"/>
              </a:rPr>
              <a:t>רב מודד יציג את העוצמה (מתח או זרם) של אות שאנחנו מודדים בלבד, ואילו משקף תנודות יכול להציג לנו את העוצמה, את צורת האות ואת התדר.</a:t>
            </a:r>
          </a:p>
        </p:txBody>
      </p:sp>
      <p:sp>
        <p:nvSpPr>
          <p:cNvPr id="32" name="Rectangle 26"/>
          <p:cNvSpPr>
            <a:spLocks noChangeArrowheads="1"/>
          </p:cNvSpPr>
          <p:nvPr/>
        </p:nvSpPr>
        <p:spPr bwMode="auto">
          <a:xfrm>
            <a:off x="3715473" y="2329585"/>
            <a:ext cx="6391639" cy="424732"/>
          </a:xfrm>
          <a:prstGeom prst="rect">
            <a:avLst/>
          </a:prstGeom>
          <a:noFill/>
          <a:extLst/>
        </p:spPr>
        <p:style>
          <a:lnRef idx="0">
            <a:schemeClr val="accent1"/>
          </a:lnRef>
          <a:fillRef idx="3">
            <a:schemeClr val="accent1"/>
          </a:fillRef>
          <a:effectRef idx="3">
            <a:schemeClr val="accent1"/>
          </a:effectRef>
          <a:fontRef idx="minor">
            <a:schemeClr val="lt1"/>
          </a:fontRef>
        </p:style>
        <p:txBody>
          <a:bodyPr wrap="square" rtlCol="1">
            <a:spAutoFit/>
          </a:bodyPr>
          <a:lstStyle/>
          <a:p>
            <a:pPr fontAlgn="base">
              <a:lnSpc>
                <a:spcPct val="90000"/>
              </a:lnSpc>
              <a:spcBef>
                <a:spcPts val="1000"/>
              </a:spcBef>
              <a:spcAft>
                <a:spcPct val="0"/>
              </a:spcAft>
              <a:buClr>
                <a:srgbClr val="8EB4E3"/>
              </a:buClr>
              <a:buSzPct val="80000"/>
              <a:buFont typeface="Wingdings 3" pitchFamily="18" charset="2"/>
              <a:buNone/>
              <a:defRPr/>
            </a:pPr>
            <a:r>
              <a:rPr lang="he-IL" sz="2400" dirty="0" smtClean="0">
                <a:solidFill>
                  <a:srgbClr val="0070C0"/>
                </a:solidFill>
                <a:latin typeface="Calibri" panose="020F0502020204030204" pitchFamily="34" charset="0"/>
                <a:cs typeface="Calibri" panose="020F0502020204030204" pitchFamily="34" charset="0"/>
              </a:rPr>
              <a:t>מדוע </a:t>
            </a:r>
            <a:r>
              <a:rPr lang="he-IL" sz="2400" dirty="0">
                <a:solidFill>
                  <a:srgbClr val="0070C0"/>
                </a:solidFill>
                <a:latin typeface="Calibri" panose="020F0502020204030204" pitchFamily="34" charset="0"/>
                <a:cs typeface="Calibri" panose="020F0502020204030204" pitchFamily="34" charset="0"/>
              </a:rPr>
              <a:t>לא מספיק לנו למדוד אותות באמצעות רב מודד?</a:t>
            </a:r>
          </a:p>
        </p:txBody>
      </p:sp>
      <p:sp>
        <p:nvSpPr>
          <p:cNvPr id="33" name="Rectangle 26"/>
          <p:cNvSpPr>
            <a:spLocks noChangeArrowheads="1"/>
          </p:cNvSpPr>
          <p:nvPr/>
        </p:nvSpPr>
        <p:spPr bwMode="auto">
          <a:xfrm>
            <a:off x="6007260" y="3598201"/>
            <a:ext cx="4057801" cy="424732"/>
          </a:xfrm>
          <a:prstGeom prst="rect">
            <a:avLst/>
          </a:prstGeom>
          <a:noFill/>
          <a:extLst/>
        </p:spPr>
        <p:style>
          <a:lnRef idx="0">
            <a:schemeClr val="accent1"/>
          </a:lnRef>
          <a:fillRef idx="3">
            <a:schemeClr val="accent1"/>
          </a:fillRef>
          <a:effectRef idx="3">
            <a:schemeClr val="accent1"/>
          </a:effectRef>
          <a:fontRef idx="minor">
            <a:schemeClr val="lt1"/>
          </a:fontRef>
        </p:style>
        <p:txBody>
          <a:bodyPr wrap="square" rtlCol="1">
            <a:spAutoFit/>
          </a:bodyPr>
          <a:lstStyle/>
          <a:p>
            <a:pPr fontAlgn="base">
              <a:lnSpc>
                <a:spcPct val="90000"/>
              </a:lnSpc>
              <a:spcBef>
                <a:spcPts val="1000"/>
              </a:spcBef>
              <a:spcAft>
                <a:spcPct val="0"/>
              </a:spcAft>
              <a:buClr>
                <a:srgbClr val="8EB4E3"/>
              </a:buClr>
              <a:buSzPct val="80000"/>
              <a:buFont typeface="Wingdings 3" pitchFamily="18" charset="2"/>
              <a:buNone/>
              <a:defRPr/>
            </a:pPr>
            <a:r>
              <a:rPr lang="he-IL" sz="2400" dirty="0" smtClean="0">
                <a:solidFill>
                  <a:srgbClr val="0070C0"/>
                </a:solidFill>
                <a:latin typeface="Calibri" panose="020F0502020204030204" pitchFamily="34" charset="0"/>
                <a:cs typeface="Calibri" panose="020F0502020204030204" pitchFamily="34" charset="0"/>
              </a:rPr>
              <a:t>אילו </a:t>
            </a:r>
            <a:r>
              <a:rPr lang="he-IL" sz="2400" dirty="0">
                <a:solidFill>
                  <a:srgbClr val="0070C0"/>
                </a:solidFill>
                <a:latin typeface="Calibri" panose="020F0502020204030204" pitchFamily="34" charset="0"/>
                <a:cs typeface="Calibri" panose="020F0502020204030204" pitchFamily="34" charset="0"/>
              </a:rPr>
              <a:t>כניסות יש למשקף התנודות</a:t>
            </a:r>
            <a:r>
              <a:rPr lang="he-IL" sz="2400" dirty="0" smtClean="0">
                <a:solidFill>
                  <a:srgbClr val="0070C0"/>
                </a:solidFill>
                <a:latin typeface="Calibri" panose="020F0502020204030204" pitchFamily="34" charset="0"/>
                <a:cs typeface="Calibri" panose="020F0502020204030204" pitchFamily="34" charset="0"/>
              </a:rPr>
              <a:t>?</a:t>
            </a:r>
            <a:endParaRPr lang="he-IL" sz="2400" dirty="0">
              <a:solidFill>
                <a:srgbClr val="0070C0"/>
              </a:solidFill>
              <a:latin typeface="Calibri" panose="020F0502020204030204" pitchFamily="34" charset="0"/>
              <a:cs typeface="Calibri" panose="020F0502020204030204" pitchFamily="34" charset="0"/>
            </a:endParaRPr>
          </a:p>
        </p:txBody>
      </p:sp>
      <p:sp>
        <p:nvSpPr>
          <p:cNvPr id="35" name="Rectangle 26"/>
          <p:cNvSpPr>
            <a:spLocks noChangeArrowheads="1"/>
          </p:cNvSpPr>
          <p:nvPr/>
        </p:nvSpPr>
        <p:spPr bwMode="auto">
          <a:xfrm>
            <a:off x="3627406" y="5140952"/>
            <a:ext cx="6565736" cy="954107"/>
          </a:xfrm>
          <a:prstGeom prst="rect">
            <a:avLst/>
          </a:prstGeom>
          <a:noFill/>
          <a:extLst/>
        </p:spPr>
        <p:style>
          <a:lnRef idx="0">
            <a:schemeClr val="accent1"/>
          </a:lnRef>
          <a:fillRef idx="3">
            <a:schemeClr val="accent1"/>
          </a:fillRef>
          <a:effectRef idx="3">
            <a:schemeClr val="accent1"/>
          </a:effectRef>
          <a:fontRef idx="minor">
            <a:schemeClr val="lt1"/>
          </a:fontRef>
        </p:style>
        <p:txBody>
          <a:bodyPr wrap="square" rtlCol="1">
            <a:spAutoFit/>
          </a:bodyPr>
          <a:lstStyle/>
          <a:p>
            <a:r>
              <a:rPr lang="he-IL" sz="2800" dirty="0">
                <a:solidFill>
                  <a:schemeClr val="tx1"/>
                </a:solidFill>
                <a:latin typeface="Calibri" panose="020F0502020204030204" pitchFamily="34" charset="0"/>
                <a:cs typeface="Calibri" panose="020F0502020204030204" pitchFamily="34" charset="0"/>
              </a:rPr>
              <a:t>בהמשך נלמד על אופן התפעול ועל אמצעי הזהירות של משקף התנודות.</a:t>
            </a:r>
          </a:p>
        </p:txBody>
      </p:sp>
    </p:spTree>
    <p:extLst>
      <p:ext uri="{BB962C8B-B14F-4D97-AF65-F5344CB8AC3E}">
        <p14:creationId xmlns:p14="http://schemas.microsoft.com/office/powerpoint/2010/main" val="34174068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42" presetClass="entr" presetSubtype="0" fill="hold" grpId="0" nodeType="clickEffect">
                                  <p:stCondLst>
                                    <p:cond delay="0"/>
                                  </p:stCondLst>
                                  <p:childTnLst>
                                    <p:set>
                                      <p:cBhvr>
                                        <p:cTn id="10" dur="1" fill="hold">
                                          <p:stCondLst>
                                            <p:cond delay="0"/>
                                          </p:stCondLst>
                                        </p:cTn>
                                        <p:tgtEl>
                                          <p:spTgt spid="32"/>
                                        </p:tgtEl>
                                        <p:attrNameLst>
                                          <p:attrName>style.visibility</p:attrName>
                                        </p:attrNameLst>
                                      </p:cBhvr>
                                      <p:to>
                                        <p:strVal val="visible"/>
                                      </p:to>
                                    </p:set>
                                    <p:animEffect transition="in" filter="fade">
                                      <p:cBhvr>
                                        <p:cTn id="11" dur="1000"/>
                                        <p:tgtEl>
                                          <p:spTgt spid="32"/>
                                        </p:tgtEl>
                                      </p:cBhvr>
                                    </p:animEffect>
                                    <p:anim calcmode="lin" valueType="num">
                                      <p:cBhvr>
                                        <p:cTn id="12" dur="1000" fill="hold"/>
                                        <p:tgtEl>
                                          <p:spTgt spid="32"/>
                                        </p:tgtEl>
                                        <p:attrNameLst>
                                          <p:attrName>ppt_x</p:attrName>
                                        </p:attrNameLst>
                                      </p:cBhvr>
                                      <p:tavLst>
                                        <p:tav tm="0">
                                          <p:val>
                                            <p:strVal val="#ppt_x"/>
                                          </p:val>
                                        </p:tav>
                                        <p:tav tm="100000">
                                          <p:val>
                                            <p:strVal val="#ppt_x"/>
                                          </p:val>
                                        </p:tav>
                                      </p:tavLst>
                                    </p:anim>
                                    <p:anim calcmode="lin" valueType="num">
                                      <p:cBhvr>
                                        <p:cTn id="13" dur="1000" fill="hold"/>
                                        <p:tgtEl>
                                          <p:spTgt spid="32"/>
                                        </p:tgtEl>
                                        <p:attrNameLst>
                                          <p:attrName>ppt_y</p:attrName>
                                        </p:attrNameLst>
                                      </p:cBhvr>
                                      <p:tavLst>
                                        <p:tav tm="0">
                                          <p:val>
                                            <p:strVal val="#ppt_y+.1"/>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42" presetClass="entr" presetSubtype="0" fill="hold" grpId="0" nodeType="clickEffect">
                                  <p:stCondLst>
                                    <p:cond delay="0"/>
                                  </p:stCondLst>
                                  <p:childTnLst>
                                    <p:set>
                                      <p:cBhvr>
                                        <p:cTn id="17" dur="1" fill="hold">
                                          <p:stCondLst>
                                            <p:cond delay="0"/>
                                          </p:stCondLst>
                                        </p:cTn>
                                        <p:tgtEl>
                                          <p:spTgt spid="31"/>
                                        </p:tgtEl>
                                        <p:attrNameLst>
                                          <p:attrName>style.visibility</p:attrName>
                                        </p:attrNameLst>
                                      </p:cBhvr>
                                      <p:to>
                                        <p:strVal val="visible"/>
                                      </p:to>
                                    </p:set>
                                    <p:animEffect transition="in" filter="fade">
                                      <p:cBhvr>
                                        <p:cTn id="18" dur="1000"/>
                                        <p:tgtEl>
                                          <p:spTgt spid="31"/>
                                        </p:tgtEl>
                                      </p:cBhvr>
                                    </p:animEffect>
                                    <p:anim calcmode="lin" valueType="num">
                                      <p:cBhvr>
                                        <p:cTn id="19" dur="1000" fill="hold"/>
                                        <p:tgtEl>
                                          <p:spTgt spid="31"/>
                                        </p:tgtEl>
                                        <p:attrNameLst>
                                          <p:attrName>ppt_x</p:attrName>
                                        </p:attrNameLst>
                                      </p:cBhvr>
                                      <p:tavLst>
                                        <p:tav tm="0">
                                          <p:val>
                                            <p:strVal val="#ppt_x"/>
                                          </p:val>
                                        </p:tav>
                                        <p:tav tm="100000">
                                          <p:val>
                                            <p:strVal val="#ppt_x"/>
                                          </p:val>
                                        </p:tav>
                                      </p:tavLst>
                                    </p:anim>
                                    <p:anim calcmode="lin" valueType="num">
                                      <p:cBhvr>
                                        <p:cTn id="20" dur="1000" fill="hold"/>
                                        <p:tgtEl>
                                          <p:spTgt spid="31"/>
                                        </p:tgtEl>
                                        <p:attrNameLst>
                                          <p:attrName>ppt_y</p:attrName>
                                        </p:attrNameLst>
                                      </p:cBhvr>
                                      <p:tavLst>
                                        <p:tav tm="0">
                                          <p:val>
                                            <p:strVal val="#ppt_y+.1"/>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42" presetClass="entr" presetSubtype="0" fill="hold" grpId="0" nodeType="clickEffect">
                                  <p:stCondLst>
                                    <p:cond delay="0"/>
                                  </p:stCondLst>
                                  <p:childTnLst>
                                    <p:set>
                                      <p:cBhvr>
                                        <p:cTn id="24" dur="1" fill="hold">
                                          <p:stCondLst>
                                            <p:cond delay="0"/>
                                          </p:stCondLst>
                                        </p:cTn>
                                        <p:tgtEl>
                                          <p:spTgt spid="33"/>
                                        </p:tgtEl>
                                        <p:attrNameLst>
                                          <p:attrName>style.visibility</p:attrName>
                                        </p:attrNameLst>
                                      </p:cBhvr>
                                      <p:to>
                                        <p:strVal val="visible"/>
                                      </p:to>
                                    </p:set>
                                    <p:animEffect transition="in" filter="fade">
                                      <p:cBhvr>
                                        <p:cTn id="25" dur="1000"/>
                                        <p:tgtEl>
                                          <p:spTgt spid="33"/>
                                        </p:tgtEl>
                                      </p:cBhvr>
                                    </p:animEffect>
                                    <p:anim calcmode="lin" valueType="num">
                                      <p:cBhvr>
                                        <p:cTn id="26" dur="1000" fill="hold"/>
                                        <p:tgtEl>
                                          <p:spTgt spid="33"/>
                                        </p:tgtEl>
                                        <p:attrNameLst>
                                          <p:attrName>ppt_x</p:attrName>
                                        </p:attrNameLst>
                                      </p:cBhvr>
                                      <p:tavLst>
                                        <p:tav tm="0">
                                          <p:val>
                                            <p:strVal val="#ppt_x"/>
                                          </p:val>
                                        </p:tav>
                                        <p:tav tm="100000">
                                          <p:val>
                                            <p:strVal val="#ppt_x"/>
                                          </p:val>
                                        </p:tav>
                                      </p:tavLst>
                                    </p:anim>
                                    <p:anim calcmode="lin" valueType="num">
                                      <p:cBhvr>
                                        <p:cTn id="27" dur="1000" fill="hold"/>
                                        <p:tgtEl>
                                          <p:spTgt spid="33"/>
                                        </p:tgtEl>
                                        <p:attrNameLst>
                                          <p:attrName>ppt_y</p:attrName>
                                        </p:attrNameLst>
                                      </p:cBhvr>
                                      <p:tavLst>
                                        <p:tav tm="0">
                                          <p:val>
                                            <p:strVal val="#ppt_y+.1"/>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42" presetClass="entr" presetSubtype="0" fill="hold" grpId="0" nodeType="clickEffect">
                                  <p:stCondLst>
                                    <p:cond delay="0"/>
                                  </p:stCondLst>
                                  <p:childTnLst>
                                    <p:set>
                                      <p:cBhvr>
                                        <p:cTn id="31" dur="1" fill="hold">
                                          <p:stCondLst>
                                            <p:cond delay="0"/>
                                          </p:stCondLst>
                                        </p:cTn>
                                        <p:tgtEl>
                                          <p:spTgt spid="29"/>
                                        </p:tgtEl>
                                        <p:attrNameLst>
                                          <p:attrName>style.visibility</p:attrName>
                                        </p:attrNameLst>
                                      </p:cBhvr>
                                      <p:to>
                                        <p:strVal val="visible"/>
                                      </p:to>
                                    </p:set>
                                    <p:animEffect transition="in" filter="fade">
                                      <p:cBhvr>
                                        <p:cTn id="32" dur="1000"/>
                                        <p:tgtEl>
                                          <p:spTgt spid="29"/>
                                        </p:tgtEl>
                                      </p:cBhvr>
                                    </p:animEffect>
                                    <p:anim calcmode="lin" valueType="num">
                                      <p:cBhvr>
                                        <p:cTn id="33" dur="1000" fill="hold"/>
                                        <p:tgtEl>
                                          <p:spTgt spid="29"/>
                                        </p:tgtEl>
                                        <p:attrNameLst>
                                          <p:attrName>ppt_x</p:attrName>
                                        </p:attrNameLst>
                                      </p:cBhvr>
                                      <p:tavLst>
                                        <p:tav tm="0">
                                          <p:val>
                                            <p:strVal val="#ppt_x"/>
                                          </p:val>
                                        </p:tav>
                                        <p:tav tm="100000">
                                          <p:val>
                                            <p:strVal val="#ppt_x"/>
                                          </p:val>
                                        </p:tav>
                                      </p:tavLst>
                                    </p:anim>
                                    <p:anim calcmode="lin" valueType="num">
                                      <p:cBhvr>
                                        <p:cTn id="34" dur="1000" fill="hold"/>
                                        <p:tgtEl>
                                          <p:spTgt spid="29"/>
                                        </p:tgtEl>
                                        <p:attrNameLst>
                                          <p:attrName>ppt_y</p:attrName>
                                        </p:attrNameLst>
                                      </p:cBhvr>
                                      <p:tavLst>
                                        <p:tav tm="0">
                                          <p:val>
                                            <p:strVal val="#ppt_y+.1"/>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29" grpId="0"/>
      <p:bldP spid="31" grpId="0"/>
      <p:bldP spid="32" grpId="0"/>
      <p:bldP spid="33" grpId="0"/>
      <p:bldP spid="35"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מלבן 3"/>
          <p:cNvSpPr/>
          <p:nvPr/>
        </p:nvSpPr>
        <p:spPr>
          <a:xfrm>
            <a:off x="8953840" y="291069"/>
            <a:ext cx="1409360" cy="707886"/>
          </a:xfrm>
          <a:prstGeom prst="rect">
            <a:avLst/>
          </a:prstGeom>
        </p:spPr>
        <p:txBody>
          <a:bodyPr wrap="none">
            <a:spAutoFit/>
          </a:bodyPr>
          <a:lstStyle/>
          <a:p>
            <a:r>
              <a:rPr lang="he-IL" sz="4000" b="1" dirty="0" smtClean="0">
                <a:latin typeface="Calibri" panose="020F0502020204030204" pitchFamily="34" charset="0"/>
                <a:cs typeface="Calibri" panose="020F0502020204030204" pitchFamily="34" charset="0"/>
              </a:rPr>
              <a:t>תפעול</a:t>
            </a:r>
            <a:endParaRPr lang="he-IL" sz="4000" b="1" dirty="0">
              <a:latin typeface="Calibri" panose="020F0502020204030204" pitchFamily="34" charset="0"/>
              <a:cs typeface="Calibri" panose="020F0502020204030204" pitchFamily="34" charset="0"/>
            </a:endParaRPr>
          </a:p>
        </p:txBody>
      </p:sp>
      <p:pic>
        <p:nvPicPr>
          <p:cNvPr id="21" name="מציין מיקום תוכן 2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bwMode="auto">
          <a:xfrm>
            <a:off x="2990909" y="1251442"/>
            <a:ext cx="5396123" cy="34498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2" name="TextBox 21"/>
          <p:cNvSpPr txBox="1"/>
          <p:nvPr/>
        </p:nvSpPr>
        <p:spPr>
          <a:xfrm>
            <a:off x="6447293" y="5114588"/>
            <a:ext cx="3168352" cy="707886"/>
          </a:xfrm>
          <a:prstGeom prst="rect">
            <a:avLst/>
          </a:prstGeom>
          <a:noFill/>
        </p:spPr>
        <p:txBody>
          <a:bodyPr wrap="square" rtlCol="1">
            <a:spAutoFit/>
          </a:bodyPr>
          <a:lstStyle/>
          <a:p>
            <a:r>
              <a:rPr lang="he-IL" sz="2000" dirty="0" smtClean="0">
                <a:latin typeface="Calibri" panose="020F0502020204030204" pitchFamily="34" charset="0"/>
                <a:cs typeface="Calibri" panose="020F0502020204030204" pitchFamily="34" charset="0"/>
              </a:rPr>
              <a:t>לסקופ יש הרבה תפריטים. שם התפריט הנבחר יופיע כאן</a:t>
            </a:r>
            <a:endParaRPr lang="he-IL" sz="2000" dirty="0">
              <a:latin typeface="Calibri" panose="020F0502020204030204" pitchFamily="34" charset="0"/>
              <a:cs typeface="Calibri" panose="020F0502020204030204" pitchFamily="34" charset="0"/>
            </a:endParaRPr>
          </a:p>
        </p:txBody>
      </p:sp>
      <p:sp>
        <p:nvSpPr>
          <p:cNvPr id="23" name="אליפסה 22"/>
          <p:cNvSpPr/>
          <p:nvPr/>
        </p:nvSpPr>
        <p:spPr bwMode="auto">
          <a:xfrm>
            <a:off x="6447293" y="1441653"/>
            <a:ext cx="720080" cy="288032"/>
          </a:xfrm>
          <a:prstGeom prst="ellipse">
            <a:avLst/>
          </a:prstGeom>
          <a:noFill/>
          <a:ln w="19050" cap="flat" cmpd="sng" algn="ctr">
            <a:solidFill>
              <a:schemeClr val="tx1"/>
            </a:solidFill>
            <a:prstDash val="solid"/>
            <a:round/>
            <a:headEnd type="none" w="med" len="med"/>
            <a:tailEnd type="none" w="med" len="med"/>
          </a:ln>
          <a:effectLst/>
        </p:spPr>
        <p:txBody>
          <a:bodyPr vert="horz" wrap="square" lIns="91440" tIns="45720" rIns="91440" bIns="45720" numCol="1" rtlCol="1" anchor="t" anchorCtr="0" compatLnSpc="1">
            <a:prstTxWarp prst="textNoShape">
              <a:avLst/>
            </a:prstTxWarp>
          </a:bodyPr>
          <a:lstStyle/>
          <a:p>
            <a:pPr marL="0" marR="0" indent="0" algn="r" defTabSz="914400" rtl="1" eaLnBrk="1" fontAlgn="base" latinLnBrk="0" hangingPunct="1">
              <a:lnSpc>
                <a:spcPct val="100000"/>
              </a:lnSpc>
              <a:spcBef>
                <a:spcPct val="0"/>
              </a:spcBef>
              <a:spcAft>
                <a:spcPct val="0"/>
              </a:spcAft>
              <a:buClrTx/>
              <a:buSzTx/>
              <a:buFontTx/>
              <a:buNone/>
              <a:tabLst/>
            </a:pPr>
            <a:endParaRPr kumimoji="0" lang="he-IL" sz="1800" b="0" i="0" u="none" strike="noStrike" cap="none" normalizeH="0" baseline="0" smtClean="0">
              <a:ln>
                <a:noFill/>
              </a:ln>
              <a:effectLst/>
              <a:latin typeface="Calibri" panose="020F0502020204030204" pitchFamily="34" charset="0"/>
              <a:cs typeface="Calibri" panose="020F0502020204030204" pitchFamily="34" charset="0"/>
            </a:endParaRPr>
          </a:p>
        </p:txBody>
      </p:sp>
      <p:cxnSp>
        <p:nvCxnSpPr>
          <p:cNvPr id="24" name="מחבר חץ ישר 23"/>
          <p:cNvCxnSpPr>
            <a:endCxn id="23" idx="4"/>
          </p:cNvCxnSpPr>
          <p:nvPr/>
        </p:nvCxnSpPr>
        <p:spPr bwMode="auto">
          <a:xfrm flipH="1" flipV="1">
            <a:off x="6807333" y="1729685"/>
            <a:ext cx="720080" cy="3224119"/>
          </a:xfrm>
          <a:prstGeom prst="straightConnector1">
            <a:avLst/>
          </a:prstGeom>
          <a:solidFill>
            <a:srgbClr val="C0C0C0"/>
          </a:solidFill>
          <a:ln w="19050" cap="flat" cmpd="sng" algn="ctr">
            <a:solidFill>
              <a:schemeClr val="tx1"/>
            </a:solidFill>
            <a:prstDash val="solid"/>
            <a:round/>
            <a:headEnd type="none" w="med" len="med"/>
            <a:tailEnd type="arrow"/>
          </a:ln>
          <a:effectLst/>
        </p:spPr>
      </p:cxnSp>
      <p:sp>
        <p:nvSpPr>
          <p:cNvPr id="25" name="TextBox 24"/>
          <p:cNvSpPr txBox="1"/>
          <p:nvPr/>
        </p:nvSpPr>
        <p:spPr>
          <a:xfrm>
            <a:off x="3664058" y="5011225"/>
            <a:ext cx="1800200" cy="1015663"/>
          </a:xfrm>
          <a:prstGeom prst="rect">
            <a:avLst/>
          </a:prstGeom>
          <a:noFill/>
        </p:spPr>
        <p:txBody>
          <a:bodyPr wrap="square" rtlCol="1">
            <a:spAutoFit/>
          </a:bodyPr>
          <a:lstStyle/>
          <a:p>
            <a:r>
              <a:rPr lang="he-IL" sz="2000" dirty="0" smtClean="0">
                <a:latin typeface="Calibri" panose="020F0502020204030204" pitchFamily="34" charset="0"/>
                <a:cs typeface="Calibri" panose="020F0502020204030204" pitchFamily="34" charset="0"/>
              </a:rPr>
              <a:t>מצב התצוגה- מופעלת/קפואה יופיע כאן.</a:t>
            </a:r>
            <a:endParaRPr lang="he-IL" sz="2000" dirty="0">
              <a:latin typeface="Calibri" panose="020F0502020204030204" pitchFamily="34" charset="0"/>
              <a:cs typeface="Calibri" panose="020F0502020204030204" pitchFamily="34" charset="0"/>
            </a:endParaRPr>
          </a:p>
        </p:txBody>
      </p:sp>
      <p:sp>
        <p:nvSpPr>
          <p:cNvPr id="26" name="אליפסה 25"/>
          <p:cNvSpPr/>
          <p:nvPr/>
        </p:nvSpPr>
        <p:spPr bwMode="auto">
          <a:xfrm>
            <a:off x="4715653" y="1450037"/>
            <a:ext cx="720080" cy="288032"/>
          </a:xfrm>
          <a:prstGeom prst="ellipse">
            <a:avLst/>
          </a:prstGeom>
          <a:noFill/>
          <a:ln w="19050" cap="flat" cmpd="sng" algn="ctr">
            <a:solidFill>
              <a:schemeClr val="tx1"/>
            </a:solidFill>
            <a:prstDash val="solid"/>
            <a:round/>
            <a:headEnd type="none" w="med" len="med"/>
            <a:tailEnd type="none" w="med" len="med"/>
          </a:ln>
          <a:effectLst/>
        </p:spPr>
        <p:txBody>
          <a:bodyPr vert="horz" wrap="square" lIns="91440" tIns="45720" rIns="91440" bIns="45720" numCol="1" rtlCol="1" anchor="t" anchorCtr="0" compatLnSpc="1">
            <a:prstTxWarp prst="textNoShape">
              <a:avLst/>
            </a:prstTxWarp>
          </a:bodyPr>
          <a:lstStyle/>
          <a:p>
            <a:pPr marL="0" marR="0" indent="0" algn="r" defTabSz="914400" rtl="1" eaLnBrk="1" fontAlgn="base" latinLnBrk="0" hangingPunct="1">
              <a:lnSpc>
                <a:spcPct val="100000"/>
              </a:lnSpc>
              <a:spcBef>
                <a:spcPct val="0"/>
              </a:spcBef>
              <a:spcAft>
                <a:spcPct val="0"/>
              </a:spcAft>
              <a:buClrTx/>
              <a:buSzTx/>
              <a:buFontTx/>
              <a:buNone/>
              <a:tabLst/>
            </a:pPr>
            <a:endParaRPr kumimoji="0" lang="he-IL" sz="1800" b="0" i="0" u="none" strike="noStrike" cap="none" normalizeH="0" baseline="0" smtClean="0">
              <a:ln>
                <a:noFill/>
              </a:ln>
              <a:effectLst/>
              <a:latin typeface="Calibri" panose="020F0502020204030204" pitchFamily="34" charset="0"/>
              <a:cs typeface="Calibri" panose="020F0502020204030204" pitchFamily="34" charset="0"/>
            </a:endParaRPr>
          </a:p>
        </p:txBody>
      </p:sp>
      <p:cxnSp>
        <p:nvCxnSpPr>
          <p:cNvPr id="27" name="מחבר חץ ישר 26"/>
          <p:cNvCxnSpPr/>
          <p:nvPr/>
        </p:nvCxnSpPr>
        <p:spPr bwMode="auto">
          <a:xfrm flipV="1">
            <a:off x="4715653" y="1738070"/>
            <a:ext cx="435496" cy="3231016"/>
          </a:xfrm>
          <a:prstGeom prst="straightConnector1">
            <a:avLst/>
          </a:prstGeom>
          <a:solidFill>
            <a:srgbClr val="C0C0C0"/>
          </a:solidFill>
          <a:ln w="19050" cap="flat" cmpd="sng" algn="ctr">
            <a:solidFill>
              <a:schemeClr val="tx1"/>
            </a:solidFill>
            <a:prstDash val="solid"/>
            <a:round/>
            <a:headEnd type="none" w="med" len="med"/>
            <a:tailEnd type="arrow"/>
          </a:ln>
          <a:effectLst/>
        </p:spPr>
      </p:cxnSp>
      <p:sp>
        <p:nvSpPr>
          <p:cNvPr id="28" name="TextBox 27"/>
          <p:cNvSpPr txBox="1"/>
          <p:nvPr/>
        </p:nvSpPr>
        <p:spPr>
          <a:xfrm>
            <a:off x="3020484" y="4562965"/>
            <a:ext cx="6601002" cy="1323439"/>
          </a:xfrm>
          <a:prstGeom prst="rect">
            <a:avLst/>
          </a:prstGeom>
          <a:noFill/>
        </p:spPr>
        <p:txBody>
          <a:bodyPr wrap="square" rtlCol="1">
            <a:spAutoFit/>
          </a:bodyPr>
          <a:lstStyle/>
          <a:p>
            <a:r>
              <a:rPr lang="he-IL" sz="2000" dirty="0" smtClean="0">
                <a:latin typeface="Calibri" panose="020F0502020204030204" pitchFamily="34" charset="0"/>
                <a:cs typeface="Calibri" panose="020F0502020204030204" pitchFamily="34" charset="0"/>
              </a:rPr>
              <a:t>לתצוגה יש שני סוגי צירים-</a:t>
            </a:r>
          </a:p>
          <a:p>
            <a:r>
              <a:rPr lang="he-IL" sz="2000" dirty="0" smtClean="0">
                <a:latin typeface="Calibri" panose="020F0502020204030204" pitchFamily="34" charset="0"/>
                <a:cs typeface="Calibri" panose="020F0502020204030204" pitchFamily="34" charset="0"/>
              </a:rPr>
              <a:t>ציר מרכזי המסמן את מרכז המסך,</a:t>
            </a:r>
          </a:p>
          <a:p>
            <a:r>
              <a:rPr lang="he-IL" sz="2000" dirty="0" smtClean="0">
                <a:latin typeface="Calibri" panose="020F0502020204030204" pitchFamily="34" charset="0"/>
                <a:cs typeface="Calibri" panose="020F0502020204030204" pitchFamily="34" charset="0"/>
              </a:rPr>
              <a:t>ציר משני שמיועד על מנת ליצור משבצות לנוחות התצוגה</a:t>
            </a:r>
          </a:p>
          <a:p>
            <a:r>
              <a:rPr lang="he-IL" sz="2000" dirty="0" smtClean="0">
                <a:latin typeface="Calibri" panose="020F0502020204030204" pitchFamily="34" charset="0"/>
                <a:cs typeface="Calibri" panose="020F0502020204030204" pitchFamily="34" charset="0"/>
              </a:rPr>
              <a:t>הציר האופקי (</a:t>
            </a:r>
            <a:r>
              <a:rPr lang="en-US" sz="2000" dirty="0" smtClean="0">
                <a:latin typeface="Calibri" panose="020F0502020204030204" pitchFamily="34" charset="0"/>
                <a:cs typeface="Calibri" panose="020F0502020204030204" pitchFamily="34" charset="0"/>
              </a:rPr>
              <a:t>X</a:t>
            </a:r>
            <a:r>
              <a:rPr lang="he-IL" sz="2000" dirty="0" smtClean="0">
                <a:latin typeface="Calibri" panose="020F0502020204030204" pitchFamily="34" charset="0"/>
                <a:cs typeface="Calibri" panose="020F0502020204030204" pitchFamily="34" charset="0"/>
              </a:rPr>
              <a:t>) הוא ציר הזמן, והציר האנכי (</a:t>
            </a:r>
            <a:r>
              <a:rPr lang="en-US" sz="2000" dirty="0" smtClean="0">
                <a:latin typeface="Calibri" panose="020F0502020204030204" pitchFamily="34" charset="0"/>
                <a:cs typeface="Calibri" panose="020F0502020204030204" pitchFamily="34" charset="0"/>
              </a:rPr>
              <a:t>Y</a:t>
            </a:r>
            <a:r>
              <a:rPr lang="he-IL" sz="2000" dirty="0" smtClean="0">
                <a:latin typeface="Calibri" panose="020F0502020204030204" pitchFamily="34" charset="0"/>
                <a:cs typeface="Calibri" panose="020F0502020204030204" pitchFamily="34" charset="0"/>
              </a:rPr>
              <a:t>) הוא ציר המתח</a:t>
            </a:r>
            <a:endParaRPr lang="he-IL" sz="2000" dirty="0">
              <a:latin typeface="Calibri" panose="020F0502020204030204" pitchFamily="34" charset="0"/>
              <a:cs typeface="Calibri" panose="020F0502020204030204" pitchFamily="34" charset="0"/>
            </a:endParaRPr>
          </a:p>
        </p:txBody>
      </p:sp>
      <p:cxnSp>
        <p:nvCxnSpPr>
          <p:cNvPr id="29" name="מחבר חץ ישר 28"/>
          <p:cNvCxnSpPr/>
          <p:nvPr/>
        </p:nvCxnSpPr>
        <p:spPr bwMode="auto">
          <a:xfrm flipH="1" flipV="1">
            <a:off x="5075693" y="3601894"/>
            <a:ext cx="360040" cy="1965529"/>
          </a:xfrm>
          <a:prstGeom prst="straightConnector1">
            <a:avLst/>
          </a:prstGeom>
          <a:solidFill>
            <a:srgbClr val="C0C0C0"/>
          </a:solidFill>
          <a:ln w="19050" cap="flat" cmpd="sng" algn="ctr">
            <a:solidFill>
              <a:schemeClr val="tx1"/>
            </a:solidFill>
            <a:prstDash val="solid"/>
            <a:round/>
            <a:headEnd type="none" w="med" len="med"/>
            <a:tailEnd type="arrow"/>
          </a:ln>
          <a:effectLst/>
        </p:spPr>
      </p:cxnSp>
      <p:cxnSp>
        <p:nvCxnSpPr>
          <p:cNvPr id="30" name="מחבר חץ ישר 29"/>
          <p:cNvCxnSpPr/>
          <p:nvPr/>
        </p:nvCxnSpPr>
        <p:spPr bwMode="auto">
          <a:xfrm flipH="1" flipV="1">
            <a:off x="6015245" y="2919634"/>
            <a:ext cx="2098608" cy="2647789"/>
          </a:xfrm>
          <a:prstGeom prst="straightConnector1">
            <a:avLst/>
          </a:prstGeom>
          <a:solidFill>
            <a:srgbClr val="C0C0C0"/>
          </a:solidFill>
          <a:ln w="19050" cap="flat" cmpd="sng" algn="ctr">
            <a:solidFill>
              <a:schemeClr val="tx1"/>
            </a:solidFill>
            <a:prstDash val="solid"/>
            <a:round/>
            <a:headEnd type="none" w="med" len="med"/>
            <a:tailEnd type="arrow"/>
          </a:ln>
          <a:effectLst/>
        </p:spPr>
      </p:cxnSp>
      <p:sp>
        <p:nvSpPr>
          <p:cNvPr id="33" name="TextBox 32"/>
          <p:cNvSpPr txBox="1"/>
          <p:nvPr/>
        </p:nvSpPr>
        <p:spPr>
          <a:xfrm>
            <a:off x="3295961" y="5251913"/>
            <a:ext cx="6264696" cy="1015663"/>
          </a:xfrm>
          <a:prstGeom prst="rect">
            <a:avLst/>
          </a:prstGeom>
          <a:noFill/>
        </p:spPr>
        <p:txBody>
          <a:bodyPr wrap="square" rtlCol="1">
            <a:spAutoFit/>
          </a:bodyPr>
          <a:lstStyle/>
          <a:p>
            <a:r>
              <a:rPr lang="he-IL" sz="2000" dirty="0" smtClean="0">
                <a:latin typeface="Calibri" panose="020F0502020204030204" pitchFamily="34" charset="0"/>
                <a:cs typeface="Calibri" panose="020F0502020204030204" pitchFamily="34" charset="0"/>
              </a:rPr>
              <a:t>בתחתית המסך מופיע הערך של כל משבצת על ציר המתח לפי ערוצים	1</a:t>
            </a:r>
            <a:r>
              <a:rPr lang="en-US" sz="2000" dirty="0" smtClean="0">
                <a:latin typeface="Calibri" panose="020F0502020204030204" pitchFamily="34" charset="0"/>
                <a:cs typeface="Calibri" panose="020F0502020204030204" pitchFamily="34" charset="0"/>
              </a:rPr>
              <a:t>CH</a:t>
            </a:r>
            <a:r>
              <a:rPr lang="he-IL" sz="2000" dirty="0" smtClean="0">
                <a:latin typeface="Calibri" panose="020F0502020204030204" pitchFamily="34" charset="0"/>
                <a:cs typeface="Calibri" panose="020F0502020204030204" pitchFamily="34" charset="0"/>
              </a:rPr>
              <a:t>	2</a:t>
            </a:r>
            <a:r>
              <a:rPr lang="en-US" sz="2000" dirty="0" smtClean="0">
                <a:latin typeface="Calibri" panose="020F0502020204030204" pitchFamily="34" charset="0"/>
                <a:cs typeface="Calibri" panose="020F0502020204030204" pitchFamily="34" charset="0"/>
              </a:rPr>
              <a:t>CH</a:t>
            </a:r>
            <a:endParaRPr lang="he-IL" sz="2000" dirty="0" smtClean="0">
              <a:latin typeface="Calibri" panose="020F0502020204030204" pitchFamily="34" charset="0"/>
              <a:cs typeface="Calibri" panose="020F0502020204030204" pitchFamily="34" charset="0"/>
            </a:endParaRPr>
          </a:p>
          <a:p>
            <a:r>
              <a:rPr lang="he-IL" sz="2000" dirty="0" smtClean="0">
                <a:latin typeface="Calibri" panose="020F0502020204030204" pitchFamily="34" charset="0"/>
                <a:cs typeface="Calibri" panose="020F0502020204030204" pitchFamily="34" charset="0"/>
              </a:rPr>
              <a:t>ובנפרד לציר הזמן. </a:t>
            </a:r>
            <a:r>
              <a:rPr lang="en-US" sz="2000" dirty="0" smtClean="0">
                <a:latin typeface="Calibri" panose="020F0502020204030204" pitchFamily="34" charset="0"/>
                <a:cs typeface="Calibri" panose="020F0502020204030204" pitchFamily="34" charset="0"/>
              </a:rPr>
              <a:t>trigger</a:t>
            </a:r>
            <a:endParaRPr lang="he-IL" sz="2000" dirty="0">
              <a:latin typeface="Calibri" panose="020F0502020204030204" pitchFamily="34" charset="0"/>
              <a:cs typeface="Calibri" panose="020F0502020204030204" pitchFamily="34" charset="0"/>
            </a:endParaRPr>
          </a:p>
        </p:txBody>
      </p:sp>
      <p:sp>
        <p:nvSpPr>
          <p:cNvPr id="34" name="אליפסה 33"/>
          <p:cNvSpPr/>
          <p:nvPr/>
        </p:nvSpPr>
        <p:spPr bwMode="auto">
          <a:xfrm>
            <a:off x="3642329" y="4035909"/>
            <a:ext cx="720080" cy="288032"/>
          </a:xfrm>
          <a:prstGeom prst="ellipse">
            <a:avLst/>
          </a:prstGeom>
          <a:noFill/>
          <a:ln w="19050" cap="flat" cmpd="sng" algn="ctr">
            <a:solidFill>
              <a:srgbClr val="7030A0"/>
            </a:solidFill>
            <a:prstDash val="solid"/>
            <a:round/>
            <a:headEnd type="none" w="med" len="med"/>
            <a:tailEnd type="none" w="med" len="med"/>
          </a:ln>
          <a:effectLst/>
        </p:spPr>
        <p:txBody>
          <a:bodyPr vert="horz" wrap="square" lIns="91440" tIns="45720" rIns="91440" bIns="45720" numCol="1" rtlCol="1" anchor="t" anchorCtr="0" compatLnSpc="1">
            <a:prstTxWarp prst="textNoShape">
              <a:avLst/>
            </a:prstTxWarp>
          </a:bodyPr>
          <a:lstStyle/>
          <a:p>
            <a:pPr marL="0" marR="0" indent="0" algn="r" defTabSz="914400" rtl="1" eaLnBrk="1" fontAlgn="base" latinLnBrk="0" hangingPunct="1">
              <a:lnSpc>
                <a:spcPct val="100000"/>
              </a:lnSpc>
              <a:spcBef>
                <a:spcPct val="0"/>
              </a:spcBef>
              <a:spcAft>
                <a:spcPct val="0"/>
              </a:spcAft>
              <a:buClrTx/>
              <a:buSzTx/>
              <a:buFontTx/>
              <a:buNone/>
              <a:tabLst/>
            </a:pPr>
            <a:endParaRPr kumimoji="0" lang="he-IL" sz="1800" b="0" i="0" u="none" strike="noStrike" cap="none" normalizeH="0" baseline="0" smtClean="0">
              <a:ln>
                <a:noFill/>
              </a:ln>
              <a:effectLst/>
              <a:latin typeface="Calibri" panose="020F0502020204030204" pitchFamily="34" charset="0"/>
              <a:cs typeface="Calibri" panose="020F0502020204030204" pitchFamily="34" charset="0"/>
            </a:endParaRPr>
          </a:p>
        </p:txBody>
      </p:sp>
      <p:sp>
        <p:nvSpPr>
          <p:cNvPr id="35" name="אליפסה 34"/>
          <p:cNvSpPr/>
          <p:nvPr/>
        </p:nvSpPr>
        <p:spPr bwMode="auto">
          <a:xfrm>
            <a:off x="4999986" y="4010323"/>
            <a:ext cx="720080" cy="288032"/>
          </a:xfrm>
          <a:prstGeom prst="ellipse">
            <a:avLst/>
          </a:prstGeom>
          <a:noFill/>
          <a:ln w="19050" cap="flat" cmpd="sng" algn="ctr">
            <a:solidFill>
              <a:srgbClr val="FF0000"/>
            </a:solidFill>
            <a:prstDash val="solid"/>
            <a:round/>
            <a:headEnd type="none" w="med" len="med"/>
            <a:tailEnd type="none" w="med" len="med"/>
          </a:ln>
          <a:effectLst/>
        </p:spPr>
        <p:txBody>
          <a:bodyPr vert="horz" wrap="square" lIns="91440" tIns="45720" rIns="91440" bIns="45720" numCol="1" rtlCol="1" anchor="t" anchorCtr="0" compatLnSpc="1">
            <a:prstTxWarp prst="textNoShape">
              <a:avLst/>
            </a:prstTxWarp>
          </a:bodyPr>
          <a:lstStyle/>
          <a:p>
            <a:pPr marL="0" marR="0" indent="0" algn="r" defTabSz="914400" rtl="1" eaLnBrk="1" fontAlgn="base" latinLnBrk="0" hangingPunct="1">
              <a:lnSpc>
                <a:spcPct val="100000"/>
              </a:lnSpc>
              <a:spcBef>
                <a:spcPct val="0"/>
              </a:spcBef>
              <a:spcAft>
                <a:spcPct val="0"/>
              </a:spcAft>
              <a:buClrTx/>
              <a:buSzTx/>
              <a:buFontTx/>
              <a:buNone/>
              <a:tabLst/>
            </a:pPr>
            <a:endParaRPr kumimoji="0" lang="he-IL" sz="1800" b="0" i="0" u="none" strike="noStrike" cap="none" normalizeH="0" baseline="0" smtClean="0">
              <a:ln>
                <a:noFill/>
              </a:ln>
              <a:effectLst/>
              <a:latin typeface="Calibri" panose="020F0502020204030204" pitchFamily="34" charset="0"/>
              <a:cs typeface="Calibri" panose="020F0502020204030204" pitchFamily="34" charset="0"/>
            </a:endParaRPr>
          </a:p>
        </p:txBody>
      </p:sp>
      <p:sp>
        <p:nvSpPr>
          <p:cNvPr id="36" name="אליפסה 35"/>
          <p:cNvSpPr/>
          <p:nvPr/>
        </p:nvSpPr>
        <p:spPr bwMode="auto">
          <a:xfrm>
            <a:off x="4220168" y="4021346"/>
            <a:ext cx="720080" cy="288032"/>
          </a:xfrm>
          <a:prstGeom prst="ellipse">
            <a:avLst/>
          </a:prstGeom>
          <a:noFill/>
          <a:ln w="19050" cap="flat" cmpd="sng" algn="ctr">
            <a:solidFill>
              <a:srgbClr val="FFFF00"/>
            </a:solidFill>
            <a:prstDash val="solid"/>
            <a:round/>
            <a:headEnd type="none" w="med" len="med"/>
            <a:tailEnd type="none" w="med" len="med"/>
          </a:ln>
          <a:effectLst/>
        </p:spPr>
        <p:txBody>
          <a:bodyPr vert="horz" wrap="square" lIns="91440" tIns="45720" rIns="91440" bIns="45720" numCol="1" rtlCol="1" anchor="t" anchorCtr="0" compatLnSpc="1">
            <a:prstTxWarp prst="textNoShape">
              <a:avLst/>
            </a:prstTxWarp>
          </a:bodyPr>
          <a:lstStyle/>
          <a:p>
            <a:pPr marL="0" marR="0" indent="0" algn="r" defTabSz="914400" rtl="1" eaLnBrk="1" fontAlgn="base" latinLnBrk="0" hangingPunct="1">
              <a:lnSpc>
                <a:spcPct val="100000"/>
              </a:lnSpc>
              <a:spcBef>
                <a:spcPct val="0"/>
              </a:spcBef>
              <a:spcAft>
                <a:spcPct val="0"/>
              </a:spcAft>
              <a:buClrTx/>
              <a:buSzTx/>
              <a:buFontTx/>
              <a:buNone/>
              <a:tabLst/>
            </a:pPr>
            <a:endParaRPr kumimoji="0" lang="he-IL" sz="1800" b="0" i="0" u="none" strike="noStrike" cap="none" normalizeH="0" baseline="0" smtClean="0">
              <a:ln>
                <a:noFill/>
              </a:ln>
              <a:effectLst/>
              <a:latin typeface="Calibri" panose="020F0502020204030204" pitchFamily="34" charset="0"/>
              <a:cs typeface="Calibri" panose="020F0502020204030204" pitchFamily="34" charset="0"/>
            </a:endParaRPr>
          </a:p>
        </p:txBody>
      </p:sp>
      <p:sp>
        <p:nvSpPr>
          <p:cNvPr id="55" name="מלבן מעוגל 54"/>
          <p:cNvSpPr/>
          <p:nvPr/>
        </p:nvSpPr>
        <p:spPr>
          <a:xfrm>
            <a:off x="10560809" y="1452363"/>
            <a:ext cx="1298546" cy="240051"/>
          </a:xfrm>
          <a:prstGeom prst="roundRect">
            <a:avLst/>
          </a:prstGeom>
          <a:gradFill flip="none" rotWithShape="1">
            <a:gsLst>
              <a:gs pos="0">
                <a:schemeClr val="accent2">
                  <a:lumMod val="75000"/>
                  <a:shade val="30000"/>
                  <a:satMod val="115000"/>
                </a:schemeClr>
              </a:gs>
              <a:gs pos="50000">
                <a:schemeClr val="accent2">
                  <a:lumMod val="75000"/>
                  <a:shade val="67500"/>
                  <a:satMod val="115000"/>
                </a:schemeClr>
              </a:gs>
              <a:gs pos="100000">
                <a:schemeClr val="accent2">
                  <a:lumMod val="75000"/>
                  <a:shade val="100000"/>
                  <a:satMod val="115000"/>
                </a:scheme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1800" dirty="0" smtClean="0">
                <a:latin typeface="Calibri" panose="020F0502020204030204" pitchFamily="34" charset="0"/>
                <a:cs typeface="Calibri" panose="020F0502020204030204" pitchFamily="34" charset="0"/>
              </a:rPr>
              <a:t>תפקיד</a:t>
            </a:r>
            <a:endParaRPr lang="he-IL" sz="1800" dirty="0">
              <a:latin typeface="Calibri" panose="020F0502020204030204" pitchFamily="34" charset="0"/>
              <a:cs typeface="Calibri" panose="020F0502020204030204" pitchFamily="34" charset="0"/>
            </a:endParaRPr>
          </a:p>
        </p:txBody>
      </p:sp>
      <p:sp>
        <p:nvSpPr>
          <p:cNvPr id="56" name="מלבן מעוגל 55"/>
          <p:cNvSpPr/>
          <p:nvPr/>
        </p:nvSpPr>
        <p:spPr>
          <a:xfrm>
            <a:off x="10572841" y="2088806"/>
            <a:ext cx="1298546" cy="240051"/>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1800" dirty="0" smtClean="0">
                <a:latin typeface="Calibri" panose="020F0502020204030204" pitchFamily="34" charset="0"/>
                <a:cs typeface="Calibri" panose="020F0502020204030204" pitchFamily="34" charset="0"/>
              </a:rPr>
              <a:t>עקרון פעולה</a:t>
            </a:r>
            <a:endParaRPr lang="he-IL" sz="1800" dirty="0">
              <a:latin typeface="Calibri" panose="020F0502020204030204" pitchFamily="34" charset="0"/>
              <a:cs typeface="Calibri" panose="020F0502020204030204" pitchFamily="34" charset="0"/>
            </a:endParaRPr>
          </a:p>
        </p:txBody>
      </p:sp>
      <p:sp>
        <p:nvSpPr>
          <p:cNvPr id="57" name="מלבן מעוגל 56"/>
          <p:cNvSpPr/>
          <p:nvPr/>
        </p:nvSpPr>
        <p:spPr>
          <a:xfrm>
            <a:off x="10560809" y="1758306"/>
            <a:ext cx="1298546" cy="240051"/>
          </a:xfrm>
          <a:prstGeom prst="roundRect">
            <a:avLst/>
          </a:prstGeom>
          <a:gradFill flip="none" rotWithShape="1">
            <a:gsLst>
              <a:gs pos="0">
                <a:schemeClr val="accent2">
                  <a:lumMod val="75000"/>
                  <a:shade val="30000"/>
                  <a:satMod val="115000"/>
                </a:schemeClr>
              </a:gs>
              <a:gs pos="50000">
                <a:schemeClr val="accent2">
                  <a:lumMod val="75000"/>
                  <a:shade val="67500"/>
                  <a:satMod val="115000"/>
                </a:schemeClr>
              </a:gs>
              <a:gs pos="100000">
                <a:schemeClr val="accent2">
                  <a:lumMod val="75000"/>
                  <a:shade val="100000"/>
                  <a:satMod val="115000"/>
                </a:scheme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1800" dirty="0" smtClean="0">
                <a:latin typeface="Calibri" panose="020F0502020204030204" pitchFamily="34" charset="0"/>
                <a:cs typeface="Calibri" panose="020F0502020204030204" pitchFamily="34" charset="0"/>
              </a:rPr>
              <a:t>אופן החיבור</a:t>
            </a:r>
            <a:endParaRPr lang="he-IL" sz="1800" dirty="0">
              <a:latin typeface="Calibri" panose="020F0502020204030204" pitchFamily="34" charset="0"/>
              <a:cs typeface="Calibri" panose="020F0502020204030204" pitchFamily="34" charset="0"/>
            </a:endParaRPr>
          </a:p>
        </p:txBody>
      </p:sp>
      <p:sp>
        <p:nvSpPr>
          <p:cNvPr id="58" name="מלבן מעוגל 57"/>
          <p:cNvSpPr/>
          <p:nvPr/>
        </p:nvSpPr>
        <p:spPr>
          <a:xfrm>
            <a:off x="10572841" y="2419306"/>
            <a:ext cx="1298546" cy="496677"/>
          </a:xfrm>
          <a:prstGeom prst="roundRect">
            <a:avLst/>
          </a:prstGeom>
          <a:gradFill flip="none" rotWithShape="1">
            <a:gsLst>
              <a:gs pos="0">
                <a:schemeClr val="accent2">
                  <a:lumMod val="75000"/>
                  <a:shade val="30000"/>
                  <a:satMod val="115000"/>
                </a:schemeClr>
              </a:gs>
              <a:gs pos="50000">
                <a:schemeClr val="accent2">
                  <a:lumMod val="75000"/>
                  <a:shade val="67500"/>
                  <a:satMod val="115000"/>
                </a:schemeClr>
              </a:gs>
              <a:gs pos="100000">
                <a:schemeClr val="accent2">
                  <a:lumMod val="75000"/>
                  <a:shade val="100000"/>
                  <a:satMod val="115000"/>
                </a:scheme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1800" dirty="0" smtClean="0">
                <a:latin typeface="Calibri" panose="020F0502020204030204" pitchFamily="34" charset="0"/>
                <a:cs typeface="Calibri" panose="020F0502020204030204" pitchFamily="34" charset="0"/>
              </a:rPr>
              <a:t>אמצעי זהירות</a:t>
            </a:r>
            <a:endParaRPr lang="he-IL" sz="18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154216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2"/>
                                        </p:tgtEl>
                                        <p:attrNameLst>
                                          <p:attrName>style.visibility</p:attrName>
                                        </p:attrNameLst>
                                      </p:cBhvr>
                                      <p:to>
                                        <p:strVal val="visible"/>
                                      </p:to>
                                    </p:set>
                                    <p:animEffect transition="in" filter="barn(inVertical)">
                                      <p:cBhvr>
                                        <p:cTn id="7" dur="500"/>
                                        <p:tgtEl>
                                          <p:spTgt spid="22"/>
                                        </p:tgtEl>
                                      </p:cBhvr>
                                    </p:animEffect>
                                  </p:childTnLst>
                                </p:cTn>
                              </p:par>
                              <p:par>
                                <p:cTn id="8" presetID="53" presetClass="entr" presetSubtype="16" fill="hold" grpId="0" nodeType="withEffect">
                                  <p:stCondLst>
                                    <p:cond delay="0"/>
                                  </p:stCondLst>
                                  <p:childTnLst>
                                    <p:set>
                                      <p:cBhvr>
                                        <p:cTn id="9" dur="1" fill="hold">
                                          <p:stCondLst>
                                            <p:cond delay="0"/>
                                          </p:stCondLst>
                                        </p:cTn>
                                        <p:tgtEl>
                                          <p:spTgt spid="23"/>
                                        </p:tgtEl>
                                        <p:attrNameLst>
                                          <p:attrName>style.visibility</p:attrName>
                                        </p:attrNameLst>
                                      </p:cBhvr>
                                      <p:to>
                                        <p:strVal val="visible"/>
                                      </p:to>
                                    </p:set>
                                    <p:anim calcmode="lin" valueType="num">
                                      <p:cBhvr>
                                        <p:cTn id="10" dur="500" fill="hold"/>
                                        <p:tgtEl>
                                          <p:spTgt spid="23"/>
                                        </p:tgtEl>
                                        <p:attrNameLst>
                                          <p:attrName>ppt_w</p:attrName>
                                        </p:attrNameLst>
                                      </p:cBhvr>
                                      <p:tavLst>
                                        <p:tav tm="0">
                                          <p:val>
                                            <p:fltVal val="0"/>
                                          </p:val>
                                        </p:tav>
                                        <p:tav tm="100000">
                                          <p:val>
                                            <p:strVal val="#ppt_w"/>
                                          </p:val>
                                        </p:tav>
                                      </p:tavLst>
                                    </p:anim>
                                    <p:anim calcmode="lin" valueType="num">
                                      <p:cBhvr>
                                        <p:cTn id="11" dur="500" fill="hold"/>
                                        <p:tgtEl>
                                          <p:spTgt spid="23"/>
                                        </p:tgtEl>
                                        <p:attrNameLst>
                                          <p:attrName>ppt_h</p:attrName>
                                        </p:attrNameLst>
                                      </p:cBhvr>
                                      <p:tavLst>
                                        <p:tav tm="0">
                                          <p:val>
                                            <p:fltVal val="0"/>
                                          </p:val>
                                        </p:tav>
                                        <p:tav tm="100000">
                                          <p:val>
                                            <p:strVal val="#ppt_h"/>
                                          </p:val>
                                        </p:tav>
                                      </p:tavLst>
                                    </p:anim>
                                    <p:animEffect transition="in" filter="fade">
                                      <p:cBhvr>
                                        <p:cTn id="12" dur="500"/>
                                        <p:tgtEl>
                                          <p:spTgt spid="23"/>
                                        </p:tgtEl>
                                      </p:cBhvr>
                                    </p:animEffect>
                                  </p:childTnLst>
                                </p:cTn>
                              </p:par>
                              <p:par>
                                <p:cTn id="13" presetID="53" presetClass="entr" presetSubtype="16" fill="hold" nodeType="withEffect">
                                  <p:stCondLst>
                                    <p:cond delay="0"/>
                                  </p:stCondLst>
                                  <p:childTnLst>
                                    <p:set>
                                      <p:cBhvr>
                                        <p:cTn id="14" dur="1" fill="hold">
                                          <p:stCondLst>
                                            <p:cond delay="0"/>
                                          </p:stCondLst>
                                        </p:cTn>
                                        <p:tgtEl>
                                          <p:spTgt spid="24"/>
                                        </p:tgtEl>
                                        <p:attrNameLst>
                                          <p:attrName>style.visibility</p:attrName>
                                        </p:attrNameLst>
                                      </p:cBhvr>
                                      <p:to>
                                        <p:strVal val="visible"/>
                                      </p:to>
                                    </p:set>
                                    <p:anim calcmode="lin" valueType="num">
                                      <p:cBhvr>
                                        <p:cTn id="15" dur="500" fill="hold"/>
                                        <p:tgtEl>
                                          <p:spTgt spid="24"/>
                                        </p:tgtEl>
                                        <p:attrNameLst>
                                          <p:attrName>ppt_w</p:attrName>
                                        </p:attrNameLst>
                                      </p:cBhvr>
                                      <p:tavLst>
                                        <p:tav tm="0">
                                          <p:val>
                                            <p:fltVal val="0"/>
                                          </p:val>
                                        </p:tav>
                                        <p:tav tm="100000">
                                          <p:val>
                                            <p:strVal val="#ppt_w"/>
                                          </p:val>
                                        </p:tav>
                                      </p:tavLst>
                                    </p:anim>
                                    <p:anim calcmode="lin" valueType="num">
                                      <p:cBhvr>
                                        <p:cTn id="16" dur="500" fill="hold"/>
                                        <p:tgtEl>
                                          <p:spTgt spid="24"/>
                                        </p:tgtEl>
                                        <p:attrNameLst>
                                          <p:attrName>ppt_h</p:attrName>
                                        </p:attrNameLst>
                                      </p:cBhvr>
                                      <p:tavLst>
                                        <p:tav tm="0">
                                          <p:val>
                                            <p:fltVal val="0"/>
                                          </p:val>
                                        </p:tav>
                                        <p:tav tm="100000">
                                          <p:val>
                                            <p:strVal val="#ppt_h"/>
                                          </p:val>
                                        </p:tav>
                                      </p:tavLst>
                                    </p:anim>
                                    <p:animEffect transition="in" filter="fade">
                                      <p:cBhvr>
                                        <p:cTn id="17" dur="500"/>
                                        <p:tgtEl>
                                          <p:spTgt spid="24"/>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xit" presetSubtype="21" fill="hold" grpId="1" nodeType="clickEffect">
                                  <p:stCondLst>
                                    <p:cond delay="0"/>
                                  </p:stCondLst>
                                  <p:childTnLst>
                                    <p:animEffect transition="out" filter="barn(inVertical)">
                                      <p:cBhvr>
                                        <p:cTn id="21" dur="500"/>
                                        <p:tgtEl>
                                          <p:spTgt spid="22"/>
                                        </p:tgtEl>
                                      </p:cBhvr>
                                    </p:animEffect>
                                    <p:set>
                                      <p:cBhvr>
                                        <p:cTn id="22" dur="1" fill="hold">
                                          <p:stCondLst>
                                            <p:cond delay="499"/>
                                          </p:stCondLst>
                                        </p:cTn>
                                        <p:tgtEl>
                                          <p:spTgt spid="22"/>
                                        </p:tgtEl>
                                        <p:attrNameLst>
                                          <p:attrName>style.visibility</p:attrName>
                                        </p:attrNameLst>
                                      </p:cBhvr>
                                      <p:to>
                                        <p:strVal val="hidden"/>
                                      </p:to>
                                    </p:set>
                                  </p:childTnLst>
                                </p:cTn>
                              </p:par>
                              <p:par>
                                <p:cTn id="23" presetID="53" presetClass="exit" presetSubtype="32" fill="hold" grpId="1" nodeType="withEffect">
                                  <p:stCondLst>
                                    <p:cond delay="0"/>
                                  </p:stCondLst>
                                  <p:childTnLst>
                                    <p:anim calcmode="lin" valueType="num">
                                      <p:cBhvr>
                                        <p:cTn id="24" dur="500"/>
                                        <p:tgtEl>
                                          <p:spTgt spid="23"/>
                                        </p:tgtEl>
                                        <p:attrNameLst>
                                          <p:attrName>ppt_w</p:attrName>
                                        </p:attrNameLst>
                                      </p:cBhvr>
                                      <p:tavLst>
                                        <p:tav tm="0">
                                          <p:val>
                                            <p:strVal val="ppt_w"/>
                                          </p:val>
                                        </p:tav>
                                        <p:tav tm="100000">
                                          <p:val>
                                            <p:fltVal val="0"/>
                                          </p:val>
                                        </p:tav>
                                      </p:tavLst>
                                    </p:anim>
                                    <p:anim calcmode="lin" valueType="num">
                                      <p:cBhvr>
                                        <p:cTn id="25" dur="500"/>
                                        <p:tgtEl>
                                          <p:spTgt spid="23"/>
                                        </p:tgtEl>
                                        <p:attrNameLst>
                                          <p:attrName>ppt_h</p:attrName>
                                        </p:attrNameLst>
                                      </p:cBhvr>
                                      <p:tavLst>
                                        <p:tav tm="0">
                                          <p:val>
                                            <p:strVal val="ppt_h"/>
                                          </p:val>
                                        </p:tav>
                                        <p:tav tm="100000">
                                          <p:val>
                                            <p:fltVal val="0"/>
                                          </p:val>
                                        </p:tav>
                                      </p:tavLst>
                                    </p:anim>
                                    <p:animEffect transition="out" filter="fade">
                                      <p:cBhvr>
                                        <p:cTn id="26" dur="500"/>
                                        <p:tgtEl>
                                          <p:spTgt spid="23"/>
                                        </p:tgtEl>
                                      </p:cBhvr>
                                    </p:animEffect>
                                    <p:set>
                                      <p:cBhvr>
                                        <p:cTn id="27" dur="1" fill="hold">
                                          <p:stCondLst>
                                            <p:cond delay="499"/>
                                          </p:stCondLst>
                                        </p:cTn>
                                        <p:tgtEl>
                                          <p:spTgt spid="23"/>
                                        </p:tgtEl>
                                        <p:attrNameLst>
                                          <p:attrName>style.visibility</p:attrName>
                                        </p:attrNameLst>
                                      </p:cBhvr>
                                      <p:to>
                                        <p:strVal val="hidden"/>
                                      </p:to>
                                    </p:set>
                                  </p:childTnLst>
                                </p:cTn>
                              </p:par>
                              <p:par>
                                <p:cTn id="28" presetID="53" presetClass="exit" presetSubtype="32" fill="hold" nodeType="withEffect">
                                  <p:stCondLst>
                                    <p:cond delay="0"/>
                                  </p:stCondLst>
                                  <p:childTnLst>
                                    <p:anim calcmode="lin" valueType="num">
                                      <p:cBhvr>
                                        <p:cTn id="29" dur="500"/>
                                        <p:tgtEl>
                                          <p:spTgt spid="24"/>
                                        </p:tgtEl>
                                        <p:attrNameLst>
                                          <p:attrName>ppt_w</p:attrName>
                                        </p:attrNameLst>
                                      </p:cBhvr>
                                      <p:tavLst>
                                        <p:tav tm="0">
                                          <p:val>
                                            <p:strVal val="ppt_w"/>
                                          </p:val>
                                        </p:tav>
                                        <p:tav tm="100000">
                                          <p:val>
                                            <p:fltVal val="0"/>
                                          </p:val>
                                        </p:tav>
                                      </p:tavLst>
                                    </p:anim>
                                    <p:anim calcmode="lin" valueType="num">
                                      <p:cBhvr>
                                        <p:cTn id="30" dur="500"/>
                                        <p:tgtEl>
                                          <p:spTgt spid="24"/>
                                        </p:tgtEl>
                                        <p:attrNameLst>
                                          <p:attrName>ppt_h</p:attrName>
                                        </p:attrNameLst>
                                      </p:cBhvr>
                                      <p:tavLst>
                                        <p:tav tm="0">
                                          <p:val>
                                            <p:strVal val="ppt_h"/>
                                          </p:val>
                                        </p:tav>
                                        <p:tav tm="100000">
                                          <p:val>
                                            <p:fltVal val="0"/>
                                          </p:val>
                                        </p:tav>
                                      </p:tavLst>
                                    </p:anim>
                                    <p:animEffect transition="out" filter="fade">
                                      <p:cBhvr>
                                        <p:cTn id="31" dur="500"/>
                                        <p:tgtEl>
                                          <p:spTgt spid="24"/>
                                        </p:tgtEl>
                                      </p:cBhvr>
                                    </p:animEffect>
                                    <p:set>
                                      <p:cBhvr>
                                        <p:cTn id="32" dur="1" fill="hold">
                                          <p:stCondLst>
                                            <p:cond delay="499"/>
                                          </p:stCondLst>
                                        </p:cTn>
                                        <p:tgtEl>
                                          <p:spTgt spid="24"/>
                                        </p:tgtEl>
                                        <p:attrNameLst>
                                          <p:attrName>style.visibility</p:attrName>
                                        </p:attrNameLst>
                                      </p:cBhvr>
                                      <p:to>
                                        <p:strVal val="hidden"/>
                                      </p:to>
                                    </p:se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grpId="0" nodeType="clickEffect">
                                  <p:stCondLst>
                                    <p:cond delay="0"/>
                                  </p:stCondLst>
                                  <p:childTnLst>
                                    <p:set>
                                      <p:cBhvr>
                                        <p:cTn id="36" dur="1" fill="hold">
                                          <p:stCondLst>
                                            <p:cond delay="0"/>
                                          </p:stCondLst>
                                        </p:cTn>
                                        <p:tgtEl>
                                          <p:spTgt spid="25"/>
                                        </p:tgtEl>
                                        <p:attrNameLst>
                                          <p:attrName>style.visibility</p:attrName>
                                        </p:attrNameLst>
                                      </p:cBhvr>
                                      <p:to>
                                        <p:strVal val="visible"/>
                                      </p:to>
                                    </p:set>
                                    <p:animEffect transition="in" filter="barn(inVertical)">
                                      <p:cBhvr>
                                        <p:cTn id="37" dur="500"/>
                                        <p:tgtEl>
                                          <p:spTgt spid="25"/>
                                        </p:tgtEl>
                                      </p:cBhvr>
                                    </p:animEffect>
                                  </p:childTnLst>
                                </p:cTn>
                              </p:par>
                              <p:par>
                                <p:cTn id="38" presetID="53" presetClass="entr" presetSubtype="16" fill="hold" grpId="0" nodeType="withEffect">
                                  <p:stCondLst>
                                    <p:cond delay="0"/>
                                  </p:stCondLst>
                                  <p:childTnLst>
                                    <p:set>
                                      <p:cBhvr>
                                        <p:cTn id="39" dur="1" fill="hold">
                                          <p:stCondLst>
                                            <p:cond delay="0"/>
                                          </p:stCondLst>
                                        </p:cTn>
                                        <p:tgtEl>
                                          <p:spTgt spid="26"/>
                                        </p:tgtEl>
                                        <p:attrNameLst>
                                          <p:attrName>style.visibility</p:attrName>
                                        </p:attrNameLst>
                                      </p:cBhvr>
                                      <p:to>
                                        <p:strVal val="visible"/>
                                      </p:to>
                                    </p:set>
                                    <p:anim calcmode="lin" valueType="num">
                                      <p:cBhvr>
                                        <p:cTn id="40" dur="500" fill="hold"/>
                                        <p:tgtEl>
                                          <p:spTgt spid="26"/>
                                        </p:tgtEl>
                                        <p:attrNameLst>
                                          <p:attrName>ppt_w</p:attrName>
                                        </p:attrNameLst>
                                      </p:cBhvr>
                                      <p:tavLst>
                                        <p:tav tm="0">
                                          <p:val>
                                            <p:fltVal val="0"/>
                                          </p:val>
                                        </p:tav>
                                        <p:tav tm="100000">
                                          <p:val>
                                            <p:strVal val="#ppt_w"/>
                                          </p:val>
                                        </p:tav>
                                      </p:tavLst>
                                    </p:anim>
                                    <p:anim calcmode="lin" valueType="num">
                                      <p:cBhvr>
                                        <p:cTn id="41" dur="500" fill="hold"/>
                                        <p:tgtEl>
                                          <p:spTgt spid="26"/>
                                        </p:tgtEl>
                                        <p:attrNameLst>
                                          <p:attrName>ppt_h</p:attrName>
                                        </p:attrNameLst>
                                      </p:cBhvr>
                                      <p:tavLst>
                                        <p:tav tm="0">
                                          <p:val>
                                            <p:fltVal val="0"/>
                                          </p:val>
                                        </p:tav>
                                        <p:tav tm="100000">
                                          <p:val>
                                            <p:strVal val="#ppt_h"/>
                                          </p:val>
                                        </p:tav>
                                      </p:tavLst>
                                    </p:anim>
                                    <p:animEffect transition="in" filter="fade">
                                      <p:cBhvr>
                                        <p:cTn id="42" dur="500"/>
                                        <p:tgtEl>
                                          <p:spTgt spid="26"/>
                                        </p:tgtEl>
                                      </p:cBhvr>
                                    </p:animEffect>
                                  </p:childTnLst>
                                </p:cTn>
                              </p:par>
                              <p:par>
                                <p:cTn id="43" presetID="53" presetClass="entr" presetSubtype="16" fill="hold" nodeType="withEffect">
                                  <p:stCondLst>
                                    <p:cond delay="0"/>
                                  </p:stCondLst>
                                  <p:childTnLst>
                                    <p:set>
                                      <p:cBhvr>
                                        <p:cTn id="44" dur="1" fill="hold">
                                          <p:stCondLst>
                                            <p:cond delay="0"/>
                                          </p:stCondLst>
                                        </p:cTn>
                                        <p:tgtEl>
                                          <p:spTgt spid="27"/>
                                        </p:tgtEl>
                                        <p:attrNameLst>
                                          <p:attrName>style.visibility</p:attrName>
                                        </p:attrNameLst>
                                      </p:cBhvr>
                                      <p:to>
                                        <p:strVal val="visible"/>
                                      </p:to>
                                    </p:set>
                                    <p:anim calcmode="lin" valueType="num">
                                      <p:cBhvr>
                                        <p:cTn id="45" dur="500" fill="hold"/>
                                        <p:tgtEl>
                                          <p:spTgt spid="27"/>
                                        </p:tgtEl>
                                        <p:attrNameLst>
                                          <p:attrName>ppt_w</p:attrName>
                                        </p:attrNameLst>
                                      </p:cBhvr>
                                      <p:tavLst>
                                        <p:tav tm="0">
                                          <p:val>
                                            <p:fltVal val="0"/>
                                          </p:val>
                                        </p:tav>
                                        <p:tav tm="100000">
                                          <p:val>
                                            <p:strVal val="#ppt_w"/>
                                          </p:val>
                                        </p:tav>
                                      </p:tavLst>
                                    </p:anim>
                                    <p:anim calcmode="lin" valueType="num">
                                      <p:cBhvr>
                                        <p:cTn id="46" dur="500" fill="hold"/>
                                        <p:tgtEl>
                                          <p:spTgt spid="27"/>
                                        </p:tgtEl>
                                        <p:attrNameLst>
                                          <p:attrName>ppt_h</p:attrName>
                                        </p:attrNameLst>
                                      </p:cBhvr>
                                      <p:tavLst>
                                        <p:tav tm="0">
                                          <p:val>
                                            <p:fltVal val="0"/>
                                          </p:val>
                                        </p:tav>
                                        <p:tav tm="100000">
                                          <p:val>
                                            <p:strVal val="#ppt_h"/>
                                          </p:val>
                                        </p:tav>
                                      </p:tavLst>
                                    </p:anim>
                                    <p:animEffect transition="in" filter="fade">
                                      <p:cBhvr>
                                        <p:cTn id="47" dur="500"/>
                                        <p:tgtEl>
                                          <p:spTgt spid="27"/>
                                        </p:tgtEl>
                                      </p:cBhvr>
                                    </p:animEffect>
                                  </p:childTnLst>
                                </p:cTn>
                              </p:par>
                            </p:childTnLst>
                          </p:cTn>
                        </p:par>
                      </p:childTnLst>
                    </p:cTn>
                  </p:par>
                  <p:par>
                    <p:cTn id="48" fill="hold">
                      <p:stCondLst>
                        <p:cond delay="indefinite"/>
                      </p:stCondLst>
                      <p:childTnLst>
                        <p:par>
                          <p:cTn id="49" fill="hold">
                            <p:stCondLst>
                              <p:cond delay="0"/>
                            </p:stCondLst>
                            <p:childTnLst>
                              <p:par>
                                <p:cTn id="50" presetID="16" presetClass="exit" presetSubtype="21" fill="hold" grpId="1" nodeType="clickEffect">
                                  <p:stCondLst>
                                    <p:cond delay="0"/>
                                  </p:stCondLst>
                                  <p:childTnLst>
                                    <p:animEffect transition="out" filter="barn(inVertical)">
                                      <p:cBhvr>
                                        <p:cTn id="51" dur="500"/>
                                        <p:tgtEl>
                                          <p:spTgt spid="25"/>
                                        </p:tgtEl>
                                      </p:cBhvr>
                                    </p:animEffect>
                                    <p:set>
                                      <p:cBhvr>
                                        <p:cTn id="52" dur="1" fill="hold">
                                          <p:stCondLst>
                                            <p:cond delay="499"/>
                                          </p:stCondLst>
                                        </p:cTn>
                                        <p:tgtEl>
                                          <p:spTgt spid="25"/>
                                        </p:tgtEl>
                                        <p:attrNameLst>
                                          <p:attrName>style.visibility</p:attrName>
                                        </p:attrNameLst>
                                      </p:cBhvr>
                                      <p:to>
                                        <p:strVal val="hidden"/>
                                      </p:to>
                                    </p:set>
                                  </p:childTnLst>
                                </p:cTn>
                              </p:par>
                              <p:par>
                                <p:cTn id="53" presetID="53" presetClass="exit" presetSubtype="32" fill="hold" grpId="1" nodeType="withEffect">
                                  <p:stCondLst>
                                    <p:cond delay="0"/>
                                  </p:stCondLst>
                                  <p:childTnLst>
                                    <p:anim calcmode="lin" valueType="num">
                                      <p:cBhvr>
                                        <p:cTn id="54" dur="500"/>
                                        <p:tgtEl>
                                          <p:spTgt spid="26"/>
                                        </p:tgtEl>
                                        <p:attrNameLst>
                                          <p:attrName>ppt_w</p:attrName>
                                        </p:attrNameLst>
                                      </p:cBhvr>
                                      <p:tavLst>
                                        <p:tav tm="0">
                                          <p:val>
                                            <p:strVal val="ppt_w"/>
                                          </p:val>
                                        </p:tav>
                                        <p:tav tm="100000">
                                          <p:val>
                                            <p:fltVal val="0"/>
                                          </p:val>
                                        </p:tav>
                                      </p:tavLst>
                                    </p:anim>
                                    <p:anim calcmode="lin" valueType="num">
                                      <p:cBhvr>
                                        <p:cTn id="55" dur="500"/>
                                        <p:tgtEl>
                                          <p:spTgt spid="26"/>
                                        </p:tgtEl>
                                        <p:attrNameLst>
                                          <p:attrName>ppt_h</p:attrName>
                                        </p:attrNameLst>
                                      </p:cBhvr>
                                      <p:tavLst>
                                        <p:tav tm="0">
                                          <p:val>
                                            <p:strVal val="ppt_h"/>
                                          </p:val>
                                        </p:tav>
                                        <p:tav tm="100000">
                                          <p:val>
                                            <p:fltVal val="0"/>
                                          </p:val>
                                        </p:tav>
                                      </p:tavLst>
                                    </p:anim>
                                    <p:animEffect transition="out" filter="fade">
                                      <p:cBhvr>
                                        <p:cTn id="56" dur="500"/>
                                        <p:tgtEl>
                                          <p:spTgt spid="26"/>
                                        </p:tgtEl>
                                      </p:cBhvr>
                                    </p:animEffect>
                                    <p:set>
                                      <p:cBhvr>
                                        <p:cTn id="57" dur="1" fill="hold">
                                          <p:stCondLst>
                                            <p:cond delay="499"/>
                                          </p:stCondLst>
                                        </p:cTn>
                                        <p:tgtEl>
                                          <p:spTgt spid="26"/>
                                        </p:tgtEl>
                                        <p:attrNameLst>
                                          <p:attrName>style.visibility</p:attrName>
                                        </p:attrNameLst>
                                      </p:cBhvr>
                                      <p:to>
                                        <p:strVal val="hidden"/>
                                      </p:to>
                                    </p:set>
                                  </p:childTnLst>
                                </p:cTn>
                              </p:par>
                              <p:par>
                                <p:cTn id="58" presetID="53" presetClass="exit" presetSubtype="32" fill="hold" nodeType="withEffect">
                                  <p:stCondLst>
                                    <p:cond delay="0"/>
                                  </p:stCondLst>
                                  <p:childTnLst>
                                    <p:anim calcmode="lin" valueType="num">
                                      <p:cBhvr>
                                        <p:cTn id="59" dur="500"/>
                                        <p:tgtEl>
                                          <p:spTgt spid="27"/>
                                        </p:tgtEl>
                                        <p:attrNameLst>
                                          <p:attrName>ppt_w</p:attrName>
                                        </p:attrNameLst>
                                      </p:cBhvr>
                                      <p:tavLst>
                                        <p:tav tm="0">
                                          <p:val>
                                            <p:strVal val="ppt_w"/>
                                          </p:val>
                                        </p:tav>
                                        <p:tav tm="100000">
                                          <p:val>
                                            <p:fltVal val="0"/>
                                          </p:val>
                                        </p:tav>
                                      </p:tavLst>
                                    </p:anim>
                                    <p:anim calcmode="lin" valueType="num">
                                      <p:cBhvr>
                                        <p:cTn id="60" dur="500"/>
                                        <p:tgtEl>
                                          <p:spTgt spid="27"/>
                                        </p:tgtEl>
                                        <p:attrNameLst>
                                          <p:attrName>ppt_h</p:attrName>
                                        </p:attrNameLst>
                                      </p:cBhvr>
                                      <p:tavLst>
                                        <p:tav tm="0">
                                          <p:val>
                                            <p:strVal val="ppt_h"/>
                                          </p:val>
                                        </p:tav>
                                        <p:tav tm="100000">
                                          <p:val>
                                            <p:fltVal val="0"/>
                                          </p:val>
                                        </p:tav>
                                      </p:tavLst>
                                    </p:anim>
                                    <p:animEffect transition="out" filter="fade">
                                      <p:cBhvr>
                                        <p:cTn id="61" dur="500"/>
                                        <p:tgtEl>
                                          <p:spTgt spid="27"/>
                                        </p:tgtEl>
                                      </p:cBhvr>
                                    </p:animEffect>
                                    <p:set>
                                      <p:cBhvr>
                                        <p:cTn id="62" dur="1" fill="hold">
                                          <p:stCondLst>
                                            <p:cond delay="499"/>
                                          </p:stCondLst>
                                        </p:cTn>
                                        <p:tgtEl>
                                          <p:spTgt spid="27"/>
                                        </p:tgtEl>
                                        <p:attrNameLst>
                                          <p:attrName>style.visibility</p:attrName>
                                        </p:attrNameLst>
                                      </p:cBhvr>
                                      <p:to>
                                        <p:strVal val="hidden"/>
                                      </p:to>
                                    </p:set>
                                  </p:childTnLst>
                                </p:cTn>
                              </p:par>
                            </p:childTnLst>
                          </p:cTn>
                        </p:par>
                      </p:childTnLst>
                    </p:cTn>
                  </p:par>
                  <p:par>
                    <p:cTn id="63" fill="hold">
                      <p:stCondLst>
                        <p:cond delay="indefinite"/>
                      </p:stCondLst>
                      <p:childTnLst>
                        <p:par>
                          <p:cTn id="64" fill="hold">
                            <p:stCondLst>
                              <p:cond delay="0"/>
                            </p:stCondLst>
                            <p:childTnLst>
                              <p:par>
                                <p:cTn id="65" presetID="16" presetClass="entr" presetSubtype="21" fill="hold" grpId="0" nodeType="clickEffect">
                                  <p:stCondLst>
                                    <p:cond delay="0"/>
                                  </p:stCondLst>
                                  <p:childTnLst>
                                    <p:set>
                                      <p:cBhvr>
                                        <p:cTn id="66" dur="1" fill="hold">
                                          <p:stCondLst>
                                            <p:cond delay="0"/>
                                          </p:stCondLst>
                                        </p:cTn>
                                        <p:tgtEl>
                                          <p:spTgt spid="28"/>
                                        </p:tgtEl>
                                        <p:attrNameLst>
                                          <p:attrName>style.visibility</p:attrName>
                                        </p:attrNameLst>
                                      </p:cBhvr>
                                      <p:to>
                                        <p:strVal val="visible"/>
                                      </p:to>
                                    </p:set>
                                    <p:animEffect transition="in" filter="barn(inVertical)">
                                      <p:cBhvr>
                                        <p:cTn id="67" dur="500"/>
                                        <p:tgtEl>
                                          <p:spTgt spid="28"/>
                                        </p:tgtEl>
                                      </p:cBhvr>
                                    </p:animEffect>
                                  </p:childTnLst>
                                </p:cTn>
                              </p:par>
                              <p:par>
                                <p:cTn id="68" presetID="31" presetClass="entr" presetSubtype="0" fill="hold" nodeType="withEffect">
                                  <p:stCondLst>
                                    <p:cond delay="0"/>
                                  </p:stCondLst>
                                  <p:childTnLst>
                                    <p:set>
                                      <p:cBhvr>
                                        <p:cTn id="69" dur="1" fill="hold">
                                          <p:stCondLst>
                                            <p:cond delay="0"/>
                                          </p:stCondLst>
                                        </p:cTn>
                                        <p:tgtEl>
                                          <p:spTgt spid="30"/>
                                        </p:tgtEl>
                                        <p:attrNameLst>
                                          <p:attrName>style.visibility</p:attrName>
                                        </p:attrNameLst>
                                      </p:cBhvr>
                                      <p:to>
                                        <p:strVal val="visible"/>
                                      </p:to>
                                    </p:set>
                                    <p:anim calcmode="lin" valueType="num">
                                      <p:cBhvr>
                                        <p:cTn id="70" dur="1000" fill="hold"/>
                                        <p:tgtEl>
                                          <p:spTgt spid="30"/>
                                        </p:tgtEl>
                                        <p:attrNameLst>
                                          <p:attrName>ppt_w</p:attrName>
                                        </p:attrNameLst>
                                      </p:cBhvr>
                                      <p:tavLst>
                                        <p:tav tm="0">
                                          <p:val>
                                            <p:fltVal val="0"/>
                                          </p:val>
                                        </p:tav>
                                        <p:tav tm="100000">
                                          <p:val>
                                            <p:strVal val="#ppt_w"/>
                                          </p:val>
                                        </p:tav>
                                      </p:tavLst>
                                    </p:anim>
                                    <p:anim calcmode="lin" valueType="num">
                                      <p:cBhvr>
                                        <p:cTn id="71" dur="1000" fill="hold"/>
                                        <p:tgtEl>
                                          <p:spTgt spid="30"/>
                                        </p:tgtEl>
                                        <p:attrNameLst>
                                          <p:attrName>ppt_h</p:attrName>
                                        </p:attrNameLst>
                                      </p:cBhvr>
                                      <p:tavLst>
                                        <p:tav tm="0">
                                          <p:val>
                                            <p:fltVal val="0"/>
                                          </p:val>
                                        </p:tav>
                                        <p:tav tm="100000">
                                          <p:val>
                                            <p:strVal val="#ppt_h"/>
                                          </p:val>
                                        </p:tav>
                                      </p:tavLst>
                                    </p:anim>
                                    <p:anim calcmode="lin" valueType="num">
                                      <p:cBhvr>
                                        <p:cTn id="72" dur="1000" fill="hold"/>
                                        <p:tgtEl>
                                          <p:spTgt spid="30"/>
                                        </p:tgtEl>
                                        <p:attrNameLst>
                                          <p:attrName>style.rotation</p:attrName>
                                        </p:attrNameLst>
                                      </p:cBhvr>
                                      <p:tavLst>
                                        <p:tav tm="0">
                                          <p:val>
                                            <p:fltVal val="90"/>
                                          </p:val>
                                        </p:tav>
                                        <p:tav tm="100000">
                                          <p:val>
                                            <p:fltVal val="0"/>
                                          </p:val>
                                        </p:tav>
                                      </p:tavLst>
                                    </p:anim>
                                    <p:animEffect transition="in" filter="fade">
                                      <p:cBhvr>
                                        <p:cTn id="73" dur="1000"/>
                                        <p:tgtEl>
                                          <p:spTgt spid="30"/>
                                        </p:tgtEl>
                                      </p:cBhvr>
                                    </p:animEffect>
                                  </p:childTnLst>
                                </p:cTn>
                              </p:par>
                              <p:par>
                                <p:cTn id="74" presetID="31" presetClass="entr" presetSubtype="0" fill="hold" nodeType="withEffect">
                                  <p:stCondLst>
                                    <p:cond delay="0"/>
                                  </p:stCondLst>
                                  <p:childTnLst>
                                    <p:set>
                                      <p:cBhvr>
                                        <p:cTn id="75" dur="1" fill="hold">
                                          <p:stCondLst>
                                            <p:cond delay="0"/>
                                          </p:stCondLst>
                                        </p:cTn>
                                        <p:tgtEl>
                                          <p:spTgt spid="29"/>
                                        </p:tgtEl>
                                        <p:attrNameLst>
                                          <p:attrName>style.visibility</p:attrName>
                                        </p:attrNameLst>
                                      </p:cBhvr>
                                      <p:to>
                                        <p:strVal val="visible"/>
                                      </p:to>
                                    </p:set>
                                    <p:anim calcmode="lin" valueType="num">
                                      <p:cBhvr>
                                        <p:cTn id="76" dur="1000" fill="hold"/>
                                        <p:tgtEl>
                                          <p:spTgt spid="29"/>
                                        </p:tgtEl>
                                        <p:attrNameLst>
                                          <p:attrName>ppt_w</p:attrName>
                                        </p:attrNameLst>
                                      </p:cBhvr>
                                      <p:tavLst>
                                        <p:tav tm="0">
                                          <p:val>
                                            <p:fltVal val="0"/>
                                          </p:val>
                                        </p:tav>
                                        <p:tav tm="100000">
                                          <p:val>
                                            <p:strVal val="#ppt_w"/>
                                          </p:val>
                                        </p:tav>
                                      </p:tavLst>
                                    </p:anim>
                                    <p:anim calcmode="lin" valueType="num">
                                      <p:cBhvr>
                                        <p:cTn id="77" dur="1000" fill="hold"/>
                                        <p:tgtEl>
                                          <p:spTgt spid="29"/>
                                        </p:tgtEl>
                                        <p:attrNameLst>
                                          <p:attrName>ppt_h</p:attrName>
                                        </p:attrNameLst>
                                      </p:cBhvr>
                                      <p:tavLst>
                                        <p:tav tm="0">
                                          <p:val>
                                            <p:fltVal val="0"/>
                                          </p:val>
                                        </p:tav>
                                        <p:tav tm="100000">
                                          <p:val>
                                            <p:strVal val="#ppt_h"/>
                                          </p:val>
                                        </p:tav>
                                      </p:tavLst>
                                    </p:anim>
                                    <p:anim calcmode="lin" valueType="num">
                                      <p:cBhvr>
                                        <p:cTn id="78" dur="1000" fill="hold"/>
                                        <p:tgtEl>
                                          <p:spTgt spid="29"/>
                                        </p:tgtEl>
                                        <p:attrNameLst>
                                          <p:attrName>style.rotation</p:attrName>
                                        </p:attrNameLst>
                                      </p:cBhvr>
                                      <p:tavLst>
                                        <p:tav tm="0">
                                          <p:val>
                                            <p:fltVal val="90"/>
                                          </p:val>
                                        </p:tav>
                                        <p:tav tm="100000">
                                          <p:val>
                                            <p:fltVal val="0"/>
                                          </p:val>
                                        </p:tav>
                                      </p:tavLst>
                                    </p:anim>
                                    <p:animEffect transition="in" filter="fade">
                                      <p:cBhvr>
                                        <p:cTn id="79" dur="1000"/>
                                        <p:tgtEl>
                                          <p:spTgt spid="29"/>
                                        </p:tgtEl>
                                      </p:cBhvr>
                                    </p:animEffect>
                                  </p:childTnLst>
                                </p:cTn>
                              </p:par>
                            </p:childTnLst>
                          </p:cTn>
                        </p:par>
                      </p:childTnLst>
                    </p:cTn>
                  </p:par>
                  <p:par>
                    <p:cTn id="80" fill="hold">
                      <p:stCondLst>
                        <p:cond delay="indefinite"/>
                      </p:stCondLst>
                      <p:childTnLst>
                        <p:par>
                          <p:cTn id="81" fill="hold">
                            <p:stCondLst>
                              <p:cond delay="0"/>
                            </p:stCondLst>
                            <p:childTnLst>
                              <p:par>
                                <p:cTn id="82" presetID="16" presetClass="exit" presetSubtype="21" fill="hold" grpId="1" nodeType="clickEffect">
                                  <p:stCondLst>
                                    <p:cond delay="0"/>
                                  </p:stCondLst>
                                  <p:childTnLst>
                                    <p:animEffect transition="out" filter="barn(inVertical)">
                                      <p:cBhvr>
                                        <p:cTn id="83" dur="500"/>
                                        <p:tgtEl>
                                          <p:spTgt spid="28"/>
                                        </p:tgtEl>
                                      </p:cBhvr>
                                    </p:animEffect>
                                    <p:set>
                                      <p:cBhvr>
                                        <p:cTn id="84" dur="1" fill="hold">
                                          <p:stCondLst>
                                            <p:cond delay="499"/>
                                          </p:stCondLst>
                                        </p:cTn>
                                        <p:tgtEl>
                                          <p:spTgt spid="28"/>
                                        </p:tgtEl>
                                        <p:attrNameLst>
                                          <p:attrName>style.visibility</p:attrName>
                                        </p:attrNameLst>
                                      </p:cBhvr>
                                      <p:to>
                                        <p:strVal val="hidden"/>
                                      </p:to>
                                    </p:set>
                                  </p:childTnLst>
                                </p:cTn>
                              </p:par>
                              <p:par>
                                <p:cTn id="85" presetID="53" presetClass="exit" presetSubtype="32" fill="hold" nodeType="withEffect">
                                  <p:stCondLst>
                                    <p:cond delay="0"/>
                                  </p:stCondLst>
                                  <p:childTnLst>
                                    <p:anim calcmode="lin" valueType="num">
                                      <p:cBhvr>
                                        <p:cTn id="86" dur="500"/>
                                        <p:tgtEl>
                                          <p:spTgt spid="30"/>
                                        </p:tgtEl>
                                        <p:attrNameLst>
                                          <p:attrName>ppt_w</p:attrName>
                                        </p:attrNameLst>
                                      </p:cBhvr>
                                      <p:tavLst>
                                        <p:tav tm="0">
                                          <p:val>
                                            <p:strVal val="ppt_w"/>
                                          </p:val>
                                        </p:tav>
                                        <p:tav tm="100000">
                                          <p:val>
                                            <p:fltVal val="0"/>
                                          </p:val>
                                        </p:tav>
                                      </p:tavLst>
                                    </p:anim>
                                    <p:anim calcmode="lin" valueType="num">
                                      <p:cBhvr>
                                        <p:cTn id="87" dur="500"/>
                                        <p:tgtEl>
                                          <p:spTgt spid="30"/>
                                        </p:tgtEl>
                                        <p:attrNameLst>
                                          <p:attrName>ppt_h</p:attrName>
                                        </p:attrNameLst>
                                      </p:cBhvr>
                                      <p:tavLst>
                                        <p:tav tm="0">
                                          <p:val>
                                            <p:strVal val="ppt_h"/>
                                          </p:val>
                                        </p:tav>
                                        <p:tav tm="100000">
                                          <p:val>
                                            <p:fltVal val="0"/>
                                          </p:val>
                                        </p:tav>
                                      </p:tavLst>
                                    </p:anim>
                                    <p:animEffect transition="out" filter="fade">
                                      <p:cBhvr>
                                        <p:cTn id="88" dur="500"/>
                                        <p:tgtEl>
                                          <p:spTgt spid="30"/>
                                        </p:tgtEl>
                                      </p:cBhvr>
                                    </p:animEffect>
                                    <p:set>
                                      <p:cBhvr>
                                        <p:cTn id="89" dur="1" fill="hold">
                                          <p:stCondLst>
                                            <p:cond delay="499"/>
                                          </p:stCondLst>
                                        </p:cTn>
                                        <p:tgtEl>
                                          <p:spTgt spid="30"/>
                                        </p:tgtEl>
                                        <p:attrNameLst>
                                          <p:attrName>style.visibility</p:attrName>
                                        </p:attrNameLst>
                                      </p:cBhvr>
                                      <p:to>
                                        <p:strVal val="hidden"/>
                                      </p:to>
                                    </p:set>
                                  </p:childTnLst>
                                </p:cTn>
                              </p:par>
                              <p:par>
                                <p:cTn id="90" presetID="53" presetClass="exit" presetSubtype="32" fill="hold" nodeType="withEffect">
                                  <p:stCondLst>
                                    <p:cond delay="0"/>
                                  </p:stCondLst>
                                  <p:childTnLst>
                                    <p:anim calcmode="lin" valueType="num">
                                      <p:cBhvr>
                                        <p:cTn id="91" dur="500"/>
                                        <p:tgtEl>
                                          <p:spTgt spid="29"/>
                                        </p:tgtEl>
                                        <p:attrNameLst>
                                          <p:attrName>ppt_w</p:attrName>
                                        </p:attrNameLst>
                                      </p:cBhvr>
                                      <p:tavLst>
                                        <p:tav tm="0">
                                          <p:val>
                                            <p:strVal val="ppt_w"/>
                                          </p:val>
                                        </p:tav>
                                        <p:tav tm="100000">
                                          <p:val>
                                            <p:fltVal val="0"/>
                                          </p:val>
                                        </p:tav>
                                      </p:tavLst>
                                    </p:anim>
                                    <p:anim calcmode="lin" valueType="num">
                                      <p:cBhvr>
                                        <p:cTn id="92" dur="500"/>
                                        <p:tgtEl>
                                          <p:spTgt spid="29"/>
                                        </p:tgtEl>
                                        <p:attrNameLst>
                                          <p:attrName>ppt_h</p:attrName>
                                        </p:attrNameLst>
                                      </p:cBhvr>
                                      <p:tavLst>
                                        <p:tav tm="0">
                                          <p:val>
                                            <p:strVal val="ppt_h"/>
                                          </p:val>
                                        </p:tav>
                                        <p:tav tm="100000">
                                          <p:val>
                                            <p:fltVal val="0"/>
                                          </p:val>
                                        </p:tav>
                                      </p:tavLst>
                                    </p:anim>
                                    <p:animEffect transition="out" filter="fade">
                                      <p:cBhvr>
                                        <p:cTn id="93" dur="500"/>
                                        <p:tgtEl>
                                          <p:spTgt spid="29"/>
                                        </p:tgtEl>
                                      </p:cBhvr>
                                    </p:animEffect>
                                    <p:set>
                                      <p:cBhvr>
                                        <p:cTn id="94" dur="1" fill="hold">
                                          <p:stCondLst>
                                            <p:cond delay="499"/>
                                          </p:stCondLst>
                                        </p:cTn>
                                        <p:tgtEl>
                                          <p:spTgt spid="29"/>
                                        </p:tgtEl>
                                        <p:attrNameLst>
                                          <p:attrName>style.visibility</p:attrName>
                                        </p:attrNameLst>
                                      </p:cBhvr>
                                      <p:to>
                                        <p:strVal val="hidden"/>
                                      </p:to>
                                    </p:set>
                                  </p:childTnLst>
                                </p:cTn>
                              </p:par>
                            </p:childTnLst>
                          </p:cTn>
                        </p:par>
                      </p:childTnLst>
                    </p:cTn>
                  </p:par>
                  <p:par>
                    <p:cTn id="95" fill="hold">
                      <p:stCondLst>
                        <p:cond delay="indefinite"/>
                      </p:stCondLst>
                      <p:childTnLst>
                        <p:par>
                          <p:cTn id="96" fill="hold">
                            <p:stCondLst>
                              <p:cond delay="0"/>
                            </p:stCondLst>
                            <p:childTnLst>
                              <p:par>
                                <p:cTn id="97" presetID="16" presetClass="entr" presetSubtype="21" fill="hold" grpId="0" nodeType="clickEffect">
                                  <p:stCondLst>
                                    <p:cond delay="0"/>
                                  </p:stCondLst>
                                  <p:childTnLst>
                                    <p:set>
                                      <p:cBhvr>
                                        <p:cTn id="98" dur="1" fill="hold">
                                          <p:stCondLst>
                                            <p:cond delay="0"/>
                                          </p:stCondLst>
                                        </p:cTn>
                                        <p:tgtEl>
                                          <p:spTgt spid="33"/>
                                        </p:tgtEl>
                                        <p:attrNameLst>
                                          <p:attrName>style.visibility</p:attrName>
                                        </p:attrNameLst>
                                      </p:cBhvr>
                                      <p:to>
                                        <p:strVal val="visible"/>
                                      </p:to>
                                    </p:set>
                                    <p:animEffect transition="in" filter="barn(inVertical)">
                                      <p:cBhvr>
                                        <p:cTn id="99" dur="500"/>
                                        <p:tgtEl>
                                          <p:spTgt spid="33"/>
                                        </p:tgtEl>
                                      </p:cBhvr>
                                    </p:animEffect>
                                  </p:childTnLst>
                                </p:cTn>
                              </p:par>
                              <p:par>
                                <p:cTn id="100" presetID="53" presetClass="entr" presetSubtype="16" fill="hold" grpId="0" nodeType="withEffect">
                                  <p:stCondLst>
                                    <p:cond delay="0"/>
                                  </p:stCondLst>
                                  <p:childTnLst>
                                    <p:set>
                                      <p:cBhvr>
                                        <p:cTn id="101" dur="1" fill="hold">
                                          <p:stCondLst>
                                            <p:cond delay="0"/>
                                          </p:stCondLst>
                                        </p:cTn>
                                        <p:tgtEl>
                                          <p:spTgt spid="36"/>
                                        </p:tgtEl>
                                        <p:attrNameLst>
                                          <p:attrName>style.visibility</p:attrName>
                                        </p:attrNameLst>
                                      </p:cBhvr>
                                      <p:to>
                                        <p:strVal val="visible"/>
                                      </p:to>
                                    </p:set>
                                    <p:anim calcmode="lin" valueType="num">
                                      <p:cBhvr>
                                        <p:cTn id="102" dur="500" fill="hold"/>
                                        <p:tgtEl>
                                          <p:spTgt spid="36"/>
                                        </p:tgtEl>
                                        <p:attrNameLst>
                                          <p:attrName>ppt_w</p:attrName>
                                        </p:attrNameLst>
                                      </p:cBhvr>
                                      <p:tavLst>
                                        <p:tav tm="0">
                                          <p:val>
                                            <p:fltVal val="0"/>
                                          </p:val>
                                        </p:tav>
                                        <p:tav tm="100000">
                                          <p:val>
                                            <p:strVal val="#ppt_w"/>
                                          </p:val>
                                        </p:tav>
                                      </p:tavLst>
                                    </p:anim>
                                    <p:anim calcmode="lin" valueType="num">
                                      <p:cBhvr>
                                        <p:cTn id="103" dur="500" fill="hold"/>
                                        <p:tgtEl>
                                          <p:spTgt spid="36"/>
                                        </p:tgtEl>
                                        <p:attrNameLst>
                                          <p:attrName>ppt_h</p:attrName>
                                        </p:attrNameLst>
                                      </p:cBhvr>
                                      <p:tavLst>
                                        <p:tav tm="0">
                                          <p:val>
                                            <p:fltVal val="0"/>
                                          </p:val>
                                        </p:tav>
                                        <p:tav tm="100000">
                                          <p:val>
                                            <p:strVal val="#ppt_h"/>
                                          </p:val>
                                        </p:tav>
                                      </p:tavLst>
                                    </p:anim>
                                    <p:animEffect transition="in" filter="fade">
                                      <p:cBhvr>
                                        <p:cTn id="104" dur="500"/>
                                        <p:tgtEl>
                                          <p:spTgt spid="36"/>
                                        </p:tgtEl>
                                      </p:cBhvr>
                                    </p:animEffect>
                                  </p:childTnLst>
                                </p:cTn>
                              </p:par>
                              <p:par>
                                <p:cTn id="105" presetID="53" presetClass="entr" presetSubtype="16" fill="hold" grpId="0" nodeType="withEffect">
                                  <p:stCondLst>
                                    <p:cond delay="0"/>
                                  </p:stCondLst>
                                  <p:childTnLst>
                                    <p:set>
                                      <p:cBhvr>
                                        <p:cTn id="106" dur="1" fill="hold">
                                          <p:stCondLst>
                                            <p:cond delay="0"/>
                                          </p:stCondLst>
                                        </p:cTn>
                                        <p:tgtEl>
                                          <p:spTgt spid="35"/>
                                        </p:tgtEl>
                                        <p:attrNameLst>
                                          <p:attrName>style.visibility</p:attrName>
                                        </p:attrNameLst>
                                      </p:cBhvr>
                                      <p:to>
                                        <p:strVal val="visible"/>
                                      </p:to>
                                    </p:set>
                                    <p:anim calcmode="lin" valueType="num">
                                      <p:cBhvr>
                                        <p:cTn id="107" dur="500" fill="hold"/>
                                        <p:tgtEl>
                                          <p:spTgt spid="35"/>
                                        </p:tgtEl>
                                        <p:attrNameLst>
                                          <p:attrName>ppt_w</p:attrName>
                                        </p:attrNameLst>
                                      </p:cBhvr>
                                      <p:tavLst>
                                        <p:tav tm="0">
                                          <p:val>
                                            <p:fltVal val="0"/>
                                          </p:val>
                                        </p:tav>
                                        <p:tav tm="100000">
                                          <p:val>
                                            <p:strVal val="#ppt_w"/>
                                          </p:val>
                                        </p:tav>
                                      </p:tavLst>
                                    </p:anim>
                                    <p:anim calcmode="lin" valueType="num">
                                      <p:cBhvr>
                                        <p:cTn id="108" dur="500" fill="hold"/>
                                        <p:tgtEl>
                                          <p:spTgt spid="35"/>
                                        </p:tgtEl>
                                        <p:attrNameLst>
                                          <p:attrName>ppt_h</p:attrName>
                                        </p:attrNameLst>
                                      </p:cBhvr>
                                      <p:tavLst>
                                        <p:tav tm="0">
                                          <p:val>
                                            <p:fltVal val="0"/>
                                          </p:val>
                                        </p:tav>
                                        <p:tav tm="100000">
                                          <p:val>
                                            <p:strVal val="#ppt_h"/>
                                          </p:val>
                                        </p:tav>
                                      </p:tavLst>
                                    </p:anim>
                                    <p:animEffect transition="in" filter="fade">
                                      <p:cBhvr>
                                        <p:cTn id="109" dur="500"/>
                                        <p:tgtEl>
                                          <p:spTgt spid="35"/>
                                        </p:tgtEl>
                                      </p:cBhvr>
                                    </p:animEffect>
                                  </p:childTnLst>
                                </p:cTn>
                              </p:par>
                              <p:par>
                                <p:cTn id="110" presetID="53" presetClass="entr" presetSubtype="16" fill="hold" grpId="0" nodeType="withEffect">
                                  <p:stCondLst>
                                    <p:cond delay="0"/>
                                  </p:stCondLst>
                                  <p:childTnLst>
                                    <p:set>
                                      <p:cBhvr>
                                        <p:cTn id="111" dur="1" fill="hold">
                                          <p:stCondLst>
                                            <p:cond delay="0"/>
                                          </p:stCondLst>
                                        </p:cTn>
                                        <p:tgtEl>
                                          <p:spTgt spid="34"/>
                                        </p:tgtEl>
                                        <p:attrNameLst>
                                          <p:attrName>style.visibility</p:attrName>
                                        </p:attrNameLst>
                                      </p:cBhvr>
                                      <p:to>
                                        <p:strVal val="visible"/>
                                      </p:to>
                                    </p:set>
                                    <p:anim calcmode="lin" valueType="num">
                                      <p:cBhvr>
                                        <p:cTn id="112" dur="500" fill="hold"/>
                                        <p:tgtEl>
                                          <p:spTgt spid="34"/>
                                        </p:tgtEl>
                                        <p:attrNameLst>
                                          <p:attrName>ppt_w</p:attrName>
                                        </p:attrNameLst>
                                      </p:cBhvr>
                                      <p:tavLst>
                                        <p:tav tm="0">
                                          <p:val>
                                            <p:fltVal val="0"/>
                                          </p:val>
                                        </p:tav>
                                        <p:tav tm="100000">
                                          <p:val>
                                            <p:strVal val="#ppt_w"/>
                                          </p:val>
                                        </p:tav>
                                      </p:tavLst>
                                    </p:anim>
                                    <p:anim calcmode="lin" valueType="num">
                                      <p:cBhvr>
                                        <p:cTn id="113" dur="500" fill="hold"/>
                                        <p:tgtEl>
                                          <p:spTgt spid="34"/>
                                        </p:tgtEl>
                                        <p:attrNameLst>
                                          <p:attrName>ppt_h</p:attrName>
                                        </p:attrNameLst>
                                      </p:cBhvr>
                                      <p:tavLst>
                                        <p:tav tm="0">
                                          <p:val>
                                            <p:fltVal val="0"/>
                                          </p:val>
                                        </p:tav>
                                        <p:tav tm="100000">
                                          <p:val>
                                            <p:strVal val="#ppt_h"/>
                                          </p:val>
                                        </p:tav>
                                      </p:tavLst>
                                    </p:anim>
                                    <p:animEffect transition="in" filter="fade">
                                      <p:cBhvr>
                                        <p:cTn id="114" dur="500"/>
                                        <p:tgtEl>
                                          <p:spTgt spid="34"/>
                                        </p:tgtEl>
                                      </p:cBhvr>
                                    </p:animEffect>
                                  </p:childTnLst>
                                </p:cTn>
                              </p:par>
                            </p:childTnLst>
                          </p:cTn>
                        </p:par>
                      </p:childTnLst>
                    </p:cTn>
                  </p:par>
                  <p:par>
                    <p:cTn id="115" fill="hold">
                      <p:stCondLst>
                        <p:cond delay="indefinite"/>
                      </p:stCondLst>
                      <p:childTnLst>
                        <p:par>
                          <p:cTn id="116" fill="hold">
                            <p:stCondLst>
                              <p:cond delay="0"/>
                            </p:stCondLst>
                            <p:childTnLst>
                              <p:par>
                                <p:cTn id="117" presetID="16" presetClass="exit" presetSubtype="21" fill="hold" grpId="1" nodeType="clickEffect">
                                  <p:stCondLst>
                                    <p:cond delay="0"/>
                                  </p:stCondLst>
                                  <p:childTnLst>
                                    <p:animEffect transition="out" filter="barn(inVertical)">
                                      <p:cBhvr>
                                        <p:cTn id="118" dur="500"/>
                                        <p:tgtEl>
                                          <p:spTgt spid="33"/>
                                        </p:tgtEl>
                                      </p:cBhvr>
                                    </p:animEffect>
                                    <p:set>
                                      <p:cBhvr>
                                        <p:cTn id="119" dur="1" fill="hold">
                                          <p:stCondLst>
                                            <p:cond delay="499"/>
                                          </p:stCondLst>
                                        </p:cTn>
                                        <p:tgtEl>
                                          <p:spTgt spid="33"/>
                                        </p:tgtEl>
                                        <p:attrNameLst>
                                          <p:attrName>style.visibility</p:attrName>
                                        </p:attrNameLst>
                                      </p:cBhvr>
                                      <p:to>
                                        <p:strVal val="hidden"/>
                                      </p:to>
                                    </p:set>
                                  </p:childTnLst>
                                </p:cTn>
                              </p:par>
                              <p:par>
                                <p:cTn id="120" presetID="53" presetClass="exit" presetSubtype="32" fill="hold" grpId="1" nodeType="withEffect">
                                  <p:stCondLst>
                                    <p:cond delay="0"/>
                                  </p:stCondLst>
                                  <p:childTnLst>
                                    <p:anim calcmode="lin" valueType="num">
                                      <p:cBhvr>
                                        <p:cTn id="121" dur="500"/>
                                        <p:tgtEl>
                                          <p:spTgt spid="36"/>
                                        </p:tgtEl>
                                        <p:attrNameLst>
                                          <p:attrName>ppt_w</p:attrName>
                                        </p:attrNameLst>
                                      </p:cBhvr>
                                      <p:tavLst>
                                        <p:tav tm="0">
                                          <p:val>
                                            <p:strVal val="ppt_w"/>
                                          </p:val>
                                        </p:tav>
                                        <p:tav tm="100000">
                                          <p:val>
                                            <p:fltVal val="0"/>
                                          </p:val>
                                        </p:tav>
                                      </p:tavLst>
                                    </p:anim>
                                    <p:anim calcmode="lin" valueType="num">
                                      <p:cBhvr>
                                        <p:cTn id="122" dur="500"/>
                                        <p:tgtEl>
                                          <p:spTgt spid="36"/>
                                        </p:tgtEl>
                                        <p:attrNameLst>
                                          <p:attrName>ppt_h</p:attrName>
                                        </p:attrNameLst>
                                      </p:cBhvr>
                                      <p:tavLst>
                                        <p:tav tm="0">
                                          <p:val>
                                            <p:strVal val="ppt_h"/>
                                          </p:val>
                                        </p:tav>
                                        <p:tav tm="100000">
                                          <p:val>
                                            <p:fltVal val="0"/>
                                          </p:val>
                                        </p:tav>
                                      </p:tavLst>
                                    </p:anim>
                                    <p:animEffect transition="out" filter="fade">
                                      <p:cBhvr>
                                        <p:cTn id="123" dur="500"/>
                                        <p:tgtEl>
                                          <p:spTgt spid="36"/>
                                        </p:tgtEl>
                                      </p:cBhvr>
                                    </p:animEffect>
                                    <p:set>
                                      <p:cBhvr>
                                        <p:cTn id="124" dur="1" fill="hold">
                                          <p:stCondLst>
                                            <p:cond delay="499"/>
                                          </p:stCondLst>
                                        </p:cTn>
                                        <p:tgtEl>
                                          <p:spTgt spid="36"/>
                                        </p:tgtEl>
                                        <p:attrNameLst>
                                          <p:attrName>style.visibility</p:attrName>
                                        </p:attrNameLst>
                                      </p:cBhvr>
                                      <p:to>
                                        <p:strVal val="hidden"/>
                                      </p:to>
                                    </p:set>
                                  </p:childTnLst>
                                </p:cTn>
                              </p:par>
                              <p:par>
                                <p:cTn id="125" presetID="53" presetClass="exit" presetSubtype="32" fill="hold" grpId="1" nodeType="withEffect">
                                  <p:stCondLst>
                                    <p:cond delay="0"/>
                                  </p:stCondLst>
                                  <p:childTnLst>
                                    <p:anim calcmode="lin" valueType="num">
                                      <p:cBhvr>
                                        <p:cTn id="126" dur="500"/>
                                        <p:tgtEl>
                                          <p:spTgt spid="35"/>
                                        </p:tgtEl>
                                        <p:attrNameLst>
                                          <p:attrName>ppt_w</p:attrName>
                                        </p:attrNameLst>
                                      </p:cBhvr>
                                      <p:tavLst>
                                        <p:tav tm="0">
                                          <p:val>
                                            <p:strVal val="ppt_w"/>
                                          </p:val>
                                        </p:tav>
                                        <p:tav tm="100000">
                                          <p:val>
                                            <p:fltVal val="0"/>
                                          </p:val>
                                        </p:tav>
                                      </p:tavLst>
                                    </p:anim>
                                    <p:anim calcmode="lin" valueType="num">
                                      <p:cBhvr>
                                        <p:cTn id="127" dur="500"/>
                                        <p:tgtEl>
                                          <p:spTgt spid="35"/>
                                        </p:tgtEl>
                                        <p:attrNameLst>
                                          <p:attrName>ppt_h</p:attrName>
                                        </p:attrNameLst>
                                      </p:cBhvr>
                                      <p:tavLst>
                                        <p:tav tm="0">
                                          <p:val>
                                            <p:strVal val="ppt_h"/>
                                          </p:val>
                                        </p:tav>
                                        <p:tav tm="100000">
                                          <p:val>
                                            <p:fltVal val="0"/>
                                          </p:val>
                                        </p:tav>
                                      </p:tavLst>
                                    </p:anim>
                                    <p:animEffect transition="out" filter="fade">
                                      <p:cBhvr>
                                        <p:cTn id="128" dur="500"/>
                                        <p:tgtEl>
                                          <p:spTgt spid="35"/>
                                        </p:tgtEl>
                                      </p:cBhvr>
                                    </p:animEffect>
                                    <p:set>
                                      <p:cBhvr>
                                        <p:cTn id="129" dur="1" fill="hold">
                                          <p:stCondLst>
                                            <p:cond delay="499"/>
                                          </p:stCondLst>
                                        </p:cTn>
                                        <p:tgtEl>
                                          <p:spTgt spid="35"/>
                                        </p:tgtEl>
                                        <p:attrNameLst>
                                          <p:attrName>style.visibility</p:attrName>
                                        </p:attrNameLst>
                                      </p:cBhvr>
                                      <p:to>
                                        <p:strVal val="hidden"/>
                                      </p:to>
                                    </p:set>
                                  </p:childTnLst>
                                </p:cTn>
                              </p:par>
                              <p:par>
                                <p:cTn id="130" presetID="53" presetClass="exit" presetSubtype="32" fill="hold" grpId="1" nodeType="withEffect">
                                  <p:stCondLst>
                                    <p:cond delay="0"/>
                                  </p:stCondLst>
                                  <p:childTnLst>
                                    <p:anim calcmode="lin" valueType="num">
                                      <p:cBhvr>
                                        <p:cTn id="131" dur="500"/>
                                        <p:tgtEl>
                                          <p:spTgt spid="34"/>
                                        </p:tgtEl>
                                        <p:attrNameLst>
                                          <p:attrName>ppt_w</p:attrName>
                                        </p:attrNameLst>
                                      </p:cBhvr>
                                      <p:tavLst>
                                        <p:tav tm="0">
                                          <p:val>
                                            <p:strVal val="ppt_w"/>
                                          </p:val>
                                        </p:tav>
                                        <p:tav tm="100000">
                                          <p:val>
                                            <p:fltVal val="0"/>
                                          </p:val>
                                        </p:tav>
                                      </p:tavLst>
                                    </p:anim>
                                    <p:anim calcmode="lin" valueType="num">
                                      <p:cBhvr>
                                        <p:cTn id="132" dur="500"/>
                                        <p:tgtEl>
                                          <p:spTgt spid="34"/>
                                        </p:tgtEl>
                                        <p:attrNameLst>
                                          <p:attrName>ppt_h</p:attrName>
                                        </p:attrNameLst>
                                      </p:cBhvr>
                                      <p:tavLst>
                                        <p:tav tm="0">
                                          <p:val>
                                            <p:strVal val="ppt_h"/>
                                          </p:val>
                                        </p:tav>
                                        <p:tav tm="100000">
                                          <p:val>
                                            <p:fltVal val="0"/>
                                          </p:val>
                                        </p:tav>
                                      </p:tavLst>
                                    </p:anim>
                                    <p:animEffect transition="out" filter="fade">
                                      <p:cBhvr>
                                        <p:cTn id="133" dur="500"/>
                                        <p:tgtEl>
                                          <p:spTgt spid="34"/>
                                        </p:tgtEl>
                                      </p:cBhvr>
                                    </p:animEffect>
                                    <p:set>
                                      <p:cBhvr>
                                        <p:cTn id="134" dur="1" fill="hold">
                                          <p:stCondLst>
                                            <p:cond delay="499"/>
                                          </p:stCondLst>
                                        </p:cTn>
                                        <p:tgtEl>
                                          <p:spTgt spid="3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p:bldP spid="22" grpId="1"/>
      <p:bldP spid="23" grpId="0" animBg="1"/>
      <p:bldP spid="23" grpId="1" animBg="1"/>
      <p:bldP spid="25" grpId="0"/>
      <p:bldP spid="25" grpId="1"/>
      <p:bldP spid="26" grpId="0" animBg="1"/>
      <p:bldP spid="26" grpId="1" animBg="1"/>
      <p:bldP spid="28" grpId="0"/>
      <p:bldP spid="28" grpId="1"/>
      <p:bldP spid="33" grpId="0"/>
      <p:bldP spid="33" grpId="1"/>
      <p:bldP spid="34" grpId="0" animBg="1"/>
      <p:bldP spid="34" grpId="1" animBg="1"/>
      <p:bldP spid="35" grpId="0" animBg="1"/>
      <p:bldP spid="35" grpId="1" animBg="1"/>
      <p:bldP spid="36" grpId="0" animBg="1"/>
      <p:bldP spid="36" grpId="1"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מלבן 2"/>
          <p:cNvSpPr/>
          <p:nvPr/>
        </p:nvSpPr>
        <p:spPr>
          <a:xfrm>
            <a:off x="9057808" y="278713"/>
            <a:ext cx="1409360" cy="707886"/>
          </a:xfrm>
          <a:prstGeom prst="rect">
            <a:avLst/>
          </a:prstGeom>
        </p:spPr>
        <p:txBody>
          <a:bodyPr wrap="none">
            <a:spAutoFit/>
          </a:bodyPr>
          <a:lstStyle/>
          <a:p>
            <a:r>
              <a:rPr lang="he-IL" sz="4000" b="1" dirty="0" smtClean="0">
                <a:latin typeface="Calibri" panose="020F0502020204030204" pitchFamily="34" charset="0"/>
                <a:cs typeface="Calibri" panose="020F0502020204030204" pitchFamily="34" charset="0"/>
              </a:rPr>
              <a:t>תפעול</a:t>
            </a:r>
            <a:endParaRPr lang="he-IL" sz="4000" b="1" dirty="0">
              <a:latin typeface="Calibri" panose="020F0502020204030204" pitchFamily="34" charset="0"/>
              <a:cs typeface="Calibri" panose="020F0502020204030204" pitchFamily="34" charset="0"/>
            </a:endParaRPr>
          </a:p>
        </p:txBody>
      </p:sp>
      <p:pic>
        <p:nvPicPr>
          <p:cNvPr id="67" name="מציין מיקום תוכן 14"/>
          <p:cNvPicPr>
            <a:picLocks noChangeAspect="1"/>
          </p:cNvPicPr>
          <p:nvPr/>
        </p:nvPicPr>
        <p:blipFill>
          <a:blip r:embed="rId3">
            <a:extLst>
              <a:ext uri="{28A0092B-C50C-407E-A947-70E740481C1C}">
                <a14:useLocalDpi xmlns:a14="http://schemas.microsoft.com/office/drawing/2010/main" val="0"/>
              </a:ext>
            </a:extLst>
          </a:blip>
          <a:stretch>
            <a:fillRect/>
          </a:stretch>
        </p:blipFill>
        <p:spPr bwMode="auto">
          <a:xfrm>
            <a:off x="3213997" y="1874952"/>
            <a:ext cx="3417809" cy="21850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8" name="TextBox 67"/>
          <p:cNvSpPr txBox="1"/>
          <p:nvPr/>
        </p:nvSpPr>
        <p:spPr>
          <a:xfrm>
            <a:off x="6946838" y="1362390"/>
            <a:ext cx="3168352" cy="3785652"/>
          </a:xfrm>
          <a:prstGeom prst="rect">
            <a:avLst/>
          </a:prstGeom>
          <a:noFill/>
        </p:spPr>
        <p:txBody>
          <a:bodyPr wrap="square" rtlCol="1">
            <a:spAutoFit/>
          </a:bodyPr>
          <a:lstStyle/>
          <a:p>
            <a:r>
              <a:rPr lang="he-IL" sz="2000" dirty="0" smtClean="0">
                <a:latin typeface="Calibri" panose="020F0502020204030204" pitchFamily="34" charset="0"/>
                <a:cs typeface="Calibri" panose="020F0502020204030204" pitchFamily="34" charset="0"/>
              </a:rPr>
              <a:t>חמשת תיבות התצוגה מציגות את אפשרויות התפריטים השונים של משקף התנודות.</a:t>
            </a:r>
          </a:p>
          <a:p>
            <a:endParaRPr lang="he-IL" sz="2000" dirty="0" smtClean="0">
              <a:latin typeface="Calibri" panose="020F0502020204030204" pitchFamily="34" charset="0"/>
              <a:cs typeface="Calibri" panose="020F0502020204030204" pitchFamily="34" charset="0"/>
            </a:endParaRPr>
          </a:p>
          <a:p>
            <a:r>
              <a:rPr lang="he-IL" sz="2000" dirty="0" smtClean="0">
                <a:latin typeface="Calibri" panose="020F0502020204030204" pitchFamily="34" charset="0"/>
                <a:cs typeface="Calibri" panose="020F0502020204030204" pitchFamily="34" charset="0"/>
              </a:rPr>
              <a:t>לכל תיבת תצוגה יש כפתור מתאים שמאפשר שינוי של הבחירה בכל אחת מהתיבות בהתאם לתפריט הנבחר. </a:t>
            </a:r>
          </a:p>
          <a:p>
            <a:endParaRPr lang="he-IL" sz="2000" dirty="0">
              <a:latin typeface="Calibri" panose="020F0502020204030204" pitchFamily="34" charset="0"/>
              <a:cs typeface="Calibri" panose="020F0502020204030204" pitchFamily="34" charset="0"/>
            </a:endParaRPr>
          </a:p>
          <a:p>
            <a:r>
              <a:rPr lang="he-IL" sz="2000" dirty="0" smtClean="0">
                <a:latin typeface="Calibri" panose="020F0502020204030204" pitchFamily="34" charset="0"/>
                <a:cs typeface="Calibri" panose="020F0502020204030204" pitchFamily="34" charset="0"/>
              </a:rPr>
              <a:t>בכל תיבה מה שניתן לשנות או הבחירה הנוכחית יהיה מסומן במלבן שחור.</a:t>
            </a:r>
            <a:endParaRPr lang="he-IL" sz="2000" dirty="0">
              <a:latin typeface="Calibri" panose="020F0502020204030204" pitchFamily="34" charset="0"/>
              <a:cs typeface="Calibri" panose="020F0502020204030204" pitchFamily="34" charset="0"/>
            </a:endParaRPr>
          </a:p>
        </p:txBody>
      </p:sp>
      <p:sp>
        <p:nvSpPr>
          <p:cNvPr id="69" name="אליפסה 68"/>
          <p:cNvSpPr/>
          <p:nvPr/>
        </p:nvSpPr>
        <p:spPr bwMode="auto">
          <a:xfrm>
            <a:off x="5374237" y="2025852"/>
            <a:ext cx="504056" cy="505039"/>
          </a:xfrm>
          <a:prstGeom prst="ellipse">
            <a:avLst/>
          </a:prstGeom>
          <a:noFill/>
          <a:ln w="19050" cap="flat" cmpd="sng" algn="ctr">
            <a:solidFill>
              <a:srgbClr val="FF0000"/>
            </a:solidFill>
            <a:prstDash val="solid"/>
            <a:round/>
            <a:headEnd type="none" w="med" len="med"/>
            <a:tailEnd type="none" w="med" len="med"/>
          </a:ln>
          <a:effectLst/>
        </p:spPr>
        <p:txBody>
          <a:bodyPr vert="horz" wrap="square" lIns="91440" tIns="45720" rIns="91440" bIns="45720" numCol="1" rtlCol="1" anchor="t" anchorCtr="0" compatLnSpc="1">
            <a:prstTxWarp prst="textNoShape">
              <a:avLst/>
            </a:prstTxWarp>
          </a:bodyPr>
          <a:lstStyle/>
          <a:p>
            <a:pPr marL="0" marR="0" indent="0" algn="r" defTabSz="914400" rtl="1" eaLnBrk="1" fontAlgn="base" latinLnBrk="0" hangingPunct="1">
              <a:lnSpc>
                <a:spcPct val="100000"/>
              </a:lnSpc>
              <a:spcBef>
                <a:spcPct val="0"/>
              </a:spcBef>
              <a:spcAft>
                <a:spcPct val="0"/>
              </a:spcAft>
              <a:buClrTx/>
              <a:buSzTx/>
              <a:buFontTx/>
              <a:buNone/>
              <a:tabLst/>
            </a:pPr>
            <a:endParaRPr kumimoji="0" lang="he-IL" sz="1800" b="0" i="0" u="none" strike="noStrike" cap="none" normalizeH="0" baseline="0" smtClean="0">
              <a:ln>
                <a:noFill/>
              </a:ln>
              <a:effectLst/>
              <a:latin typeface="Calibri" panose="020F0502020204030204" pitchFamily="34" charset="0"/>
              <a:cs typeface="Calibri" panose="020F0502020204030204" pitchFamily="34" charset="0"/>
            </a:endParaRPr>
          </a:p>
        </p:txBody>
      </p:sp>
      <p:sp>
        <p:nvSpPr>
          <p:cNvPr id="70" name="אליפסה 69"/>
          <p:cNvSpPr/>
          <p:nvPr/>
        </p:nvSpPr>
        <p:spPr bwMode="auto">
          <a:xfrm>
            <a:off x="5407401" y="2395748"/>
            <a:ext cx="504056" cy="505039"/>
          </a:xfrm>
          <a:prstGeom prst="ellipse">
            <a:avLst/>
          </a:prstGeom>
          <a:noFill/>
          <a:ln w="28575" cap="flat" cmpd="sng" algn="ctr">
            <a:solidFill>
              <a:srgbClr val="FFFF00"/>
            </a:solidFill>
            <a:prstDash val="solid"/>
            <a:round/>
            <a:headEnd type="none" w="med" len="med"/>
            <a:tailEnd type="none" w="med" len="med"/>
          </a:ln>
          <a:effectLst/>
        </p:spPr>
        <p:txBody>
          <a:bodyPr vert="horz" wrap="square" lIns="91440" tIns="45720" rIns="91440" bIns="45720" numCol="1" rtlCol="1" anchor="t" anchorCtr="0" compatLnSpc="1">
            <a:prstTxWarp prst="textNoShape">
              <a:avLst/>
            </a:prstTxWarp>
          </a:bodyPr>
          <a:lstStyle/>
          <a:p>
            <a:pPr marL="0" marR="0" indent="0" algn="r" defTabSz="914400" rtl="1" eaLnBrk="1" fontAlgn="base" latinLnBrk="0" hangingPunct="1">
              <a:lnSpc>
                <a:spcPct val="100000"/>
              </a:lnSpc>
              <a:spcBef>
                <a:spcPct val="0"/>
              </a:spcBef>
              <a:spcAft>
                <a:spcPct val="0"/>
              </a:spcAft>
              <a:buClrTx/>
              <a:buSzTx/>
              <a:buFontTx/>
              <a:buNone/>
              <a:tabLst/>
            </a:pPr>
            <a:endParaRPr kumimoji="0" lang="he-IL" sz="1800" b="0" i="0" u="none" strike="noStrike" cap="none" normalizeH="0" baseline="0" smtClean="0">
              <a:ln>
                <a:noFill/>
              </a:ln>
              <a:effectLst/>
              <a:latin typeface="Calibri" panose="020F0502020204030204" pitchFamily="34" charset="0"/>
              <a:cs typeface="Calibri" panose="020F0502020204030204" pitchFamily="34" charset="0"/>
            </a:endParaRPr>
          </a:p>
        </p:txBody>
      </p:sp>
      <p:sp>
        <p:nvSpPr>
          <p:cNvPr id="71" name="אליפסה 70"/>
          <p:cNvSpPr/>
          <p:nvPr/>
        </p:nvSpPr>
        <p:spPr bwMode="auto">
          <a:xfrm>
            <a:off x="5379012" y="2683291"/>
            <a:ext cx="504056" cy="505039"/>
          </a:xfrm>
          <a:prstGeom prst="ellipse">
            <a:avLst/>
          </a:prstGeom>
          <a:noFill/>
          <a:ln w="19050" cap="flat" cmpd="sng" algn="ctr">
            <a:solidFill>
              <a:srgbClr val="00B050"/>
            </a:solidFill>
            <a:prstDash val="solid"/>
            <a:round/>
            <a:headEnd type="none" w="med" len="med"/>
            <a:tailEnd type="none" w="med" len="med"/>
          </a:ln>
          <a:effectLst/>
        </p:spPr>
        <p:txBody>
          <a:bodyPr vert="horz" wrap="square" lIns="91440" tIns="45720" rIns="91440" bIns="45720" numCol="1" rtlCol="1" anchor="t" anchorCtr="0" compatLnSpc="1">
            <a:prstTxWarp prst="textNoShape">
              <a:avLst/>
            </a:prstTxWarp>
          </a:bodyPr>
          <a:lstStyle/>
          <a:p>
            <a:pPr marL="0" marR="0" indent="0" algn="r" defTabSz="914400" rtl="1" eaLnBrk="1" fontAlgn="base" latinLnBrk="0" hangingPunct="1">
              <a:lnSpc>
                <a:spcPct val="100000"/>
              </a:lnSpc>
              <a:spcBef>
                <a:spcPct val="0"/>
              </a:spcBef>
              <a:spcAft>
                <a:spcPct val="0"/>
              </a:spcAft>
              <a:buClrTx/>
              <a:buSzTx/>
              <a:buFontTx/>
              <a:buNone/>
              <a:tabLst/>
            </a:pPr>
            <a:endParaRPr kumimoji="0" lang="he-IL" sz="1800" b="0" i="0" u="none" strike="noStrike" cap="none" normalizeH="0" baseline="0" smtClean="0">
              <a:ln>
                <a:noFill/>
              </a:ln>
              <a:effectLst/>
              <a:latin typeface="Calibri" panose="020F0502020204030204" pitchFamily="34" charset="0"/>
              <a:cs typeface="Calibri" panose="020F0502020204030204" pitchFamily="34" charset="0"/>
            </a:endParaRPr>
          </a:p>
        </p:txBody>
      </p:sp>
      <p:sp>
        <p:nvSpPr>
          <p:cNvPr id="72" name="אליפסה 71"/>
          <p:cNvSpPr/>
          <p:nvPr/>
        </p:nvSpPr>
        <p:spPr bwMode="auto">
          <a:xfrm>
            <a:off x="5374237" y="2988091"/>
            <a:ext cx="504056" cy="505039"/>
          </a:xfrm>
          <a:prstGeom prst="ellipse">
            <a:avLst/>
          </a:prstGeom>
          <a:noFill/>
          <a:ln w="19050" cap="flat" cmpd="sng" algn="ctr">
            <a:solidFill>
              <a:srgbClr val="00B0F0"/>
            </a:solidFill>
            <a:prstDash val="solid"/>
            <a:round/>
            <a:headEnd type="none" w="med" len="med"/>
            <a:tailEnd type="none" w="med" len="med"/>
          </a:ln>
          <a:effectLst/>
        </p:spPr>
        <p:txBody>
          <a:bodyPr vert="horz" wrap="square" lIns="91440" tIns="45720" rIns="91440" bIns="45720" numCol="1" rtlCol="1" anchor="t" anchorCtr="0" compatLnSpc="1">
            <a:prstTxWarp prst="textNoShape">
              <a:avLst/>
            </a:prstTxWarp>
          </a:bodyPr>
          <a:lstStyle/>
          <a:p>
            <a:pPr marL="0" marR="0" indent="0" algn="r" defTabSz="914400" rtl="1" eaLnBrk="1" fontAlgn="base" latinLnBrk="0" hangingPunct="1">
              <a:lnSpc>
                <a:spcPct val="100000"/>
              </a:lnSpc>
              <a:spcBef>
                <a:spcPct val="0"/>
              </a:spcBef>
              <a:spcAft>
                <a:spcPct val="0"/>
              </a:spcAft>
              <a:buClrTx/>
              <a:buSzTx/>
              <a:buFontTx/>
              <a:buNone/>
              <a:tabLst/>
            </a:pPr>
            <a:endParaRPr kumimoji="0" lang="he-IL" sz="1800" b="0" i="0" u="none" strike="noStrike" cap="none" normalizeH="0" baseline="0" smtClean="0">
              <a:ln>
                <a:noFill/>
              </a:ln>
              <a:effectLst/>
              <a:latin typeface="Calibri" panose="020F0502020204030204" pitchFamily="34" charset="0"/>
              <a:cs typeface="Calibri" panose="020F0502020204030204" pitchFamily="34" charset="0"/>
            </a:endParaRPr>
          </a:p>
        </p:txBody>
      </p:sp>
      <p:sp>
        <p:nvSpPr>
          <p:cNvPr id="73" name="אליפסה 72"/>
          <p:cNvSpPr/>
          <p:nvPr/>
        </p:nvSpPr>
        <p:spPr bwMode="auto">
          <a:xfrm>
            <a:off x="5374237" y="3286143"/>
            <a:ext cx="504056" cy="505039"/>
          </a:xfrm>
          <a:prstGeom prst="ellipse">
            <a:avLst/>
          </a:prstGeom>
          <a:noFill/>
          <a:ln w="19050" cap="flat" cmpd="sng" algn="ctr">
            <a:solidFill>
              <a:srgbClr val="7030A0"/>
            </a:solidFill>
            <a:prstDash val="solid"/>
            <a:round/>
            <a:headEnd type="none" w="med" len="med"/>
            <a:tailEnd type="none" w="med" len="med"/>
          </a:ln>
          <a:effectLst/>
        </p:spPr>
        <p:txBody>
          <a:bodyPr vert="horz" wrap="square" lIns="91440" tIns="45720" rIns="91440" bIns="45720" numCol="1" rtlCol="1" anchor="t" anchorCtr="0" compatLnSpc="1">
            <a:prstTxWarp prst="textNoShape">
              <a:avLst/>
            </a:prstTxWarp>
          </a:bodyPr>
          <a:lstStyle/>
          <a:p>
            <a:pPr marL="0" marR="0" indent="0" algn="r" defTabSz="914400" rtl="1" eaLnBrk="1" fontAlgn="base" latinLnBrk="0" hangingPunct="1">
              <a:lnSpc>
                <a:spcPct val="100000"/>
              </a:lnSpc>
              <a:spcBef>
                <a:spcPct val="0"/>
              </a:spcBef>
              <a:spcAft>
                <a:spcPct val="0"/>
              </a:spcAft>
              <a:buClrTx/>
              <a:buSzTx/>
              <a:buFontTx/>
              <a:buNone/>
              <a:tabLst/>
            </a:pPr>
            <a:endParaRPr kumimoji="0" lang="he-IL" sz="1800" b="0" i="0" u="none" strike="noStrike" cap="none" normalizeH="0" baseline="0" smtClean="0">
              <a:ln>
                <a:noFill/>
              </a:ln>
              <a:effectLst/>
              <a:latin typeface="Calibri" panose="020F0502020204030204" pitchFamily="34" charset="0"/>
              <a:cs typeface="Calibri" panose="020F0502020204030204" pitchFamily="34" charset="0"/>
            </a:endParaRPr>
          </a:p>
        </p:txBody>
      </p:sp>
      <p:sp>
        <p:nvSpPr>
          <p:cNvPr id="74" name="אליפסה 73"/>
          <p:cNvSpPr/>
          <p:nvPr/>
        </p:nvSpPr>
        <p:spPr bwMode="auto">
          <a:xfrm>
            <a:off x="6199464" y="2168543"/>
            <a:ext cx="432048" cy="353465"/>
          </a:xfrm>
          <a:prstGeom prst="ellipse">
            <a:avLst/>
          </a:prstGeom>
          <a:noFill/>
          <a:ln w="19050" cap="flat" cmpd="sng" algn="ctr">
            <a:solidFill>
              <a:srgbClr val="FF0000"/>
            </a:solidFill>
            <a:prstDash val="solid"/>
            <a:round/>
            <a:headEnd type="none" w="med" len="med"/>
            <a:tailEnd type="none" w="med" len="med"/>
          </a:ln>
          <a:effectLst/>
        </p:spPr>
        <p:txBody>
          <a:bodyPr vert="horz" wrap="square" lIns="91440" tIns="45720" rIns="91440" bIns="45720" numCol="1" rtlCol="1" anchor="t" anchorCtr="0" compatLnSpc="1">
            <a:prstTxWarp prst="textNoShape">
              <a:avLst/>
            </a:prstTxWarp>
          </a:bodyPr>
          <a:lstStyle/>
          <a:p>
            <a:pPr marL="0" marR="0" indent="0" algn="r" defTabSz="914400" rtl="1" eaLnBrk="1" fontAlgn="base" latinLnBrk="0" hangingPunct="1">
              <a:lnSpc>
                <a:spcPct val="100000"/>
              </a:lnSpc>
              <a:spcBef>
                <a:spcPct val="0"/>
              </a:spcBef>
              <a:spcAft>
                <a:spcPct val="0"/>
              </a:spcAft>
              <a:buClrTx/>
              <a:buSzTx/>
              <a:buFontTx/>
              <a:buNone/>
              <a:tabLst/>
            </a:pPr>
            <a:endParaRPr kumimoji="0" lang="he-IL" sz="1800" b="0" i="0" u="none" strike="noStrike" cap="none" normalizeH="0" baseline="0" smtClean="0">
              <a:ln>
                <a:noFill/>
              </a:ln>
              <a:effectLst/>
              <a:latin typeface="Calibri" panose="020F0502020204030204" pitchFamily="34" charset="0"/>
              <a:cs typeface="Calibri" panose="020F0502020204030204" pitchFamily="34" charset="0"/>
            </a:endParaRPr>
          </a:p>
        </p:txBody>
      </p:sp>
      <p:sp>
        <p:nvSpPr>
          <p:cNvPr id="75" name="אליפסה 74"/>
          <p:cNvSpPr/>
          <p:nvPr/>
        </p:nvSpPr>
        <p:spPr bwMode="auto">
          <a:xfrm>
            <a:off x="6205938" y="2748388"/>
            <a:ext cx="432048" cy="353465"/>
          </a:xfrm>
          <a:prstGeom prst="ellipse">
            <a:avLst/>
          </a:prstGeom>
          <a:noFill/>
          <a:ln w="19050" cap="flat" cmpd="sng" algn="ctr">
            <a:solidFill>
              <a:srgbClr val="00B050"/>
            </a:solidFill>
            <a:prstDash val="solid"/>
            <a:round/>
            <a:headEnd type="none" w="med" len="med"/>
            <a:tailEnd type="none" w="med" len="med"/>
          </a:ln>
          <a:effectLst/>
        </p:spPr>
        <p:txBody>
          <a:bodyPr vert="horz" wrap="square" lIns="91440" tIns="45720" rIns="91440" bIns="45720" numCol="1" rtlCol="1" anchor="t" anchorCtr="0" compatLnSpc="1">
            <a:prstTxWarp prst="textNoShape">
              <a:avLst/>
            </a:prstTxWarp>
          </a:bodyPr>
          <a:lstStyle/>
          <a:p>
            <a:pPr marL="0" marR="0" indent="0" algn="r" defTabSz="914400" rtl="1" eaLnBrk="1" fontAlgn="base" latinLnBrk="0" hangingPunct="1">
              <a:lnSpc>
                <a:spcPct val="100000"/>
              </a:lnSpc>
              <a:spcBef>
                <a:spcPct val="0"/>
              </a:spcBef>
              <a:spcAft>
                <a:spcPct val="0"/>
              </a:spcAft>
              <a:buClrTx/>
              <a:buSzTx/>
              <a:buFontTx/>
              <a:buNone/>
              <a:tabLst/>
            </a:pPr>
            <a:endParaRPr kumimoji="0" lang="he-IL" sz="1800" b="0" i="0" u="none" strike="noStrike" cap="none" normalizeH="0" baseline="0" smtClean="0">
              <a:ln>
                <a:noFill/>
              </a:ln>
              <a:effectLst/>
              <a:latin typeface="Calibri" panose="020F0502020204030204" pitchFamily="34" charset="0"/>
              <a:cs typeface="Calibri" panose="020F0502020204030204" pitchFamily="34" charset="0"/>
            </a:endParaRPr>
          </a:p>
        </p:txBody>
      </p:sp>
      <p:sp>
        <p:nvSpPr>
          <p:cNvPr id="76" name="אליפסה 75"/>
          <p:cNvSpPr/>
          <p:nvPr/>
        </p:nvSpPr>
        <p:spPr bwMode="auto">
          <a:xfrm>
            <a:off x="6205938" y="2471534"/>
            <a:ext cx="432048" cy="353465"/>
          </a:xfrm>
          <a:prstGeom prst="ellipse">
            <a:avLst/>
          </a:prstGeom>
          <a:noFill/>
          <a:ln w="28575" cap="flat" cmpd="sng" algn="ctr">
            <a:solidFill>
              <a:srgbClr val="FFFF00"/>
            </a:solidFill>
            <a:prstDash val="solid"/>
            <a:round/>
            <a:headEnd type="none" w="med" len="med"/>
            <a:tailEnd type="none" w="med" len="med"/>
          </a:ln>
          <a:effectLst/>
        </p:spPr>
        <p:txBody>
          <a:bodyPr vert="horz" wrap="square" lIns="91440" tIns="45720" rIns="91440" bIns="45720" numCol="1" rtlCol="1" anchor="t" anchorCtr="0" compatLnSpc="1">
            <a:prstTxWarp prst="textNoShape">
              <a:avLst/>
            </a:prstTxWarp>
          </a:bodyPr>
          <a:lstStyle/>
          <a:p>
            <a:pPr marL="0" marR="0" indent="0" algn="r" defTabSz="914400" rtl="1" eaLnBrk="1" fontAlgn="base" latinLnBrk="0" hangingPunct="1">
              <a:lnSpc>
                <a:spcPct val="100000"/>
              </a:lnSpc>
              <a:spcBef>
                <a:spcPct val="0"/>
              </a:spcBef>
              <a:spcAft>
                <a:spcPct val="0"/>
              </a:spcAft>
              <a:buClrTx/>
              <a:buSzTx/>
              <a:buFontTx/>
              <a:buNone/>
              <a:tabLst/>
            </a:pPr>
            <a:endParaRPr kumimoji="0" lang="he-IL" sz="1800" b="0" i="0" u="none" strike="noStrike" cap="none" normalizeH="0" baseline="0" smtClean="0">
              <a:ln>
                <a:noFill/>
              </a:ln>
              <a:effectLst/>
              <a:latin typeface="Calibri" panose="020F0502020204030204" pitchFamily="34" charset="0"/>
              <a:cs typeface="Calibri" panose="020F0502020204030204" pitchFamily="34" charset="0"/>
            </a:endParaRPr>
          </a:p>
        </p:txBody>
      </p:sp>
      <p:sp>
        <p:nvSpPr>
          <p:cNvPr id="77" name="אליפסה 76"/>
          <p:cNvSpPr/>
          <p:nvPr/>
        </p:nvSpPr>
        <p:spPr bwMode="auto">
          <a:xfrm>
            <a:off x="6205938" y="3063877"/>
            <a:ext cx="432048" cy="353465"/>
          </a:xfrm>
          <a:prstGeom prst="ellipse">
            <a:avLst/>
          </a:prstGeom>
          <a:noFill/>
          <a:ln w="19050" cap="flat" cmpd="sng" algn="ctr">
            <a:solidFill>
              <a:srgbClr val="00B0F0"/>
            </a:solidFill>
            <a:prstDash val="solid"/>
            <a:round/>
            <a:headEnd type="none" w="med" len="med"/>
            <a:tailEnd type="none" w="med" len="med"/>
          </a:ln>
          <a:effectLst/>
        </p:spPr>
        <p:txBody>
          <a:bodyPr vert="horz" wrap="square" lIns="91440" tIns="45720" rIns="91440" bIns="45720" numCol="1" rtlCol="1" anchor="t" anchorCtr="0" compatLnSpc="1">
            <a:prstTxWarp prst="textNoShape">
              <a:avLst/>
            </a:prstTxWarp>
          </a:bodyPr>
          <a:lstStyle/>
          <a:p>
            <a:pPr marL="0" marR="0" indent="0" algn="r" defTabSz="914400" rtl="1" eaLnBrk="1" fontAlgn="base" latinLnBrk="0" hangingPunct="1">
              <a:lnSpc>
                <a:spcPct val="100000"/>
              </a:lnSpc>
              <a:spcBef>
                <a:spcPct val="0"/>
              </a:spcBef>
              <a:spcAft>
                <a:spcPct val="0"/>
              </a:spcAft>
              <a:buClrTx/>
              <a:buSzTx/>
              <a:buFontTx/>
              <a:buNone/>
              <a:tabLst/>
            </a:pPr>
            <a:endParaRPr kumimoji="0" lang="he-IL" sz="1800" b="0" i="0" u="none" strike="noStrike" cap="none" normalizeH="0" baseline="0" smtClean="0">
              <a:ln>
                <a:noFill/>
              </a:ln>
              <a:effectLst/>
              <a:latin typeface="Calibri" panose="020F0502020204030204" pitchFamily="34" charset="0"/>
              <a:cs typeface="Calibri" panose="020F0502020204030204" pitchFamily="34" charset="0"/>
            </a:endParaRPr>
          </a:p>
        </p:txBody>
      </p:sp>
      <p:sp>
        <p:nvSpPr>
          <p:cNvPr id="78" name="אליפסה 77"/>
          <p:cNvSpPr/>
          <p:nvPr/>
        </p:nvSpPr>
        <p:spPr bwMode="auto">
          <a:xfrm>
            <a:off x="6205938" y="3316397"/>
            <a:ext cx="432048" cy="353465"/>
          </a:xfrm>
          <a:prstGeom prst="ellipse">
            <a:avLst/>
          </a:prstGeom>
          <a:noFill/>
          <a:ln w="19050" cap="flat" cmpd="sng" algn="ctr">
            <a:solidFill>
              <a:srgbClr val="7030A0"/>
            </a:solidFill>
            <a:prstDash val="solid"/>
            <a:round/>
            <a:headEnd type="none" w="med" len="med"/>
            <a:tailEnd type="none" w="med" len="med"/>
          </a:ln>
          <a:effectLst/>
        </p:spPr>
        <p:txBody>
          <a:bodyPr vert="horz" wrap="square" lIns="91440" tIns="45720" rIns="91440" bIns="45720" numCol="1" rtlCol="1" anchor="t" anchorCtr="0" compatLnSpc="1">
            <a:prstTxWarp prst="textNoShape">
              <a:avLst/>
            </a:prstTxWarp>
          </a:bodyPr>
          <a:lstStyle/>
          <a:p>
            <a:pPr marL="0" marR="0" indent="0" algn="r" defTabSz="914400" rtl="1" eaLnBrk="1" fontAlgn="base" latinLnBrk="0" hangingPunct="1">
              <a:lnSpc>
                <a:spcPct val="100000"/>
              </a:lnSpc>
              <a:spcBef>
                <a:spcPct val="0"/>
              </a:spcBef>
              <a:spcAft>
                <a:spcPct val="0"/>
              </a:spcAft>
              <a:buClrTx/>
              <a:buSzTx/>
              <a:buFontTx/>
              <a:buNone/>
              <a:tabLst/>
            </a:pPr>
            <a:endParaRPr kumimoji="0" lang="he-IL" sz="1800" b="0" i="0" u="none" strike="noStrike" cap="none" normalizeH="0" baseline="0" smtClean="0">
              <a:ln>
                <a:noFill/>
              </a:ln>
              <a:effectLst/>
              <a:latin typeface="Calibri" panose="020F0502020204030204" pitchFamily="34" charset="0"/>
              <a:cs typeface="Calibri" panose="020F0502020204030204" pitchFamily="34" charset="0"/>
            </a:endParaRPr>
          </a:p>
        </p:txBody>
      </p:sp>
      <p:cxnSp>
        <p:nvCxnSpPr>
          <p:cNvPr id="79" name="מחבר ישר 78"/>
          <p:cNvCxnSpPr>
            <a:stCxn id="69" idx="6"/>
            <a:endCxn id="74" idx="2"/>
          </p:cNvCxnSpPr>
          <p:nvPr/>
        </p:nvCxnSpPr>
        <p:spPr bwMode="auto">
          <a:xfrm>
            <a:off x="5878293" y="2278372"/>
            <a:ext cx="321171" cy="66904"/>
          </a:xfrm>
          <a:prstGeom prst="line">
            <a:avLst/>
          </a:prstGeom>
          <a:solidFill>
            <a:srgbClr val="C0C0C0"/>
          </a:solidFill>
          <a:ln w="19050" cap="flat" cmpd="sng" algn="ctr">
            <a:solidFill>
              <a:srgbClr val="FF0000"/>
            </a:solidFill>
            <a:prstDash val="solid"/>
            <a:round/>
            <a:headEnd type="none" w="med" len="med"/>
            <a:tailEnd type="none" w="med" len="med"/>
          </a:ln>
          <a:effectLst/>
        </p:spPr>
      </p:cxnSp>
      <p:cxnSp>
        <p:nvCxnSpPr>
          <p:cNvPr id="80" name="מחבר ישר 79"/>
          <p:cNvCxnSpPr>
            <a:stCxn id="70" idx="6"/>
            <a:endCxn id="76" idx="2"/>
          </p:cNvCxnSpPr>
          <p:nvPr/>
        </p:nvCxnSpPr>
        <p:spPr bwMode="auto">
          <a:xfrm flipV="1">
            <a:off x="5911457" y="2648267"/>
            <a:ext cx="294481" cy="1"/>
          </a:xfrm>
          <a:prstGeom prst="line">
            <a:avLst/>
          </a:prstGeom>
          <a:solidFill>
            <a:srgbClr val="C0C0C0"/>
          </a:solidFill>
          <a:ln w="28575" cap="flat" cmpd="sng" algn="ctr">
            <a:solidFill>
              <a:srgbClr val="FFFF00"/>
            </a:solidFill>
            <a:prstDash val="solid"/>
            <a:round/>
            <a:headEnd type="none" w="med" len="med"/>
            <a:tailEnd type="none" w="med" len="med"/>
          </a:ln>
          <a:effectLst/>
        </p:spPr>
      </p:cxnSp>
      <p:cxnSp>
        <p:nvCxnSpPr>
          <p:cNvPr id="81" name="מחבר ישר 80"/>
          <p:cNvCxnSpPr>
            <a:stCxn id="71" idx="6"/>
            <a:endCxn id="75" idx="2"/>
          </p:cNvCxnSpPr>
          <p:nvPr/>
        </p:nvCxnSpPr>
        <p:spPr bwMode="auto">
          <a:xfrm flipV="1">
            <a:off x="5883068" y="2925121"/>
            <a:ext cx="322870" cy="10690"/>
          </a:xfrm>
          <a:prstGeom prst="line">
            <a:avLst/>
          </a:prstGeom>
          <a:solidFill>
            <a:srgbClr val="C0C0C0"/>
          </a:solidFill>
          <a:ln w="19050" cap="flat" cmpd="sng" algn="ctr">
            <a:solidFill>
              <a:srgbClr val="00B050"/>
            </a:solidFill>
            <a:prstDash val="solid"/>
            <a:round/>
            <a:headEnd type="none" w="med" len="med"/>
            <a:tailEnd type="none" w="med" len="med"/>
          </a:ln>
          <a:effectLst/>
        </p:spPr>
      </p:cxnSp>
      <p:cxnSp>
        <p:nvCxnSpPr>
          <p:cNvPr id="82" name="מחבר ישר 81"/>
          <p:cNvCxnSpPr>
            <a:stCxn id="72" idx="6"/>
            <a:endCxn id="77" idx="2"/>
          </p:cNvCxnSpPr>
          <p:nvPr/>
        </p:nvCxnSpPr>
        <p:spPr bwMode="auto">
          <a:xfrm flipV="1">
            <a:off x="5878293" y="3240610"/>
            <a:ext cx="327645" cy="1"/>
          </a:xfrm>
          <a:prstGeom prst="line">
            <a:avLst/>
          </a:prstGeom>
          <a:solidFill>
            <a:srgbClr val="C0C0C0"/>
          </a:solidFill>
          <a:ln w="19050" cap="flat" cmpd="sng" algn="ctr">
            <a:solidFill>
              <a:srgbClr val="00B0F0"/>
            </a:solidFill>
            <a:prstDash val="solid"/>
            <a:round/>
            <a:headEnd type="none" w="med" len="med"/>
            <a:tailEnd type="none" w="med" len="med"/>
          </a:ln>
          <a:effectLst/>
        </p:spPr>
      </p:cxnSp>
      <p:cxnSp>
        <p:nvCxnSpPr>
          <p:cNvPr id="83" name="מחבר ישר 82"/>
          <p:cNvCxnSpPr>
            <a:stCxn id="73" idx="6"/>
            <a:endCxn id="78" idx="2"/>
          </p:cNvCxnSpPr>
          <p:nvPr/>
        </p:nvCxnSpPr>
        <p:spPr bwMode="auto">
          <a:xfrm flipV="1">
            <a:off x="5878293" y="3493130"/>
            <a:ext cx="327645" cy="45533"/>
          </a:xfrm>
          <a:prstGeom prst="line">
            <a:avLst/>
          </a:prstGeom>
          <a:solidFill>
            <a:srgbClr val="C0C0C0"/>
          </a:solidFill>
          <a:ln w="19050" cap="flat" cmpd="sng" algn="ctr">
            <a:solidFill>
              <a:srgbClr val="7030A0"/>
            </a:solidFill>
            <a:prstDash val="solid"/>
            <a:round/>
            <a:headEnd type="none" w="med" len="med"/>
            <a:tailEnd type="none" w="med" len="med"/>
          </a:ln>
          <a:effectLst/>
        </p:spPr>
      </p:cxnSp>
      <p:sp>
        <p:nvSpPr>
          <p:cNvPr id="34" name="מלבן מעוגל 33"/>
          <p:cNvSpPr/>
          <p:nvPr/>
        </p:nvSpPr>
        <p:spPr>
          <a:xfrm>
            <a:off x="10560809" y="1452363"/>
            <a:ext cx="1298546" cy="240051"/>
          </a:xfrm>
          <a:prstGeom prst="roundRect">
            <a:avLst/>
          </a:prstGeom>
          <a:gradFill flip="none" rotWithShape="1">
            <a:gsLst>
              <a:gs pos="0">
                <a:schemeClr val="accent2">
                  <a:lumMod val="75000"/>
                  <a:shade val="30000"/>
                  <a:satMod val="115000"/>
                </a:schemeClr>
              </a:gs>
              <a:gs pos="50000">
                <a:schemeClr val="accent2">
                  <a:lumMod val="75000"/>
                  <a:shade val="67500"/>
                  <a:satMod val="115000"/>
                </a:schemeClr>
              </a:gs>
              <a:gs pos="100000">
                <a:schemeClr val="accent2">
                  <a:lumMod val="75000"/>
                  <a:shade val="100000"/>
                  <a:satMod val="115000"/>
                </a:scheme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1800" dirty="0" smtClean="0">
                <a:latin typeface="Calibri" panose="020F0502020204030204" pitchFamily="34" charset="0"/>
                <a:cs typeface="Calibri" panose="020F0502020204030204" pitchFamily="34" charset="0"/>
              </a:rPr>
              <a:t>תפקיד</a:t>
            </a:r>
            <a:endParaRPr lang="he-IL" sz="1800" dirty="0">
              <a:latin typeface="Calibri" panose="020F0502020204030204" pitchFamily="34" charset="0"/>
              <a:cs typeface="Calibri" panose="020F0502020204030204" pitchFamily="34" charset="0"/>
            </a:endParaRPr>
          </a:p>
        </p:txBody>
      </p:sp>
      <p:sp>
        <p:nvSpPr>
          <p:cNvPr id="35" name="מלבן מעוגל 34"/>
          <p:cNvSpPr/>
          <p:nvPr/>
        </p:nvSpPr>
        <p:spPr>
          <a:xfrm>
            <a:off x="10572841" y="2088806"/>
            <a:ext cx="1298546" cy="240051"/>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1800" dirty="0" smtClean="0">
                <a:latin typeface="Calibri" panose="020F0502020204030204" pitchFamily="34" charset="0"/>
                <a:cs typeface="Calibri" panose="020F0502020204030204" pitchFamily="34" charset="0"/>
              </a:rPr>
              <a:t>עקרון פעולה</a:t>
            </a:r>
            <a:endParaRPr lang="he-IL" sz="1800" dirty="0">
              <a:latin typeface="Calibri" panose="020F0502020204030204" pitchFamily="34" charset="0"/>
              <a:cs typeface="Calibri" panose="020F0502020204030204" pitchFamily="34" charset="0"/>
            </a:endParaRPr>
          </a:p>
        </p:txBody>
      </p:sp>
      <p:sp>
        <p:nvSpPr>
          <p:cNvPr id="36" name="מלבן מעוגל 35"/>
          <p:cNvSpPr/>
          <p:nvPr/>
        </p:nvSpPr>
        <p:spPr>
          <a:xfrm>
            <a:off x="10560809" y="1758306"/>
            <a:ext cx="1298546" cy="240051"/>
          </a:xfrm>
          <a:prstGeom prst="roundRect">
            <a:avLst/>
          </a:prstGeom>
          <a:gradFill flip="none" rotWithShape="1">
            <a:gsLst>
              <a:gs pos="0">
                <a:schemeClr val="accent2">
                  <a:lumMod val="75000"/>
                  <a:shade val="30000"/>
                  <a:satMod val="115000"/>
                </a:schemeClr>
              </a:gs>
              <a:gs pos="50000">
                <a:schemeClr val="accent2">
                  <a:lumMod val="75000"/>
                  <a:shade val="67500"/>
                  <a:satMod val="115000"/>
                </a:schemeClr>
              </a:gs>
              <a:gs pos="100000">
                <a:schemeClr val="accent2">
                  <a:lumMod val="75000"/>
                  <a:shade val="100000"/>
                  <a:satMod val="115000"/>
                </a:scheme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1800" dirty="0" smtClean="0">
                <a:latin typeface="Calibri" panose="020F0502020204030204" pitchFamily="34" charset="0"/>
                <a:cs typeface="Calibri" panose="020F0502020204030204" pitchFamily="34" charset="0"/>
              </a:rPr>
              <a:t>אופן החיבור</a:t>
            </a:r>
            <a:endParaRPr lang="he-IL" sz="1800" dirty="0">
              <a:latin typeface="Calibri" panose="020F0502020204030204" pitchFamily="34" charset="0"/>
              <a:cs typeface="Calibri" panose="020F0502020204030204" pitchFamily="34" charset="0"/>
            </a:endParaRPr>
          </a:p>
        </p:txBody>
      </p:sp>
      <p:sp>
        <p:nvSpPr>
          <p:cNvPr id="37" name="מלבן מעוגל 36"/>
          <p:cNvSpPr/>
          <p:nvPr/>
        </p:nvSpPr>
        <p:spPr>
          <a:xfrm>
            <a:off x="10572841" y="2419306"/>
            <a:ext cx="1298546" cy="496677"/>
          </a:xfrm>
          <a:prstGeom prst="roundRect">
            <a:avLst/>
          </a:prstGeom>
          <a:gradFill flip="none" rotWithShape="1">
            <a:gsLst>
              <a:gs pos="0">
                <a:schemeClr val="accent2">
                  <a:lumMod val="75000"/>
                  <a:shade val="30000"/>
                  <a:satMod val="115000"/>
                </a:schemeClr>
              </a:gs>
              <a:gs pos="50000">
                <a:schemeClr val="accent2">
                  <a:lumMod val="75000"/>
                  <a:shade val="67500"/>
                  <a:satMod val="115000"/>
                </a:schemeClr>
              </a:gs>
              <a:gs pos="100000">
                <a:schemeClr val="accent2">
                  <a:lumMod val="75000"/>
                  <a:shade val="100000"/>
                  <a:satMod val="115000"/>
                </a:scheme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1800" dirty="0" smtClean="0">
                <a:latin typeface="Calibri" panose="020F0502020204030204" pitchFamily="34" charset="0"/>
                <a:cs typeface="Calibri" panose="020F0502020204030204" pitchFamily="34" charset="0"/>
              </a:rPr>
              <a:t>אמצעי זהירות</a:t>
            </a:r>
            <a:endParaRPr lang="he-IL" sz="18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8630103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3" presetClass="entr" presetSubtype="16" fill="hold" nodeType="clickEffect">
                                  <p:stCondLst>
                                    <p:cond delay="0"/>
                                  </p:stCondLst>
                                  <p:childTnLst>
                                    <p:set>
                                      <p:cBhvr>
                                        <p:cTn id="6" dur="1" fill="hold">
                                          <p:stCondLst>
                                            <p:cond delay="0"/>
                                          </p:stCondLst>
                                        </p:cTn>
                                        <p:tgtEl>
                                          <p:spTgt spid="67"/>
                                        </p:tgtEl>
                                        <p:attrNameLst>
                                          <p:attrName>style.visibility</p:attrName>
                                        </p:attrNameLst>
                                      </p:cBhvr>
                                      <p:to>
                                        <p:strVal val="visible"/>
                                      </p:to>
                                    </p:set>
                                    <p:animEffect transition="in" filter="plus(in)">
                                      <p:cBhvr>
                                        <p:cTn id="7" dur="1000"/>
                                        <p:tgtEl>
                                          <p:spTgt spid="67"/>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68"/>
                                        </p:tgtEl>
                                        <p:attrNameLst>
                                          <p:attrName>style.visibility</p:attrName>
                                        </p:attrNameLst>
                                      </p:cBhvr>
                                      <p:to>
                                        <p:strVal val="visible"/>
                                      </p:to>
                                    </p:set>
                                    <p:animEffect transition="in" filter="randombar(horizontal)">
                                      <p:cBhvr>
                                        <p:cTn id="12" dur="500"/>
                                        <p:tgtEl>
                                          <p:spTgt spid="68"/>
                                        </p:tgtEl>
                                      </p:cBhvr>
                                    </p:animEffect>
                                  </p:childTnLst>
                                </p:cTn>
                              </p:par>
                            </p:childTnLst>
                          </p:cTn>
                        </p:par>
                        <p:par>
                          <p:cTn id="13" fill="hold">
                            <p:stCondLst>
                              <p:cond delay="500"/>
                            </p:stCondLst>
                            <p:childTnLst>
                              <p:par>
                                <p:cTn id="14" presetID="53" presetClass="entr" presetSubtype="16" fill="hold" grpId="0" nodeType="afterEffect">
                                  <p:stCondLst>
                                    <p:cond delay="0"/>
                                  </p:stCondLst>
                                  <p:childTnLst>
                                    <p:set>
                                      <p:cBhvr>
                                        <p:cTn id="15" dur="1" fill="hold">
                                          <p:stCondLst>
                                            <p:cond delay="0"/>
                                          </p:stCondLst>
                                        </p:cTn>
                                        <p:tgtEl>
                                          <p:spTgt spid="69"/>
                                        </p:tgtEl>
                                        <p:attrNameLst>
                                          <p:attrName>style.visibility</p:attrName>
                                        </p:attrNameLst>
                                      </p:cBhvr>
                                      <p:to>
                                        <p:strVal val="visible"/>
                                      </p:to>
                                    </p:set>
                                    <p:anim calcmode="lin" valueType="num">
                                      <p:cBhvr>
                                        <p:cTn id="16" dur="500" fill="hold"/>
                                        <p:tgtEl>
                                          <p:spTgt spid="69"/>
                                        </p:tgtEl>
                                        <p:attrNameLst>
                                          <p:attrName>ppt_w</p:attrName>
                                        </p:attrNameLst>
                                      </p:cBhvr>
                                      <p:tavLst>
                                        <p:tav tm="0">
                                          <p:val>
                                            <p:fltVal val="0"/>
                                          </p:val>
                                        </p:tav>
                                        <p:tav tm="100000">
                                          <p:val>
                                            <p:strVal val="#ppt_w"/>
                                          </p:val>
                                        </p:tav>
                                      </p:tavLst>
                                    </p:anim>
                                    <p:anim calcmode="lin" valueType="num">
                                      <p:cBhvr>
                                        <p:cTn id="17" dur="500" fill="hold"/>
                                        <p:tgtEl>
                                          <p:spTgt spid="69"/>
                                        </p:tgtEl>
                                        <p:attrNameLst>
                                          <p:attrName>ppt_h</p:attrName>
                                        </p:attrNameLst>
                                      </p:cBhvr>
                                      <p:tavLst>
                                        <p:tav tm="0">
                                          <p:val>
                                            <p:fltVal val="0"/>
                                          </p:val>
                                        </p:tav>
                                        <p:tav tm="100000">
                                          <p:val>
                                            <p:strVal val="#ppt_h"/>
                                          </p:val>
                                        </p:tav>
                                      </p:tavLst>
                                    </p:anim>
                                    <p:animEffect transition="in" filter="fade">
                                      <p:cBhvr>
                                        <p:cTn id="18" dur="500"/>
                                        <p:tgtEl>
                                          <p:spTgt spid="69"/>
                                        </p:tgtEl>
                                      </p:cBhvr>
                                    </p:animEffect>
                                  </p:childTnLst>
                                </p:cTn>
                              </p:par>
                              <p:par>
                                <p:cTn id="19" presetID="53" presetClass="entr" presetSubtype="16" fill="hold" nodeType="withEffect">
                                  <p:stCondLst>
                                    <p:cond delay="0"/>
                                  </p:stCondLst>
                                  <p:childTnLst>
                                    <p:set>
                                      <p:cBhvr>
                                        <p:cTn id="20" dur="1" fill="hold">
                                          <p:stCondLst>
                                            <p:cond delay="0"/>
                                          </p:stCondLst>
                                        </p:cTn>
                                        <p:tgtEl>
                                          <p:spTgt spid="79"/>
                                        </p:tgtEl>
                                        <p:attrNameLst>
                                          <p:attrName>style.visibility</p:attrName>
                                        </p:attrNameLst>
                                      </p:cBhvr>
                                      <p:to>
                                        <p:strVal val="visible"/>
                                      </p:to>
                                    </p:set>
                                    <p:anim calcmode="lin" valueType="num">
                                      <p:cBhvr>
                                        <p:cTn id="21" dur="500" fill="hold"/>
                                        <p:tgtEl>
                                          <p:spTgt spid="79"/>
                                        </p:tgtEl>
                                        <p:attrNameLst>
                                          <p:attrName>ppt_w</p:attrName>
                                        </p:attrNameLst>
                                      </p:cBhvr>
                                      <p:tavLst>
                                        <p:tav tm="0">
                                          <p:val>
                                            <p:fltVal val="0"/>
                                          </p:val>
                                        </p:tav>
                                        <p:tav tm="100000">
                                          <p:val>
                                            <p:strVal val="#ppt_w"/>
                                          </p:val>
                                        </p:tav>
                                      </p:tavLst>
                                    </p:anim>
                                    <p:anim calcmode="lin" valueType="num">
                                      <p:cBhvr>
                                        <p:cTn id="22" dur="500" fill="hold"/>
                                        <p:tgtEl>
                                          <p:spTgt spid="79"/>
                                        </p:tgtEl>
                                        <p:attrNameLst>
                                          <p:attrName>ppt_h</p:attrName>
                                        </p:attrNameLst>
                                      </p:cBhvr>
                                      <p:tavLst>
                                        <p:tav tm="0">
                                          <p:val>
                                            <p:fltVal val="0"/>
                                          </p:val>
                                        </p:tav>
                                        <p:tav tm="100000">
                                          <p:val>
                                            <p:strVal val="#ppt_h"/>
                                          </p:val>
                                        </p:tav>
                                      </p:tavLst>
                                    </p:anim>
                                    <p:animEffect transition="in" filter="fade">
                                      <p:cBhvr>
                                        <p:cTn id="23" dur="500"/>
                                        <p:tgtEl>
                                          <p:spTgt spid="79"/>
                                        </p:tgtEl>
                                      </p:cBhvr>
                                    </p:animEffect>
                                  </p:childTnLst>
                                </p:cTn>
                              </p:par>
                              <p:par>
                                <p:cTn id="24" presetID="53" presetClass="entr" presetSubtype="16" fill="hold" grpId="0" nodeType="withEffect">
                                  <p:stCondLst>
                                    <p:cond delay="0"/>
                                  </p:stCondLst>
                                  <p:childTnLst>
                                    <p:set>
                                      <p:cBhvr>
                                        <p:cTn id="25" dur="1" fill="hold">
                                          <p:stCondLst>
                                            <p:cond delay="0"/>
                                          </p:stCondLst>
                                        </p:cTn>
                                        <p:tgtEl>
                                          <p:spTgt spid="74"/>
                                        </p:tgtEl>
                                        <p:attrNameLst>
                                          <p:attrName>style.visibility</p:attrName>
                                        </p:attrNameLst>
                                      </p:cBhvr>
                                      <p:to>
                                        <p:strVal val="visible"/>
                                      </p:to>
                                    </p:set>
                                    <p:anim calcmode="lin" valueType="num">
                                      <p:cBhvr>
                                        <p:cTn id="26" dur="500" fill="hold"/>
                                        <p:tgtEl>
                                          <p:spTgt spid="74"/>
                                        </p:tgtEl>
                                        <p:attrNameLst>
                                          <p:attrName>ppt_w</p:attrName>
                                        </p:attrNameLst>
                                      </p:cBhvr>
                                      <p:tavLst>
                                        <p:tav tm="0">
                                          <p:val>
                                            <p:fltVal val="0"/>
                                          </p:val>
                                        </p:tav>
                                        <p:tav tm="100000">
                                          <p:val>
                                            <p:strVal val="#ppt_w"/>
                                          </p:val>
                                        </p:tav>
                                      </p:tavLst>
                                    </p:anim>
                                    <p:anim calcmode="lin" valueType="num">
                                      <p:cBhvr>
                                        <p:cTn id="27" dur="500" fill="hold"/>
                                        <p:tgtEl>
                                          <p:spTgt spid="74"/>
                                        </p:tgtEl>
                                        <p:attrNameLst>
                                          <p:attrName>ppt_h</p:attrName>
                                        </p:attrNameLst>
                                      </p:cBhvr>
                                      <p:tavLst>
                                        <p:tav tm="0">
                                          <p:val>
                                            <p:fltVal val="0"/>
                                          </p:val>
                                        </p:tav>
                                        <p:tav tm="100000">
                                          <p:val>
                                            <p:strVal val="#ppt_h"/>
                                          </p:val>
                                        </p:tav>
                                      </p:tavLst>
                                    </p:anim>
                                    <p:animEffect transition="in" filter="fade">
                                      <p:cBhvr>
                                        <p:cTn id="28" dur="500"/>
                                        <p:tgtEl>
                                          <p:spTgt spid="74"/>
                                        </p:tgtEl>
                                      </p:cBhvr>
                                    </p:animEffect>
                                  </p:childTnLst>
                                </p:cTn>
                              </p:par>
                              <p:par>
                                <p:cTn id="29" presetID="53" presetClass="entr" presetSubtype="16" fill="hold" grpId="0" nodeType="withEffect">
                                  <p:stCondLst>
                                    <p:cond delay="0"/>
                                  </p:stCondLst>
                                  <p:childTnLst>
                                    <p:set>
                                      <p:cBhvr>
                                        <p:cTn id="30" dur="1" fill="hold">
                                          <p:stCondLst>
                                            <p:cond delay="0"/>
                                          </p:stCondLst>
                                        </p:cTn>
                                        <p:tgtEl>
                                          <p:spTgt spid="76"/>
                                        </p:tgtEl>
                                        <p:attrNameLst>
                                          <p:attrName>style.visibility</p:attrName>
                                        </p:attrNameLst>
                                      </p:cBhvr>
                                      <p:to>
                                        <p:strVal val="visible"/>
                                      </p:to>
                                    </p:set>
                                    <p:anim calcmode="lin" valueType="num">
                                      <p:cBhvr>
                                        <p:cTn id="31" dur="500" fill="hold"/>
                                        <p:tgtEl>
                                          <p:spTgt spid="76"/>
                                        </p:tgtEl>
                                        <p:attrNameLst>
                                          <p:attrName>ppt_w</p:attrName>
                                        </p:attrNameLst>
                                      </p:cBhvr>
                                      <p:tavLst>
                                        <p:tav tm="0">
                                          <p:val>
                                            <p:fltVal val="0"/>
                                          </p:val>
                                        </p:tav>
                                        <p:tav tm="100000">
                                          <p:val>
                                            <p:strVal val="#ppt_w"/>
                                          </p:val>
                                        </p:tav>
                                      </p:tavLst>
                                    </p:anim>
                                    <p:anim calcmode="lin" valueType="num">
                                      <p:cBhvr>
                                        <p:cTn id="32" dur="500" fill="hold"/>
                                        <p:tgtEl>
                                          <p:spTgt spid="76"/>
                                        </p:tgtEl>
                                        <p:attrNameLst>
                                          <p:attrName>ppt_h</p:attrName>
                                        </p:attrNameLst>
                                      </p:cBhvr>
                                      <p:tavLst>
                                        <p:tav tm="0">
                                          <p:val>
                                            <p:fltVal val="0"/>
                                          </p:val>
                                        </p:tav>
                                        <p:tav tm="100000">
                                          <p:val>
                                            <p:strVal val="#ppt_h"/>
                                          </p:val>
                                        </p:tav>
                                      </p:tavLst>
                                    </p:anim>
                                    <p:animEffect transition="in" filter="fade">
                                      <p:cBhvr>
                                        <p:cTn id="33" dur="500"/>
                                        <p:tgtEl>
                                          <p:spTgt spid="76"/>
                                        </p:tgtEl>
                                      </p:cBhvr>
                                    </p:animEffect>
                                  </p:childTnLst>
                                </p:cTn>
                              </p:par>
                              <p:par>
                                <p:cTn id="34" presetID="53" presetClass="entr" presetSubtype="16" fill="hold" nodeType="withEffect">
                                  <p:stCondLst>
                                    <p:cond delay="0"/>
                                  </p:stCondLst>
                                  <p:childTnLst>
                                    <p:set>
                                      <p:cBhvr>
                                        <p:cTn id="35" dur="1" fill="hold">
                                          <p:stCondLst>
                                            <p:cond delay="0"/>
                                          </p:stCondLst>
                                        </p:cTn>
                                        <p:tgtEl>
                                          <p:spTgt spid="80"/>
                                        </p:tgtEl>
                                        <p:attrNameLst>
                                          <p:attrName>style.visibility</p:attrName>
                                        </p:attrNameLst>
                                      </p:cBhvr>
                                      <p:to>
                                        <p:strVal val="visible"/>
                                      </p:to>
                                    </p:set>
                                    <p:anim calcmode="lin" valueType="num">
                                      <p:cBhvr>
                                        <p:cTn id="36" dur="500" fill="hold"/>
                                        <p:tgtEl>
                                          <p:spTgt spid="80"/>
                                        </p:tgtEl>
                                        <p:attrNameLst>
                                          <p:attrName>ppt_w</p:attrName>
                                        </p:attrNameLst>
                                      </p:cBhvr>
                                      <p:tavLst>
                                        <p:tav tm="0">
                                          <p:val>
                                            <p:fltVal val="0"/>
                                          </p:val>
                                        </p:tav>
                                        <p:tav tm="100000">
                                          <p:val>
                                            <p:strVal val="#ppt_w"/>
                                          </p:val>
                                        </p:tav>
                                      </p:tavLst>
                                    </p:anim>
                                    <p:anim calcmode="lin" valueType="num">
                                      <p:cBhvr>
                                        <p:cTn id="37" dur="500" fill="hold"/>
                                        <p:tgtEl>
                                          <p:spTgt spid="80"/>
                                        </p:tgtEl>
                                        <p:attrNameLst>
                                          <p:attrName>ppt_h</p:attrName>
                                        </p:attrNameLst>
                                      </p:cBhvr>
                                      <p:tavLst>
                                        <p:tav tm="0">
                                          <p:val>
                                            <p:fltVal val="0"/>
                                          </p:val>
                                        </p:tav>
                                        <p:tav tm="100000">
                                          <p:val>
                                            <p:strVal val="#ppt_h"/>
                                          </p:val>
                                        </p:tav>
                                      </p:tavLst>
                                    </p:anim>
                                    <p:animEffect transition="in" filter="fade">
                                      <p:cBhvr>
                                        <p:cTn id="38" dur="500"/>
                                        <p:tgtEl>
                                          <p:spTgt spid="80"/>
                                        </p:tgtEl>
                                      </p:cBhvr>
                                    </p:animEffect>
                                  </p:childTnLst>
                                </p:cTn>
                              </p:par>
                              <p:par>
                                <p:cTn id="39" presetID="53" presetClass="entr" presetSubtype="16" fill="hold" grpId="0" nodeType="withEffect">
                                  <p:stCondLst>
                                    <p:cond delay="0"/>
                                  </p:stCondLst>
                                  <p:childTnLst>
                                    <p:set>
                                      <p:cBhvr>
                                        <p:cTn id="40" dur="1" fill="hold">
                                          <p:stCondLst>
                                            <p:cond delay="0"/>
                                          </p:stCondLst>
                                        </p:cTn>
                                        <p:tgtEl>
                                          <p:spTgt spid="70"/>
                                        </p:tgtEl>
                                        <p:attrNameLst>
                                          <p:attrName>style.visibility</p:attrName>
                                        </p:attrNameLst>
                                      </p:cBhvr>
                                      <p:to>
                                        <p:strVal val="visible"/>
                                      </p:to>
                                    </p:set>
                                    <p:anim calcmode="lin" valueType="num">
                                      <p:cBhvr>
                                        <p:cTn id="41" dur="500" fill="hold"/>
                                        <p:tgtEl>
                                          <p:spTgt spid="70"/>
                                        </p:tgtEl>
                                        <p:attrNameLst>
                                          <p:attrName>ppt_w</p:attrName>
                                        </p:attrNameLst>
                                      </p:cBhvr>
                                      <p:tavLst>
                                        <p:tav tm="0">
                                          <p:val>
                                            <p:fltVal val="0"/>
                                          </p:val>
                                        </p:tav>
                                        <p:tav tm="100000">
                                          <p:val>
                                            <p:strVal val="#ppt_w"/>
                                          </p:val>
                                        </p:tav>
                                      </p:tavLst>
                                    </p:anim>
                                    <p:anim calcmode="lin" valueType="num">
                                      <p:cBhvr>
                                        <p:cTn id="42" dur="500" fill="hold"/>
                                        <p:tgtEl>
                                          <p:spTgt spid="70"/>
                                        </p:tgtEl>
                                        <p:attrNameLst>
                                          <p:attrName>ppt_h</p:attrName>
                                        </p:attrNameLst>
                                      </p:cBhvr>
                                      <p:tavLst>
                                        <p:tav tm="0">
                                          <p:val>
                                            <p:fltVal val="0"/>
                                          </p:val>
                                        </p:tav>
                                        <p:tav tm="100000">
                                          <p:val>
                                            <p:strVal val="#ppt_h"/>
                                          </p:val>
                                        </p:tav>
                                      </p:tavLst>
                                    </p:anim>
                                    <p:animEffect transition="in" filter="fade">
                                      <p:cBhvr>
                                        <p:cTn id="43" dur="500"/>
                                        <p:tgtEl>
                                          <p:spTgt spid="70"/>
                                        </p:tgtEl>
                                      </p:cBhvr>
                                    </p:animEffect>
                                  </p:childTnLst>
                                </p:cTn>
                              </p:par>
                              <p:par>
                                <p:cTn id="44" presetID="53" presetClass="entr" presetSubtype="16" fill="hold" grpId="0" nodeType="withEffect">
                                  <p:stCondLst>
                                    <p:cond delay="0"/>
                                  </p:stCondLst>
                                  <p:childTnLst>
                                    <p:set>
                                      <p:cBhvr>
                                        <p:cTn id="45" dur="1" fill="hold">
                                          <p:stCondLst>
                                            <p:cond delay="0"/>
                                          </p:stCondLst>
                                        </p:cTn>
                                        <p:tgtEl>
                                          <p:spTgt spid="71"/>
                                        </p:tgtEl>
                                        <p:attrNameLst>
                                          <p:attrName>style.visibility</p:attrName>
                                        </p:attrNameLst>
                                      </p:cBhvr>
                                      <p:to>
                                        <p:strVal val="visible"/>
                                      </p:to>
                                    </p:set>
                                    <p:anim calcmode="lin" valueType="num">
                                      <p:cBhvr>
                                        <p:cTn id="46" dur="500" fill="hold"/>
                                        <p:tgtEl>
                                          <p:spTgt spid="71"/>
                                        </p:tgtEl>
                                        <p:attrNameLst>
                                          <p:attrName>ppt_w</p:attrName>
                                        </p:attrNameLst>
                                      </p:cBhvr>
                                      <p:tavLst>
                                        <p:tav tm="0">
                                          <p:val>
                                            <p:fltVal val="0"/>
                                          </p:val>
                                        </p:tav>
                                        <p:tav tm="100000">
                                          <p:val>
                                            <p:strVal val="#ppt_w"/>
                                          </p:val>
                                        </p:tav>
                                      </p:tavLst>
                                    </p:anim>
                                    <p:anim calcmode="lin" valueType="num">
                                      <p:cBhvr>
                                        <p:cTn id="47" dur="500" fill="hold"/>
                                        <p:tgtEl>
                                          <p:spTgt spid="71"/>
                                        </p:tgtEl>
                                        <p:attrNameLst>
                                          <p:attrName>ppt_h</p:attrName>
                                        </p:attrNameLst>
                                      </p:cBhvr>
                                      <p:tavLst>
                                        <p:tav tm="0">
                                          <p:val>
                                            <p:fltVal val="0"/>
                                          </p:val>
                                        </p:tav>
                                        <p:tav tm="100000">
                                          <p:val>
                                            <p:strVal val="#ppt_h"/>
                                          </p:val>
                                        </p:tav>
                                      </p:tavLst>
                                    </p:anim>
                                    <p:animEffect transition="in" filter="fade">
                                      <p:cBhvr>
                                        <p:cTn id="48" dur="500"/>
                                        <p:tgtEl>
                                          <p:spTgt spid="71"/>
                                        </p:tgtEl>
                                      </p:cBhvr>
                                    </p:animEffect>
                                  </p:childTnLst>
                                </p:cTn>
                              </p:par>
                              <p:par>
                                <p:cTn id="49" presetID="53" presetClass="entr" presetSubtype="16" fill="hold" nodeType="withEffect">
                                  <p:stCondLst>
                                    <p:cond delay="0"/>
                                  </p:stCondLst>
                                  <p:childTnLst>
                                    <p:set>
                                      <p:cBhvr>
                                        <p:cTn id="50" dur="1" fill="hold">
                                          <p:stCondLst>
                                            <p:cond delay="0"/>
                                          </p:stCondLst>
                                        </p:cTn>
                                        <p:tgtEl>
                                          <p:spTgt spid="81"/>
                                        </p:tgtEl>
                                        <p:attrNameLst>
                                          <p:attrName>style.visibility</p:attrName>
                                        </p:attrNameLst>
                                      </p:cBhvr>
                                      <p:to>
                                        <p:strVal val="visible"/>
                                      </p:to>
                                    </p:set>
                                    <p:anim calcmode="lin" valueType="num">
                                      <p:cBhvr>
                                        <p:cTn id="51" dur="500" fill="hold"/>
                                        <p:tgtEl>
                                          <p:spTgt spid="81"/>
                                        </p:tgtEl>
                                        <p:attrNameLst>
                                          <p:attrName>ppt_w</p:attrName>
                                        </p:attrNameLst>
                                      </p:cBhvr>
                                      <p:tavLst>
                                        <p:tav tm="0">
                                          <p:val>
                                            <p:fltVal val="0"/>
                                          </p:val>
                                        </p:tav>
                                        <p:tav tm="100000">
                                          <p:val>
                                            <p:strVal val="#ppt_w"/>
                                          </p:val>
                                        </p:tav>
                                      </p:tavLst>
                                    </p:anim>
                                    <p:anim calcmode="lin" valueType="num">
                                      <p:cBhvr>
                                        <p:cTn id="52" dur="500" fill="hold"/>
                                        <p:tgtEl>
                                          <p:spTgt spid="81"/>
                                        </p:tgtEl>
                                        <p:attrNameLst>
                                          <p:attrName>ppt_h</p:attrName>
                                        </p:attrNameLst>
                                      </p:cBhvr>
                                      <p:tavLst>
                                        <p:tav tm="0">
                                          <p:val>
                                            <p:fltVal val="0"/>
                                          </p:val>
                                        </p:tav>
                                        <p:tav tm="100000">
                                          <p:val>
                                            <p:strVal val="#ppt_h"/>
                                          </p:val>
                                        </p:tav>
                                      </p:tavLst>
                                    </p:anim>
                                    <p:animEffect transition="in" filter="fade">
                                      <p:cBhvr>
                                        <p:cTn id="53" dur="500"/>
                                        <p:tgtEl>
                                          <p:spTgt spid="81"/>
                                        </p:tgtEl>
                                      </p:cBhvr>
                                    </p:animEffect>
                                  </p:childTnLst>
                                </p:cTn>
                              </p:par>
                              <p:par>
                                <p:cTn id="54" presetID="53" presetClass="entr" presetSubtype="16" fill="hold" grpId="0" nodeType="withEffect">
                                  <p:stCondLst>
                                    <p:cond delay="0"/>
                                  </p:stCondLst>
                                  <p:childTnLst>
                                    <p:set>
                                      <p:cBhvr>
                                        <p:cTn id="55" dur="1" fill="hold">
                                          <p:stCondLst>
                                            <p:cond delay="0"/>
                                          </p:stCondLst>
                                        </p:cTn>
                                        <p:tgtEl>
                                          <p:spTgt spid="75"/>
                                        </p:tgtEl>
                                        <p:attrNameLst>
                                          <p:attrName>style.visibility</p:attrName>
                                        </p:attrNameLst>
                                      </p:cBhvr>
                                      <p:to>
                                        <p:strVal val="visible"/>
                                      </p:to>
                                    </p:set>
                                    <p:anim calcmode="lin" valueType="num">
                                      <p:cBhvr>
                                        <p:cTn id="56" dur="500" fill="hold"/>
                                        <p:tgtEl>
                                          <p:spTgt spid="75"/>
                                        </p:tgtEl>
                                        <p:attrNameLst>
                                          <p:attrName>ppt_w</p:attrName>
                                        </p:attrNameLst>
                                      </p:cBhvr>
                                      <p:tavLst>
                                        <p:tav tm="0">
                                          <p:val>
                                            <p:fltVal val="0"/>
                                          </p:val>
                                        </p:tav>
                                        <p:tav tm="100000">
                                          <p:val>
                                            <p:strVal val="#ppt_w"/>
                                          </p:val>
                                        </p:tav>
                                      </p:tavLst>
                                    </p:anim>
                                    <p:anim calcmode="lin" valueType="num">
                                      <p:cBhvr>
                                        <p:cTn id="57" dur="500" fill="hold"/>
                                        <p:tgtEl>
                                          <p:spTgt spid="75"/>
                                        </p:tgtEl>
                                        <p:attrNameLst>
                                          <p:attrName>ppt_h</p:attrName>
                                        </p:attrNameLst>
                                      </p:cBhvr>
                                      <p:tavLst>
                                        <p:tav tm="0">
                                          <p:val>
                                            <p:fltVal val="0"/>
                                          </p:val>
                                        </p:tav>
                                        <p:tav tm="100000">
                                          <p:val>
                                            <p:strVal val="#ppt_h"/>
                                          </p:val>
                                        </p:tav>
                                      </p:tavLst>
                                    </p:anim>
                                    <p:animEffect transition="in" filter="fade">
                                      <p:cBhvr>
                                        <p:cTn id="58" dur="500"/>
                                        <p:tgtEl>
                                          <p:spTgt spid="75"/>
                                        </p:tgtEl>
                                      </p:cBhvr>
                                    </p:animEffect>
                                  </p:childTnLst>
                                </p:cTn>
                              </p:par>
                              <p:par>
                                <p:cTn id="59" presetID="53" presetClass="entr" presetSubtype="16" fill="hold" grpId="0" nodeType="withEffect">
                                  <p:stCondLst>
                                    <p:cond delay="0"/>
                                  </p:stCondLst>
                                  <p:childTnLst>
                                    <p:set>
                                      <p:cBhvr>
                                        <p:cTn id="60" dur="1" fill="hold">
                                          <p:stCondLst>
                                            <p:cond delay="0"/>
                                          </p:stCondLst>
                                        </p:cTn>
                                        <p:tgtEl>
                                          <p:spTgt spid="77"/>
                                        </p:tgtEl>
                                        <p:attrNameLst>
                                          <p:attrName>style.visibility</p:attrName>
                                        </p:attrNameLst>
                                      </p:cBhvr>
                                      <p:to>
                                        <p:strVal val="visible"/>
                                      </p:to>
                                    </p:set>
                                    <p:anim calcmode="lin" valueType="num">
                                      <p:cBhvr>
                                        <p:cTn id="61" dur="500" fill="hold"/>
                                        <p:tgtEl>
                                          <p:spTgt spid="77"/>
                                        </p:tgtEl>
                                        <p:attrNameLst>
                                          <p:attrName>ppt_w</p:attrName>
                                        </p:attrNameLst>
                                      </p:cBhvr>
                                      <p:tavLst>
                                        <p:tav tm="0">
                                          <p:val>
                                            <p:fltVal val="0"/>
                                          </p:val>
                                        </p:tav>
                                        <p:tav tm="100000">
                                          <p:val>
                                            <p:strVal val="#ppt_w"/>
                                          </p:val>
                                        </p:tav>
                                      </p:tavLst>
                                    </p:anim>
                                    <p:anim calcmode="lin" valueType="num">
                                      <p:cBhvr>
                                        <p:cTn id="62" dur="500" fill="hold"/>
                                        <p:tgtEl>
                                          <p:spTgt spid="77"/>
                                        </p:tgtEl>
                                        <p:attrNameLst>
                                          <p:attrName>ppt_h</p:attrName>
                                        </p:attrNameLst>
                                      </p:cBhvr>
                                      <p:tavLst>
                                        <p:tav tm="0">
                                          <p:val>
                                            <p:fltVal val="0"/>
                                          </p:val>
                                        </p:tav>
                                        <p:tav tm="100000">
                                          <p:val>
                                            <p:strVal val="#ppt_h"/>
                                          </p:val>
                                        </p:tav>
                                      </p:tavLst>
                                    </p:anim>
                                    <p:animEffect transition="in" filter="fade">
                                      <p:cBhvr>
                                        <p:cTn id="63" dur="500"/>
                                        <p:tgtEl>
                                          <p:spTgt spid="77"/>
                                        </p:tgtEl>
                                      </p:cBhvr>
                                    </p:animEffect>
                                  </p:childTnLst>
                                </p:cTn>
                              </p:par>
                              <p:par>
                                <p:cTn id="64" presetID="53" presetClass="entr" presetSubtype="16" fill="hold" nodeType="withEffect">
                                  <p:stCondLst>
                                    <p:cond delay="0"/>
                                  </p:stCondLst>
                                  <p:childTnLst>
                                    <p:set>
                                      <p:cBhvr>
                                        <p:cTn id="65" dur="1" fill="hold">
                                          <p:stCondLst>
                                            <p:cond delay="0"/>
                                          </p:stCondLst>
                                        </p:cTn>
                                        <p:tgtEl>
                                          <p:spTgt spid="82"/>
                                        </p:tgtEl>
                                        <p:attrNameLst>
                                          <p:attrName>style.visibility</p:attrName>
                                        </p:attrNameLst>
                                      </p:cBhvr>
                                      <p:to>
                                        <p:strVal val="visible"/>
                                      </p:to>
                                    </p:set>
                                    <p:anim calcmode="lin" valueType="num">
                                      <p:cBhvr>
                                        <p:cTn id="66" dur="500" fill="hold"/>
                                        <p:tgtEl>
                                          <p:spTgt spid="82"/>
                                        </p:tgtEl>
                                        <p:attrNameLst>
                                          <p:attrName>ppt_w</p:attrName>
                                        </p:attrNameLst>
                                      </p:cBhvr>
                                      <p:tavLst>
                                        <p:tav tm="0">
                                          <p:val>
                                            <p:fltVal val="0"/>
                                          </p:val>
                                        </p:tav>
                                        <p:tav tm="100000">
                                          <p:val>
                                            <p:strVal val="#ppt_w"/>
                                          </p:val>
                                        </p:tav>
                                      </p:tavLst>
                                    </p:anim>
                                    <p:anim calcmode="lin" valueType="num">
                                      <p:cBhvr>
                                        <p:cTn id="67" dur="500" fill="hold"/>
                                        <p:tgtEl>
                                          <p:spTgt spid="82"/>
                                        </p:tgtEl>
                                        <p:attrNameLst>
                                          <p:attrName>ppt_h</p:attrName>
                                        </p:attrNameLst>
                                      </p:cBhvr>
                                      <p:tavLst>
                                        <p:tav tm="0">
                                          <p:val>
                                            <p:fltVal val="0"/>
                                          </p:val>
                                        </p:tav>
                                        <p:tav tm="100000">
                                          <p:val>
                                            <p:strVal val="#ppt_h"/>
                                          </p:val>
                                        </p:tav>
                                      </p:tavLst>
                                    </p:anim>
                                    <p:animEffect transition="in" filter="fade">
                                      <p:cBhvr>
                                        <p:cTn id="68" dur="500"/>
                                        <p:tgtEl>
                                          <p:spTgt spid="82"/>
                                        </p:tgtEl>
                                      </p:cBhvr>
                                    </p:animEffect>
                                  </p:childTnLst>
                                </p:cTn>
                              </p:par>
                              <p:par>
                                <p:cTn id="69" presetID="53" presetClass="entr" presetSubtype="16" fill="hold" grpId="0" nodeType="withEffect">
                                  <p:stCondLst>
                                    <p:cond delay="0"/>
                                  </p:stCondLst>
                                  <p:childTnLst>
                                    <p:set>
                                      <p:cBhvr>
                                        <p:cTn id="70" dur="1" fill="hold">
                                          <p:stCondLst>
                                            <p:cond delay="0"/>
                                          </p:stCondLst>
                                        </p:cTn>
                                        <p:tgtEl>
                                          <p:spTgt spid="72"/>
                                        </p:tgtEl>
                                        <p:attrNameLst>
                                          <p:attrName>style.visibility</p:attrName>
                                        </p:attrNameLst>
                                      </p:cBhvr>
                                      <p:to>
                                        <p:strVal val="visible"/>
                                      </p:to>
                                    </p:set>
                                    <p:anim calcmode="lin" valueType="num">
                                      <p:cBhvr>
                                        <p:cTn id="71" dur="500" fill="hold"/>
                                        <p:tgtEl>
                                          <p:spTgt spid="72"/>
                                        </p:tgtEl>
                                        <p:attrNameLst>
                                          <p:attrName>ppt_w</p:attrName>
                                        </p:attrNameLst>
                                      </p:cBhvr>
                                      <p:tavLst>
                                        <p:tav tm="0">
                                          <p:val>
                                            <p:fltVal val="0"/>
                                          </p:val>
                                        </p:tav>
                                        <p:tav tm="100000">
                                          <p:val>
                                            <p:strVal val="#ppt_w"/>
                                          </p:val>
                                        </p:tav>
                                      </p:tavLst>
                                    </p:anim>
                                    <p:anim calcmode="lin" valueType="num">
                                      <p:cBhvr>
                                        <p:cTn id="72" dur="500" fill="hold"/>
                                        <p:tgtEl>
                                          <p:spTgt spid="72"/>
                                        </p:tgtEl>
                                        <p:attrNameLst>
                                          <p:attrName>ppt_h</p:attrName>
                                        </p:attrNameLst>
                                      </p:cBhvr>
                                      <p:tavLst>
                                        <p:tav tm="0">
                                          <p:val>
                                            <p:fltVal val="0"/>
                                          </p:val>
                                        </p:tav>
                                        <p:tav tm="100000">
                                          <p:val>
                                            <p:strVal val="#ppt_h"/>
                                          </p:val>
                                        </p:tav>
                                      </p:tavLst>
                                    </p:anim>
                                    <p:animEffect transition="in" filter="fade">
                                      <p:cBhvr>
                                        <p:cTn id="73" dur="500"/>
                                        <p:tgtEl>
                                          <p:spTgt spid="72"/>
                                        </p:tgtEl>
                                      </p:cBhvr>
                                    </p:animEffect>
                                  </p:childTnLst>
                                </p:cTn>
                              </p:par>
                              <p:par>
                                <p:cTn id="74" presetID="53" presetClass="entr" presetSubtype="16" fill="hold" grpId="0" nodeType="withEffect">
                                  <p:stCondLst>
                                    <p:cond delay="0"/>
                                  </p:stCondLst>
                                  <p:childTnLst>
                                    <p:set>
                                      <p:cBhvr>
                                        <p:cTn id="75" dur="1" fill="hold">
                                          <p:stCondLst>
                                            <p:cond delay="0"/>
                                          </p:stCondLst>
                                        </p:cTn>
                                        <p:tgtEl>
                                          <p:spTgt spid="73"/>
                                        </p:tgtEl>
                                        <p:attrNameLst>
                                          <p:attrName>style.visibility</p:attrName>
                                        </p:attrNameLst>
                                      </p:cBhvr>
                                      <p:to>
                                        <p:strVal val="visible"/>
                                      </p:to>
                                    </p:set>
                                    <p:anim calcmode="lin" valueType="num">
                                      <p:cBhvr>
                                        <p:cTn id="76" dur="500" fill="hold"/>
                                        <p:tgtEl>
                                          <p:spTgt spid="73"/>
                                        </p:tgtEl>
                                        <p:attrNameLst>
                                          <p:attrName>ppt_w</p:attrName>
                                        </p:attrNameLst>
                                      </p:cBhvr>
                                      <p:tavLst>
                                        <p:tav tm="0">
                                          <p:val>
                                            <p:fltVal val="0"/>
                                          </p:val>
                                        </p:tav>
                                        <p:tav tm="100000">
                                          <p:val>
                                            <p:strVal val="#ppt_w"/>
                                          </p:val>
                                        </p:tav>
                                      </p:tavLst>
                                    </p:anim>
                                    <p:anim calcmode="lin" valueType="num">
                                      <p:cBhvr>
                                        <p:cTn id="77" dur="500" fill="hold"/>
                                        <p:tgtEl>
                                          <p:spTgt spid="73"/>
                                        </p:tgtEl>
                                        <p:attrNameLst>
                                          <p:attrName>ppt_h</p:attrName>
                                        </p:attrNameLst>
                                      </p:cBhvr>
                                      <p:tavLst>
                                        <p:tav tm="0">
                                          <p:val>
                                            <p:fltVal val="0"/>
                                          </p:val>
                                        </p:tav>
                                        <p:tav tm="100000">
                                          <p:val>
                                            <p:strVal val="#ppt_h"/>
                                          </p:val>
                                        </p:tav>
                                      </p:tavLst>
                                    </p:anim>
                                    <p:animEffect transition="in" filter="fade">
                                      <p:cBhvr>
                                        <p:cTn id="78" dur="500"/>
                                        <p:tgtEl>
                                          <p:spTgt spid="73"/>
                                        </p:tgtEl>
                                      </p:cBhvr>
                                    </p:animEffect>
                                  </p:childTnLst>
                                </p:cTn>
                              </p:par>
                              <p:par>
                                <p:cTn id="79" presetID="53" presetClass="entr" presetSubtype="16" fill="hold" nodeType="withEffect">
                                  <p:stCondLst>
                                    <p:cond delay="0"/>
                                  </p:stCondLst>
                                  <p:childTnLst>
                                    <p:set>
                                      <p:cBhvr>
                                        <p:cTn id="80" dur="1" fill="hold">
                                          <p:stCondLst>
                                            <p:cond delay="0"/>
                                          </p:stCondLst>
                                        </p:cTn>
                                        <p:tgtEl>
                                          <p:spTgt spid="83"/>
                                        </p:tgtEl>
                                        <p:attrNameLst>
                                          <p:attrName>style.visibility</p:attrName>
                                        </p:attrNameLst>
                                      </p:cBhvr>
                                      <p:to>
                                        <p:strVal val="visible"/>
                                      </p:to>
                                    </p:set>
                                    <p:anim calcmode="lin" valueType="num">
                                      <p:cBhvr>
                                        <p:cTn id="81" dur="500" fill="hold"/>
                                        <p:tgtEl>
                                          <p:spTgt spid="83"/>
                                        </p:tgtEl>
                                        <p:attrNameLst>
                                          <p:attrName>ppt_w</p:attrName>
                                        </p:attrNameLst>
                                      </p:cBhvr>
                                      <p:tavLst>
                                        <p:tav tm="0">
                                          <p:val>
                                            <p:fltVal val="0"/>
                                          </p:val>
                                        </p:tav>
                                        <p:tav tm="100000">
                                          <p:val>
                                            <p:strVal val="#ppt_w"/>
                                          </p:val>
                                        </p:tav>
                                      </p:tavLst>
                                    </p:anim>
                                    <p:anim calcmode="lin" valueType="num">
                                      <p:cBhvr>
                                        <p:cTn id="82" dur="500" fill="hold"/>
                                        <p:tgtEl>
                                          <p:spTgt spid="83"/>
                                        </p:tgtEl>
                                        <p:attrNameLst>
                                          <p:attrName>ppt_h</p:attrName>
                                        </p:attrNameLst>
                                      </p:cBhvr>
                                      <p:tavLst>
                                        <p:tav tm="0">
                                          <p:val>
                                            <p:fltVal val="0"/>
                                          </p:val>
                                        </p:tav>
                                        <p:tav tm="100000">
                                          <p:val>
                                            <p:strVal val="#ppt_h"/>
                                          </p:val>
                                        </p:tav>
                                      </p:tavLst>
                                    </p:anim>
                                    <p:animEffect transition="in" filter="fade">
                                      <p:cBhvr>
                                        <p:cTn id="83" dur="500"/>
                                        <p:tgtEl>
                                          <p:spTgt spid="83"/>
                                        </p:tgtEl>
                                      </p:cBhvr>
                                    </p:animEffect>
                                  </p:childTnLst>
                                </p:cTn>
                              </p:par>
                              <p:par>
                                <p:cTn id="84" presetID="53" presetClass="entr" presetSubtype="16" fill="hold" grpId="0" nodeType="withEffect">
                                  <p:stCondLst>
                                    <p:cond delay="0"/>
                                  </p:stCondLst>
                                  <p:childTnLst>
                                    <p:set>
                                      <p:cBhvr>
                                        <p:cTn id="85" dur="1" fill="hold">
                                          <p:stCondLst>
                                            <p:cond delay="0"/>
                                          </p:stCondLst>
                                        </p:cTn>
                                        <p:tgtEl>
                                          <p:spTgt spid="78"/>
                                        </p:tgtEl>
                                        <p:attrNameLst>
                                          <p:attrName>style.visibility</p:attrName>
                                        </p:attrNameLst>
                                      </p:cBhvr>
                                      <p:to>
                                        <p:strVal val="visible"/>
                                      </p:to>
                                    </p:set>
                                    <p:anim calcmode="lin" valueType="num">
                                      <p:cBhvr>
                                        <p:cTn id="86" dur="500" fill="hold"/>
                                        <p:tgtEl>
                                          <p:spTgt spid="78"/>
                                        </p:tgtEl>
                                        <p:attrNameLst>
                                          <p:attrName>ppt_w</p:attrName>
                                        </p:attrNameLst>
                                      </p:cBhvr>
                                      <p:tavLst>
                                        <p:tav tm="0">
                                          <p:val>
                                            <p:fltVal val="0"/>
                                          </p:val>
                                        </p:tav>
                                        <p:tav tm="100000">
                                          <p:val>
                                            <p:strVal val="#ppt_w"/>
                                          </p:val>
                                        </p:tav>
                                      </p:tavLst>
                                    </p:anim>
                                    <p:anim calcmode="lin" valueType="num">
                                      <p:cBhvr>
                                        <p:cTn id="87" dur="500" fill="hold"/>
                                        <p:tgtEl>
                                          <p:spTgt spid="78"/>
                                        </p:tgtEl>
                                        <p:attrNameLst>
                                          <p:attrName>ppt_h</p:attrName>
                                        </p:attrNameLst>
                                      </p:cBhvr>
                                      <p:tavLst>
                                        <p:tav tm="0">
                                          <p:val>
                                            <p:fltVal val="0"/>
                                          </p:val>
                                        </p:tav>
                                        <p:tav tm="100000">
                                          <p:val>
                                            <p:strVal val="#ppt_h"/>
                                          </p:val>
                                        </p:tav>
                                      </p:tavLst>
                                    </p:anim>
                                    <p:animEffect transition="in" filter="fade">
                                      <p:cBhvr>
                                        <p:cTn id="88" dur="500"/>
                                        <p:tgtEl>
                                          <p:spTgt spid="7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8" grpId="0"/>
      <p:bldP spid="69" grpId="0" animBg="1"/>
      <p:bldP spid="70" grpId="0" animBg="1"/>
      <p:bldP spid="71" grpId="0" animBg="1"/>
      <p:bldP spid="72" grpId="0" animBg="1"/>
      <p:bldP spid="73" grpId="0" animBg="1"/>
      <p:bldP spid="74" grpId="0" animBg="1"/>
      <p:bldP spid="75" grpId="0" animBg="1"/>
      <p:bldP spid="76" grpId="0" animBg="1"/>
      <p:bldP spid="77" grpId="0" animBg="1"/>
      <p:bldP spid="78" grpId="0" animBg="1"/>
    </p:bldLst>
  </p:timing>
</p:sld>
</file>

<file path=ppt/theme/theme1.xml><?xml version="1.0" encoding="utf-8"?>
<a:theme xmlns:a="http://schemas.openxmlformats.org/drawingml/2006/main" name="tzefa">
  <a:themeElements>
    <a:clrScheme name="כחול II">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EAC1C"/>
      </a:hlink>
      <a:folHlink>
        <a:srgbClr val="B26B0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ערכת נושא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tzefa</Template>
  <TotalTime>4550</TotalTime>
  <Words>4021</Words>
  <Application>Microsoft Office PowerPoint</Application>
  <PresentationFormat>מסך רחב</PresentationFormat>
  <Paragraphs>676</Paragraphs>
  <Slides>21</Slides>
  <Notes>21</Notes>
  <HiddenSlides>0</HiddenSlides>
  <MMClips>0</MMClips>
  <ScaleCrop>false</ScaleCrop>
  <HeadingPairs>
    <vt:vector size="6" baseType="variant">
      <vt:variant>
        <vt:lpstr>גופנים בשימוש</vt:lpstr>
      </vt:variant>
      <vt:variant>
        <vt:i4>7</vt:i4>
      </vt:variant>
      <vt:variant>
        <vt:lpstr>ערכת נושא</vt:lpstr>
      </vt:variant>
      <vt:variant>
        <vt:i4>1</vt:i4>
      </vt:variant>
      <vt:variant>
        <vt:lpstr>כותרות שקופיות</vt:lpstr>
      </vt:variant>
      <vt:variant>
        <vt:i4>21</vt:i4>
      </vt:variant>
    </vt:vector>
  </HeadingPairs>
  <TitlesOfParts>
    <vt:vector size="29" baseType="lpstr">
      <vt:lpstr>AdumaFOT Bold</vt:lpstr>
      <vt:lpstr>AdumaFOT Regular</vt:lpstr>
      <vt:lpstr>Arial</vt:lpstr>
      <vt:lpstr>Calibri</vt:lpstr>
      <vt:lpstr>Guttman Yad-Brush</vt:lpstr>
      <vt:lpstr>Times New Roman</vt:lpstr>
      <vt:lpstr>Wingdings 3</vt:lpstr>
      <vt:lpstr>tzefa</vt:lpstr>
      <vt:lpstr>משקף תנודות</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vector>
  </TitlesOfParts>
  <Company>IAF</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מצגת של PowerPoint</dc:title>
  <dc:creator>מאור גלס</dc:creator>
  <cp:lastModifiedBy>אריאל גולפייגן</cp:lastModifiedBy>
  <cp:revision>174</cp:revision>
  <dcterms:created xsi:type="dcterms:W3CDTF">2019-01-01T14:54:30Z</dcterms:created>
  <dcterms:modified xsi:type="dcterms:W3CDTF">2021-03-14T13:48:02Z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AdHocReviewCycleID">
    <vt:i4>556263772</vt:i4>
  </property>
  <property fmtid="{D5CDD505-2E9C-101B-9397-08002B2CF9AE}" pid="3" name="_NewReviewCycle">
    <vt:lpwstr/>
  </property>
  <property fmtid="{D5CDD505-2E9C-101B-9397-08002B2CF9AE}" pid="4" name="_EmailSubject">
    <vt:lpwstr>מצגות פורמט 2019</vt:lpwstr>
  </property>
  <property fmtid="{D5CDD505-2E9C-101B-9397-08002B2CF9AE}" pid="5" name="_AuthorEmail">
    <vt:lpwstr>s8466431@IAF.IDF.IL</vt:lpwstr>
  </property>
  <property fmtid="{D5CDD505-2E9C-101B-9397-08002B2CF9AE}" pid="6" name="_AuthorEmailDisplayName">
    <vt:lpwstr>סהר קייזר</vt:lpwstr>
  </property>
  <property fmtid="{D5CDD505-2E9C-101B-9397-08002B2CF9AE}" pid="7" name="_PreviousAdHocReviewCycleID">
    <vt:i4>130102120</vt:i4>
  </property>
</Properties>
</file>