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11"/>
  </p:notesMasterIdLst>
  <p:sldIdLst>
    <p:sldId id="288" r:id="rId2"/>
    <p:sldId id="261" r:id="rId3"/>
    <p:sldId id="260" r:id="rId4"/>
    <p:sldId id="263" r:id="rId5"/>
    <p:sldId id="264" r:id="rId6"/>
    <p:sldId id="265" r:id="rId7"/>
    <p:sldId id="277" r:id="rId8"/>
    <p:sldId id="278" r:id="rId9"/>
    <p:sldId id="287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8FCC"/>
    <a:srgbClr val="75B6E5"/>
    <a:srgbClr val="1D6295"/>
    <a:srgbClr val="FEFEFE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81975" autoAdjust="0"/>
    <p:restoredTop sz="94660"/>
  </p:normalViewPr>
  <p:slideViewPr>
    <p:cSldViewPr snapToGrid="0">
      <p:cViewPr varScale="1">
        <p:scale>
          <a:sx n="78" d="100"/>
          <a:sy n="78" d="100"/>
        </p:scale>
        <p:origin x="54" y="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9138" y="98425"/>
            <a:ext cx="5486400" cy="2301936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8" name="Group 20"/>
          <p:cNvGraphicFramePr>
            <a:graphicFrameLocks noGrp="1"/>
          </p:cNvGraphicFramePr>
          <p:nvPr/>
        </p:nvGraphicFramePr>
        <p:xfrm>
          <a:off x="601839" y="2575052"/>
          <a:ext cx="5551011" cy="5935470"/>
        </p:xfrm>
        <a:graphic>
          <a:graphicData uri="http://schemas.openxmlformats.org/drawingml/2006/table">
            <a:tbl>
              <a:tblPr rtl="1"/>
              <a:tblGrid>
                <a:gridCol w="4324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72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5" marB="4225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5" marB="4225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762">
                <a:tc>
                  <a:txBody>
                    <a:bodyPr/>
                    <a:lstStyle/>
                    <a:p>
                      <a:r>
                        <a:rPr lang="he-IL" sz="1300" b="1" u="none" dirty="0" smtClean="0">
                          <a:effectLst/>
                          <a:latin typeface="Times New Roman" pitchFamily="18" charset="0"/>
                          <a:cs typeface="+mn-cs"/>
                        </a:rPr>
                        <a:t>פתיחה:</a:t>
                      </a:r>
                    </a:p>
                    <a:p>
                      <a:endParaRPr lang="he-IL" sz="1300" dirty="0" smtClean="0">
                        <a:latin typeface="Times New Roman" pitchFamily="18" charset="0"/>
                        <a:cs typeface="+mn-cs"/>
                      </a:endParaRPr>
                    </a:p>
                    <a:p>
                      <a:endParaRPr lang="he-IL" sz="1300" dirty="0" smtClean="0">
                        <a:cs typeface="+mn-cs"/>
                      </a:endParaRPr>
                    </a:p>
                    <a:p>
                      <a:r>
                        <a:rPr lang="he-IL" sz="1300" dirty="0" smtClean="0">
                          <a:cs typeface="+mn-cs"/>
                        </a:rPr>
                        <a:t>משחק:</a:t>
                      </a:r>
                    </a:p>
                    <a:p>
                      <a:r>
                        <a:rPr lang="he-IL" sz="1300" dirty="0" smtClean="0">
                          <a:cs typeface="+mn-cs"/>
                        </a:rPr>
                        <a:t>תחרות בין שתי קבוצות;</a:t>
                      </a:r>
                      <a:r>
                        <a:rPr lang="he-IL" sz="1300" baseline="0" dirty="0" smtClean="0">
                          <a:cs typeface="+mn-cs"/>
                        </a:rPr>
                        <a:t> כל קבוצה עומדת במעגל צמוד, כל אחד במעגל אוחז יד למישהו אקראי שמלפניו. המטרה של כל קבוצה היא 'לפשט' את המעגל ולצאת מהסבך במעגל.</a:t>
                      </a:r>
                      <a:endParaRPr lang="en-US" sz="1300" baseline="0" dirty="0" smtClean="0">
                        <a:cs typeface="+mn-cs"/>
                      </a:endParaRPr>
                    </a:p>
                    <a:p>
                      <a:endParaRPr lang="he-IL" sz="1300" baseline="0" dirty="0" smtClean="0">
                        <a:cs typeface="+mn-cs"/>
                      </a:endParaRPr>
                    </a:p>
                    <a:p>
                      <a:endParaRPr lang="he-IL" sz="1300" baseline="0" dirty="0" smtClean="0">
                        <a:cs typeface="+mn-cs"/>
                      </a:endParaRPr>
                    </a:p>
                    <a:p>
                      <a:r>
                        <a:rPr lang="he-IL" sz="1300" baseline="0" dirty="0" smtClean="0">
                          <a:cs typeface="+mn-cs"/>
                        </a:rPr>
                        <a:t>מראים לחניכים מעגלים חשמליים ונותנים להם לחשב זרם דרך נגד מסוים במעגל, לאחר מכן מוסיפים עוד נגד וחוזרים על המשימה שוב, לאחר מכן מוסיפים עוד ועוד נגדים.</a:t>
                      </a:r>
                    </a:p>
                    <a:p>
                      <a:endParaRPr lang="en-US" sz="1300" baseline="0" dirty="0" smtClean="0">
                        <a:cs typeface="+mn-cs"/>
                      </a:endParaRPr>
                    </a:p>
                    <a:p>
                      <a:endParaRPr lang="en-US" sz="1300" baseline="0" dirty="0" smtClean="0">
                        <a:cs typeface="+mn-cs"/>
                      </a:endParaRPr>
                    </a:p>
                    <a:p>
                      <a:endParaRPr lang="he-IL" sz="1300" baseline="0" dirty="0" smtClean="0">
                        <a:cs typeface="+mn-cs"/>
                      </a:endParaRPr>
                    </a:p>
                    <a:p>
                      <a:r>
                        <a:rPr lang="he-IL" sz="1300" baseline="0" dirty="0" smtClean="0">
                          <a:cs typeface="+mn-cs"/>
                        </a:rPr>
                        <a:t>לא, זה ייקח הרבה זמן ולא תמיד יהיה אפשרי</a:t>
                      </a:r>
                    </a:p>
                    <a:p>
                      <a:endParaRPr lang="he-IL" sz="1300" dirty="0" smtClean="0">
                        <a:cs typeface="+mn-cs"/>
                      </a:endParaRPr>
                    </a:p>
                    <a:p>
                      <a:endParaRPr lang="he-IL" sz="1300" dirty="0" smtClean="0">
                        <a:solidFill>
                          <a:srgbClr val="00B05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r>
                        <a:rPr lang="he-IL" sz="130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כמו</a:t>
                      </a:r>
                      <a:r>
                        <a:rPr lang="he-IL" sz="13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במשחק גם במקצוע שלנו לעיתים נתקל במצבים בהם יהיה מאוד קשה לפשט מעגלים אלקטרונים ולמצוא זרם דרך נגד מסוים.</a:t>
                      </a:r>
                    </a:p>
                    <a:p>
                      <a:endParaRPr lang="he-IL" sz="1300" baseline="0" dirty="0" smtClean="0">
                        <a:solidFill>
                          <a:srgbClr val="00B05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Guttman Yad-Brush" pitchFamily="2" charset="-79"/>
                          <a:cs typeface="+mn-cs"/>
                        </a:rPr>
                        <a:t>לצורך עניין זה יש מכשיר מדידה שנקרא רב מודד שמאפשר לנו למדוד רכיבים בתוך מעגל קיים.</a:t>
                      </a:r>
                    </a:p>
                    <a:p>
                      <a:r>
                        <a:rPr lang="he-IL" sz="1300" dirty="0" smtClean="0">
                          <a:cs typeface="+mn-cs"/>
                        </a:rPr>
                        <a:t>וזהו נושא השיעור</a:t>
                      </a:r>
                      <a:r>
                        <a:rPr lang="he-IL" sz="1300" baseline="0" dirty="0" smtClean="0">
                          <a:cs typeface="+mn-cs"/>
                        </a:rPr>
                        <a:t> שלנו </a:t>
                      </a:r>
                      <a:r>
                        <a:rPr lang="he-IL" sz="1300" u="sng" dirty="0" smtClean="0">
                          <a:solidFill>
                            <a:srgbClr val="FF0000"/>
                          </a:solidFill>
                          <a:cs typeface="+mn-cs"/>
                        </a:rPr>
                        <a:t>רב-מודד </a:t>
                      </a:r>
                      <a:r>
                        <a:rPr lang="en-US" sz="1300" u="sng" dirty="0" smtClean="0">
                          <a:solidFill>
                            <a:srgbClr val="FF0000"/>
                          </a:solidFill>
                          <a:cs typeface="+mn-cs"/>
                        </a:rPr>
                        <a:t>Fluke 77</a:t>
                      </a:r>
                      <a:r>
                        <a:rPr lang="he-IL" sz="1300" u="sng" dirty="0" smtClean="0">
                          <a:solidFill>
                            <a:srgbClr val="FF0000"/>
                          </a:solidFill>
                          <a:cs typeface="+mn-cs"/>
                        </a:rPr>
                        <a:t>.</a:t>
                      </a:r>
                    </a:p>
                    <a:p>
                      <a:endParaRPr lang="he-IL" sz="1300" dirty="0" smtClean="0">
                        <a:latin typeface="Times New Roman" pitchFamily="18" charset="0"/>
                        <a:cs typeface="+mn-cs"/>
                      </a:endParaRPr>
                    </a:p>
                    <a:p>
                      <a:pPr eaLnBrk="1" hangingPunct="1"/>
                      <a:endParaRPr lang="en-US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5" marB="4225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יצירת עניין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לנושא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הנושא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5" marB="4225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 Box 4"/>
          <p:cNvSpPr txBox="1">
            <a:spLocks noChangeArrowheads="1"/>
          </p:cNvSpPr>
          <p:nvPr/>
        </p:nvSpPr>
        <p:spPr bwMode="ltGray">
          <a:xfrm>
            <a:off x="793608" y="3225050"/>
            <a:ext cx="861133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1600" b="1" dirty="0">
                <a:latin typeface="Times New Roman" pitchFamily="18" charset="0"/>
                <a:cs typeface="+mn-cs"/>
              </a:rPr>
              <a:t>135 דק'</a:t>
            </a:r>
            <a:endParaRPr lang="en-US" sz="1600" b="1" dirty="0">
              <a:latin typeface="Times New Roman" pitchFamily="18" charset="0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1469" y="4505974"/>
            <a:ext cx="3611027" cy="307777"/>
          </a:xfrm>
          <a:prstGeom prst="rect">
            <a:avLst/>
          </a:prstGeom>
          <a:solidFill>
            <a:schemeClr val="bg1">
              <a:lumMod val="75000"/>
              <a:alpha val="63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האם היה קל לפשט את המעגלים שלכם?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469" y="5503715"/>
            <a:ext cx="3611027" cy="523220"/>
          </a:xfrm>
          <a:prstGeom prst="rect">
            <a:avLst/>
          </a:prstGeom>
          <a:solidFill>
            <a:schemeClr val="bg1">
              <a:lumMod val="75000"/>
              <a:alpha val="63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האם זה פרקטי לדעתכם לחשב זרם דרך נגדים במעגלים מורכבים איתם נעבוד?</a:t>
            </a:r>
          </a:p>
        </p:txBody>
      </p:sp>
    </p:spTree>
    <p:extLst>
      <p:ext uri="{BB962C8B-B14F-4D97-AF65-F5344CB8AC3E}">
        <p14:creationId xmlns:p14="http://schemas.microsoft.com/office/powerpoint/2010/main" val="1622827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-56065"/>
            <a:ext cx="5486400" cy="2380165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  <p:graphicFrame>
        <p:nvGraphicFramePr>
          <p:cNvPr id="11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35132"/>
              </p:ext>
            </p:extLst>
          </p:nvPr>
        </p:nvGraphicFramePr>
        <p:xfrm>
          <a:off x="774026" y="2774600"/>
          <a:ext cx="5551012" cy="5728500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7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394">
                <a:tc>
                  <a:txBody>
                    <a:bodyPr/>
                    <a:lstStyle/>
                    <a:p>
                      <a:endParaRPr lang="he-IL" sz="1300" u="none" dirty="0" smtClean="0">
                        <a:cs typeface="+mn-cs"/>
                      </a:endParaRPr>
                    </a:p>
                    <a:p>
                      <a:endParaRPr lang="he-IL" sz="1300" u="none" dirty="0" smtClean="0">
                        <a:cs typeface="+mn-cs"/>
                      </a:endParaRPr>
                    </a:p>
                    <a:p>
                      <a:endParaRPr lang="he-IL" sz="1300" u="none" dirty="0" smtClean="0">
                        <a:cs typeface="+mn-cs"/>
                      </a:endParaRPr>
                    </a:p>
                    <a:p>
                      <a:r>
                        <a:rPr lang="he-IL" sz="1300" u="none" dirty="0" smtClean="0">
                          <a:cs typeface="+mn-cs"/>
                        </a:rPr>
                        <a:t>בשיעור זה נבין את אופן השימוש ברב המודד</a:t>
                      </a:r>
                      <a:r>
                        <a:rPr lang="he-IL" sz="1300" u="none" baseline="0" dirty="0" smtClean="0">
                          <a:cs typeface="+mn-cs"/>
                        </a:rPr>
                        <a:t> </a:t>
                      </a:r>
                      <a:r>
                        <a:rPr lang="en-US" sz="1300" u="sng" baseline="0" dirty="0" smtClean="0">
                          <a:solidFill>
                            <a:srgbClr val="FF0000"/>
                          </a:solidFill>
                          <a:cs typeface="+mn-cs"/>
                        </a:rPr>
                        <a:t>FLUKE  77</a:t>
                      </a:r>
                      <a:r>
                        <a:rPr lang="he-IL" sz="1300" u="none" baseline="0" dirty="0" smtClean="0">
                          <a:cs typeface="+mn-cs"/>
                        </a:rPr>
                        <a:t>.</a:t>
                      </a:r>
                      <a:endParaRPr lang="he-IL" sz="1300" u="none" dirty="0" smtClean="0">
                        <a:cs typeface="+mn-cs"/>
                      </a:endParaRPr>
                    </a:p>
                    <a:p>
                      <a:endParaRPr lang="he-IL" sz="1300" u="none" dirty="0" smtClean="0">
                        <a:cs typeface="+mn-cs"/>
                      </a:endParaRPr>
                    </a:p>
                    <a:p>
                      <a:endParaRPr lang="he-IL" sz="1300" u="none" dirty="0" smtClean="0">
                        <a:cs typeface="+mn-cs"/>
                      </a:endParaRPr>
                    </a:p>
                    <a:p>
                      <a:r>
                        <a:rPr lang="he-IL" sz="1300" u="none" dirty="0" smtClean="0">
                          <a:cs typeface="+mn-cs"/>
                        </a:rPr>
                        <a:t>נלמד</a:t>
                      </a:r>
                      <a:r>
                        <a:rPr lang="he-IL" sz="1300" u="none" baseline="0" dirty="0" smtClean="0">
                          <a:cs typeface="+mn-cs"/>
                        </a:rPr>
                        <a:t> על תפקידיו, אופן החיבור, אופן הפעולה, תוצאות ואמצעי זהירות</a:t>
                      </a:r>
                      <a:endParaRPr lang="he-IL" sz="1300" u="none" dirty="0" smtClean="0">
                        <a:cs typeface="+mn-cs"/>
                      </a:endParaRPr>
                    </a:p>
                    <a:p>
                      <a:pPr>
                        <a:spcBef>
                          <a:spcPct val="50000"/>
                        </a:spcBef>
                      </a:pPr>
                      <a:endParaRPr lang="he-IL" sz="1300" dirty="0" smtClean="0"/>
                    </a:p>
                    <a:p>
                      <a:pPr>
                        <a:buFontTx/>
                        <a:buNone/>
                      </a:pPr>
                      <a:r>
                        <a:rPr lang="he-IL" sz="1300" dirty="0" smtClean="0"/>
                        <a:t>שיעור זה חשוב לכם בתור טכנאי דרג ד' מכוון שמכשיר זה</a:t>
                      </a:r>
                      <a:r>
                        <a:rPr lang="he-IL" sz="1300" baseline="0" dirty="0" smtClean="0"/>
                        <a:t> עוזר בתיקון כל</a:t>
                      </a:r>
                      <a:r>
                        <a:rPr lang="he-IL" sz="1300" dirty="0" smtClean="0"/>
                        <a:t> מעגל</a:t>
                      </a:r>
                      <a:r>
                        <a:rPr lang="he-IL" sz="1300" baseline="0" dirty="0" smtClean="0"/>
                        <a:t> שהוא.</a:t>
                      </a:r>
                    </a:p>
                    <a:p>
                      <a:pPr>
                        <a:buFontTx/>
                        <a:buNone/>
                      </a:pPr>
                      <a:endParaRPr lang="he-IL" sz="1300" baseline="0" dirty="0" smtClean="0"/>
                    </a:p>
                    <a:p>
                      <a:pPr eaLnBrk="1" hangingPunct="1"/>
                      <a:endParaRPr lang="en-US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מטרות על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נק' ע.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הנמקה</a:t>
                      </a: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0500"/>
            <a:ext cx="5486400" cy="25273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10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027011"/>
              </p:ext>
            </p:extLst>
          </p:nvPr>
        </p:nvGraphicFramePr>
        <p:xfrm>
          <a:off x="528043" y="2908121"/>
          <a:ext cx="5551012" cy="5728500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7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394">
                <a:tc>
                  <a:txBody>
                    <a:bodyPr/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endParaRPr lang="he-IL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buFontTx/>
                        <a:buChar char="•"/>
                      </a:pPr>
                      <a:endParaRPr lang="he-IL" sz="13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כאשר יש צורך בביצוע מדידות במעגלים מורכבים לא נוכל לחשב</a:t>
                      </a:r>
                      <a:r>
                        <a:rPr lang="he-IL" sz="13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את המתחים והזרמים המעורבים בצורה</a:t>
                      </a:r>
                      <a:r>
                        <a:rPr lang="he-IL" sz="1300" baseline="0" dirty="0" smtClean="0">
                          <a:latin typeface="Arial" pitchFamily="34" charset="0"/>
                          <a:cs typeface="Arial" pitchFamily="34" charset="0"/>
                        </a:rPr>
                        <a:t> יעילה</a:t>
                      </a: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eaLnBrk="1" hangingPunct="1">
                        <a:buFontTx/>
                        <a:buNone/>
                      </a:pPr>
                      <a:endParaRPr lang="he-IL" sz="13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וכן,</a:t>
                      </a:r>
                      <a:r>
                        <a:rPr lang="he-IL" sz="1300" baseline="0" dirty="0" smtClean="0">
                          <a:latin typeface="Arial" pitchFamily="34" charset="0"/>
                          <a:cs typeface="Arial" pitchFamily="34" charset="0"/>
                        </a:rPr>
                        <a:t> במעגלים בשטח נרצה לדעת את </a:t>
                      </a:r>
                      <a:r>
                        <a:rPr lang="he-IL" sz="1300" b="1" baseline="0" dirty="0" smtClean="0">
                          <a:latin typeface="Arial" pitchFamily="34" charset="0"/>
                          <a:cs typeface="Arial" pitchFamily="34" charset="0"/>
                        </a:rPr>
                        <a:t>הזרמים והמתחים בזמן אמת</a:t>
                      </a:r>
                      <a:r>
                        <a:rPr lang="he-IL" sz="1300" baseline="0" dirty="0" smtClean="0">
                          <a:latin typeface="Arial" pitchFamily="34" charset="0"/>
                          <a:cs typeface="Arial" pitchFamily="34" charset="0"/>
                        </a:rPr>
                        <a:t> בהנחה שלא כל הרכיבים במעגל תקינים ופועלים עפ"י נתוני היצרן.</a:t>
                      </a:r>
                      <a:endParaRPr lang="he-IL" sz="13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3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תפקידו של (</a:t>
                      </a:r>
                      <a:r>
                        <a:rPr lang="en-US" sz="1300" dirty="0" smtClean="0">
                          <a:latin typeface="Arial" pitchFamily="34" charset="0"/>
                          <a:cs typeface="Arial" pitchFamily="34" charset="0"/>
                        </a:rPr>
                        <a:t>DMM  (digital </a:t>
                      </a:r>
                      <a:r>
                        <a:rPr lang="en-US" sz="1300" dirty="0" err="1" smtClean="0">
                          <a:latin typeface="Arial" pitchFamily="34" charset="0"/>
                          <a:cs typeface="Arial" pitchFamily="34" charset="0"/>
                        </a:rPr>
                        <a:t>multimeter</a:t>
                      </a:r>
                      <a:r>
                        <a:rPr lang="he-IL" sz="1300" dirty="0" smtClean="0">
                          <a:latin typeface="Arial" pitchFamily="34" charset="0"/>
                          <a:cs typeface="Arial" pitchFamily="34" charset="0"/>
                        </a:rPr>
                        <a:t> או בעברית רב מודד</a:t>
                      </a:r>
                    </a:p>
                    <a:p>
                      <a:r>
                        <a:rPr lang="he-IL" sz="1300" dirty="0" smtClean="0"/>
                        <a:t>- מתחים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e-IL" sz="1300" dirty="0" smtClean="0"/>
                        <a:t> זרמים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e-IL" sz="1300" dirty="0" smtClean="0"/>
                        <a:t> התנגדויות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he-IL" sz="1300" dirty="0" smtClean="0"/>
                        <a:t> קצרים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e-IL" sz="1300" dirty="0" smtClean="0"/>
                        <a:t>*דגמים מתקדמים יותר מסוגלים למדוד תדר דיודת ועוד.</a:t>
                      </a:r>
                      <a:endParaRPr lang="he-IL" sz="13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en-US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536903" y="3307217"/>
            <a:ext cx="3402761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Tx/>
              <a:buChar char="•"/>
              <a:defRPr/>
            </a:pPr>
            <a:r>
              <a:rPr lang="he-IL" sz="1400" dirty="0">
                <a:latin typeface="Times New Roman" pitchFamily="18" charset="0"/>
                <a:cs typeface="+mn-cs"/>
              </a:rPr>
              <a:t> החניך </a:t>
            </a:r>
            <a:r>
              <a:rPr lang="he-IL" sz="1400" dirty="0" smtClean="0">
                <a:latin typeface="Times New Roman" pitchFamily="18" charset="0"/>
                <a:cs typeface="+mn-cs"/>
              </a:rPr>
              <a:t>ישחזר את תפקידו </a:t>
            </a:r>
            <a:r>
              <a:rPr lang="he-IL" sz="1400" dirty="0">
                <a:latin typeface="Times New Roman" pitchFamily="18" charset="0"/>
                <a:cs typeface="+mn-cs"/>
              </a:rPr>
              <a:t>של רב-מודד</a:t>
            </a:r>
            <a:endParaRPr lang="en-US" sz="1400" dirty="0">
              <a:latin typeface="Times New Roman" pitchFamily="18" charset="0"/>
              <a:cs typeface="+mn-cs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ltGray">
          <a:xfrm>
            <a:off x="528043" y="3308526"/>
            <a:ext cx="803425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1600" b="1" dirty="0">
                <a:latin typeface="Times New Roman" pitchFamily="18" charset="0"/>
                <a:cs typeface="+mn-cs"/>
              </a:rPr>
              <a:t>122דק'</a:t>
            </a:r>
            <a:endParaRPr lang="en-US" sz="1600" b="1" dirty="0"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2729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88900"/>
            <a:ext cx="5486400" cy="22860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4</a:t>
            </a:fld>
            <a:endParaRPr lang="he-IL"/>
          </a:p>
        </p:txBody>
      </p:sp>
      <p:graphicFrame>
        <p:nvGraphicFramePr>
          <p:cNvPr id="5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238022"/>
              </p:ext>
            </p:extLst>
          </p:nvPr>
        </p:nvGraphicFramePr>
        <p:xfrm>
          <a:off x="528043" y="2908120"/>
          <a:ext cx="5551012" cy="5837054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90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6" marB="422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6" marB="422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942">
                <a:tc>
                  <a:txBody>
                    <a:bodyPr/>
                    <a:lstStyle/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endParaRPr lang="he-IL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300" b="1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</a:t>
                      </a: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endParaRPr lang="he-IL" sz="13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endParaRPr lang="he-IL" sz="13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3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</a:t>
                      </a: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300" b="0" u="none" dirty="0" smtClean="0">
                          <a:latin typeface="Tahoma" pitchFamily="34" charset="0"/>
                        </a:rPr>
                        <a:t>פירוט פקדי המכשיר</a:t>
                      </a:r>
                      <a:r>
                        <a:rPr lang="he-IL" sz="1300" b="0" u="none" dirty="0" smtClean="0"/>
                        <a:t> :</a:t>
                      </a:r>
                    </a:p>
                    <a:p>
                      <a:pPr marL="228600" indent="-228600" eaLnBrk="1" hangingPunct="1">
                        <a:lnSpc>
                          <a:spcPct val="90000"/>
                        </a:lnSpc>
                        <a:defRPr/>
                      </a:pPr>
                      <a:endParaRPr lang="he-IL" sz="1300" b="0" u="none" dirty="0" smtClean="0">
                        <a:effectLst/>
                      </a:endParaRPr>
                    </a:p>
                    <a:p>
                      <a:pPr marL="0" indent="0" eaLnBrk="1" hangingPunct="1">
                        <a:lnSpc>
                          <a:spcPct val="150000"/>
                        </a:lnSpc>
                        <a:buFontTx/>
                        <a:buNone/>
                        <a:defRPr/>
                      </a:pPr>
                      <a:r>
                        <a:rPr lang="he-IL" sz="1300" b="0" u="none" dirty="0" smtClean="0">
                          <a:effectLst/>
                          <a:latin typeface="Tahoma" pitchFamily="34" charset="0"/>
                        </a:rPr>
                        <a:t>1. </a:t>
                      </a:r>
                      <a:r>
                        <a:rPr lang="he-IL" sz="1300" b="1" u="none" dirty="0" smtClean="0">
                          <a:effectLst/>
                          <a:latin typeface="Tahoma" pitchFamily="34" charset="0"/>
                        </a:rPr>
                        <a:t>כיבוי המכשיר</a:t>
                      </a:r>
                      <a:r>
                        <a:rPr lang="he-IL" sz="1300" b="1" u="none" dirty="0" smtClean="0">
                          <a:effectLst/>
                        </a:rPr>
                        <a:t> –  </a:t>
                      </a:r>
                      <a:r>
                        <a:rPr lang="en-US" sz="1300" dirty="0" smtClean="0">
                          <a:effectLst/>
                        </a:rPr>
                        <a:t>Off</a:t>
                      </a:r>
                      <a:r>
                        <a:rPr lang="he-IL" sz="1300" dirty="0" smtClean="0">
                          <a:effectLst/>
                        </a:rPr>
                        <a:t>.</a:t>
                      </a:r>
                    </a:p>
                    <a:p>
                      <a:pPr marL="0" indent="0" eaLnBrk="1" hangingPunct="1">
                        <a:lnSpc>
                          <a:spcPct val="150000"/>
                        </a:lnSpc>
                        <a:buFontTx/>
                        <a:buNone/>
                        <a:defRPr/>
                      </a:pPr>
                      <a:r>
                        <a:rPr lang="he-IL" sz="1300" b="0" u="none" dirty="0" smtClean="0">
                          <a:effectLst/>
                        </a:rPr>
                        <a:t>2.</a:t>
                      </a:r>
                      <a:r>
                        <a:rPr lang="he-IL" sz="1300" b="1" u="none" dirty="0" smtClean="0">
                          <a:effectLst/>
                        </a:rPr>
                        <a:t> מדידת מתח </a:t>
                      </a:r>
                      <a:r>
                        <a:rPr lang="en-US" sz="1300" b="1" u="none" dirty="0" smtClean="0">
                          <a:effectLst/>
                        </a:rPr>
                        <a:t>AC</a:t>
                      </a:r>
                      <a:r>
                        <a:rPr lang="he-IL" sz="1300" b="1" u="none" dirty="0" smtClean="0">
                          <a:effectLst/>
                        </a:rPr>
                        <a:t>- </a:t>
                      </a:r>
                      <a:r>
                        <a:rPr lang="he-IL" sz="1300" dirty="0" smtClean="0">
                          <a:effectLst/>
                        </a:rPr>
                        <a:t>מדידת</a:t>
                      </a:r>
                      <a:r>
                        <a:rPr lang="he-IL" sz="1300" baseline="0" dirty="0" smtClean="0">
                          <a:effectLst/>
                        </a:rPr>
                        <a:t> </a:t>
                      </a:r>
                      <a:r>
                        <a:rPr lang="he-IL" sz="1300" dirty="0" smtClean="0">
                          <a:effectLst/>
                        </a:rPr>
                        <a:t>אותות </a:t>
                      </a:r>
                      <a:r>
                        <a:rPr lang="en-US" sz="1300" dirty="0" smtClean="0">
                          <a:effectLst/>
                        </a:rPr>
                        <a:t>AC</a:t>
                      </a:r>
                      <a:r>
                        <a:rPr lang="he-IL" sz="1300" dirty="0" smtClean="0">
                          <a:effectLst/>
                        </a:rPr>
                        <a:t> נעשית תחילה ע"</a:t>
                      </a:r>
                      <a:r>
                        <a:rPr lang="he-IL" sz="1300" baseline="0" dirty="0" smtClean="0">
                          <a:effectLst/>
                        </a:rPr>
                        <a:t>י</a:t>
                      </a: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Tx/>
                        <a:buNone/>
                        <a:defRPr/>
                      </a:pPr>
                      <a:r>
                        <a:rPr lang="he-IL" sz="1300" baseline="0" dirty="0" smtClean="0">
                          <a:effectLst/>
                        </a:rPr>
                        <a:t>     המרתם</a:t>
                      </a:r>
                      <a:r>
                        <a:rPr lang="he-IL" sz="1300" dirty="0" smtClean="0">
                          <a:effectLst/>
                        </a:rPr>
                        <a:t> ל-</a:t>
                      </a:r>
                      <a:r>
                        <a:rPr lang="en-US" sz="1300" dirty="0" smtClean="0">
                          <a:effectLst/>
                        </a:rPr>
                        <a:t>DC </a:t>
                      </a:r>
                      <a:r>
                        <a:rPr lang="he-IL" sz="1300" dirty="0" smtClean="0">
                          <a:effectLst/>
                        </a:rPr>
                        <a:t>. ההמרה נעשית </a:t>
                      </a:r>
                      <a:r>
                        <a:rPr lang="he-IL" sz="1300" b="1" dirty="0" smtClean="0">
                          <a:effectLst/>
                        </a:rPr>
                        <a:t>על ידי יחידה פנימית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     ברב המודד שתפקידה להפוך את אות החילופין למתח אקוויוולנטי ישר.</a:t>
                      </a: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3. </a:t>
                      </a:r>
                      <a:r>
                        <a:rPr lang="he-IL" sz="1300" b="1" u="none" dirty="0" smtClean="0">
                          <a:effectLst/>
                        </a:rPr>
                        <a:t>מדידת מתח </a:t>
                      </a:r>
                      <a:r>
                        <a:rPr lang="en-US" sz="1300" b="1" u="none" dirty="0" smtClean="0">
                          <a:effectLst/>
                        </a:rPr>
                        <a:t>DC</a:t>
                      </a:r>
                      <a:r>
                        <a:rPr lang="he-IL" sz="1300" b="1" u="none" dirty="0" smtClean="0">
                          <a:effectLst/>
                        </a:rPr>
                        <a:t>- </a:t>
                      </a:r>
                      <a:r>
                        <a:rPr lang="he-IL" sz="1300" dirty="0" smtClean="0">
                          <a:effectLst/>
                        </a:rPr>
                        <a:t>בעזרתו מודדים מתח ישר.</a:t>
                      </a: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endParaRPr lang="he-IL" sz="200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4. </a:t>
                      </a:r>
                      <a:r>
                        <a:rPr lang="he-IL" sz="1300" b="1" u="none" dirty="0" smtClean="0">
                          <a:effectLst/>
                        </a:rPr>
                        <a:t>מדידת מתח </a:t>
                      </a:r>
                      <a:r>
                        <a:rPr lang="en-US" sz="1300" b="1" u="none" dirty="0" smtClean="0">
                          <a:effectLst/>
                        </a:rPr>
                        <a:t>DC</a:t>
                      </a:r>
                      <a:r>
                        <a:rPr lang="he-IL" sz="1300" b="1" u="none" dirty="0" smtClean="0">
                          <a:effectLst/>
                        </a:rPr>
                        <a:t> עד </a:t>
                      </a:r>
                      <a:r>
                        <a:rPr lang="en-US" sz="1300" b="1" u="none" dirty="0" smtClean="0">
                          <a:effectLst/>
                        </a:rPr>
                        <a:t>300mV</a:t>
                      </a:r>
                      <a:r>
                        <a:rPr lang="he-IL" sz="1300" b="0" u="none" dirty="0" smtClean="0">
                          <a:effectLst/>
                        </a:rPr>
                        <a:t>- תמיד</a:t>
                      </a:r>
                      <a:r>
                        <a:rPr lang="he-IL" sz="1300" b="0" u="none" baseline="0" dirty="0" smtClean="0">
                          <a:effectLst/>
                        </a:rPr>
                        <a:t> נתחיל למדוד קודם כאילו שהמתח מעל </a:t>
                      </a:r>
                      <a:r>
                        <a:rPr lang="en-US" sz="1300" b="0" u="none" dirty="0" smtClean="0">
                          <a:effectLst/>
                        </a:rPr>
                        <a:t>300mV</a:t>
                      </a:r>
                      <a:r>
                        <a:rPr lang="he-IL" sz="1300" b="0" u="none" dirty="0" smtClean="0">
                          <a:effectLst/>
                        </a:rPr>
                        <a:t>.</a:t>
                      </a: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5. </a:t>
                      </a:r>
                      <a:r>
                        <a:rPr lang="he-IL" sz="1300" b="1" u="none" dirty="0" smtClean="0">
                          <a:effectLst/>
                        </a:rPr>
                        <a:t>מדידת התנגדות</a:t>
                      </a:r>
                      <a:r>
                        <a:rPr lang="he-IL" sz="1300" b="0" u="none" dirty="0" smtClean="0">
                          <a:effectLst/>
                        </a:rPr>
                        <a:t>-</a:t>
                      </a:r>
                      <a:r>
                        <a:rPr lang="he-IL" sz="1300" b="0" u="none" baseline="0" dirty="0" smtClean="0">
                          <a:effectLst/>
                        </a:rPr>
                        <a:t> מדידת ערך ההתנגדות של צרכן.</a:t>
                      </a:r>
                      <a:endParaRPr lang="en-US" sz="1300" b="1" u="none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6. </a:t>
                      </a:r>
                      <a:r>
                        <a:rPr lang="he-IL" sz="1300" b="1" u="none" dirty="0" smtClean="0">
                          <a:effectLst/>
                        </a:rPr>
                        <a:t>בדיקת קצרים</a:t>
                      </a:r>
                      <a:r>
                        <a:rPr lang="he-IL" sz="1300" b="0" u="none" dirty="0" smtClean="0">
                          <a:effectLst/>
                        </a:rPr>
                        <a:t>- יצפצף במידה ויש קצר בין הדקי הבחן.</a:t>
                      </a:r>
                      <a:endParaRPr lang="he-IL" sz="1300" b="1" u="none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7. </a:t>
                      </a:r>
                      <a:r>
                        <a:rPr lang="he-IL" sz="1300" b="1" u="none" dirty="0" smtClean="0">
                          <a:effectLst/>
                        </a:rPr>
                        <a:t>מדידת זרם ב-</a:t>
                      </a:r>
                      <a:r>
                        <a:rPr lang="en-US" sz="1300" b="1" u="none" dirty="0" smtClean="0">
                          <a:effectLst/>
                        </a:rPr>
                        <a:t>AC</a:t>
                      </a:r>
                      <a:r>
                        <a:rPr lang="he-IL" sz="1300" b="1" u="none" dirty="0" smtClean="0">
                          <a:effectLst/>
                        </a:rPr>
                        <a:t> </a:t>
                      </a:r>
                      <a:r>
                        <a:rPr lang="he-IL" sz="1300" b="0" u="none" dirty="0" smtClean="0">
                          <a:effectLst/>
                        </a:rPr>
                        <a:t>–</a:t>
                      </a:r>
                      <a:r>
                        <a:rPr lang="he-IL" sz="1300" b="0" u="none" baseline="0" dirty="0" smtClean="0">
                          <a:effectLst/>
                        </a:rPr>
                        <a:t> נמדוד זרם חילופין</a:t>
                      </a:r>
                      <a:endParaRPr lang="he-IL" sz="1300" b="1" u="none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8. </a:t>
                      </a:r>
                      <a:r>
                        <a:rPr lang="he-IL" sz="1300" b="1" u="none" dirty="0" smtClean="0">
                          <a:effectLst/>
                        </a:rPr>
                        <a:t>מדידת זרם ב-</a:t>
                      </a:r>
                      <a:r>
                        <a:rPr lang="en-US" sz="1300" b="1" u="none" dirty="0" smtClean="0">
                          <a:effectLst/>
                        </a:rPr>
                        <a:t>DC</a:t>
                      </a:r>
                      <a:r>
                        <a:rPr lang="he-IL" sz="1300" b="1" u="none" dirty="0" smtClean="0">
                          <a:effectLst/>
                        </a:rPr>
                        <a:t> </a:t>
                      </a:r>
                      <a:r>
                        <a:rPr lang="he-IL" sz="1300" b="0" u="none" dirty="0" smtClean="0">
                          <a:effectLst/>
                        </a:rPr>
                        <a:t>–</a:t>
                      </a:r>
                      <a:r>
                        <a:rPr lang="he-IL" sz="1300" b="0" u="none" baseline="0" dirty="0" smtClean="0">
                          <a:effectLst/>
                        </a:rPr>
                        <a:t> נמדוד זרם ישר</a:t>
                      </a:r>
                      <a:endParaRPr lang="he-IL" sz="1300" b="0" u="none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50000"/>
                        </a:lnSpc>
                        <a:defRPr/>
                      </a:pPr>
                      <a:endParaRPr lang="he-IL" sz="700" b="1" u="none" dirty="0" smtClean="0">
                        <a:effectLst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defRPr/>
                      </a:pPr>
                      <a:r>
                        <a:rPr lang="he-IL" sz="1300" dirty="0" smtClean="0">
                          <a:effectLst/>
                        </a:rPr>
                        <a:t>9. </a:t>
                      </a:r>
                      <a:r>
                        <a:rPr lang="he-IL" sz="1300" b="1" u="none" dirty="0" smtClean="0">
                          <a:effectLst/>
                        </a:rPr>
                        <a:t>לחצן צהוב באמצע הבורר-</a:t>
                      </a:r>
                      <a:r>
                        <a:rPr lang="he-IL" sz="1300" dirty="0" smtClean="0">
                          <a:effectLst/>
                        </a:rPr>
                        <a:t> </a:t>
                      </a: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ע"י לחיצה עוברים למצב של בחירת</a:t>
                      </a:r>
                      <a:r>
                        <a:rPr lang="he-IL" sz="1300" baseline="0" dirty="0" smtClean="0"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תחומים ידני. לחיצה חוזרת של שנייה מחזירה למצב בחירת תחומים אוטומטי.</a:t>
                      </a:r>
                      <a:endParaRPr lang="he-IL" sz="1300" dirty="0" smtClean="0">
                        <a:effectLst/>
                      </a:endParaRPr>
                    </a:p>
                  </a:txBody>
                  <a:tcPr marL="94457" marR="94457" marT="42256" marB="4225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6" marB="422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941624" y="3307217"/>
            <a:ext cx="4093154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400" dirty="0" smtClean="0"/>
              <a:t>החניך ימנה את תפקידי הפקדים והכניסות את </a:t>
            </a:r>
            <a:r>
              <a:rPr lang="en-US" sz="1400" dirty="0" smtClean="0"/>
              <a:t>FLUKE 77</a:t>
            </a:r>
            <a:endParaRPr lang="en-US" sz="1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938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14400" y="0"/>
            <a:ext cx="5486400" cy="23114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5</a:t>
            </a:fld>
            <a:endParaRPr lang="he-IL"/>
          </a:p>
        </p:txBody>
      </p:sp>
      <p:graphicFrame>
        <p:nvGraphicFramePr>
          <p:cNvPr id="5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521619"/>
              </p:ext>
            </p:extLst>
          </p:nvPr>
        </p:nvGraphicFramePr>
        <p:xfrm>
          <a:off x="528043" y="2908121"/>
          <a:ext cx="5551012" cy="5728500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7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394">
                <a:tc>
                  <a:txBody>
                    <a:bodyPr/>
                    <a:lstStyle/>
                    <a:p>
                      <a:pPr marL="228600" indent="-228600" eaLnBrk="1" hangingPunct="1">
                        <a:defRPr/>
                      </a:pPr>
                      <a:endParaRPr lang="he-IL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300" b="1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</a:t>
                      </a:r>
                      <a:endParaRPr lang="he-IL" sz="13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3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300" b="1" u="none" dirty="0" smtClean="0">
                          <a:latin typeface="Tahoma" pitchFamily="34" charset="0"/>
                        </a:rPr>
                        <a:t>כניסות המכשיר</a:t>
                      </a:r>
                      <a:r>
                        <a:rPr lang="he-IL" sz="1300" b="1" u="none" dirty="0" smtClean="0"/>
                        <a:t> :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300" b="1" u="sng" dirty="0" smtClean="0"/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en-US" sz="1300" dirty="0" smtClean="0">
                          <a:effectLst/>
                        </a:rPr>
                        <a:t>V</a:t>
                      </a:r>
                      <a:r>
                        <a:rPr lang="he-IL" sz="1300" dirty="0" smtClean="0">
                          <a:effectLst/>
                        </a:rPr>
                        <a:t>,</a:t>
                      </a:r>
                      <a:r>
                        <a:rPr lang="el-GR" sz="1300" dirty="0" smtClean="0">
                          <a:effectLst/>
                        </a:rPr>
                        <a:t>Ω</a:t>
                      </a:r>
                      <a:r>
                        <a:rPr lang="he-IL" sz="1300" dirty="0" smtClean="0">
                          <a:effectLst/>
                        </a:rPr>
                        <a:t>- כניסה למדידת התנגדות, מתח וקצרים.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en-US" sz="1300" dirty="0" smtClean="0">
                          <a:effectLst/>
                        </a:rPr>
                        <a:t>COM</a:t>
                      </a:r>
                      <a:r>
                        <a:rPr lang="he-IL" sz="1300" dirty="0" smtClean="0">
                          <a:effectLst/>
                        </a:rPr>
                        <a:t>- נקודת יחוס לכל סוגי המדידות.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endParaRPr lang="he-IL" sz="1300" dirty="0" smtClean="0">
                        <a:effectLst/>
                      </a:endParaRP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endParaRPr lang="he-IL" sz="1300" dirty="0" smtClean="0">
                        <a:effectLst/>
                      </a:endParaRP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300" dirty="0" smtClean="0">
                          <a:effectLst/>
                        </a:rPr>
                        <a:t>ת. נק' הייחוס מהווה אדמה</a:t>
                      </a:r>
                      <a:r>
                        <a:rPr lang="he-IL" sz="1300" baseline="0" dirty="0" smtClean="0">
                          <a:effectLst/>
                        </a:rPr>
                        <a:t> במעגל</a:t>
                      </a:r>
                      <a:endParaRPr lang="he-IL" sz="1300" dirty="0" smtClean="0">
                        <a:effectLst/>
                      </a:endParaRP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endParaRPr lang="he-IL" sz="1300" dirty="0" smtClean="0">
                        <a:effectLst/>
                      </a:endParaRP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en-US" sz="1300" dirty="0" smtClean="0">
                          <a:effectLst/>
                        </a:rPr>
                        <a:t>300mA</a:t>
                      </a:r>
                      <a:r>
                        <a:rPr lang="he-IL" sz="1300" dirty="0" smtClean="0">
                          <a:effectLst/>
                        </a:rPr>
                        <a:t>- משמש לכניסת זרמי </a:t>
                      </a:r>
                      <a:r>
                        <a:rPr lang="en-US" sz="1300" dirty="0" smtClean="0">
                          <a:effectLst/>
                        </a:rPr>
                        <a:t>AC</a:t>
                      </a:r>
                      <a:r>
                        <a:rPr lang="he-IL" sz="1300" dirty="0" smtClean="0">
                          <a:effectLst/>
                        </a:rPr>
                        <a:t>/</a:t>
                      </a:r>
                      <a:r>
                        <a:rPr lang="en-US" sz="1300" dirty="0" smtClean="0">
                          <a:effectLst/>
                        </a:rPr>
                        <a:t>DC</a:t>
                      </a:r>
                      <a:r>
                        <a:rPr lang="he-IL" sz="1300" dirty="0" smtClean="0">
                          <a:effectLst/>
                        </a:rPr>
                        <a:t> עד </a:t>
                      </a:r>
                      <a:r>
                        <a:rPr lang="en-US" sz="1300" dirty="0" smtClean="0">
                          <a:effectLst/>
                        </a:rPr>
                        <a:t>300mA</a:t>
                      </a:r>
                      <a:r>
                        <a:rPr lang="he-IL" sz="13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en-US" sz="1300" dirty="0" smtClean="0">
                          <a:effectLst/>
                        </a:rPr>
                        <a:t>10A</a:t>
                      </a:r>
                      <a:r>
                        <a:rPr lang="he-IL" sz="1300" dirty="0" smtClean="0">
                          <a:effectLst/>
                        </a:rPr>
                        <a:t>- משמש לכניסת זרמי </a:t>
                      </a:r>
                      <a:r>
                        <a:rPr lang="en-US" sz="1300" dirty="0" smtClean="0">
                          <a:effectLst/>
                        </a:rPr>
                        <a:t>AC</a:t>
                      </a:r>
                      <a:r>
                        <a:rPr lang="he-IL" sz="1300" dirty="0" smtClean="0">
                          <a:effectLst/>
                        </a:rPr>
                        <a:t>/</a:t>
                      </a:r>
                      <a:r>
                        <a:rPr lang="en-US" sz="1300" dirty="0" smtClean="0">
                          <a:effectLst/>
                        </a:rPr>
                        <a:t>DC</a:t>
                      </a:r>
                      <a:r>
                        <a:rPr lang="he-IL" sz="1300" dirty="0" smtClean="0">
                          <a:effectLst/>
                        </a:rPr>
                        <a:t> עד </a:t>
                      </a:r>
                      <a:r>
                        <a:rPr lang="en-US" sz="1300" dirty="0" smtClean="0">
                          <a:effectLst/>
                        </a:rPr>
                        <a:t>10A</a:t>
                      </a:r>
                      <a:r>
                        <a:rPr lang="he-IL" sz="13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endParaRPr lang="el-GR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300" dirty="0" smtClean="0">
                          <a:effectLst/>
                        </a:rPr>
                        <a:t>נחבר</a:t>
                      </a:r>
                      <a:r>
                        <a:rPr lang="he-IL" sz="1300" baseline="0" dirty="0" smtClean="0">
                          <a:effectLst/>
                        </a:rPr>
                        <a:t> את הדק הבחן השחור תמיד ל</a:t>
                      </a:r>
                      <a:r>
                        <a:rPr lang="en-US" sz="1300" baseline="0" dirty="0" smtClean="0">
                          <a:effectLst/>
                        </a:rPr>
                        <a:t>COM</a:t>
                      </a:r>
                      <a:r>
                        <a:rPr lang="he-IL" sz="1300" baseline="0" dirty="0" smtClean="0">
                          <a:effectLst/>
                        </a:rPr>
                        <a:t> (נק' ייחוס/ אדמה) ואת הדק הבחן האדום לכניסות השונות בהתאם למה שנרצה למדוד.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300" baseline="0" dirty="0" smtClean="0">
                        <a:effectLst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300" baseline="0" dirty="0" smtClean="0">
                          <a:solidFill>
                            <a:srgbClr val="00CC0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לדוגמא, במדידת מתח </a:t>
                      </a:r>
                      <a:r>
                        <a:rPr lang="en-US" sz="1300" baseline="0" dirty="0" smtClean="0">
                          <a:solidFill>
                            <a:srgbClr val="00CC00"/>
                          </a:solidFill>
                          <a:effectLst/>
                          <a:cs typeface="Guttman Yad-Brush" pitchFamily="2" charset="-79"/>
                        </a:rPr>
                        <a:t>DC</a:t>
                      </a:r>
                      <a:r>
                        <a:rPr lang="he-IL" sz="1300" baseline="0" dirty="0" smtClean="0">
                          <a:solidFill>
                            <a:srgbClr val="00CC0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מעל </a:t>
                      </a:r>
                      <a:r>
                        <a:rPr lang="en-US" sz="1300" baseline="0" dirty="0" smtClean="0">
                          <a:solidFill>
                            <a:srgbClr val="00CC00"/>
                          </a:solidFill>
                          <a:effectLst/>
                          <a:cs typeface="Guttman Yad-Brush" pitchFamily="2" charset="-79"/>
                        </a:rPr>
                        <a:t>300mv</a:t>
                      </a:r>
                      <a:r>
                        <a:rPr lang="he-IL" sz="1300" baseline="0" dirty="0" smtClean="0">
                          <a:solidFill>
                            <a:srgbClr val="00CC0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, נחבר את הדק הבחן השחור לאדמה, ואת הדק הבחן האדום לכניסה של מדידת התנגדות נתח וקצר (הימנית העליונה)</a:t>
                      </a:r>
                      <a:endParaRPr lang="he-IL" sz="1300" b="1" dirty="0" smtClean="0">
                        <a:solidFill>
                          <a:srgbClr val="00CC0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300" b="1" dirty="0" smtClean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eaLnBrk="1" hangingPunct="1"/>
                      <a:endParaRPr lang="en-US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שאלה </a:t>
                      </a:r>
                      <a:r>
                        <a:rPr kumimoji="0" lang="he-I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לפ.ת</a:t>
                      </a: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906620" y="4638554"/>
            <a:ext cx="4125875" cy="3993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מה לדעתכם מהווה נק' הייחוס במעגל הפנימי של רב המודד?</a:t>
            </a:r>
          </a:p>
        </p:txBody>
      </p:sp>
    </p:spTree>
    <p:extLst>
      <p:ext uri="{BB962C8B-B14F-4D97-AF65-F5344CB8AC3E}">
        <p14:creationId xmlns:p14="http://schemas.microsoft.com/office/powerpoint/2010/main" val="751802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1200" y="127000"/>
            <a:ext cx="5486400" cy="21717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6</a:t>
            </a:fld>
            <a:endParaRPr lang="he-IL"/>
          </a:p>
        </p:txBody>
      </p:sp>
      <p:graphicFrame>
        <p:nvGraphicFramePr>
          <p:cNvPr id="5" name="Group 20"/>
          <p:cNvGraphicFramePr>
            <a:graphicFrameLocks noGrp="1"/>
          </p:cNvGraphicFramePr>
          <p:nvPr/>
        </p:nvGraphicFramePr>
        <p:xfrm>
          <a:off x="508364" y="2781936"/>
          <a:ext cx="5551012" cy="5919243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7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6137">
                <a:tc>
                  <a:txBody>
                    <a:bodyPr/>
                    <a:lstStyle/>
                    <a:p>
                      <a:pPr marL="228600" indent="-228600"/>
                      <a:r>
                        <a:rPr lang="he-IL" sz="1300" dirty="0" smtClean="0">
                          <a:effectLst/>
                          <a:cs typeface="+mn-cs"/>
                        </a:rPr>
                        <a:t> </a:t>
                      </a:r>
                      <a:r>
                        <a:rPr lang="he-IL" sz="1300" b="1" u="sng" dirty="0" smtClean="0">
                          <a:effectLst/>
                          <a:cs typeface="+mn-cs"/>
                        </a:rPr>
                        <a:t>סיכום ביניים:</a:t>
                      </a:r>
                    </a:p>
                    <a:p>
                      <a:pPr marL="228600" indent="-228600"/>
                      <a:endParaRPr lang="he-IL" sz="1300" b="1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+mn-cs"/>
                      </a:endParaRPr>
                    </a:p>
                    <a:p>
                      <a:pPr marL="228600" indent="-228600"/>
                      <a:endParaRPr lang="he-IL" sz="1300" b="1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+mn-cs"/>
                      </a:endParaRPr>
                    </a:p>
                    <a:p>
                      <a:pPr marL="228600" indent="-228600"/>
                      <a:endParaRPr lang="he-IL" sz="1300" b="1" u="sng" dirty="0" smtClean="0">
                        <a:effectLst/>
                        <a:cs typeface="+mn-cs"/>
                      </a:endParaRPr>
                    </a:p>
                    <a:p>
                      <a:pPr marL="228600" indent="-228600">
                        <a:spcBef>
                          <a:spcPct val="0"/>
                        </a:spcBef>
                      </a:pPr>
                      <a:r>
                        <a:rPr lang="he-IL" sz="1300" dirty="0" smtClean="0">
                          <a:effectLst/>
                          <a:cs typeface="+mn-cs"/>
                        </a:rPr>
                        <a:t>עד כה למדנו על תפקיד רב המודד, ואופן הפעולה</a:t>
                      </a:r>
                    </a:p>
                    <a:p>
                      <a:pPr marL="228600" indent="-228600">
                        <a:spcBef>
                          <a:spcPct val="0"/>
                        </a:spcBef>
                      </a:pPr>
                      <a:endParaRPr lang="he-IL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cs typeface="+mn-cs"/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endParaRPr lang="he-IL" sz="13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endParaRPr lang="he-IL" sz="13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he-IL" sz="13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he-IL" sz="13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28600" indent="-228600"/>
                      <a:endParaRPr lang="he-IL" sz="13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ת. למדוד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מתחים זרמים (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AC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ו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DC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) התנגדויות ולבדוק קצרים.</a:t>
                      </a:r>
                    </a:p>
                    <a:p>
                      <a:pPr eaLnBrk="1" hangingPunct="1"/>
                      <a:endParaRPr lang="he-IL" sz="13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ת. הבורר הבא:</a:t>
                      </a: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תמיד נתחיל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למדוד קודם במתח 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DC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רגיל, במידה ואנחנו רואים שהמתח הוא מתחת ל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300mv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נוכל להעביר לבורר ה- 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300mv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ולמדוד.</a:t>
                      </a:r>
                    </a:p>
                    <a:p>
                      <a:pPr eaLnBrk="1" hangingPunct="1"/>
                      <a:endParaRPr lang="he-IL" sz="13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בהמשך השיעור נלמד על אופן המדידה, קריאת התוצאות ואמצעי בטיחות</a:t>
                      </a:r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en-US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נק' ע.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שאלות וידוא קליטה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להמשך השיעור</a:t>
                      </a:r>
                    </a:p>
                  </a:txBody>
                  <a:tcPr marL="94457" marR="94457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906620" y="5208022"/>
            <a:ext cx="4125875" cy="266217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1. מהו תפקיד רב המודד, </a:t>
            </a:r>
            <a:r>
              <a:rPr lang="en-US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Fluke 77</a:t>
            </a: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?</a:t>
            </a:r>
          </a:p>
        </p:txBody>
      </p:sp>
      <p:sp>
        <p:nvSpPr>
          <p:cNvPr id="7" name="Rectangle 5"/>
          <p:cNvSpPr/>
          <p:nvPr/>
        </p:nvSpPr>
        <p:spPr>
          <a:xfrm>
            <a:off x="1906620" y="6033534"/>
            <a:ext cx="4125875" cy="266217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2. איזו פונקציה של הבורר תמדוד קצרים?</a:t>
            </a:r>
          </a:p>
        </p:txBody>
      </p:sp>
      <p:sp>
        <p:nvSpPr>
          <p:cNvPr id="8" name="Rectangle 5"/>
          <p:cNvSpPr/>
          <p:nvPr/>
        </p:nvSpPr>
        <p:spPr>
          <a:xfrm>
            <a:off x="1933549" y="6853598"/>
            <a:ext cx="4125875" cy="380572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3. מתי נשתמש במדידת מתח </a:t>
            </a:r>
            <a:r>
              <a:rPr lang="en-US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DC</a:t>
            </a: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ומתי במדידת מתח </a:t>
            </a:r>
            <a:r>
              <a:rPr lang="en-US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DC 300m(V)</a:t>
            </a: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?</a:t>
            </a:r>
          </a:p>
        </p:txBody>
      </p:sp>
      <p:pic>
        <p:nvPicPr>
          <p:cNvPr id="9" name="Picture 42" descr="רב מודד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38" t="66974" r="14124" b="24129"/>
          <a:stretch>
            <a:fillRect/>
          </a:stretch>
        </p:blipFill>
        <p:spPr bwMode="auto">
          <a:xfrm>
            <a:off x="3838972" y="6435428"/>
            <a:ext cx="854380" cy="28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ltGray">
          <a:xfrm>
            <a:off x="705210" y="3241191"/>
            <a:ext cx="803425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1600" b="1" dirty="0">
                <a:latin typeface="Times New Roman" pitchFamily="18" charset="0"/>
                <a:cs typeface="+mn-cs"/>
              </a:rPr>
              <a:t>101דק'</a:t>
            </a:r>
            <a:endParaRPr lang="en-US" sz="1600" b="1" dirty="0"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874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571500"/>
            <a:ext cx="5486400" cy="181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7</a:t>
            </a:fld>
            <a:endParaRPr lang="he-IL"/>
          </a:p>
        </p:txBody>
      </p:sp>
      <p:graphicFrame>
        <p:nvGraphicFramePr>
          <p:cNvPr id="5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913949"/>
              </p:ext>
            </p:extLst>
          </p:nvPr>
        </p:nvGraphicFramePr>
        <p:xfrm>
          <a:off x="528043" y="2908121"/>
          <a:ext cx="5551012" cy="5716264"/>
        </p:xfrm>
        <a:graphic>
          <a:graphicData uri="http://schemas.openxmlformats.org/drawingml/2006/table">
            <a:tbl>
              <a:tblPr rtl="1"/>
              <a:tblGrid>
                <a:gridCol w="432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65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26" marB="422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7" marR="94457" marT="42226" marB="422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8866">
                <a:tc>
                  <a:txBody>
                    <a:bodyPr/>
                    <a:lstStyle/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/>
                        <a:t>תצוגת המכשיר היא מסך </a:t>
                      </a:r>
                      <a:r>
                        <a:rPr lang="en-US" sz="1300" dirty="0" smtClean="0"/>
                        <a:t>LCD</a:t>
                      </a:r>
                      <a:r>
                        <a:rPr lang="he-IL" sz="1300" dirty="0" smtClean="0"/>
                        <a:t> הנותן תצוגה דיגיטאלית של 3 וחצי ספרות ומחוון אנלוגי. כמו כן ניתן חיווי למצבי הבוררים והכפתורים המיוחדים.</a:t>
                      </a:r>
                    </a:p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dirty="0" smtClean="0"/>
                    </a:p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Tahoma" pitchFamily="34" charset="0"/>
                        </a:rPr>
                        <a:t>קיים במכשיר מנגנון כיבוי עצמי לחסכון בזרם הסוללה. </a:t>
                      </a:r>
                      <a:endParaRPr lang="en-US" sz="1300" dirty="0" smtClean="0">
                        <a:latin typeface="Tahoma" pitchFamily="34" charset="0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b="0" u="none" dirty="0" smtClean="0">
                          <a:effectLst/>
                        </a:rPr>
                        <a:t>תצוגת המכשיר :</a:t>
                      </a:r>
                    </a:p>
                    <a:p>
                      <a:pPr marL="228600" indent="-228600">
                        <a:buFontTx/>
                        <a:buChar char="-"/>
                      </a:pP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עם הדלקת המכשיר כל סוגי החווים הקיימים נדלקים.</a:t>
                      </a:r>
                    </a:p>
                    <a:p>
                      <a:pPr marL="228600" indent="-228600">
                        <a:buFontTx/>
                        <a:buChar char="-"/>
                      </a:pPr>
                      <a:r>
                        <a:rPr lang="he-IL" sz="1300" dirty="0" smtClean="0">
                          <a:effectLst/>
                        </a:rPr>
                        <a:t>תצוגת המכשיר היא מסך </a:t>
                      </a:r>
                      <a:r>
                        <a:rPr lang="en-US" sz="1300" dirty="0" smtClean="0">
                          <a:effectLst/>
                        </a:rPr>
                        <a:t>LCD</a:t>
                      </a:r>
                      <a:r>
                        <a:rPr lang="he-IL" sz="1300" dirty="0" smtClean="0">
                          <a:effectLst/>
                        </a:rPr>
                        <a:t> הנותן תצוגה דיגיטאלית</a:t>
                      </a:r>
                    </a:p>
                    <a:p>
                      <a:pPr marL="228600" indent="-228600"/>
                      <a:r>
                        <a:rPr lang="he-IL" sz="1300" dirty="0" smtClean="0">
                          <a:effectLst/>
                        </a:rPr>
                        <a:t>    של 3 וחצי ספרות ומחוון אנלוגי.  </a:t>
                      </a:r>
                    </a:p>
                    <a:p>
                      <a:pPr marL="228600" indent="-228600"/>
                      <a:r>
                        <a:rPr lang="he-IL" sz="1300" dirty="0" smtClean="0">
                          <a:effectLst/>
                        </a:rPr>
                        <a:t>    3</a:t>
                      </a:r>
                      <a:r>
                        <a:rPr lang="he-IL" sz="1300" baseline="0" dirty="0" smtClean="0">
                          <a:effectLst/>
                        </a:rPr>
                        <a:t> </a:t>
                      </a:r>
                      <a:r>
                        <a:rPr lang="he-IL" sz="1300" dirty="0" smtClean="0">
                          <a:effectLst/>
                        </a:rPr>
                        <a:t>וחצי ספרות אומר שלתצוגה יש מקום ל-4 ספרות, כשהספרה המשמעותית</a:t>
                      </a:r>
                      <a:r>
                        <a:rPr lang="he-IL" sz="1300" baseline="0" dirty="0" smtClean="0">
                          <a:effectLst/>
                        </a:rPr>
                        <a:t> ביותר (שמאלית ביותר) תוכל להציג רק את הספרות 0 או 1. משמע הוא יוכל להציג ערכים עד המספר 100.00</a:t>
                      </a:r>
                      <a:endParaRPr lang="he-IL" sz="1300" dirty="0" smtClean="0">
                        <a:effectLst/>
                      </a:endParaRPr>
                    </a:p>
                    <a:p>
                      <a:pPr marL="228600" indent="-228600"/>
                      <a:r>
                        <a:rPr lang="he-IL" sz="1300" dirty="0" smtClean="0">
                          <a:effectLst/>
                        </a:rPr>
                        <a:t>כמו כן מוצג חיווי</a:t>
                      </a:r>
                      <a:r>
                        <a:rPr lang="he-IL" sz="1300" baseline="0" dirty="0" smtClean="0">
                          <a:effectLst/>
                        </a:rPr>
                        <a:t> </a:t>
                      </a:r>
                      <a:r>
                        <a:rPr lang="he-IL" sz="1300" dirty="0" smtClean="0">
                          <a:effectLst/>
                        </a:rPr>
                        <a:t>למצבי</a:t>
                      </a:r>
                      <a:r>
                        <a:rPr lang="he-IL" sz="1300" baseline="0" dirty="0" smtClean="0">
                          <a:effectLst/>
                        </a:rPr>
                        <a:t> </a:t>
                      </a:r>
                      <a:r>
                        <a:rPr lang="he-IL" sz="1300" dirty="0" smtClean="0">
                          <a:effectLst/>
                        </a:rPr>
                        <a:t>הבוררים והכפתורים המיוחדים.</a:t>
                      </a:r>
                    </a:p>
                    <a:p>
                      <a:pPr marL="228600" indent="-228600"/>
                      <a:r>
                        <a:rPr lang="he-IL" sz="1300" dirty="0" smtClean="0">
                          <a:effectLst/>
                        </a:rPr>
                        <a:t>-   </a:t>
                      </a: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קיים במכשיר מנגנון כיבוי עצמי לחסכון בזרם הסוללה. </a:t>
                      </a:r>
                    </a:p>
                    <a:p>
                      <a:pPr marL="228600" indent="-228600">
                        <a:buFontTx/>
                        <a:buChar char="-"/>
                      </a:pPr>
                      <a:endParaRPr lang="he-IL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b="1" dirty="0" smtClean="0">
                          <a:effectLst/>
                        </a:rPr>
                        <a:t>אופן קריאת הנתונים: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b="0" dirty="0" smtClean="0">
                          <a:effectLst/>
                        </a:rPr>
                        <a:t>בצד ימין של המסך מצוין סוג המדידה ויח' המדידה</a:t>
                      </a:r>
                      <a:endParaRPr lang="el-GR" sz="1300" b="0" dirty="0" smtClean="0">
                        <a:effectLst/>
                      </a:endParaRPr>
                    </a:p>
                    <a:p>
                      <a:pPr marL="228600" indent="-228600"/>
                      <a:endParaRPr lang="he-IL" sz="13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/>
                      <a:endParaRPr lang="he-IL" sz="1300" b="1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/>
                      <a:endParaRPr lang="he-IL" sz="13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marL="228600" indent="-228600"/>
                      <a:endParaRPr lang="he-IL" sz="1300" b="1" dirty="0" smtClean="0"/>
                    </a:p>
                  </a:txBody>
                  <a:tcPr marL="94457" marR="94457" marT="42226" marB="422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7" marR="94457" marT="42226" marB="422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015419" y="3374711"/>
            <a:ext cx="3868489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he-IL" sz="1400" dirty="0">
                <a:latin typeface="Times New Roman" pitchFamily="18" charset="0"/>
                <a:cs typeface="+mn-cs"/>
              </a:rPr>
              <a:t>החניך יציין את אופן קריאת התוצאות ברב-מודד</a:t>
            </a:r>
            <a:r>
              <a:rPr lang="en-US" sz="1400" dirty="0">
                <a:cs typeface="+mn-cs"/>
              </a:rPr>
              <a:t>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ltGray">
          <a:xfrm>
            <a:off x="92926" y="3190045"/>
            <a:ext cx="689612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1600" b="1" dirty="0">
                <a:latin typeface="Times New Roman" pitchFamily="18" charset="0"/>
                <a:cs typeface="+mn-cs"/>
              </a:rPr>
              <a:t>23דק'</a:t>
            </a:r>
            <a:endParaRPr lang="en-US" sz="1600" b="1" dirty="0"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4340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60400" y="139700"/>
            <a:ext cx="5486400" cy="2257346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8</a:t>
            </a:fld>
            <a:endParaRPr lang="he-I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body" idx="3"/>
          </p:nvPr>
        </p:nvSpPr>
        <p:spPr>
          <a:xfrm>
            <a:off x="296820" y="3241191"/>
            <a:ext cx="5875708" cy="5216129"/>
          </a:xfrm>
          <a:ln/>
        </p:spPr>
        <p:txBody>
          <a:bodyPr/>
          <a:lstStyle/>
          <a:p>
            <a:pPr marL="228600" indent="-228600" eaLnBrk="1" hangingPunct="1">
              <a:defRPr/>
            </a:pPr>
            <a:endParaRPr lang="he-IL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r>
              <a:rPr lang="he-IL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228600" indent="-228600" eaLnBrk="1" hangingPunct="1">
              <a:defRPr/>
            </a:pPr>
            <a:endParaRPr lang="he-IL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sz="1600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sz="1600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r>
              <a:rPr lang="he-IL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228600" indent="-228600" eaLnBrk="1" hangingPunct="1">
              <a:buFontTx/>
              <a:buAutoNum type="arabicPeriod"/>
              <a:defRPr/>
            </a:pPr>
            <a:endParaRPr lang="he-IL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buFontTx/>
              <a:buAutoNum type="arabicPeriod"/>
              <a:defRPr/>
            </a:pPr>
            <a:endParaRPr lang="he-IL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el-GR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28600" indent="-228600" eaLnBrk="1" hangingPunct="1">
              <a:defRPr/>
            </a:pPr>
            <a:endParaRPr lang="he-IL" b="1" dirty="0" smtClean="0"/>
          </a:p>
          <a:p>
            <a:pPr marL="228600" indent="-228600" eaLnBrk="1" hangingPunct="1">
              <a:defRPr/>
            </a:pPr>
            <a:endParaRPr lang="he-IL" sz="16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832155"/>
              </p:ext>
            </p:extLst>
          </p:nvPr>
        </p:nvGraphicFramePr>
        <p:xfrm>
          <a:off x="411612" y="2624939"/>
          <a:ext cx="6024938" cy="5728500"/>
        </p:xfrm>
        <a:graphic>
          <a:graphicData uri="http://schemas.openxmlformats.org/drawingml/2006/table">
            <a:tbl>
              <a:tblPr rtl="1"/>
              <a:tblGrid>
                <a:gridCol w="4693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7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4" marR="94454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54" marR="94454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394">
                <a:tc>
                  <a:txBody>
                    <a:bodyPr/>
                    <a:lstStyle/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/>
                    </a:p>
                    <a:p>
                      <a:pPr marL="228600" indent="-228600"/>
                      <a:r>
                        <a:rPr lang="he-IL" sz="1300" b="1" u="sng" dirty="0" smtClean="0"/>
                        <a:t>אמצעי הזהירות בשימוש ברב</a:t>
                      </a:r>
                      <a:r>
                        <a:rPr lang="he-IL" sz="1300" b="1" u="sng" baseline="0" dirty="0" smtClean="0"/>
                        <a:t> מודד:</a:t>
                      </a:r>
                      <a:endParaRPr lang="he-IL" sz="1300" b="1" u="sng" dirty="0" smtClean="0"/>
                    </a:p>
                    <a:p>
                      <a:pPr marL="228600" indent="-228600"/>
                      <a:endParaRPr lang="he-IL" sz="1300" b="1" u="sng" dirty="0" smtClean="0">
                        <a:effectLst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dirty="0" smtClean="0">
                          <a:effectLst/>
                        </a:rPr>
                        <a:t>כאשר מודדים זרם קרוב או מעל </a:t>
                      </a:r>
                      <a:r>
                        <a:rPr lang="en-US" sz="1300" dirty="0" smtClean="0">
                          <a:effectLst/>
                        </a:rPr>
                        <a:t>300mA</a:t>
                      </a:r>
                      <a:r>
                        <a:rPr lang="he-IL" sz="1300" dirty="0" smtClean="0">
                          <a:effectLst/>
                        </a:rPr>
                        <a:t>, אסור שכבל הבחן האדום יהיה מחובר לכניסת ה-</a:t>
                      </a:r>
                      <a:r>
                        <a:rPr lang="en-US" sz="1300" dirty="0" smtClean="0">
                          <a:effectLst/>
                        </a:rPr>
                        <a:t>300mA</a:t>
                      </a:r>
                      <a:r>
                        <a:rPr lang="he-IL" sz="1300" dirty="0" smtClean="0">
                          <a:effectLst/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dirty="0" smtClean="0">
                          <a:effectLst/>
                        </a:rPr>
                        <a:t>ובכל מקרה שלא בטוחים, נתחיל במדידה של מעל </a:t>
                      </a:r>
                      <a:r>
                        <a:rPr lang="en-US" sz="1300" dirty="0" smtClean="0">
                          <a:effectLst/>
                        </a:rPr>
                        <a:t>300mA</a:t>
                      </a:r>
                      <a:r>
                        <a:rPr lang="he-IL" sz="1300" baseline="0" dirty="0" smtClean="0">
                          <a:effectLst/>
                        </a:rPr>
                        <a:t> ורק אחרי שנראה שהתוצאה אכן קטנה מטווח זה נעביר.</a:t>
                      </a:r>
                      <a:endParaRPr lang="he-IL" sz="1300" dirty="0" smtClean="0">
                        <a:effectLst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he-IL" sz="1300" dirty="0" smtClean="0">
                        <a:effectLst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dirty="0" smtClean="0">
                          <a:effectLst/>
                        </a:rPr>
                        <a:t>כאשר מודדים מתח או זרם ישירות מספק-הכוח, חשוב שקודם כל נחבר את כבלי הבחן למחברי ספק-הכוח ולאחר מכן נדליק את מפסק ה-</a:t>
                      </a:r>
                      <a:r>
                        <a:rPr lang="en-US" sz="1300" dirty="0" smtClean="0">
                          <a:effectLst/>
                        </a:rPr>
                        <a:t>Power</a:t>
                      </a:r>
                      <a:r>
                        <a:rPr lang="he-IL" sz="1300" dirty="0" smtClean="0">
                          <a:effectLst/>
                        </a:rPr>
                        <a:t>.</a:t>
                      </a:r>
                      <a:r>
                        <a:rPr lang="he-IL" sz="1300" baseline="0" dirty="0" smtClean="0">
                          <a:effectLst/>
                        </a:rPr>
                        <a:t> זאת כדי למנוע קשת חשמלית בין הכבל למוצא הספק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e-IL" sz="1300" dirty="0" smtClean="0">
                        <a:effectLst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יש להקפיד על אופן חיבור הרב-מודד בהתאם למדידה הנדרשת:</a:t>
                      </a:r>
                      <a:br>
                        <a:rPr lang="he-IL" sz="1300" dirty="0" smtClean="0">
                          <a:effectLst/>
                          <a:latin typeface="Tahoma" pitchFamily="34" charset="0"/>
                        </a:rPr>
                      </a:b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	מתח- חיבור מקבילי</a:t>
                      </a:r>
                      <a:br>
                        <a:rPr lang="he-IL" sz="1300" dirty="0" smtClean="0">
                          <a:effectLst/>
                          <a:latin typeface="Tahoma" pitchFamily="34" charset="0"/>
                        </a:rPr>
                      </a:b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	זרם- חיבור טורי</a:t>
                      </a:r>
                      <a:br>
                        <a:rPr lang="he-IL" sz="1300" dirty="0" smtClean="0">
                          <a:effectLst/>
                          <a:latin typeface="Tahoma" pitchFamily="34" charset="0"/>
                        </a:rPr>
                      </a:br>
                      <a:r>
                        <a:rPr lang="he-IL" sz="1300" dirty="0" smtClean="0">
                          <a:effectLst/>
                          <a:latin typeface="Tahoma" pitchFamily="34" charset="0"/>
                        </a:rPr>
                        <a:t>מחשש לשרפת הפיוז שנמצא בתוך הרב-מודד.</a:t>
                      </a:r>
                      <a:endParaRPr lang="he-IL" sz="1300" dirty="0" smtClean="0">
                        <a:effectLst/>
                      </a:endParaRPr>
                    </a:p>
                    <a:p>
                      <a:pPr eaLnBrk="1" hangingPunct="1"/>
                      <a:endParaRPr lang="en-US" sz="1300" dirty="0" smtClean="0">
                        <a:solidFill>
                          <a:srgbClr val="FF0000"/>
                        </a:solidFill>
                        <a:latin typeface="Arial" pitchFamily="34" charset="0"/>
                        <a:cs typeface="+mn-cs"/>
                      </a:endParaRPr>
                    </a:p>
                  </a:txBody>
                  <a:tcPr marL="94454" marR="94454" marT="42253" marB="422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4454" marR="94454" marT="42253" marB="422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015420" y="3117940"/>
            <a:ext cx="4309618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400" dirty="0"/>
              <a:t>החניך </a:t>
            </a:r>
            <a:r>
              <a:rPr lang="he-IL" sz="1400" dirty="0" smtClean="0"/>
              <a:t>ישחזר את שלושת </a:t>
            </a:r>
            <a:r>
              <a:rPr lang="he-IL" sz="1400" dirty="0"/>
              <a:t>אמצעי הזהירות של רב-מודד.</a:t>
            </a:r>
            <a:endParaRPr lang="en-US" sz="1400" b="1" dirty="0"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149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88900"/>
            <a:ext cx="5486400" cy="2543927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9</a:t>
            </a:fld>
            <a:endParaRPr lang="he-IL"/>
          </a:p>
        </p:txBody>
      </p:sp>
      <p:graphicFrame>
        <p:nvGraphicFramePr>
          <p:cNvPr id="11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85111"/>
              </p:ext>
            </p:extLst>
          </p:nvPr>
        </p:nvGraphicFramePr>
        <p:xfrm>
          <a:off x="660054" y="2898869"/>
          <a:ext cx="5870789" cy="5786344"/>
        </p:xfrm>
        <a:graphic>
          <a:graphicData uri="http://schemas.openxmlformats.org/drawingml/2006/table">
            <a:tbl>
              <a:tblPr rtl="1"/>
              <a:tblGrid>
                <a:gridCol w="4671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8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41" marR="94441" marT="42220" marB="422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4441" marR="94441" marT="42220" marB="422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8295">
                <a:tc>
                  <a:txBody>
                    <a:bodyPr/>
                    <a:lstStyle/>
                    <a:p>
                      <a:pPr marL="228600" indent="-228600"/>
                      <a:r>
                        <a:rPr lang="he-IL" sz="13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 סיכום:</a:t>
                      </a:r>
                    </a:p>
                    <a:p>
                      <a:pPr marL="228600" indent="-228600"/>
                      <a:endParaRPr lang="he-IL" sz="1300" b="0" u="non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/>
                      <a:r>
                        <a:rPr lang="he-IL" sz="13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שיעור זה עסקנו ברב מודד</a:t>
                      </a:r>
                    </a:p>
                    <a:p>
                      <a:pPr marL="228600" indent="-228600"/>
                      <a:endParaRPr lang="he-IL" sz="1300" b="0" u="non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he-IL" sz="1300" u="none" dirty="0" smtClean="0">
                          <a:solidFill>
                            <a:schemeClr val="tx1"/>
                          </a:solidFill>
                          <a:cs typeface="+mn-cs"/>
                        </a:rPr>
                        <a:t>בשיעור זה הכרתם את תפקידו של רב-המודד, את אופן פעולתו את אופן חיבור רב-המודד למעגל ואת אמצעי</a:t>
                      </a:r>
                      <a:r>
                        <a:rPr lang="he-IL" sz="1300" u="none" baseline="0" dirty="0" smtClean="0">
                          <a:solidFill>
                            <a:schemeClr val="tx1"/>
                          </a:solidFill>
                          <a:cs typeface="+mn-cs"/>
                        </a:rPr>
                        <a:t> הבטיחות</a:t>
                      </a:r>
                      <a:r>
                        <a:rPr lang="he-IL" sz="1300" u="none" dirty="0" smtClean="0">
                          <a:solidFill>
                            <a:schemeClr val="tx1"/>
                          </a:solidFill>
                          <a:cs typeface="+mn-cs"/>
                        </a:rPr>
                        <a:t>. </a:t>
                      </a:r>
                    </a:p>
                    <a:p>
                      <a:endParaRPr lang="he-IL" sz="1300" u="none" dirty="0" smtClean="0">
                        <a:solidFill>
                          <a:schemeClr val="tx1"/>
                        </a:solidFill>
                        <a:cs typeface="+mn-cs"/>
                      </a:endParaRPr>
                    </a:p>
                    <a:p>
                      <a:r>
                        <a:rPr lang="he-IL" sz="1300" u="none" dirty="0" smtClean="0">
                          <a:solidFill>
                            <a:schemeClr val="tx1"/>
                          </a:solidFill>
                          <a:cs typeface="+mn-cs"/>
                        </a:rPr>
                        <a:t>עברנו על תפקידיו, אופן החיבור, אופן הפעולה וקריאת התוצאות מרב-המודד.</a:t>
                      </a:r>
                      <a:endParaRPr lang="he-IL" sz="1300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/>
                      <a:endParaRPr lang="he-IL" sz="1300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ת. במדידת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מתח נבצע חיבור מקבילי לרכיב הנבדק</a:t>
                      </a:r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ת. מעגל טורי של מקור מתח ישר ומד זרם שבודקים את הזרם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במעגל עם חיבור ה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DTU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. לפי חוק </a:t>
                      </a:r>
                      <a:r>
                        <a:rPr lang="he-IL" sz="13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אוהם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רב המודד מחשב את ההתנגדות של הרכיב. </a:t>
                      </a:r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ת.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יש להתייחס לזרמים ולמתחים קודם כאל מעל 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300m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/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יש לחבר את רב המודד ל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DTU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לפני </a:t>
                      </a:r>
                      <a:r>
                        <a:rPr lang="he-IL" sz="13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איפשור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מתח.</a:t>
                      </a:r>
                    </a:p>
                    <a:p>
                      <a:pPr eaLnBrk="1" hangingPunct="1"/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יש לבצע חיבור מתאים של רב המודד ל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DTU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+mn-cs"/>
                        </a:rPr>
                        <a:t> לפי מתח מקבילי וזרם טורי</a:t>
                      </a:r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300" dirty="0" smtClean="0">
                        <a:solidFill>
                          <a:schemeClr val="tx1"/>
                        </a:solidFill>
                        <a:latin typeface="Arial" pitchFamily="34" charset="0"/>
                        <a:cs typeface="+mn-cs"/>
                      </a:endParaRPr>
                    </a:p>
                    <a:p>
                      <a: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</a:pPr>
                      <a:r>
                        <a:rPr lang="he-IL" sz="1300" dirty="0" smtClean="0"/>
                        <a:t>בשיעור הבא נלמד על </a:t>
                      </a:r>
                      <a:r>
                        <a:rPr lang="he-IL" sz="1300" dirty="0" err="1" smtClean="0"/>
                        <a:t>צב"ד</a:t>
                      </a:r>
                      <a:r>
                        <a:rPr lang="he-IL" sz="1300" dirty="0" smtClean="0"/>
                        <a:t> נוסף, מחולל אותות שמע, שבעזרתו נוכל ליצור אותות בצורות שונות וליצור אותות </a:t>
                      </a:r>
                      <a:r>
                        <a:rPr lang="he-IL" sz="1300" dirty="0" err="1" smtClean="0"/>
                        <a:t>מאופננים</a:t>
                      </a:r>
                      <a:endParaRPr lang="he-IL" sz="1300" dirty="0"/>
                    </a:p>
                  </a:txBody>
                  <a:tcPr marL="94441" marR="94441" marT="42220" marB="422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מ.ע.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ונק</a:t>
                      </a: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'. ע.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שאלות וידוא קליטה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לשיעור הבא</a:t>
                      </a:r>
                    </a:p>
                  </a:txBody>
                  <a:tcPr marL="94441" marR="94441" marT="42220" marB="422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4"/>
          <p:cNvSpPr txBox="1">
            <a:spLocks noChangeArrowheads="1"/>
          </p:cNvSpPr>
          <p:nvPr/>
        </p:nvSpPr>
        <p:spPr bwMode="ltGray">
          <a:xfrm>
            <a:off x="879369" y="3260265"/>
            <a:ext cx="689612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e-IL" sz="1600" b="1" dirty="0">
                <a:latin typeface="Times New Roman" pitchFamily="18" charset="0"/>
                <a:cs typeface="+mn-cs"/>
              </a:rPr>
              <a:t>13דק'</a:t>
            </a:r>
            <a:endParaRPr lang="en-US" sz="1600" b="1" dirty="0">
              <a:latin typeface="Times New Roman" pitchFamily="18" charset="0"/>
              <a:cs typeface="+mn-cs"/>
            </a:endParaRPr>
          </a:p>
        </p:txBody>
      </p:sp>
      <p:sp>
        <p:nvSpPr>
          <p:cNvPr id="13" name="Rectangle 5"/>
          <p:cNvSpPr/>
          <p:nvPr/>
        </p:nvSpPr>
        <p:spPr>
          <a:xfrm>
            <a:off x="1866932" y="5063612"/>
            <a:ext cx="4440877" cy="320103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1.מה סוג החיבור של מד הזרם לרכיב הנבדק במדידת מתח?</a:t>
            </a:r>
          </a:p>
        </p:txBody>
      </p:sp>
      <p:sp>
        <p:nvSpPr>
          <p:cNvPr id="14" name="Rectangle 5"/>
          <p:cNvSpPr/>
          <p:nvPr/>
        </p:nvSpPr>
        <p:spPr>
          <a:xfrm>
            <a:off x="1893000" y="5691052"/>
            <a:ext cx="4440877" cy="268269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2.איזה מעגל פנימי מבצע מדידת התנגדות?</a:t>
            </a:r>
          </a:p>
        </p:txBody>
      </p:sp>
      <p:sp>
        <p:nvSpPr>
          <p:cNvPr id="15" name="Rectangle 5"/>
          <p:cNvSpPr/>
          <p:nvPr/>
        </p:nvSpPr>
        <p:spPr>
          <a:xfrm>
            <a:off x="1893000" y="6848759"/>
            <a:ext cx="4440877" cy="305396"/>
          </a:xfrm>
          <a:prstGeom prst="rect">
            <a:avLst/>
          </a:prstGeom>
          <a:solidFill>
            <a:schemeClr val="lt2">
              <a:alpha val="28000"/>
            </a:schemeClr>
          </a:solidFill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1400" dirty="0">
                <a:solidFill>
                  <a:srgbClr val="0070C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מה הם שלושת אמצעי הזהירות בשימוש ברב-מודד?</a:t>
            </a:r>
          </a:p>
        </p:txBody>
      </p:sp>
      <p:graphicFrame>
        <p:nvGraphicFramePr>
          <p:cNvPr id="16" name="אובייקט 1"/>
          <p:cNvGraphicFramePr>
            <a:graphicFrameLocks noChangeAspect="1"/>
          </p:cNvGraphicFramePr>
          <p:nvPr/>
        </p:nvGraphicFramePr>
        <p:xfrm>
          <a:off x="3725820" y="6369401"/>
          <a:ext cx="1047887" cy="365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משוואה" r:id="rId4" imgW="393529" imgH="228501" progId="Equation.3">
                  <p:embed/>
                </p:oleObj>
              </mc:Choice>
              <mc:Fallback>
                <p:oleObj name="משוואה" r:id="rId4" imgW="393529" imgH="228501" progId="Equation.3">
                  <p:embed/>
                  <p:pic>
                    <p:nvPicPr>
                      <p:cNvPr id="52245" name="אובייקט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820" y="6369401"/>
                        <a:ext cx="1047887" cy="3653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508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80000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רב מודד – </a:t>
            </a:r>
            <a:r>
              <a:rPr lang="en-US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FLUKE 77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שמור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מעוגל 16"/>
          <p:cNvSpPr/>
          <p:nvPr userDrawn="1"/>
        </p:nvSpPr>
        <p:spPr>
          <a:xfrm>
            <a:off x="10551245" y="1445391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מלבן מעוגל 17"/>
          <p:cNvSpPr/>
          <p:nvPr userDrawn="1"/>
        </p:nvSpPr>
        <p:spPr>
          <a:xfrm>
            <a:off x="10551245" y="1897488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מלבן מעוגל 23"/>
          <p:cNvSpPr/>
          <p:nvPr userDrawn="1"/>
        </p:nvSpPr>
        <p:spPr>
          <a:xfrm>
            <a:off x="10551245" y="241484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תוצאות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מלבן מעוגל 24"/>
          <p:cNvSpPr/>
          <p:nvPr userDrawn="1"/>
        </p:nvSpPr>
        <p:spPr>
          <a:xfrm>
            <a:off x="10551245" y="2932198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אמצעי</a:t>
            </a:r>
            <a:r>
              <a:rPr lang="he-IL" sz="16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זהירות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iming>
    <p:tnLst>
      <p:par>
        <p:cTn id="1" dur="indefinite" restart="never" nodeType="tmRoot"/>
      </p:par>
    </p:tnLst>
  </p:timing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 ?><Relationships xmlns="http://schemas.openxmlformats.org/package/2006/relationships"><Relationship Id="rId3" Target="http://www.removed.url" TargetMode="External" Type="http://schemas.openxmlformats.org/officeDocument/2006/relationships/hyperlink"/><Relationship Id="rId2" Target="../notesSlides/notesSlide2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0" y="34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0" y="-4861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114" y="136482"/>
            <a:ext cx="1795475" cy="1774545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815651" y="228017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he-IL" sz="8800" dirty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רב מודד – </a:t>
            </a:r>
            <a:r>
              <a:rPr lang="en-US" sz="8800" dirty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FLUKE 77</a:t>
            </a:r>
            <a:endParaRPr lang="he-IL" sz="8800" dirty="0">
              <a:solidFill>
                <a:schemeClr val="bg1"/>
              </a:solidFill>
              <a:latin typeface="AdumaFOT Bold" pitchFamily="50" charset="-79"/>
              <a:cs typeface="AdumaFOT Bold" pitchFamily="50" charset="-79"/>
            </a:endParaRPr>
          </a:p>
        </p:txBody>
      </p:sp>
      <p:sp>
        <p:nvSpPr>
          <p:cNvPr id="38" name="כותרת 1"/>
          <p:cNvSpPr txBox="1">
            <a:spLocks/>
          </p:cNvSpPr>
          <p:nvPr/>
        </p:nvSpPr>
        <p:spPr bwMode="auto">
          <a:xfrm>
            <a:off x="7948987" y="5501954"/>
            <a:ext cx="4124090" cy="133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800" spc="-15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 : דרג ד'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3473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תוכן עניינים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80253" y="1206644"/>
            <a:ext cx="6306065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– תפקיד.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– אופן פעולה.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3 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תוצאות.</a:t>
            </a: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4 –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אמצעי זהירות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לומדת </a:t>
            </a:r>
            <a:r>
              <a:rPr lang="he-IL" sz="2400" dirty="0" err="1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צב"ד</a:t>
            </a:r>
            <a:endParaRPr lang="he-IL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078627" y="1309189"/>
            <a:ext cx="5020527" cy="96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תפקידו של הרב מודד הוא למדוד לנו מתחים, זרמים, התנגדויות ולבצע בדיקת קצרים.</a:t>
            </a:r>
            <a:endParaRPr lang="en-US" altLang="he-IL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0551245" y="1445391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75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" descr="רב מודד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1767682"/>
            <a:ext cx="3652838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2916238" y="1119982"/>
            <a:ext cx="1368425" cy="790575"/>
            <a:chOff x="1337" y="981"/>
            <a:chExt cx="862" cy="498"/>
          </a:xfrm>
        </p:grpSpPr>
        <p:sp>
          <p:nvSpPr>
            <p:cNvPr id="6" name="Rectangle 43"/>
            <p:cNvSpPr>
              <a:spLocks noChangeArrowheads="1"/>
            </p:cNvSpPr>
            <p:nvPr/>
          </p:nvSpPr>
          <p:spPr bwMode="auto">
            <a:xfrm>
              <a:off x="1337" y="981"/>
              <a:ext cx="862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כיבוי המכשיר</a:t>
              </a:r>
              <a:endParaRPr 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Line 44"/>
            <p:cNvSpPr>
              <a:spLocks noChangeShapeType="1"/>
            </p:cNvSpPr>
            <p:nvPr/>
          </p:nvSpPr>
          <p:spPr bwMode="auto">
            <a:xfrm>
              <a:off x="2064" y="1207"/>
              <a:ext cx="45" cy="27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4606691" y="1234282"/>
            <a:ext cx="1585912" cy="647700"/>
            <a:chOff x="2244" y="935"/>
            <a:chExt cx="999" cy="408"/>
          </a:xfrm>
        </p:grpSpPr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>
              <a:off x="2244" y="935"/>
              <a:ext cx="999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מתח </a:t>
              </a: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AC</a:t>
              </a:r>
            </a:p>
          </p:txBody>
        </p:sp>
        <p:sp>
          <p:nvSpPr>
            <p:cNvPr id="10" name="Line 55"/>
            <p:cNvSpPr>
              <a:spLocks noChangeShapeType="1"/>
            </p:cNvSpPr>
            <p:nvPr/>
          </p:nvSpPr>
          <p:spPr bwMode="auto">
            <a:xfrm flipH="1">
              <a:off x="2678" y="1162"/>
              <a:ext cx="157" cy="18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Group 67"/>
          <p:cNvGrpSpPr>
            <a:grpSpLocks/>
          </p:cNvGrpSpPr>
          <p:nvPr/>
        </p:nvGrpSpPr>
        <p:grpSpPr bwMode="auto">
          <a:xfrm>
            <a:off x="5942013" y="1204119"/>
            <a:ext cx="1725613" cy="1066800"/>
            <a:chOff x="3243" y="1034"/>
            <a:chExt cx="1087" cy="672"/>
          </a:xfrm>
        </p:grpSpPr>
        <p:sp>
          <p:nvSpPr>
            <p:cNvPr id="12" name="Rectangle 65"/>
            <p:cNvSpPr>
              <a:spLocks noChangeArrowheads="1"/>
            </p:cNvSpPr>
            <p:nvPr/>
          </p:nvSpPr>
          <p:spPr bwMode="auto">
            <a:xfrm>
              <a:off x="3331" y="1034"/>
              <a:ext cx="999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מתח </a:t>
              </a: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DC</a:t>
              </a:r>
            </a:p>
          </p:txBody>
        </p:sp>
        <p:sp>
          <p:nvSpPr>
            <p:cNvPr id="13" name="Line 66"/>
            <p:cNvSpPr>
              <a:spLocks noChangeShapeType="1"/>
            </p:cNvSpPr>
            <p:nvPr/>
          </p:nvSpPr>
          <p:spPr bwMode="auto">
            <a:xfrm flipH="1">
              <a:off x="3243" y="1253"/>
              <a:ext cx="499" cy="45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Group 71"/>
          <p:cNvGrpSpPr>
            <a:grpSpLocks/>
          </p:cNvGrpSpPr>
          <p:nvPr/>
        </p:nvGrpSpPr>
        <p:grpSpPr bwMode="auto">
          <a:xfrm>
            <a:off x="7021513" y="2847182"/>
            <a:ext cx="1798638" cy="576262"/>
            <a:chOff x="3923" y="2069"/>
            <a:chExt cx="1133" cy="363"/>
          </a:xfrm>
        </p:grpSpPr>
        <p:sp>
          <p:nvSpPr>
            <p:cNvPr id="15" name="Rectangle 69"/>
            <p:cNvSpPr>
              <a:spLocks noChangeArrowheads="1"/>
            </p:cNvSpPr>
            <p:nvPr/>
          </p:nvSpPr>
          <p:spPr bwMode="auto">
            <a:xfrm>
              <a:off x="4330" y="2069"/>
              <a:ext cx="726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מתח עד </a:t>
              </a: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300mV</a:t>
              </a:r>
            </a:p>
          </p:txBody>
        </p:sp>
        <p:sp>
          <p:nvSpPr>
            <p:cNvPr id="16" name="Line 70"/>
            <p:cNvSpPr>
              <a:spLocks noChangeShapeType="1"/>
            </p:cNvSpPr>
            <p:nvPr/>
          </p:nvSpPr>
          <p:spPr bwMode="auto">
            <a:xfrm flipH="1">
              <a:off x="3923" y="2251"/>
              <a:ext cx="409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Group 75"/>
          <p:cNvGrpSpPr>
            <a:grpSpLocks/>
          </p:cNvGrpSpPr>
          <p:nvPr/>
        </p:nvGrpSpPr>
        <p:grpSpPr bwMode="auto">
          <a:xfrm>
            <a:off x="6445251" y="3723482"/>
            <a:ext cx="1873250" cy="420687"/>
            <a:chOff x="3560" y="2621"/>
            <a:chExt cx="1180" cy="265"/>
          </a:xfrm>
        </p:grpSpPr>
        <p:sp>
          <p:nvSpPr>
            <p:cNvPr id="18" name="Rectangle 73"/>
            <p:cNvSpPr>
              <a:spLocks noChangeArrowheads="1"/>
            </p:cNvSpPr>
            <p:nvPr/>
          </p:nvSpPr>
          <p:spPr bwMode="auto">
            <a:xfrm>
              <a:off x="3741" y="2621"/>
              <a:ext cx="999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התנגדות</a:t>
              </a:r>
              <a:endParaRPr 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ine 74"/>
            <p:cNvSpPr>
              <a:spLocks noChangeShapeType="1"/>
            </p:cNvSpPr>
            <p:nvPr/>
          </p:nvSpPr>
          <p:spPr bwMode="auto">
            <a:xfrm flipH="1">
              <a:off x="3560" y="2704"/>
              <a:ext cx="5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" name="Group 79"/>
          <p:cNvGrpSpPr>
            <a:grpSpLocks/>
          </p:cNvGrpSpPr>
          <p:nvPr/>
        </p:nvGrpSpPr>
        <p:grpSpPr bwMode="auto">
          <a:xfrm>
            <a:off x="6445251" y="4287044"/>
            <a:ext cx="2374900" cy="420688"/>
            <a:chOff x="3560" y="2976"/>
            <a:chExt cx="1496" cy="265"/>
          </a:xfrm>
        </p:grpSpPr>
        <p:sp>
          <p:nvSpPr>
            <p:cNvPr id="21" name="Rectangle 77"/>
            <p:cNvSpPr>
              <a:spLocks noChangeArrowheads="1"/>
            </p:cNvSpPr>
            <p:nvPr/>
          </p:nvSpPr>
          <p:spPr bwMode="auto">
            <a:xfrm>
              <a:off x="4057" y="2976"/>
              <a:ext cx="999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בדיקת קצרים</a:t>
              </a:r>
              <a:endParaRPr 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Line 78"/>
            <p:cNvSpPr>
              <a:spLocks noChangeShapeType="1"/>
            </p:cNvSpPr>
            <p:nvPr/>
          </p:nvSpPr>
          <p:spPr bwMode="auto">
            <a:xfrm flipH="1">
              <a:off x="3560" y="3158"/>
              <a:ext cx="59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3" name="Group 83"/>
          <p:cNvGrpSpPr>
            <a:grpSpLocks/>
          </p:cNvGrpSpPr>
          <p:nvPr/>
        </p:nvGrpSpPr>
        <p:grpSpPr bwMode="auto">
          <a:xfrm>
            <a:off x="4330701" y="5223669"/>
            <a:ext cx="1730375" cy="1073150"/>
            <a:chOff x="2228" y="3566"/>
            <a:chExt cx="1090" cy="676"/>
          </a:xfrm>
        </p:grpSpPr>
        <p:sp>
          <p:nvSpPr>
            <p:cNvPr id="24" name="Rectangle 81"/>
            <p:cNvSpPr>
              <a:spLocks noChangeArrowheads="1"/>
            </p:cNvSpPr>
            <p:nvPr/>
          </p:nvSpPr>
          <p:spPr bwMode="auto">
            <a:xfrm>
              <a:off x="2228" y="3977"/>
              <a:ext cx="1090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זרם ב-</a:t>
              </a: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AC</a:t>
              </a:r>
            </a:p>
          </p:txBody>
        </p:sp>
        <p:sp>
          <p:nvSpPr>
            <p:cNvPr id="25" name="Line 82"/>
            <p:cNvSpPr>
              <a:spLocks noChangeShapeType="1"/>
            </p:cNvSpPr>
            <p:nvPr/>
          </p:nvSpPr>
          <p:spPr bwMode="auto">
            <a:xfrm flipH="1" flipV="1">
              <a:off x="2789" y="3566"/>
              <a:ext cx="136" cy="45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6" name="Group 87"/>
          <p:cNvGrpSpPr>
            <a:grpSpLocks/>
          </p:cNvGrpSpPr>
          <p:nvPr/>
        </p:nvGrpSpPr>
        <p:grpSpPr bwMode="auto">
          <a:xfrm>
            <a:off x="2482851" y="5296694"/>
            <a:ext cx="1800225" cy="923925"/>
            <a:chOff x="1064" y="3566"/>
            <a:chExt cx="1134" cy="582"/>
          </a:xfrm>
        </p:grpSpPr>
        <p:sp>
          <p:nvSpPr>
            <p:cNvPr id="27" name="Rectangle 85"/>
            <p:cNvSpPr>
              <a:spLocks noChangeArrowheads="1"/>
            </p:cNvSpPr>
            <p:nvPr/>
          </p:nvSpPr>
          <p:spPr bwMode="auto">
            <a:xfrm>
              <a:off x="1064" y="3883"/>
              <a:ext cx="1134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מדידת זרם ב-</a:t>
              </a: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DC</a:t>
              </a:r>
            </a:p>
          </p:txBody>
        </p:sp>
        <p:sp>
          <p:nvSpPr>
            <p:cNvPr id="28" name="Line 86"/>
            <p:cNvSpPr>
              <a:spLocks noChangeShapeType="1"/>
            </p:cNvSpPr>
            <p:nvPr/>
          </p:nvSpPr>
          <p:spPr bwMode="auto">
            <a:xfrm flipV="1">
              <a:off x="1655" y="3566"/>
              <a:ext cx="454" cy="40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9" name="Group 97"/>
          <p:cNvGrpSpPr>
            <a:grpSpLocks/>
          </p:cNvGrpSpPr>
          <p:nvPr/>
        </p:nvGrpSpPr>
        <p:grpSpPr bwMode="auto">
          <a:xfrm>
            <a:off x="4718051" y="3567907"/>
            <a:ext cx="5402263" cy="2663825"/>
            <a:chOff x="2472" y="2478"/>
            <a:chExt cx="3403" cy="1678"/>
          </a:xfrm>
        </p:grpSpPr>
        <p:sp>
          <p:nvSpPr>
            <p:cNvPr id="30" name="Rectangle 89"/>
            <p:cNvSpPr>
              <a:spLocks noChangeArrowheads="1"/>
            </p:cNvSpPr>
            <p:nvPr/>
          </p:nvSpPr>
          <p:spPr bwMode="auto">
            <a:xfrm>
              <a:off x="4178" y="3157"/>
              <a:ext cx="1697" cy="9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ע"י לחיצה עוברים למצב של בחירת תחומים ידני. לחיצה חוזרת של שנייה מחזירה למצב בחירת תחומים אוטומטי.</a:t>
              </a:r>
              <a:endParaRPr lang="en-US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Line 90"/>
            <p:cNvSpPr>
              <a:spLocks noChangeShapeType="1"/>
            </p:cNvSpPr>
            <p:nvPr/>
          </p:nvSpPr>
          <p:spPr bwMode="auto">
            <a:xfrm flipH="1" flipV="1">
              <a:off x="2472" y="2478"/>
              <a:ext cx="680" cy="86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2" name="Group 95"/>
            <p:cNvGrpSpPr>
              <a:grpSpLocks/>
            </p:cNvGrpSpPr>
            <p:nvPr/>
          </p:nvGrpSpPr>
          <p:grpSpPr bwMode="auto">
            <a:xfrm>
              <a:off x="3152" y="3339"/>
              <a:ext cx="907" cy="635"/>
              <a:chOff x="3152" y="3385"/>
              <a:chExt cx="907" cy="635"/>
            </a:xfrm>
          </p:grpSpPr>
          <p:sp>
            <p:nvSpPr>
              <p:cNvPr id="34" name="Line 91"/>
              <p:cNvSpPr>
                <a:spLocks noChangeShapeType="1"/>
              </p:cNvSpPr>
              <p:nvPr/>
            </p:nvSpPr>
            <p:spPr bwMode="auto">
              <a:xfrm>
                <a:off x="3152" y="3385"/>
                <a:ext cx="907" cy="0"/>
              </a:xfrm>
              <a:prstGeom prst="line">
                <a:avLst/>
              </a:prstGeom>
              <a:noFill/>
              <a:ln w="31750">
                <a:solidFill>
                  <a:srgbClr val="FF6600"/>
                </a:solidFill>
                <a:prstDash val="lgDash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e-IL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" name="Line 92"/>
              <p:cNvSpPr>
                <a:spLocks noChangeShapeType="1"/>
              </p:cNvSpPr>
              <p:nvPr/>
            </p:nvSpPr>
            <p:spPr bwMode="auto">
              <a:xfrm>
                <a:off x="4059" y="3385"/>
                <a:ext cx="0" cy="635"/>
              </a:xfrm>
              <a:prstGeom prst="line">
                <a:avLst/>
              </a:prstGeom>
              <a:noFill/>
              <a:ln w="31750">
                <a:solidFill>
                  <a:srgbClr val="FF6600"/>
                </a:solidFill>
                <a:prstDash val="lgDash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e-IL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" name="Line 93"/>
              <p:cNvSpPr>
                <a:spLocks noChangeShapeType="1"/>
              </p:cNvSpPr>
              <p:nvPr/>
            </p:nvSpPr>
            <p:spPr bwMode="auto">
              <a:xfrm>
                <a:off x="3152" y="4020"/>
                <a:ext cx="907" cy="0"/>
              </a:xfrm>
              <a:prstGeom prst="line">
                <a:avLst/>
              </a:prstGeom>
              <a:noFill/>
              <a:ln w="31750">
                <a:solidFill>
                  <a:srgbClr val="FF6600"/>
                </a:solidFill>
                <a:prstDash val="lgDash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e-IL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7" name="Line 94"/>
              <p:cNvSpPr>
                <a:spLocks noChangeShapeType="1"/>
              </p:cNvSpPr>
              <p:nvPr/>
            </p:nvSpPr>
            <p:spPr bwMode="auto">
              <a:xfrm>
                <a:off x="3152" y="3385"/>
                <a:ext cx="0" cy="635"/>
              </a:xfrm>
              <a:prstGeom prst="line">
                <a:avLst/>
              </a:prstGeom>
              <a:noFill/>
              <a:ln w="31750">
                <a:solidFill>
                  <a:srgbClr val="FF6600"/>
                </a:solidFill>
                <a:prstDash val="lgDash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e-IL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3" name="Line 96"/>
            <p:cNvSpPr>
              <a:spLocks noChangeShapeType="1"/>
            </p:cNvSpPr>
            <p:nvPr/>
          </p:nvSpPr>
          <p:spPr bwMode="auto">
            <a:xfrm>
              <a:off x="4059" y="3655"/>
              <a:ext cx="18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8" name="Rectangle 98"/>
          <p:cNvSpPr>
            <a:spLocks noChangeArrowheads="1"/>
          </p:cNvSpPr>
          <p:nvPr/>
        </p:nvSpPr>
        <p:spPr bwMode="auto">
          <a:xfrm>
            <a:off x="7234239" y="1551782"/>
            <a:ext cx="3043238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he-IL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פירוט פקדי המכשיר:</a:t>
            </a:r>
            <a:endParaRPr lang="en-US" sz="2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הפעולה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מלבן מעוגל 39"/>
          <p:cNvSpPr/>
          <p:nvPr/>
        </p:nvSpPr>
        <p:spPr>
          <a:xfrm>
            <a:off x="10551245" y="189748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45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הפעולה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2"/>
          <p:cNvSpPr>
            <a:spLocks noChangeArrowheads="1"/>
          </p:cNvSpPr>
          <p:nvPr/>
        </p:nvSpPr>
        <p:spPr bwMode="auto">
          <a:xfrm>
            <a:off x="7765669" y="1268412"/>
            <a:ext cx="24479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he-IL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כניסות </a:t>
            </a:r>
            <a:r>
              <a:rPr lang="he-IL" sz="28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המכשיר:</a:t>
            </a:r>
            <a:endParaRPr lang="en-US" sz="2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43" descr="רב מודד כניסות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419" y="3181349"/>
            <a:ext cx="467995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7154482" y="4724399"/>
            <a:ext cx="3095625" cy="1079500"/>
            <a:chOff x="3493" y="2976"/>
            <a:chExt cx="1950" cy="680"/>
          </a:xfrm>
        </p:grpSpPr>
        <p:sp>
          <p:nvSpPr>
            <p:cNvPr id="8" name="Rectangle 48"/>
            <p:cNvSpPr>
              <a:spLocks noChangeArrowheads="1"/>
            </p:cNvSpPr>
            <p:nvPr/>
          </p:nvSpPr>
          <p:spPr bwMode="auto">
            <a:xfrm>
              <a:off x="3493" y="3339"/>
              <a:ext cx="1950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נקודת יחוס לכל סוגי המדידות</a:t>
              </a:r>
              <a:endParaRPr lang="en-US" sz="2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49"/>
            <p:cNvSpPr>
              <a:spLocks noChangeShapeType="1"/>
            </p:cNvSpPr>
            <p:nvPr/>
          </p:nvSpPr>
          <p:spPr bwMode="auto">
            <a:xfrm flipH="1" flipV="1">
              <a:off x="4014" y="2976"/>
              <a:ext cx="590" cy="49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2436432" y="4652962"/>
            <a:ext cx="3960812" cy="1150937"/>
            <a:chOff x="521" y="2931"/>
            <a:chExt cx="2495" cy="725"/>
          </a:xfrm>
        </p:grpSpPr>
        <p:sp>
          <p:nvSpPr>
            <p:cNvPr id="11" name="Rectangle 52"/>
            <p:cNvSpPr>
              <a:spLocks noChangeArrowheads="1"/>
            </p:cNvSpPr>
            <p:nvPr/>
          </p:nvSpPr>
          <p:spPr bwMode="auto">
            <a:xfrm>
              <a:off x="521" y="3339"/>
              <a:ext cx="2495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משמש לכניסת זרמי 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AC</a:t>
              </a: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/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DC</a:t>
              </a: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 עד 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300mA</a:t>
              </a:r>
            </a:p>
          </p:txBody>
        </p:sp>
        <p:sp>
          <p:nvSpPr>
            <p:cNvPr id="12" name="Line 53"/>
            <p:cNvSpPr>
              <a:spLocks noChangeShapeType="1"/>
            </p:cNvSpPr>
            <p:nvPr/>
          </p:nvSpPr>
          <p:spPr bwMode="auto">
            <a:xfrm flipV="1">
              <a:off x="1247" y="2931"/>
              <a:ext cx="363" cy="5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3" name="Group 61"/>
          <p:cNvGrpSpPr>
            <a:grpSpLocks/>
          </p:cNvGrpSpPr>
          <p:nvPr/>
        </p:nvGrpSpPr>
        <p:grpSpPr bwMode="auto">
          <a:xfrm>
            <a:off x="3085719" y="2062162"/>
            <a:ext cx="3600450" cy="1654175"/>
            <a:chOff x="930" y="1299"/>
            <a:chExt cx="2268" cy="1042"/>
          </a:xfrm>
        </p:grpSpPr>
        <p:sp>
          <p:nvSpPr>
            <p:cNvPr id="14" name="Rectangle 59"/>
            <p:cNvSpPr>
              <a:spLocks noChangeArrowheads="1"/>
            </p:cNvSpPr>
            <p:nvPr/>
          </p:nvSpPr>
          <p:spPr bwMode="auto">
            <a:xfrm>
              <a:off x="930" y="1299"/>
              <a:ext cx="2268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>
                <a:defRPr/>
              </a:pP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משמש לכניסת זרמי 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AC</a:t>
              </a: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/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DC</a:t>
              </a:r>
              <a:r>
                <a:rPr 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 עד </a:t>
              </a:r>
              <a:r>
                <a:rPr lang="en-US" sz="20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10A</a:t>
              </a:r>
              <a:endParaRPr lang="en-US" sz="2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Line 60"/>
            <p:cNvSpPr>
              <a:spLocks noChangeShapeType="1"/>
            </p:cNvSpPr>
            <p:nvPr/>
          </p:nvSpPr>
          <p:spPr bwMode="auto">
            <a:xfrm flipH="1">
              <a:off x="1610" y="1615"/>
              <a:ext cx="363" cy="72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he-IL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מלבן מעוגל 15"/>
          <p:cNvSpPr/>
          <p:nvPr/>
        </p:nvSpPr>
        <p:spPr>
          <a:xfrm>
            <a:off x="10551245" y="189748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18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95155" y="1258047"/>
            <a:ext cx="6764337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על תפקיד רב המודד ועל הבוררים</a:t>
            </a:r>
          </a:p>
        </p:txBody>
      </p:sp>
      <p:sp>
        <p:nvSpPr>
          <p:cNvPr id="6" name="Rectangle 5"/>
          <p:cNvSpPr/>
          <p:nvPr/>
        </p:nvSpPr>
        <p:spPr>
          <a:xfrm>
            <a:off x="5585255" y="1880275"/>
            <a:ext cx="4533304" cy="5400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מהו תפקיד רב המודד,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Fluke 77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7" name="Rectangle 5"/>
          <p:cNvSpPr/>
          <p:nvPr/>
        </p:nvSpPr>
        <p:spPr>
          <a:xfrm>
            <a:off x="4958923" y="3045163"/>
            <a:ext cx="5200569" cy="3484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איזו פונקציה של הבורר תמדוד קצרים?</a:t>
            </a:r>
          </a:p>
        </p:txBody>
      </p:sp>
      <p:sp>
        <p:nvSpPr>
          <p:cNvPr id="8" name="Rectangle 5"/>
          <p:cNvSpPr/>
          <p:nvPr/>
        </p:nvSpPr>
        <p:spPr>
          <a:xfrm>
            <a:off x="4461014" y="3786680"/>
            <a:ext cx="5681885" cy="65346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מתי נשתמש במדידת מתח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ומתי במדידת מתח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 300m(V)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354220" y="5210355"/>
            <a:ext cx="676433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בהמשך השיעור נלמד על אופן המדידה, קריאת התוצאות ואמצעי הבטיחות </a:t>
            </a:r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272470" y="2428083"/>
            <a:ext cx="48460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תפקידו של הרב מודד הוא למדוד לנו מתחים, זרמים, התנגדויות ולבצע בדיקת קצרים.</a:t>
            </a:r>
          </a:p>
        </p:txBody>
      </p:sp>
      <p:sp>
        <p:nvSpPr>
          <p:cNvPr id="12" name="Rectangle 59"/>
          <p:cNvSpPr>
            <a:spLocks noChangeArrowheads="1"/>
          </p:cNvSpPr>
          <p:nvPr/>
        </p:nvSpPr>
        <p:spPr bwMode="auto">
          <a:xfrm>
            <a:off x="5296812" y="3219391"/>
            <a:ext cx="48460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פונקציית בדיקת קצרים</a:t>
            </a:r>
          </a:p>
        </p:txBody>
      </p:sp>
      <p:sp>
        <p:nvSpPr>
          <p:cNvPr id="13" name="Rectangle 59"/>
          <p:cNvSpPr>
            <a:spLocks noChangeArrowheads="1"/>
          </p:cNvSpPr>
          <p:nvPr/>
        </p:nvSpPr>
        <p:spPr bwMode="auto">
          <a:xfrm>
            <a:off x="5296813" y="4419047"/>
            <a:ext cx="48460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כאשר נראה שהתוצאה לא מוצגת בצורה מדויקת.</a:t>
            </a:r>
          </a:p>
        </p:txBody>
      </p:sp>
    </p:spTree>
    <p:extLst>
      <p:ext uri="{BB962C8B-B14F-4D97-AF65-F5344CB8AC3E}">
        <p14:creationId xmlns:p14="http://schemas.microsoft.com/office/powerpoint/2010/main" val="29971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273643" y="3893237"/>
            <a:ext cx="769293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עם הדלקת המכשיר כל סוגי החווים הקיימים נדלקים.</a:t>
            </a:r>
            <a:endParaRPr lang="en-US" alt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2" descr="רב מודד תצוגה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88" y="2024063"/>
            <a:ext cx="5340350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11813" y="323850"/>
            <a:ext cx="4545012" cy="70788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אופן קריאת תוצאות</a:t>
            </a:r>
          </a:p>
        </p:txBody>
      </p:sp>
      <p:sp>
        <p:nvSpPr>
          <p:cNvPr id="7" name="מלבן מעוגל 6"/>
          <p:cNvSpPr/>
          <p:nvPr/>
        </p:nvSpPr>
        <p:spPr>
          <a:xfrm>
            <a:off x="10551245" y="2406395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תוצאות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657600" y="1611313"/>
            <a:ext cx="6348413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1. יש להתייחס למתחים ולזרמים קודם כאל מעל </a:t>
            </a:r>
            <a:r>
              <a:rPr lang="en-US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300mv </a:t>
            </a: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ו- </a:t>
            </a:r>
            <a:r>
              <a:rPr lang="en-US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300mA</a:t>
            </a: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092450" y="2484050"/>
            <a:ext cx="69135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2. יש </a:t>
            </a: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לוודא תג שמישות לרב המודד</a:t>
            </a:r>
            <a:endParaRPr lang="en-US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3092450" y="3270250"/>
            <a:ext cx="6913563" cy="116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3. יש להקפיד על אופן חיבור רב-המודד בצורה נכונה:</a:t>
            </a:r>
            <a:b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מתח- </a:t>
            </a: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חיבור מקבילי.</a:t>
            </a:r>
            <a:b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זרם- </a:t>
            </a: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חיבור טורי.</a:t>
            </a:r>
            <a:endParaRPr lang="en-US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48029" y="245591"/>
            <a:ext cx="3338512" cy="70788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אמצעי זהירות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10554076" y="2924175"/>
            <a:ext cx="1440000" cy="3460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אמצעי זהירות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22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200784" y="254825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סיכום סופי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99266" y="1304950"/>
            <a:ext cx="752183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למדנו על תפקידו של רב-המודד, אופן חיבור רב-המודד, אופן פעולתו, קריאת תוצאות ואמצעי הזהירות.</a:t>
            </a:r>
          </a:p>
        </p:txBody>
      </p:sp>
      <p:sp>
        <p:nvSpPr>
          <p:cNvPr id="2" name="מלבן 1"/>
          <p:cNvSpPr/>
          <p:nvPr/>
        </p:nvSpPr>
        <p:spPr>
          <a:xfrm>
            <a:off x="3815178" y="2213486"/>
            <a:ext cx="6405920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סוג החיבור של מד הזרם לרכיב הנבדק במדידת מתח?</a:t>
            </a:r>
          </a:p>
        </p:txBody>
      </p:sp>
      <p:sp>
        <p:nvSpPr>
          <p:cNvPr id="4" name="מלבן 3"/>
          <p:cNvSpPr/>
          <p:nvPr/>
        </p:nvSpPr>
        <p:spPr>
          <a:xfrm>
            <a:off x="4438595" y="3000580"/>
            <a:ext cx="5830442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הם שלושת אמצעי הזהירות בשימוש ברב-מודד?</a:t>
            </a:r>
          </a:p>
        </p:txBody>
      </p:sp>
      <p:sp>
        <p:nvSpPr>
          <p:cNvPr id="7" name="מלבן 6"/>
          <p:cNvSpPr/>
          <p:nvPr/>
        </p:nvSpPr>
        <p:spPr>
          <a:xfrm>
            <a:off x="3096774" y="5184218"/>
            <a:ext cx="71243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נלמד על </a:t>
            </a: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מחולל </a:t>
            </a: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אותות שמע, שבעזרתו נוכל ליצור אותות בצורות שונות וליצור אותות </a:t>
            </a:r>
            <a:r>
              <a:rPr lang="he-IL" altLang="he-IL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מאופננים</a:t>
            </a:r>
            <a:endParaRPr lang="he-IL" alt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9332065" y="2734028"/>
            <a:ext cx="8890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מקבילי</a:t>
            </a:r>
            <a:endParaRPr lang="he-IL" alt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88047" y="3153793"/>
            <a:ext cx="6460182" cy="1942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1. יש </a:t>
            </a:r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להתייחס למתחים ולזרמים קודם כאל מעל </a:t>
            </a:r>
            <a:r>
              <a:rPr lang="en-US" altLang="he-IL" dirty="0">
                <a:latin typeface="Calibri" panose="020F0502020204030204" pitchFamily="34" charset="0"/>
                <a:cs typeface="Calibri" panose="020F0502020204030204" pitchFamily="34" charset="0"/>
              </a:rPr>
              <a:t>300mv </a:t>
            </a: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ו- </a:t>
            </a:r>
            <a:r>
              <a:rPr lang="en-US" altLang="he-IL" dirty="0">
                <a:latin typeface="Calibri" panose="020F0502020204030204" pitchFamily="34" charset="0"/>
                <a:cs typeface="Calibri" panose="020F0502020204030204" pitchFamily="34" charset="0"/>
              </a:rPr>
              <a:t>300mA</a:t>
            </a: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2. יש לוודא תג שמישות לרב המודד</a:t>
            </a:r>
            <a:endParaRPr lang="en-US" alt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SzPct val="70000"/>
              <a:defRPr/>
            </a:pPr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3. יש להקפיד על אופן חיבור רב-המודד בצורה נכונה:</a:t>
            </a:r>
            <a:b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מתח- חיבור מקבילי.</a:t>
            </a:r>
            <a:b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זרם- חיבור טורי</a:t>
            </a: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9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  <p:bldP spid="4" grpId="0"/>
      <p:bldP spid="7" grpId="0"/>
      <p:bldP spid="3" grpId="0"/>
      <p:bldP spid="9" grpId="0"/>
    </p:bld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tzefa</Template>
  <TotalTime>3151</TotalTime>
  <Words>1545</Words>
  <Application>Microsoft Office PowerPoint</Application>
  <PresentationFormat>מסך רחב</PresentationFormat>
  <Paragraphs>372</Paragraphs>
  <Slides>9</Slides>
  <Notes>9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8" baseType="lpstr">
      <vt:lpstr>AdumaFOT Bold</vt:lpstr>
      <vt:lpstr>AdumaFOT Regular</vt:lpstr>
      <vt:lpstr>Arial</vt:lpstr>
      <vt:lpstr>Calibri</vt:lpstr>
      <vt:lpstr>Guttman Yad-Brush</vt:lpstr>
      <vt:lpstr>Tahoma</vt:lpstr>
      <vt:lpstr>Times New Roman</vt:lpstr>
      <vt:lpstr>tzefa</vt:lpstr>
      <vt:lpstr>משוואה</vt:lpstr>
      <vt:lpstr>רב מודד – FLUKE 77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אסף אליהו</cp:lastModifiedBy>
  <cp:revision>44</cp:revision>
  <dcterms:created xsi:type="dcterms:W3CDTF">2019-01-01T14:54:30Z</dcterms:created>
  <dcterms:modified xsi:type="dcterms:W3CDTF">2021-06-27T15:05:34Z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-908277134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s8471444@IAF.IDF.IL</vt:lpwstr>
  </property>
  <property fmtid="{D5CDD505-2E9C-101B-9397-08002B2CF9AE}" pid="6" name="_AuthorEmailDisplayName">
    <vt:lpwstr>ניב הלוי</vt:lpwstr>
  </property>
  <property fmtid="{D5CDD505-2E9C-101B-9397-08002B2CF9AE}" pid="7" name="_PreviousAdHocReviewCycleID">
    <vt:i4>-1459814910</vt:i4>
  </property>
</Properties>
</file>