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20"/>
  </p:notesMasterIdLst>
  <p:sldIdLst>
    <p:sldId id="259" r:id="rId2"/>
    <p:sldId id="261" r:id="rId3"/>
    <p:sldId id="270" r:id="rId4"/>
    <p:sldId id="263" r:id="rId5"/>
    <p:sldId id="268" r:id="rId6"/>
    <p:sldId id="271" r:id="rId7"/>
    <p:sldId id="274" r:id="rId8"/>
    <p:sldId id="275" r:id="rId9"/>
    <p:sldId id="276" r:id="rId10"/>
    <p:sldId id="278" r:id="rId11"/>
    <p:sldId id="280" r:id="rId12"/>
    <p:sldId id="281" r:id="rId13"/>
    <p:sldId id="282" r:id="rId14"/>
    <p:sldId id="279" r:id="rId15"/>
    <p:sldId id="283" r:id="rId16"/>
    <p:sldId id="284" r:id="rId17"/>
    <p:sldId id="285" r:id="rId18"/>
    <p:sldId id="286" r:id="rId1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8FCC"/>
    <a:srgbClr val="1D6295"/>
    <a:srgbClr val="FEFEFE"/>
    <a:srgbClr val="75B6E5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86578" autoAdjust="0"/>
    <p:restoredTop sz="96149" autoAdjust="0"/>
  </p:normalViewPr>
  <p:slideViewPr>
    <p:cSldViewPr snapToGrid="0">
      <p:cViewPr varScale="1">
        <p:scale>
          <a:sx n="83" d="100"/>
          <a:sy n="83" d="100"/>
        </p:scale>
        <p:origin x="102" y="5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814388" y="307007"/>
            <a:ext cx="5486400" cy="257589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7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826391"/>
              </p:ext>
            </p:extLst>
          </p:nvPr>
        </p:nvGraphicFramePr>
        <p:xfrm>
          <a:off x="295955" y="3035300"/>
          <a:ext cx="6337300" cy="5889625"/>
        </p:xfrm>
        <a:graphic>
          <a:graphicData uri="http://schemas.openxmlformats.org/drawingml/2006/table">
            <a:tbl>
              <a:tblPr rtl="1"/>
              <a:tblGrid>
                <a:gridCol w="515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57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פירוט הנושא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684" marB="4568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פעילות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</a:txBody>
                  <a:tcPr marL="91453" marR="91453"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3900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he-IL" sz="16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פתיחה</a:t>
                      </a: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ת. כמות האנרגיה המושקעת ביחידת זמן.</a:t>
                      </a: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ישנם שני טכנאים</a:t>
                      </a:r>
                      <a:r>
                        <a:rPr lang="he-IL" sz="1400" b="0" i="0" baseline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אשר לשניהם מוקצבת שעה לפתור כמה שיותר תקלות.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טכנאי א' פתר בשעה 10 תקלות.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טכנאי ב' פתר בשעה 6 תקלות.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למי הספק גבוה יותר?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solidFill>
                            <a:srgbClr val="00B050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ת. טכנאי א'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כמו שישנו הספק בעבודה שישנו גם הספק באלקטרוניקה הנקרא הספק חשמלי.</a:t>
                      </a:r>
                      <a:endParaRPr lang="he-IL" sz="1400" b="0" i="0" baseline="0" dirty="0" smtClean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ת. אנו יכולים למדוד הספק בעזרת רב-מודד, מכשיר פשוט וקל לתפעול,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נמדוד זרם דרך הרכיב, מתח על הרכיב ונחשב את ההספק לפי </a:t>
                      </a:r>
                      <a:r>
                        <a:rPr lang="he-IL" sz="1400" b="0" i="0" baseline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הנוסחא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en-US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r>
                        <a:rPr lang="en-US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רב-מודד יכול למדוד הספקים אך הספקים בתדרים נמוכים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ת. נשתמש במכשיר שמיועד למדוד הספקים בתדרים גבוהים והוא מד הספק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וזהו נושא השיעור שלנו </a:t>
                      </a:r>
                      <a:r>
                        <a:rPr lang="he-IL" sz="1400" b="0" i="0" u="sng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מד הספק </a:t>
                      </a:r>
                      <a:r>
                        <a:rPr lang="en-US" sz="1400" b="0" i="0" u="sng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400" b="0" i="0" u="sng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91453" marR="91453" marT="45684" marB="4568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יצירת עניין</a:t>
                      </a: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לנשוא השיעור</a:t>
                      </a:r>
                    </a:p>
                  </a:txBody>
                  <a:tcPr marL="91453" marR="91453"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30363" y="6188073"/>
            <a:ext cx="4895850" cy="3079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בעזרת איזה מכשיר אנו יכולים למדוד הספק?</a:t>
            </a:r>
            <a:endParaRPr lang="en-US" sz="1400" b="0" i="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5388" y="3681413"/>
            <a:ext cx="1511300" cy="3079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00FF"/>
                </a:solidFill>
              </a:rPr>
              <a:t>מהו הספק?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0363" y="7448549"/>
            <a:ext cx="4886325" cy="5238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00FF"/>
                </a:solidFill>
              </a:rPr>
              <a:t>- אך אם נרצה למדוד הספקים בתדרים גבוהים, באיזה מכשיר נשתמש?</a:t>
            </a:r>
          </a:p>
        </p:txBody>
      </p:sp>
    </p:spTree>
    <p:extLst>
      <p:ext uri="{BB962C8B-B14F-4D97-AF65-F5344CB8AC3E}">
        <p14:creationId xmlns:p14="http://schemas.microsoft.com/office/powerpoint/2010/main" val="1405436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10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71001"/>
              </p:ext>
            </p:extLst>
          </p:nvPr>
        </p:nvGraphicFramePr>
        <p:xfrm>
          <a:off x="685800" y="4597319"/>
          <a:ext cx="5573486" cy="408789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endParaRPr lang="he-IL" sz="1200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200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200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en-US" sz="120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Power Ref Output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20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- 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מחבר יציאת אות </a:t>
                      </a:r>
                      <a:r>
                        <a:rPr lang="en-US" sz="12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לצורך כיול של מד ההספק </a:t>
                      </a:r>
                      <a:r>
                        <a:rPr lang="en-US" sz="12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defRPr/>
                      </a:pPr>
                      <a:endParaRPr lang="he-IL" sz="1200" b="0" i="0" u="none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20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האות היוצא ממחבר זה הוא בעל הנתונים הבאים:</a:t>
                      </a:r>
                    </a:p>
                    <a:p>
                      <a:pPr eaLnBrk="1" hangingPunct="1">
                        <a:buFontTx/>
                        <a:buChar char="-"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1mW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buFontTx/>
                        <a:buChar char="-"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50MHz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buFontTx/>
                        <a:buChar char="-"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r>
                        <a:rPr lang="el-GR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  <a:endParaRPr lang="el-GR" sz="12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2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2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2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ת. משום שלאחר שימוש רב </a:t>
                      </a:r>
                      <a:r>
                        <a:rPr lang="he-IL" sz="1200" b="0" i="0" dirty="0" err="1" smtClean="0">
                          <a:effectLst/>
                          <a:latin typeface="Arial" pitchFamily="34" charset="0"/>
                          <a:cs typeface="+mn-cs"/>
                        </a:rPr>
                        <a:t>בצב"ד</a:t>
                      </a:r>
                      <a:r>
                        <a:rPr lang="he-IL" sz="12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הדיוק שלו יכול להשתנות, זאת, בין היתר, משום שהתצוגה של מד ההספק הוא אנלוגי ומכאני עם מחוגים שזקוקים לכיוון כל כמה זמן.</a:t>
                      </a:r>
                      <a:endParaRPr lang="he-IL" sz="12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en-US" sz="12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05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שאלה </a:t>
                      </a:r>
                      <a:r>
                        <a:rPr lang="he-IL" sz="1400" dirty="0" err="1" smtClean="0"/>
                        <a:t>לפ.ת</a:t>
                      </a:r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85800" y="5535674"/>
            <a:ext cx="936929" cy="338554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sz="1600" dirty="0" smtClean="0"/>
              <a:t>20 </a:t>
            </a:r>
            <a:r>
              <a:rPr lang="he-IL" sz="1600" dirty="0"/>
              <a:t>דק'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800350" y="6901387"/>
            <a:ext cx="3371850" cy="307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2060"/>
                </a:solidFill>
                <a:cs typeface="+mn-cs"/>
              </a:rPr>
              <a:t>למה לדעתכם נצטרך לכייל את מד ההספק?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85429" y="5044961"/>
            <a:ext cx="4386771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400" b="0" i="0" dirty="0">
                <a:cs typeface="+mn-cs"/>
              </a:rPr>
              <a:t>החניך יחזור על תפקיד ארבעת המחברים של מד ההספק </a:t>
            </a:r>
            <a:r>
              <a:rPr lang="en-US" sz="1400" b="0" i="0" dirty="0">
                <a:cs typeface="+mn-cs"/>
              </a:rPr>
              <a:t>HP435</a:t>
            </a:r>
            <a:r>
              <a:rPr lang="he-IL" sz="1400" b="0" i="0" dirty="0">
                <a:cs typeface="+mn-cs"/>
              </a:rPr>
              <a:t>.</a:t>
            </a:r>
            <a:r>
              <a:rPr lang="en-US" sz="1400" b="0" dirty="0">
                <a:cs typeface="+mn-cs"/>
              </a:rPr>
              <a:t> </a:t>
            </a:r>
            <a:endParaRPr lang="en-US" sz="1400" b="0" i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313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11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967768"/>
              </p:ext>
            </p:extLst>
          </p:nvPr>
        </p:nvGraphicFramePr>
        <p:xfrm>
          <a:off x="685800" y="4597319"/>
          <a:ext cx="5573486" cy="408789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endParaRPr lang="he-IL" sz="1400" b="1" dirty="0" smtClean="0">
                        <a:latin typeface="+mn-lt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600" b="0" i="0" u="none" dirty="0" smtClean="0">
                          <a:latin typeface="Arial" pitchFamily="34" charset="0"/>
                          <a:cs typeface="+mn-cs"/>
                        </a:rPr>
                        <a:t>פאנל</a:t>
                      </a:r>
                      <a:r>
                        <a:rPr lang="he-IL" sz="1600" b="0" i="0" u="none" baseline="0" dirty="0" smtClean="0">
                          <a:latin typeface="Arial" pitchFamily="34" charset="0"/>
                          <a:cs typeface="+mn-cs"/>
                        </a:rPr>
                        <a:t> קדמי: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en-US" sz="1400" b="1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Power </a:t>
                      </a:r>
                      <a:r>
                        <a:rPr lang="en-US" sz="1400" b="1" i="0" u="non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en-US" sz="1400" b="1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Switch</a:t>
                      </a:r>
                      <a:r>
                        <a:rPr lang="he-IL" sz="1400" b="1" u="none" dirty="0" smtClean="0">
                          <a:effectLst/>
                          <a:latin typeface="Arial" pitchFamily="34" charset="0"/>
                          <a:cs typeface="+mn-cs"/>
                        </a:rPr>
                        <a:t>-</a:t>
                      </a:r>
                      <a:r>
                        <a:rPr lang="he-IL" sz="1400" b="0" u="none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מפסק להפעלת </a:t>
                      </a:r>
                      <a:r>
                        <a:rPr lang="en-US" sz="14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Power Ref Oscillator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 כאשר אנו מעבירים את המפסק למצב </a:t>
                      </a:r>
                      <a:r>
                        <a:rPr lang="en-US" sz="14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ON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אנו יכולים לבצע את פעולת הכיול למכשיר.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en-US" sz="1400" b="1" i="0" u="non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en-US" sz="1400" b="1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Blanking Output</a:t>
                      </a:r>
                      <a:r>
                        <a:rPr lang="he-IL" sz="1400" b="1" u="none" dirty="0" smtClean="0">
                          <a:effectLst/>
                          <a:latin typeface="Arial" pitchFamily="34" charset="0"/>
                          <a:cs typeface="+mn-cs"/>
                        </a:rPr>
                        <a:t>- 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מחבר זה מהווה קצר לאדמה כאשר כפתור </a:t>
                      </a:r>
                      <a:r>
                        <a:rPr lang="en-US" sz="14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Zero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לחוץ.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en-US" sz="1400" b="1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Record output</a:t>
                      </a:r>
                      <a:r>
                        <a:rPr lang="he-IL" sz="1400" b="1" u="none" dirty="0" smtClean="0">
                          <a:effectLst/>
                          <a:latin typeface="Arial" pitchFamily="34" charset="0"/>
                          <a:cs typeface="+mn-cs"/>
                        </a:rPr>
                        <a:t>- </a:t>
                      </a: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לא בשימוש בחיל.</a:t>
                      </a:r>
                    </a:p>
                    <a:p>
                      <a:pPr eaLnBrk="1" hangingPunct="1"/>
                      <a:endParaRPr lang="he-IL" sz="1400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eaLnBrk="1" hangingPunct="1"/>
                      <a:endParaRPr lang="en-US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264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12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343054"/>
              </p:ext>
            </p:extLst>
          </p:nvPr>
        </p:nvGraphicFramePr>
        <p:xfrm>
          <a:off x="685800" y="4597319"/>
          <a:ext cx="5573486" cy="5791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ת. על מנת לחבר את מד ההספק למחולל אותות נצטרך: </a:t>
                      </a:r>
                      <a:endParaRPr lang="en-US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מד הספק מסוג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סנסור מסוג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HP8481A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מחולל אותות מסוג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6060B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כבל המחבר בין מד ההספק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לבין הסנסור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HP8481A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המתואם אישית למד ההספק.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כבל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עם מחבר מסוג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N-TYPE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buFontTx/>
                        <a:buAutoNum type="arabicPeriod"/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כעת ניקח את כבל ה-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ונחבר בין מחבר היציאה של מחולל האותות</a:t>
                      </a:r>
                      <a:endParaRPr lang="he-IL" sz="1400" b="0" i="0" baseline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לבין הסנסור. 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לאחר מכן ניקח את הכבל המתואם אישית למד ההספק ונחבר בין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הסנסור לכניסה של מד ההספק.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לפ.ת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53184" y="5042980"/>
            <a:ext cx="4319016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 החניך יחזור על אופן חיבור מד ההספק </a:t>
            </a:r>
            <a:r>
              <a:rPr lang="en-US" sz="1600" b="0" i="0" dirty="0">
                <a:cs typeface="+mn-cs"/>
              </a:rPr>
              <a:t>HP435</a:t>
            </a:r>
            <a:r>
              <a:rPr lang="he-IL" sz="1600" b="0" i="0" dirty="0">
                <a:cs typeface="+mn-cs"/>
              </a:rPr>
              <a:t> למעגל.</a:t>
            </a:r>
            <a:endParaRPr lang="en-US" sz="1600" b="0" i="0" dirty="0"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62912" y="5734830"/>
            <a:ext cx="4187952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2060"/>
                </a:solidFill>
                <a:cs typeface="+mn-cs"/>
              </a:rPr>
              <a:t>לאחר שלמדנו על תפקיד מד ההספק ומחברים והמתגים שלו, איזה ציוד נצטרך על מנת לחבר את מד ההספק למחולל אותות?</a:t>
            </a:r>
          </a:p>
        </p:txBody>
      </p:sp>
    </p:spTree>
    <p:extLst>
      <p:ext uri="{BB962C8B-B14F-4D97-AF65-F5344CB8AC3E}">
        <p14:creationId xmlns:p14="http://schemas.microsoft.com/office/powerpoint/2010/main" val="1786761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13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99640"/>
              </p:ext>
            </p:extLst>
          </p:nvPr>
        </p:nvGraphicFramePr>
        <p:xfrm>
          <a:off x="685800" y="4597319"/>
          <a:ext cx="5573486" cy="44196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400" b="0" dirty="0" smtClean="0"/>
                        <a:t/>
                      </a:r>
                      <a:br>
                        <a:rPr lang="en-US" sz="1400" b="0" dirty="0" smtClean="0"/>
                      </a:br>
                      <a:r>
                        <a:rPr lang="en-US" sz="1400" b="0" dirty="0" smtClean="0"/>
                        <a:t/>
                      </a:r>
                      <a:br>
                        <a:rPr lang="en-US" sz="1400" b="0" dirty="0" smtClean="0"/>
                      </a:br>
                      <a:endParaRPr lang="he-IL" sz="1400" b="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200" b="0" i="0" dirty="0" smtClean="0"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200" b="0" i="0" dirty="0" smtClean="0"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ת. על מנת לבצע כיול עצמי של מד ההספק</a:t>
                      </a:r>
                      <a:r>
                        <a:rPr lang="he-IL" sz="12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נצטרך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: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200" b="1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1. מד הספק מסוג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2. סנסור מסוג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HP8481A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3. כבל המחבר בין מד ההספק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לבין הסנסור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HP8481A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המתואם אישית למד ההספק.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4. כבל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עם מחבר מסוג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N-TYPE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2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כעת ניקח את כבל ה-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ונחבר בין הסנסור ליציאת אות כיול של מד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ההספק. 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לאחר מכן ניקח את הכבל המתואם אישית למד ההספק ונחבר בין</a:t>
                      </a: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הסנסור לכניסת מד ההספק.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2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- אנו אמורים לראות על הסקאלה של מד ההספק הספק של </a:t>
                      </a:r>
                      <a:r>
                        <a:rPr lang="en-US" sz="12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1mW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/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שאלה </a:t>
                      </a:r>
                      <a:r>
                        <a:rPr kumimoji="0" lang="he-IL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לפ.ת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962912" y="5006531"/>
            <a:ext cx="4209288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 החניך יחזור על אופן חיבור מד ההספק </a:t>
            </a:r>
            <a:r>
              <a:rPr lang="en-US" sz="1600" b="0" i="0" dirty="0">
                <a:cs typeface="+mn-cs"/>
              </a:rPr>
              <a:t>HP435 </a:t>
            </a:r>
            <a:r>
              <a:rPr lang="he-IL" sz="1600" b="0" i="0" dirty="0">
                <a:cs typeface="+mn-cs"/>
              </a:rPr>
              <a:t> לצורך כיול.</a:t>
            </a:r>
            <a:r>
              <a:rPr lang="en-US" sz="1600" b="0" dirty="0">
                <a:cs typeface="+mn-cs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65376" y="5693555"/>
            <a:ext cx="4306824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2060"/>
                </a:solidFill>
                <a:cs typeface="+mn-cs"/>
              </a:rPr>
              <a:t>איזה ציוד נצטרך על מנת לחבר את מד ההספק לצורך כיול עצמי?</a:t>
            </a:r>
          </a:p>
        </p:txBody>
      </p:sp>
    </p:spTree>
    <p:extLst>
      <p:ext uri="{BB962C8B-B14F-4D97-AF65-F5344CB8AC3E}">
        <p14:creationId xmlns:p14="http://schemas.microsoft.com/office/powerpoint/2010/main" val="3123210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39763" y="6143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14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12517"/>
              </p:ext>
            </p:extLst>
          </p:nvPr>
        </p:nvGraphicFramePr>
        <p:xfrm>
          <a:off x="639270" y="3914628"/>
          <a:ext cx="5573486" cy="408789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en-US" sz="1400" b="0" dirty="0" smtClean="0"/>
                        <a:t/>
                      </a:r>
                      <a:br>
                        <a:rPr lang="en-US" sz="1400" b="0" dirty="0" smtClean="0"/>
                      </a:br>
                      <a:endParaRPr lang="he-IL" sz="1400" b="0" dirty="0" smtClean="0"/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-סקלה אשר מייצגת הספק של אות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ב-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Watt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או ממוצע  ב-</a:t>
                      </a:r>
                      <a:r>
                        <a:rPr lang="en-US" sz="1400" b="0" i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dBm</a:t>
                      </a:r>
                      <a:r>
                        <a:rPr lang="he-IL" sz="1400" b="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/>
                      <a:endParaRPr lang="he-IL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80032" y="4383154"/>
            <a:ext cx="4346131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 החניך יציין את אופן קריאת התוצאות ממד ההספק </a:t>
            </a:r>
            <a:r>
              <a:rPr lang="en-US" sz="1600" b="0" i="0" dirty="0">
                <a:cs typeface="+mn-cs"/>
              </a:rPr>
              <a:t>HP435</a:t>
            </a:r>
            <a:r>
              <a:rPr lang="he-IL" sz="1600" b="0" i="0" dirty="0">
                <a:cs typeface="+mn-cs"/>
              </a:rPr>
              <a:t>.</a:t>
            </a:r>
            <a:r>
              <a:rPr lang="en-US" b="0" dirty="0"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8709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39763" y="6143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15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22795"/>
              </p:ext>
            </p:extLst>
          </p:nvPr>
        </p:nvGraphicFramePr>
        <p:xfrm>
          <a:off x="639270" y="3914628"/>
          <a:ext cx="5573486" cy="41757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228600" indent="-228600" algn="r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כמו שאתם רואים יש לפנינו את הסקאלה ואת הבורר שבעזרתו אנו</a:t>
                      </a:r>
                      <a:endParaRPr lang="he-IL" sz="1200" b="0" i="0" baseline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algn="r" eaLnBrk="1" hangingPunct="1">
                        <a:defRPr/>
                      </a:pPr>
                      <a:r>
                        <a:rPr lang="he-IL" sz="12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 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בוחרים תחום מדידה.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 בסקאלה ובבורר יש לנו שלושה תחומי מדידה והם: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endParaRPr lang="he-IL" sz="120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1.כפולות של 3.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 2.כפולות של 10.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 3.</a:t>
                      </a:r>
                      <a:r>
                        <a:rPr lang="en-US" sz="1200" b="0" i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dBm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marL="228600" indent="-228600" algn="r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</a:p>
                    <a:p>
                      <a:pPr marL="228600" lvl="0" indent="-228600" algn="r" rtl="1" eaLnBrk="1" hangingPunct="1">
                        <a:defRPr/>
                      </a:pPr>
                      <a:r>
                        <a:rPr lang="he-IL" sz="1200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+mn-cs"/>
                        </a:rPr>
                        <a:t>  </a:t>
                      </a: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כאשר נרצה למדוד בכל אחד מהתחומים אנו נצטרך לבצע כמה</a:t>
                      </a:r>
                    </a:p>
                    <a:p>
                      <a:pPr marL="228600" lvl="0" indent="-228600" algn="r" rtl="1" eaLnBrk="1" hangingPunct="1"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 פעולות: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endParaRPr lang="he-IL" sz="12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1. בשביל למדוד בכפולות של 3, אנו צריכים לשים את הבורר על מצב  </a:t>
                      </a:r>
                      <a:r>
                        <a:rPr lang="he-IL" sz="12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              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effectLst/>
                          <a:latin typeface="Arial" pitchFamily="34" charset="0"/>
                          <a:cs typeface="+mn-cs"/>
                        </a:rPr>
                        <a:t>   מסוים (3,30,300 וכו') והמספר ששמנו ייצג את הסקאלה האמצעית. </a:t>
                      </a: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endParaRPr lang="he-IL" sz="1200" b="0" i="0" dirty="0" smtClean="0">
                        <a:solidFill>
                          <a:srgbClr val="339933"/>
                        </a:solidFill>
                        <a:effectLst/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  <a:defRPr/>
                      </a:pPr>
                      <a:r>
                        <a:rPr lang="he-IL" sz="12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דוגמא: אם שמנו את הבורר על מצב של </a:t>
                      </a:r>
                      <a:r>
                        <a:rPr lang="en-US" sz="12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3mW</a:t>
                      </a:r>
                      <a:r>
                        <a:rPr lang="he-IL" sz="12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אז המספר 3 בסקלה האמצעית מייצג לנו את המספר </a:t>
                      </a:r>
                      <a:r>
                        <a:rPr lang="en-US" sz="12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3mW</a:t>
                      </a:r>
                      <a:r>
                        <a:rPr lang="he-IL" sz="12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כערך מקסימאלי.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en-US" sz="1400" b="0" dirty="0" smtClean="0"/>
                        <a:t/>
                      </a:r>
                      <a:br>
                        <a:rPr lang="en-US" sz="1400" b="0" dirty="0" smtClean="0"/>
                      </a:br>
                      <a:endParaRPr lang="he-IL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402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39763" y="6143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16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503552"/>
              </p:ext>
            </p:extLst>
          </p:nvPr>
        </p:nvGraphicFramePr>
        <p:xfrm>
          <a:off x="639270" y="3914628"/>
          <a:ext cx="5573486" cy="46634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indent="0" eaLnBrk="1" hangingPunct="1">
                        <a:buFontTx/>
                        <a:buNone/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2. בשביל למדוד בכפולות של 10, אנו צריכים לשים את הבורר על מצב מסוים (1,10,100 וכו') והמספר ששמנו ייצג את הסקאלה העליונה. </a:t>
                      </a:r>
                      <a:endParaRPr lang="en-US" sz="1400" b="0" i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endParaRPr lang="en-US" sz="1400" b="0" i="0" dirty="0" smtClean="0">
                        <a:solidFill>
                          <a:srgbClr val="339933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דוגמא: אם שמנו את הבורר על מצב של </a:t>
                      </a:r>
                      <a:r>
                        <a:rPr lang="en-US" sz="14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10mW</a:t>
                      </a: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אז המספר 1 בסקלה האמצעית מייצג לנו את המספר </a:t>
                      </a:r>
                      <a:r>
                        <a:rPr lang="en-US" sz="14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10mW</a:t>
                      </a: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כערך מקסימאלי </a:t>
                      </a:r>
                      <a:r>
                        <a:rPr lang="en-US" sz="14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10mW</a:t>
                      </a: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.</a:t>
                      </a: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indent="0" eaLnBrk="1" hangingPunct="1">
                        <a:buFontTx/>
                        <a:buNone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3.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בשביל למדוד ב- </a:t>
                      </a:r>
                      <a:r>
                        <a:rPr lang="en-US" sz="1400" b="0" i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dBm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 אנו צריכים לשים את הבורר על  מספר מסוים שאנו בוחרים בתחום </a:t>
                      </a:r>
                      <a:r>
                        <a:rPr lang="en-US" sz="1400" b="0" i="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dBm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, לאחר מכן קוראים את התוצאה שיצאה לנו בסקאלה ואז מבצעים פעולה חשבונית:          (המספר שבבורר + המספר שבסקאלה= ההספק הרצוי).</a:t>
                      </a:r>
                    </a:p>
                    <a:p>
                      <a:pPr eaLnBrk="1" hangingPunct="1">
                        <a:buFontTx/>
                        <a:buNone/>
                      </a:pPr>
                      <a:endParaRPr lang="he-IL" sz="1400" dirty="0" smtClean="0"/>
                    </a:p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i="0" dirty="0" smtClean="0">
                          <a:latin typeface="Arial" pitchFamily="34" charset="0"/>
                          <a:cs typeface="+mn-cs"/>
                        </a:rPr>
                        <a:t>הערה</a:t>
                      </a:r>
                      <a:r>
                        <a:rPr lang="he-IL" sz="1400" i="0" baseline="0" dirty="0" smtClean="0"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i="0" dirty="0" smtClean="0">
                          <a:latin typeface="Arial" pitchFamily="34" charset="0"/>
                          <a:cs typeface="+mn-cs"/>
                        </a:rPr>
                        <a:t>למדריך: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אפשר לציין לחניכים עם טוש (פונקציה במצגת) איך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לקשר בין התצוגה(סקלה) לבין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הבורר.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r>
                        <a:rPr lang="en-US" sz="1200" b="0" dirty="0" smtClean="0"/>
                        <a:t/>
                      </a:r>
                      <a:br>
                        <a:rPr lang="en-US" sz="1200" b="0" dirty="0" smtClean="0"/>
                      </a:br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1491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39763" y="6143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17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105051"/>
              </p:ext>
            </p:extLst>
          </p:nvPr>
        </p:nvGraphicFramePr>
        <p:xfrm>
          <a:off x="639270" y="3914628"/>
          <a:ext cx="5573486" cy="522937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893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1479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בשיעור זה הכרנו את אופן השימוש במד ההספק 435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HP </a:t>
                      </a:r>
                      <a:r>
                        <a:rPr lang="he-IL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למדנו על תפקיד, אופן פעולה ואמצעי זהירות במד ההספק.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defRPr/>
                      </a:pPr>
                      <a:endParaRPr lang="he-IL" sz="1400" b="0" dirty="0" smtClean="0"/>
                    </a:p>
                    <a:p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לוודא שההספק הנמדד אינו עולה על ההספק המקסימאלי של הסנסור.</a:t>
                      </a:r>
                    </a:p>
                    <a:p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יש להתאים את ראש מד הספק ,להספק ותדר הנבדק.</a:t>
                      </a:r>
                    </a:p>
                    <a:p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לוודא שאין אפנון 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  </a:t>
                      </a:r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על גל הנושא (ישפע על ציוד המדידה).</a:t>
                      </a:r>
                    </a:p>
                    <a:p>
                      <a:pPr marL="228600" indent="-228600"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buFont typeface="Wingdings" pitchFamily="2" charset="2"/>
                        <a:buNone/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buFont typeface="Wingdings" pitchFamily="2" charset="2"/>
                        <a:buNone/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buFont typeface="Wingdings" pitchFamily="2" charset="2"/>
                        <a:buNone/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buFont typeface="Wingdings" pitchFamily="2" charset="2"/>
                        <a:buNone/>
                        <a:defRPr/>
                      </a:pPr>
                      <a:endParaRPr lang="he-IL" sz="1400" b="0" dirty="0" smtClean="0"/>
                    </a:p>
                    <a:p>
                      <a:pPr marL="228600" indent="-228600" eaLnBrk="1" hangingPunct="1">
                        <a:buFont typeface="Wingdings" pitchFamily="2" charset="2"/>
                        <a:buNone/>
                        <a:defRPr/>
                      </a:pPr>
                      <a:endParaRPr lang="he-IL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חזרה על מטרות על ונקודות עיקריות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שאלות לווידוא קליטה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882107" y="5021949"/>
            <a:ext cx="3239368" cy="562395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he-IL" altLang="he-IL" sz="1600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altLang="he-IL" sz="1600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הם שלושת אמצעי הזהירות כאשר אנו משתמשים במד הספק?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385219" y="6801332"/>
            <a:ext cx="3736256" cy="284389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he-IL" altLang="he-IL" sz="1400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כיצד </a:t>
            </a:r>
            <a:r>
              <a:rPr lang="he-IL" altLang="he-IL" sz="1400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אנו קוראים את התוצאות מתצוגה של מד ההספק?</a:t>
            </a:r>
          </a:p>
        </p:txBody>
      </p:sp>
      <p:sp>
        <p:nvSpPr>
          <p:cNvPr id="12" name="מלבן 11"/>
          <p:cNvSpPr/>
          <p:nvPr/>
        </p:nvSpPr>
        <p:spPr>
          <a:xfrm>
            <a:off x="3059981" y="7085721"/>
            <a:ext cx="31527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מתאימים </a:t>
            </a:r>
            <a:r>
              <a:rPr lang="he-IL" sz="1200" dirty="0">
                <a:latin typeface="Calibri" panose="020F0502020204030204" pitchFamily="34" charset="0"/>
                <a:cs typeface="Calibri" panose="020F0502020204030204" pitchFamily="34" charset="0"/>
              </a:rPr>
              <a:t>בין הסקאלה בתצוגה לבין יחידות המידה בבורר, בעזרתם נרצה למדוד, ונבצע חיבור בין ערכי הסקאלה הליניאריות והערך שבבורר, וכפל בין ערכי הסקאלה הלוגריתמית והערך שבבורר.</a:t>
            </a:r>
          </a:p>
        </p:txBody>
      </p:sp>
    </p:spTree>
    <p:extLst>
      <p:ext uri="{BB962C8B-B14F-4D97-AF65-F5344CB8AC3E}">
        <p14:creationId xmlns:p14="http://schemas.microsoft.com/office/powerpoint/2010/main" val="1755354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71525" y="141288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18</a:t>
            </a:fld>
            <a:endParaRPr lang="he-I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162029" y="8475622"/>
            <a:ext cx="6270834" cy="570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 altLang="he-IL" b="0" i="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06960"/>
              </p:ext>
            </p:extLst>
          </p:nvPr>
        </p:nvGraphicFramePr>
        <p:xfrm>
          <a:off x="684386" y="3612720"/>
          <a:ext cx="5573486" cy="43261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188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altLang="he-IL" sz="1400" b="0" i="0" dirty="0" smtClean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מה תפקידו של הבורר </a:t>
                      </a:r>
                      <a:r>
                        <a:rPr lang="en-US" altLang="he-IL" sz="1400" b="0" i="0" dirty="0" smtClean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?Cal Factor selector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קובע את ערך הפיצוי של התוצאה שתתקבל במד ההספק, לפי תדר האות הנמדד במד ההספק.</a:t>
                      </a:r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eaLnBrk="1" hangingPunct="1"/>
                      <a:endParaRPr lang="he-IL" sz="1400" b="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בשיעור הבא נלמד על נתח אותות, </a:t>
                      </a:r>
                      <a:r>
                        <a:rPr lang="he-IL" sz="14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צב"ד</a:t>
                      </a:r>
                      <a:r>
                        <a:rPr lang="he-IL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חשוב שבעזרתו נמדוד אותות וננתח אותם בצורה שלא למדנו עד כה.</a:t>
                      </a:r>
                    </a:p>
                    <a:p>
                      <a:pPr eaLnBrk="1" hangingPunct="1"/>
                      <a:endParaRPr lang="he-IL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קישור לשיעור הבא</a:t>
                      </a: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340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740080"/>
              </p:ext>
            </p:extLst>
          </p:nvPr>
        </p:nvGraphicFramePr>
        <p:xfrm>
          <a:off x="685800" y="4549776"/>
          <a:ext cx="5551714" cy="5273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4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578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פתיחה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0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20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327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בשיעור זה נכיר את אופן השימוש במד ההספק 435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</a:t>
                      </a: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1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בשיעור זה נלמד על:</a:t>
                      </a:r>
                      <a:r>
                        <a:rPr lang="he-IL" sz="1400" b="0" i="0" u="sng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1" i="0" dirty="0" smtClean="0">
                          <a:effectLst/>
                          <a:latin typeface="Arial" pitchFamily="34" charset="0"/>
                          <a:cs typeface="+mn-cs"/>
                        </a:rPr>
                        <a:t>תפקידו של מד הספק.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1" i="0" dirty="0" smtClean="0">
                          <a:effectLst/>
                          <a:latin typeface="Arial" pitchFamily="34" charset="0"/>
                          <a:cs typeface="+mn-cs"/>
                        </a:rPr>
                        <a:t>אופן</a:t>
                      </a:r>
                      <a:r>
                        <a:rPr lang="he-IL" sz="1400" b="1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פעולה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1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אמצעי זהירות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שיעור זה חשוב מכיוון שטכנאי טוב חייב לדעת להשתמש </a:t>
                      </a:r>
                      <a:r>
                        <a:rPr lang="he-IL" sz="1400" b="0" i="0" baseline="0" dirty="0" err="1" smtClean="0">
                          <a:effectLst/>
                          <a:latin typeface="Arial" pitchFamily="34" charset="0"/>
                          <a:cs typeface="+mn-cs"/>
                        </a:rPr>
                        <a:t>בצב"ד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זה בתיקון תקלות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rtl="1"/>
                      <a:endParaRPr lang="en-US" sz="1400" u="none" dirty="0" smtClean="0">
                        <a:solidFill>
                          <a:srgbClr val="00B050"/>
                        </a:solidFill>
                        <a:cs typeface="Guttman Yad-Brush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מטרות על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הצגת נק' עיקריות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הנמקה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rtl="1"/>
                      <a:endParaRPr lang="he-IL" sz="1200" dirty="0" smtClean="0"/>
                    </a:p>
                    <a:p>
                      <a:pPr rtl="1"/>
                      <a:endParaRPr lang="he-IL" sz="1200" dirty="0" smtClean="0"/>
                    </a:p>
                    <a:p>
                      <a:pPr rtl="1"/>
                      <a:endParaRPr lang="he-IL" sz="12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372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64028" y="139747"/>
            <a:ext cx="5486400" cy="220975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4</a:t>
            </a:fld>
            <a:endParaRPr lang="he-IL"/>
          </a:p>
        </p:txBody>
      </p:sp>
      <p:sp>
        <p:nvSpPr>
          <p:cNvPr id="5" name="מציין מיקום של הערות 2"/>
          <p:cNvSpPr txBox="1">
            <a:spLocks/>
          </p:cNvSpPr>
          <p:nvPr/>
        </p:nvSpPr>
        <p:spPr>
          <a:xfrm>
            <a:off x="685800" y="26987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marL="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8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40370"/>
              </p:ext>
            </p:extLst>
          </p:nvPr>
        </p:nvGraphicFramePr>
        <p:xfrm>
          <a:off x="664028" y="2719023"/>
          <a:ext cx="5573486" cy="4754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 ביניים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0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20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he-IL" sz="1400" dirty="0" smtClean="0"/>
                        <a:t>גוף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1" dirty="0" smtClean="0"/>
                        <a:t> </a:t>
                      </a:r>
                    </a:p>
                    <a:p>
                      <a:pPr eaLnBrk="1" hangingPunct="1">
                        <a:defRPr/>
                      </a:pPr>
                      <a:endParaRPr lang="he-IL" sz="14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1" i="0" u="none" dirty="0" smtClean="0">
                          <a:latin typeface="Arial" pitchFamily="34" charset="0"/>
                          <a:cs typeface="+mn-cs"/>
                        </a:rPr>
                        <a:t>תפקידו של מד ההספק:</a:t>
                      </a:r>
                      <a:endParaRPr lang="en-US" sz="1400" i="0" u="non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en-US" sz="1400" b="0" i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buFontTx/>
                        <a:buNone/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למדוד הספקים של מערכות אשר משדרות/ קולטות תדרי </a:t>
                      </a:r>
                      <a:r>
                        <a:rPr lang="en-US" sz="1400" b="0" i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. 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בדרך כלל מערכות אלו מייצרות הספקים גבוהים ולכן חשוב שנמדוד את ההספק של כל מערכת ומערכת מכוון שאותן מערכות לא ישרפו מערכות אחרות.</a:t>
                      </a:r>
                    </a:p>
                    <a:p>
                      <a:pPr eaLnBrk="1" hangingPunct="1">
                        <a:defRPr/>
                      </a:pPr>
                      <a:endParaRPr lang="he-IL" sz="1400" b="0" i="0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-מיועד למדוד הספקים של תדרים גבוהים.</a:t>
                      </a:r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  <a:p>
                      <a:endParaRPr lang="he-IL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r>
                        <a:rPr lang="he-IL" sz="1400" dirty="0" smtClean="0"/>
                        <a:t>מטרה אופרטיבית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1114" y="3189288"/>
            <a:ext cx="863600" cy="3381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sz="1600" i="0" dirty="0">
                <a:cs typeface="+mn-cs"/>
              </a:rPr>
              <a:t>43 דק'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962912" y="3527425"/>
            <a:ext cx="4231060" cy="338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החניך יחזור על תפקיד של מד ההספק.</a:t>
            </a:r>
            <a:r>
              <a:rPr lang="en-US" sz="1600" b="0" i="0" dirty="0"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2729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5</a:t>
            </a:fld>
            <a:endParaRPr lang="he-IL"/>
          </a:p>
        </p:txBody>
      </p:sp>
      <p:sp>
        <p:nvSpPr>
          <p:cNvPr id="5" name="מציין מיקום של הערות 2"/>
          <p:cNvSpPr txBox="1">
            <a:spLocks/>
          </p:cNvSpPr>
          <p:nvPr/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marL="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8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graphicFrame>
        <p:nvGraphicFramePr>
          <p:cNvPr id="10" name="טבלה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296730"/>
              </p:ext>
            </p:extLst>
          </p:nvPr>
        </p:nvGraphicFramePr>
        <p:xfrm>
          <a:off x="664028" y="4420823"/>
          <a:ext cx="5573486" cy="408789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b="0" dirty="0" smtClean="0">
                        <a:latin typeface="Arial" charset="0"/>
                        <a:cs typeface="Arial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b="1" dirty="0" smtClean="0"/>
                    </a:p>
                    <a:p>
                      <a:pPr eaLnBrk="1" hangingPunct="1">
                        <a:defRPr/>
                      </a:pPr>
                      <a:endParaRPr lang="he-IL" sz="14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1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תפקידו</a:t>
                      </a:r>
                      <a:r>
                        <a:rPr lang="he-IL" sz="1400" b="1" i="0" u="none" baseline="0" dirty="0" smtClean="0">
                          <a:effectLst/>
                          <a:latin typeface="Arial" pitchFamily="34" charset="0"/>
                          <a:cs typeface="+mn-cs"/>
                        </a:rPr>
                        <a:t> של הסנסור </a:t>
                      </a:r>
                      <a:r>
                        <a:rPr lang="en-US" sz="1400" b="1" i="0" u="non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HP8481A </a:t>
                      </a:r>
                      <a:r>
                        <a:rPr lang="he-IL" sz="1400" b="1" i="0" u="none" baseline="0" dirty="0" smtClean="0">
                          <a:effectLst/>
                          <a:latin typeface="Arial" pitchFamily="34" charset="0"/>
                          <a:cs typeface="+mn-cs"/>
                        </a:rPr>
                        <a:t> :</a:t>
                      </a:r>
                    </a:p>
                    <a:p>
                      <a:pPr eaLnBrk="1" hangingPunct="1">
                        <a:defRPr/>
                      </a:pPr>
                      <a:endParaRPr lang="he-IL" sz="1400" baseline="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ממיר את אות ה-</a:t>
                      </a:r>
                      <a:r>
                        <a:rPr lang="en-US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RF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שנכנס למכשיר לאות </a:t>
                      </a:r>
                      <a:r>
                        <a:rPr lang="en-US" sz="1400" b="0" i="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DC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,עקב תהליך זה הוא מבצע ניחות שידוע לנו מראש ולכן אנו נדרשים להגביר בהתאם על מנת שלא נקבל הספק שונה מההספק המקורי.</a:t>
                      </a:r>
                    </a:p>
                    <a:p>
                      <a:pPr eaLnBrk="1" hangingPunct="1">
                        <a:defRPr/>
                      </a:pPr>
                      <a:endParaRPr lang="he-IL" sz="1400" baseline="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נדע כמה צריך להגביר בהתאם לטבלה אשר נמצאת על הסנסור בה מצוין כמה אחוז מהאות המקורי אנו מקבלים.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400" b="0" dirty="0" smtClean="0">
                        <a:latin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r>
                        <a:rPr lang="he-IL" sz="1400" dirty="0" smtClean="0"/>
                        <a:t>שאלה </a:t>
                      </a:r>
                      <a:r>
                        <a:rPr lang="he-IL" sz="1400" dirty="0" err="1" smtClean="0"/>
                        <a:t>לפ.ת</a:t>
                      </a:r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2697162" y="4900041"/>
            <a:ext cx="3475038" cy="33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 החניך יחזור על תפקיד הסנסור</a:t>
            </a:r>
            <a:endParaRPr lang="en-US" sz="1600" b="0" i="0" dirty="0"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95525" y="6700139"/>
            <a:ext cx="3876675" cy="3079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he-IL" sz="1400" i="0" dirty="0">
                <a:solidFill>
                  <a:srgbClr val="0000FF"/>
                </a:solidFill>
              </a:rPr>
              <a:t>כיצד נדע בכמה אנו צריכים להגביר?</a:t>
            </a:r>
          </a:p>
        </p:txBody>
      </p:sp>
    </p:spTree>
    <p:extLst>
      <p:ext uri="{BB962C8B-B14F-4D97-AF65-F5344CB8AC3E}">
        <p14:creationId xmlns:p14="http://schemas.microsoft.com/office/powerpoint/2010/main" val="646086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6</a:t>
            </a:fld>
            <a:endParaRPr lang="he-IL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421552"/>
              </p:ext>
            </p:extLst>
          </p:nvPr>
        </p:nvGraphicFramePr>
        <p:xfrm>
          <a:off x="685800" y="4558964"/>
          <a:ext cx="5573486" cy="48889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גוף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Guttman Yad-Brush" pitchFamily="2" charset="-79"/>
                        </a:rPr>
                        <a:t>.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b="0" dirty="0" smtClean="0"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b="0" dirty="0" smtClean="0"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b="0" dirty="0" smtClean="0"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b="0" dirty="0" smtClean="0">
                        <a:latin typeface="Arial" charset="0"/>
                        <a:cs typeface="Arial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200" u="none" dirty="0" smtClean="0">
                        <a:effectLst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1" u="none" dirty="0" smtClean="0">
                          <a:effectLst/>
                        </a:rPr>
                        <a:t> 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200" b="1" u="none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200" u="none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400" b="1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400" b="1" i="0" u="sng" dirty="0" smtClean="0">
                          <a:effectLst/>
                          <a:latin typeface="Arial" pitchFamily="34" charset="0"/>
                          <a:cs typeface="+mn-cs"/>
                        </a:rPr>
                        <a:t>פאנל קדמי</a:t>
                      </a:r>
                      <a:r>
                        <a:rPr lang="he-IL" sz="1400" b="1" u="sng" dirty="0" smtClean="0">
                          <a:effectLst/>
                          <a:latin typeface="Arial" pitchFamily="34" charset="0"/>
                          <a:cs typeface="+mn-cs"/>
                        </a:rPr>
                        <a:t>: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en-US" sz="1200" u="non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200" b="1" i="0" u="sng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Range Selector </a:t>
                      </a:r>
                      <a:r>
                        <a:rPr lang="he-IL" sz="1200" b="1" u="none" dirty="0" smtClean="0">
                          <a:effectLst/>
                          <a:latin typeface="Arial" pitchFamily="34" charset="0"/>
                          <a:cs typeface="+mn-cs"/>
                        </a:rPr>
                        <a:t>- 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בורר שבעזרתו בוחרים תחום מדידה רצוי.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הבורר מורכב מ- 3 </a:t>
                      </a:r>
                      <a:r>
                        <a:rPr lang="he-IL" sz="1200" b="0" i="0" u="none" dirty="0" err="1" smtClean="0">
                          <a:effectLst/>
                          <a:latin typeface="Arial" pitchFamily="34" charset="0"/>
                          <a:cs typeface="+mn-cs"/>
                        </a:rPr>
                        <a:t>סקאלות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אשר מייצגות תחום מסוים של מדידה: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א. תחום ה- </a:t>
                      </a:r>
                      <a:r>
                        <a:rPr lang="en-US" sz="1200" b="0" i="0" u="non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mW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ב. תחום ה- </a:t>
                      </a:r>
                      <a:r>
                        <a:rPr lang="en-US" sz="12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µW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ג. תחום ה- </a:t>
                      </a:r>
                      <a:r>
                        <a:rPr lang="en-US" sz="1200" b="0" i="0" u="none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dbm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  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200" u="none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200" i="0" u="sng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Cal </a:t>
                      </a:r>
                      <a:r>
                        <a:rPr lang="en-US" sz="1200" i="0" u="sng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Adj</a:t>
                      </a:r>
                      <a:r>
                        <a:rPr lang="en-US" sz="1200" i="0" u="sng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e-IL" sz="1200" i="0" u="sng" dirty="0" smtClean="0">
                          <a:effectLst/>
                          <a:latin typeface="Arial" pitchFamily="34" charset="0"/>
                          <a:cs typeface="+mn-cs"/>
                        </a:rPr>
                        <a:t>-</a:t>
                      </a:r>
                      <a:r>
                        <a:rPr lang="he-IL" sz="120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בורג כיול שמשמש לכיול המכשיר עבור סנסורים שונים.  קיימים שלושה סנסורים: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א. סנסור מסוג תרמו-קפל.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ב. סנסור מסוג </a:t>
                      </a:r>
                      <a:r>
                        <a:rPr lang="he-IL" sz="1200" b="0" i="0" u="none" dirty="0" err="1" smtClean="0">
                          <a:effectLst/>
                          <a:latin typeface="Arial" pitchFamily="34" charset="0"/>
                          <a:cs typeface="+mn-cs"/>
                        </a:rPr>
                        <a:t>טרמיסטור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ג. סנסור מסוג </a:t>
                      </a:r>
                      <a:r>
                        <a:rPr lang="he-IL" sz="1200" b="0" i="0" u="none" dirty="0" err="1" smtClean="0">
                          <a:effectLst/>
                          <a:latin typeface="Arial" pitchFamily="34" charset="0"/>
                          <a:cs typeface="+mn-cs"/>
                        </a:rPr>
                        <a:t>דיודי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במכשיר זה אנו משתמשים בסנסור </a:t>
                      </a:r>
                      <a:r>
                        <a:rPr lang="he-IL" sz="1200" b="0" i="0" u="none" dirty="0" err="1" smtClean="0">
                          <a:effectLst/>
                          <a:latin typeface="Arial" pitchFamily="34" charset="0"/>
                          <a:cs typeface="+mn-cs"/>
                        </a:rPr>
                        <a:t>דיודי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שהוא </a:t>
                      </a:r>
                      <a:r>
                        <a:rPr lang="he-IL" sz="1200" b="0" i="0" u="none" dirty="0" err="1" smtClean="0">
                          <a:effectLst/>
                          <a:latin typeface="Arial" pitchFamily="34" charset="0"/>
                          <a:cs typeface="+mn-cs"/>
                        </a:rPr>
                        <a:t>יעודי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למכשיר </a:t>
                      </a:r>
                      <a:r>
                        <a:rPr lang="en-US" sz="1200" b="0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HP435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.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endParaRPr lang="he-IL" sz="1200" b="1" i="0" u="sng" dirty="0" smtClean="0"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  <a:defRPr/>
                      </a:pPr>
                      <a:r>
                        <a:rPr lang="en-US" sz="1200" b="1" i="0" u="sng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Line Switch </a:t>
                      </a:r>
                      <a:r>
                        <a:rPr lang="he-IL" sz="1200" b="1" i="0" u="sng" dirty="0" smtClean="0">
                          <a:effectLst/>
                          <a:latin typeface="Arial" pitchFamily="34" charset="0"/>
                          <a:cs typeface="+mn-cs"/>
                        </a:rPr>
                        <a:t>-</a:t>
                      </a:r>
                      <a:r>
                        <a:rPr lang="he-IL" sz="1200" b="1" i="0" u="none" dirty="0" smtClean="0">
                          <a:effectLst/>
                          <a:latin typeface="Arial" pitchFamily="34" charset="0"/>
                          <a:cs typeface="+mn-cs"/>
                        </a:rPr>
                        <a:t>  </a:t>
                      </a:r>
                      <a:r>
                        <a:rPr lang="he-IL" sz="12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לחצן להדלקת המכשיר.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200" b="0" dirty="0" smtClean="0">
                        <a:latin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936786" y="5037900"/>
            <a:ext cx="4235414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החניך ירשום במחברתו את שימוש שני הבוררים של מד ההספק </a:t>
            </a:r>
            <a:r>
              <a:rPr lang="en-US" sz="1600" b="0" i="0" dirty="0">
                <a:cs typeface="+mn-cs"/>
              </a:rPr>
              <a:t>HP435</a:t>
            </a:r>
            <a:r>
              <a:rPr lang="he-IL" sz="1600" b="0" i="0" dirty="0">
                <a:cs typeface="+mn-cs"/>
              </a:rPr>
              <a:t>.</a:t>
            </a:r>
            <a:endParaRPr lang="en-US" sz="1600" b="0" i="0" dirty="0">
              <a:cs typeface="+mn-cs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936786" y="5745789"/>
            <a:ext cx="4235414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600" b="0" i="0" dirty="0">
                <a:cs typeface="+mn-cs"/>
              </a:rPr>
              <a:t>החניך ירשום במחברתו את שלושת הלחצנים של מד ההספק </a:t>
            </a:r>
            <a:r>
              <a:rPr lang="en-US" sz="1600" b="0" i="0" dirty="0">
                <a:cs typeface="+mn-cs"/>
              </a:rPr>
              <a:t>HP435</a:t>
            </a:r>
            <a:r>
              <a:rPr lang="he-IL" sz="1600" b="0" i="0" dirty="0">
                <a:cs typeface="+mn-cs"/>
              </a:rPr>
              <a:t>.</a:t>
            </a:r>
            <a:endParaRPr lang="en-US" sz="1600" b="0" i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54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7</a:t>
            </a:fld>
            <a:endParaRPr lang="he-IL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096677"/>
              </p:ext>
            </p:extLst>
          </p:nvPr>
        </p:nvGraphicFramePr>
        <p:xfrm>
          <a:off x="597408" y="4597318"/>
          <a:ext cx="5661878" cy="470710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63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163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5938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200" dirty="0" smtClean="0"/>
                        <a:t/>
                      </a:r>
                      <a:br>
                        <a:rPr lang="en-US" sz="1200" dirty="0" smtClean="0"/>
                      </a:br>
                      <a:endParaRPr lang="he-I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 smtClean="0"/>
                        <a:t>מטרה אופרטיבית</a:t>
                      </a:r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baseline="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מלבן 2"/>
          <p:cNvSpPr/>
          <p:nvPr/>
        </p:nvSpPr>
        <p:spPr>
          <a:xfrm>
            <a:off x="2830286" y="4487717"/>
            <a:ext cx="3429000" cy="48167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  <a:p>
            <a:pPr>
              <a:defRPr/>
            </a:pPr>
            <a:endParaRPr lang="he-IL" dirty="0"/>
          </a:p>
          <a:p>
            <a:pPr>
              <a:defRPr/>
            </a:pPr>
            <a:r>
              <a:rPr lang="he-IL" sz="1100" u="sng" dirty="0">
                <a:latin typeface="Arial" pitchFamily="34" charset="0"/>
              </a:rPr>
              <a:t>פאנל קדמי:</a:t>
            </a:r>
          </a:p>
          <a:p>
            <a:pPr>
              <a:defRPr/>
            </a:pPr>
            <a:endParaRPr lang="he-IL" sz="1100" dirty="0">
              <a:latin typeface="Arial" pitchFamily="34" charset="0"/>
            </a:endParaRPr>
          </a:p>
          <a:p>
            <a:pPr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 Zero Switch</a:t>
            </a:r>
            <a:r>
              <a:rPr lang="he-IL" sz="1100" b="1" dirty="0">
                <a:latin typeface="Arial" pitchFamily="34" charset="0"/>
              </a:rPr>
              <a:t>- </a:t>
            </a:r>
            <a:r>
              <a:rPr lang="he-IL" sz="1100" dirty="0">
                <a:latin typeface="Arial" pitchFamily="34" charset="0"/>
              </a:rPr>
              <a:t>משמש לאיפוס השעון לפני מדידת הספקים נמוכים מאוד או כאשר המודד על האפס. </a:t>
            </a:r>
            <a:r>
              <a:rPr lang="he-IL" sz="1100" dirty="0"/>
              <a:t>התופעה נגרמת מהשראות "פרזיטית" שנוצרת על המחוג עצמו לאחר שימוש ממושך או מעבר בין מדידת הספקים גבוהים לנמוכים או שהמכשיר לא הספיק "להתחמם"</a:t>
            </a:r>
            <a:endParaRPr lang="he-IL" sz="1100" dirty="0">
              <a:latin typeface="Arial" pitchFamily="34" charset="0"/>
            </a:endParaRPr>
          </a:p>
          <a:p>
            <a:pPr>
              <a:defRPr/>
            </a:pPr>
            <a:endParaRPr lang="he-IL" sz="1100" dirty="0">
              <a:latin typeface="Arial" pitchFamily="34" charset="0"/>
            </a:endParaRPr>
          </a:p>
          <a:p>
            <a:pPr>
              <a:defRPr/>
            </a:pPr>
            <a:endParaRPr lang="he-IL" sz="1100" dirty="0">
              <a:latin typeface="Arial" pitchFamily="34" charset="0"/>
            </a:endParaRPr>
          </a:p>
          <a:p>
            <a:pPr>
              <a:defRPr/>
            </a:pPr>
            <a:r>
              <a:rPr lang="he-IL" sz="1100" dirty="0">
                <a:latin typeface="Arial" pitchFamily="34" charset="0"/>
              </a:rPr>
              <a:t>ת. לחצן ה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Zero Switch</a:t>
            </a:r>
            <a:r>
              <a:rPr lang="he-IL" sz="1100" dirty="0">
                <a:latin typeface="Arial" pitchFamily="34" charset="0"/>
              </a:rPr>
              <a:t> מאריק מתח שמושרה במד ההספק, או חשמל סטטי שנוצר על המחוג.</a:t>
            </a:r>
          </a:p>
          <a:p>
            <a:pPr>
              <a:defRPr/>
            </a:pPr>
            <a:r>
              <a:rPr lang="he-IL" sz="1100" dirty="0">
                <a:latin typeface="Arial" pitchFamily="34" charset="0"/>
              </a:rPr>
              <a:t>בצורה זו המדידה שתיראה במחוג תתחיל מ-0 וואט, ולא מערך מסוים.</a:t>
            </a:r>
          </a:p>
          <a:p>
            <a:pPr>
              <a:defRPr/>
            </a:pPr>
            <a:endParaRPr lang="he-IL" sz="1100" dirty="0">
              <a:latin typeface="Arial" pitchFamily="34" charset="0"/>
            </a:endParaRPr>
          </a:p>
          <a:p>
            <a:pPr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Cal Factor Selector</a:t>
            </a:r>
            <a:r>
              <a:rPr lang="he-IL" sz="1100" b="1" dirty="0">
                <a:latin typeface="Arial" pitchFamily="34" charset="0"/>
              </a:rPr>
              <a:t>- </a:t>
            </a:r>
            <a:r>
              <a:rPr lang="he-IL" sz="1100" dirty="0">
                <a:latin typeface="Arial" pitchFamily="34" charset="0"/>
              </a:rPr>
              <a:t>משנה את הגבר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Power Meter Amplifier</a:t>
            </a:r>
            <a:r>
              <a:rPr lang="he-IL" sz="1100" dirty="0">
                <a:latin typeface="Arial" pitchFamily="34" charset="0"/>
              </a:rPr>
              <a:t> על מנת לפצות על השגיאה הנוצרת בסנסור במדידת הספק בתדרים גבוהים מאוד.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he-IL" sz="1100" dirty="0">
                <a:latin typeface="Arial" pitchFamily="34" charset="0"/>
              </a:rPr>
              <a:t>אנו קובעים את מצבו של הבורר עפ"י הגרף שנמצא בגבו של הסנסור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HP8481A</a:t>
            </a:r>
            <a:r>
              <a:rPr lang="he-IL" sz="1100" dirty="0">
                <a:latin typeface="Arial" pitchFamily="34" charset="0"/>
              </a:rPr>
              <a:t>.</a:t>
            </a:r>
          </a:p>
          <a:p>
            <a:pPr>
              <a:defRPr/>
            </a:pPr>
            <a:r>
              <a:rPr lang="he-IL" sz="1100" dirty="0">
                <a:latin typeface="Arial" pitchFamily="34" charset="0"/>
              </a:rPr>
              <a:t>כל מספר מייצג בעצם אחוז ההספק שאותו אני מעבירים.</a:t>
            </a:r>
          </a:p>
          <a:p>
            <a:pPr>
              <a:defRPr/>
            </a:pPr>
            <a:endParaRPr lang="he-IL" sz="1100" dirty="0">
              <a:latin typeface="Arial" pitchFamily="34" charset="0"/>
            </a:endParaRPr>
          </a:p>
          <a:p>
            <a:pPr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Input Connector</a:t>
            </a:r>
            <a:r>
              <a:rPr lang="he-IL" sz="1100" b="1" dirty="0">
                <a:latin typeface="Arial" pitchFamily="34" charset="0"/>
              </a:rPr>
              <a:t>- </a:t>
            </a:r>
            <a:r>
              <a:rPr lang="he-IL" sz="1100" dirty="0">
                <a:latin typeface="Arial" pitchFamily="34" charset="0"/>
              </a:rPr>
              <a:t>מחבר כניסה לכבל המתואם אישית למד ההספק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HP435</a:t>
            </a:r>
            <a:r>
              <a:rPr lang="he-IL" sz="1100" dirty="0">
                <a:latin typeface="Arial" pitchFamily="34" charset="0"/>
              </a:rPr>
              <a:t>.</a:t>
            </a:r>
            <a:endParaRPr lang="en-US" sz="11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548384" y="5069205"/>
            <a:ext cx="4679379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he-IL" sz="1400" b="0" i="0" dirty="0">
                <a:cs typeface="+mn-cs"/>
              </a:rPr>
              <a:t>החניך יחזור על תפקיד ארבעת המחברים של מד ההספק </a:t>
            </a:r>
            <a:r>
              <a:rPr lang="en-US" sz="1400" b="0" i="0" dirty="0">
                <a:cs typeface="+mn-cs"/>
              </a:rPr>
              <a:t>HP435</a:t>
            </a:r>
            <a:r>
              <a:rPr lang="he-IL" sz="1400" b="0" i="0" dirty="0">
                <a:cs typeface="+mn-cs"/>
              </a:rPr>
              <a:t>.</a:t>
            </a:r>
            <a:r>
              <a:rPr lang="en-US" sz="1400" b="0" dirty="0">
                <a:cs typeface="+mn-cs"/>
              </a:rPr>
              <a:t> </a:t>
            </a:r>
            <a:endParaRPr lang="en-US" sz="1400" b="0" i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264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839856"/>
              </p:ext>
            </p:extLst>
          </p:nvPr>
        </p:nvGraphicFramePr>
        <p:xfrm>
          <a:off x="685800" y="4597319"/>
          <a:ext cx="5573486" cy="4267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endParaRPr lang="he-IL" sz="1400" dirty="0" smtClean="0"/>
                    </a:p>
                    <a:p>
                      <a:pPr eaLnBrk="1" hangingPunct="1">
                        <a:defRPr/>
                      </a:pPr>
                      <a:r>
                        <a:rPr lang="he-IL" sz="1400" b="1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+mn-cs"/>
                        </a:rPr>
                        <a:t> </a:t>
                      </a:r>
                    </a:p>
                    <a:p>
                      <a:pPr eaLnBrk="1" hangingPunct="1">
                        <a:defRPr/>
                      </a:pPr>
                      <a:endParaRPr lang="en-US" sz="14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>
                        <a:defRPr/>
                      </a:pPr>
                      <a:endParaRPr lang="he-IL" sz="1400" u="sng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en-US" sz="1400" b="1" i="0" u="non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Cal Factor</a:t>
                      </a:r>
                      <a:r>
                        <a:rPr lang="he-IL" sz="1400" b="1" i="0" u="none" dirty="0" smtClean="0">
                          <a:effectLst/>
                          <a:latin typeface="Arial" pitchFamily="34" charset="0"/>
                          <a:cs typeface="+mn-cs"/>
                        </a:rPr>
                        <a:t>- 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זהו הגרף אשר נמצא על גבו של הסנסור.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כמו שאתם שמים לב 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solidFill>
                          <a:srgbClr val="339933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לדוגמא, אם נכניס תדר של </a:t>
                      </a:r>
                      <a:r>
                        <a:rPr lang="en-US" sz="1400" b="0" i="0" dirty="0" smtClean="0">
                          <a:solidFill>
                            <a:srgbClr val="339933"/>
                          </a:solidFill>
                          <a:effectLst/>
                          <a:cs typeface="Guttman Yad-Brush" pitchFamily="2" charset="-79"/>
                        </a:rPr>
                        <a:t>10GHz</a:t>
                      </a:r>
                      <a:r>
                        <a:rPr lang="he-IL" sz="1400" b="0" i="0" dirty="0" smtClean="0">
                          <a:solidFill>
                            <a:srgbClr val="339933"/>
                          </a:solidFill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 אז נקבל 95% מהאות וזהו ההפסק שנמדוד</a:t>
                      </a:r>
                      <a:r>
                        <a:rPr lang="he-IL" sz="1400" b="0" i="0" dirty="0" smtClean="0">
                          <a:effectLst/>
                          <a:latin typeface="Guttman Yad-Brush" pitchFamily="2" charset="-79"/>
                          <a:cs typeface="Guttman Yad-Brush" pitchFamily="2" charset="-79"/>
                        </a:rPr>
                        <a:t>.</a:t>
                      </a:r>
                    </a:p>
                    <a:p>
                      <a:pPr eaLnBrk="1" hangingPunct="1">
                        <a:defRPr/>
                      </a:pPr>
                      <a:endParaRPr lang="he-IL" sz="140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כאשר נכניס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1GHZ</a:t>
                      </a: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 נקבל את רוב האחוזים מהאות הנכנס.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 smtClean="0"/>
                    </a:p>
                    <a:p>
                      <a:pPr rtl="1"/>
                      <a:r>
                        <a:rPr lang="he-IL" sz="1400" dirty="0" smtClean="0"/>
                        <a:t>שאלה </a:t>
                      </a:r>
                      <a:r>
                        <a:rPr lang="he-IL" sz="1400" dirty="0" err="1" smtClean="0"/>
                        <a:t>לפ.ת</a:t>
                      </a:r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  <a:p>
                      <a:pPr rtl="1"/>
                      <a:r>
                        <a:rPr lang="he-IL" sz="1400" dirty="0" smtClean="0"/>
                        <a:t>שאלה </a:t>
                      </a:r>
                      <a:r>
                        <a:rPr lang="he-IL" sz="1400" dirty="0" err="1" smtClean="0"/>
                        <a:t>לפ.ת</a:t>
                      </a:r>
                      <a:endParaRPr lang="he-IL" sz="1400" dirty="0" smtClean="0"/>
                    </a:p>
                    <a:p>
                      <a:pPr rtl="1"/>
                      <a:endParaRPr lang="he-IL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9904" y="7386892"/>
            <a:ext cx="3887534" cy="5238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איזה תדר נקבל את רוב האחוזים מהאות הנכנס למד ההספק?(שאלת תרגול)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57984" y="5286947"/>
            <a:ext cx="4009454" cy="3079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מה מייצגים המספרים הסובבים את בורר </a:t>
            </a:r>
            <a:r>
              <a:rPr lang="en-US" sz="1400" b="0" i="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Cal Factor</a:t>
            </a: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?</a:t>
            </a:r>
            <a:endParaRPr lang="en-US" sz="1400" b="0" i="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40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9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872304"/>
              </p:ext>
            </p:extLst>
          </p:nvPr>
        </p:nvGraphicFramePr>
        <p:xfrm>
          <a:off x="685800" y="4597319"/>
          <a:ext cx="5573486" cy="46329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561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596">
                <a:tc>
                  <a:txBody>
                    <a:bodyPr/>
                    <a:lstStyle/>
                    <a:p>
                      <a:r>
                        <a:rPr lang="he-IL" sz="1800" dirty="0" smtClean="0">
                          <a:latin typeface="AdumaFOT Regular" panose="02000500000000000000" pitchFamily="50" charset="-79"/>
                          <a:cs typeface="AdumaFOT Regular" panose="02000500000000000000" pitchFamily="50" charset="-79"/>
                        </a:rPr>
                        <a:t>סיכום ביניים</a:t>
                      </a:r>
                      <a:endParaRPr lang="he-IL" sz="1800" dirty="0">
                        <a:latin typeface="AdumaFOT Regular" panose="02000500000000000000" pitchFamily="50" charset="-79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kern="1200" dirty="0" smtClean="0">
                          <a:solidFill>
                            <a:schemeClr val="tx1"/>
                          </a:solidFill>
                          <a:latin typeface="AdumaFOT Regular" panose="02000500000000000000" pitchFamily="50" charset="-79"/>
                          <a:ea typeface="+mn-ea"/>
                          <a:cs typeface="AdumaFOT Regular" panose="02000500000000000000" pitchFamily="50" charset="-79"/>
                        </a:rPr>
                        <a:t>פעילות</a:t>
                      </a:r>
                      <a:endParaRPr lang="he-IL" sz="1800" kern="1200" dirty="0">
                        <a:solidFill>
                          <a:schemeClr val="tx1"/>
                        </a:solidFill>
                        <a:latin typeface="AdumaFOT Regular" panose="02000500000000000000" pitchFamily="50" charset="-79"/>
                        <a:ea typeface="+mn-ea"/>
                        <a:cs typeface="AdumaFOT Regular" panose="02000500000000000000" pitchFamily="50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134">
                <a:tc>
                  <a:txBody>
                    <a:bodyPr/>
                    <a:lstStyle/>
                    <a:p>
                      <a:pPr marL="228600" indent="-228600" eaLnBrk="1" hangingPunct="1">
                        <a:defRPr/>
                      </a:pPr>
                      <a:endParaRPr lang="he-IL" sz="16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r>
                        <a:rPr lang="he-IL" sz="1400" b="0" i="0" u="none" dirty="0" smtClean="0">
                          <a:effectLst/>
                          <a:latin typeface="Arial" pitchFamily="34" charset="0"/>
                          <a:cs typeface="+mn-cs"/>
                        </a:rPr>
                        <a:t>עד כה למדנו על  תפקיד </a:t>
                      </a:r>
                      <a:r>
                        <a:rPr lang="he-IL" sz="1400" b="0" i="0" dirty="0" smtClean="0">
                          <a:effectLst/>
                          <a:latin typeface="Arial" pitchFamily="34" charset="0"/>
                          <a:cs typeface="+mn-cs"/>
                        </a:rPr>
                        <a:t>מד הספק, תפקיד הסנסור, הבוררים ,</a:t>
                      </a:r>
                      <a:r>
                        <a:rPr lang="he-IL" sz="1400" b="0" i="0" baseline="0" dirty="0" smtClean="0">
                          <a:effectLst/>
                          <a:latin typeface="Arial" pitchFamily="34" charset="0"/>
                          <a:cs typeface="+mn-cs"/>
                        </a:rPr>
                        <a:t> הלחצנים והמחברים של מד ההספק </a:t>
                      </a:r>
                      <a:r>
                        <a:rPr lang="en-U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HP435</a:t>
                      </a:r>
                      <a:endParaRPr lang="en-US" sz="1400" b="0" i="0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2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200" b="1" dirty="0" smtClean="0">
                        <a:latin typeface="Arial" pitchFamily="34" charset="0"/>
                        <a:cs typeface="+mn-cs"/>
                      </a:endParaRPr>
                    </a:p>
                    <a:p>
                      <a:pPr marL="228600" indent="-228600" eaLnBrk="1" hangingPunct="1">
                        <a:defRPr/>
                      </a:pPr>
                      <a:endParaRPr lang="he-IL" sz="12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למדוד הספקים בתדרים גבוהים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להמיר את אות ה-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RF</a:t>
                      </a: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 שנכנס למכשיר לאות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DC</a:t>
                      </a: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ת. להראות לנו כמה אחוז מהאות המקורי אנו מקבלים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indent="-228600" eaLnBrk="1" hangingPunct="1">
                        <a:defRPr/>
                      </a:pPr>
                      <a:endParaRPr lang="he-IL" sz="1200" b="0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indent="-228600" eaLnBrk="1" hangingPunct="1">
                        <a:defRPr/>
                      </a:pPr>
                      <a:endParaRPr lang="he-IL" sz="1200" b="0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indent="-228600" eaLnBrk="1" hangingPunct="1">
                        <a:defRPr/>
                      </a:pPr>
                      <a:r>
                        <a:rPr lang="he-IL" sz="12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בהמשך השיעור נמשיך ללמוד על אופן פעולת מד ההספק ואמצעי הזהירות בשימוש בו.</a:t>
                      </a:r>
                      <a:endParaRPr lang="en-US" sz="1200" b="0" i="0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+mn-cs"/>
                      </a:endParaRPr>
                    </a:p>
                    <a:p>
                      <a:pPr eaLnBrk="1" hangingPunct="1"/>
                      <a:endParaRPr lang="en-US" sz="12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eaLnBrk="1" hangingPunct="1"/>
                      <a:endParaRPr lang="he-IL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חזרה על מהלך השיעור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שאלות וידוא קליטה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+mn-cs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+mn-cs"/>
                        </a:rPr>
                        <a:t>קישור להמשך השיעור</a:t>
                      </a:r>
                    </a:p>
                    <a:p>
                      <a:pPr rtl="1"/>
                      <a:endParaRPr lang="he-IL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1812" y="5052718"/>
            <a:ext cx="863600" cy="33813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sz="1600" i="0" dirty="0" smtClean="0">
                <a:cs typeface="+mn-cs"/>
              </a:rPr>
              <a:t>23 דק'</a:t>
            </a:r>
            <a:endParaRPr lang="he-IL" sz="1600" i="0" dirty="0"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3912" y="5803646"/>
            <a:ext cx="40782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marL="228600" indent="-228600">
              <a:lnSpc>
                <a:spcPct val="90000"/>
              </a:lnSpc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1. מה תפקידו של מד ההספק?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73275" y="6457615"/>
            <a:ext cx="4098925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marL="228600" indent="-2286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2. מה תפקידו של הסנסור?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3275" y="7009973"/>
            <a:ext cx="40782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marL="228600" indent="-2286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e-IL" sz="1400" b="0" i="0" dirty="0">
                <a:solidFill>
                  <a:srgbClr val="0000FF"/>
                </a:solidFill>
                <a:latin typeface="Arial" pitchFamily="34" charset="0"/>
              </a:rPr>
              <a:t>3. מה פירושו של הגרף על גבו של הסנסור?</a:t>
            </a:r>
            <a:endParaRPr lang="en-US" sz="1400" b="0" i="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7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D09FD-3D96-4D0F-9081-9BEA66D16622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י"ז/תמוז/תשפ"א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2625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מד הספק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בלמ"ס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מעוגל 16"/>
          <p:cNvSpPr/>
          <p:nvPr userDrawn="1"/>
        </p:nvSpPr>
        <p:spPr>
          <a:xfrm>
            <a:off x="10551245" y="1472151"/>
            <a:ext cx="1440000" cy="43792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מד ההספ</a:t>
            </a: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ק</a:t>
            </a:r>
          </a:p>
        </p:txBody>
      </p:sp>
      <p:sp>
        <p:nvSpPr>
          <p:cNvPr id="18" name="מלבן מעוגל 17"/>
          <p:cNvSpPr/>
          <p:nvPr userDrawn="1"/>
        </p:nvSpPr>
        <p:spPr>
          <a:xfrm>
            <a:off x="10551245" y="2003398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הסנסור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מלבן מעוגל 18"/>
          <p:cNvSpPr/>
          <p:nvPr userDrawn="1"/>
        </p:nvSpPr>
        <p:spPr>
          <a:xfrm>
            <a:off x="10551245" y="2880320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חיבור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מלבן מעוגל 19"/>
          <p:cNvSpPr/>
          <p:nvPr userDrawn="1"/>
        </p:nvSpPr>
        <p:spPr>
          <a:xfrm>
            <a:off x="10551245" y="3330542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קריאת תוצאות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מלבן מעוגל 20"/>
          <p:cNvSpPr/>
          <p:nvPr userDrawn="1"/>
        </p:nvSpPr>
        <p:spPr>
          <a:xfrm>
            <a:off x="10551245" y="378076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אמצעי זהירות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מלבן מעוגל 21"/>
          <p:cNvSpPr/>
          <p:nvPr userDrawn="1"/>
        </p:nvSpPr>
        <p:spPr>
          <a:xfrm>
            <a:off x="10551245" y="2430098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iming>
    <p:tnLst>
      <p:par>
        <p:cTn id="1" dur="indefinite" restart="never" nodeType="tmRoot"/>
      </p:par>
    </p:tnLst>
  </p:timing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3" Target="http://www.removed.url" TargetMode="External" Type="http://schemas.openxmlformats.org/officeDocument/2006/relationships/hyperlink"/><Relationship Id="rId2" Target="../notesSlides/notesSlide2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9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2170" y="-3383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65322" y="25847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כותרת 1"/>
          <p:cNvSpPr>
            <a:spLocks noGrp="1"/>
          </p:cNvSpPr>
          <p:nvPr>
            <p:ph type="ctrTitle" idx="4294967295"/>
          </p:nvPr>
        </p:nvSpPr>
        <p:spPr>
          <a:xfrm>
            <a:off x="4833809" y="2143175"/>
            <a:ext cx="3335804" cy="2018096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he-IL" sz="8000" spc="-150" dirty="0" smtClean="0">
                <a:solidFill>
                  <a:schemeClr val="bg1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מד הספק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102" y="219018"/>
            <a:ext cx="1850666" cy="1829092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1"/>
          <p:cNvSpPr/>
          <p:nvPr/>
        </p:nvSpPr>
        <p:spPr>
          <a:xfrm>
            <a:off x="7508801" y="5867722"/>
            <a:ext cx="43717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400" spc="-150" dirty="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הקורס: דרג </a:t>
            </a:r>
            <a:r>
              <a:rPr lang="he-IL" sz="4400" spc="-150" dirty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ד'</a:t>
            </a:r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379202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3614009" y="278713"/>
            <a:ext cx="68531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פעולה של 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80"/>
          <p:cNvSpPr txBox="1">
            <a:spLocks noChangeArrowheads="1"/>
          </p:cNvSpPr>
          <p:nvPr/>
        </p:nvSpPr>
        <p:spPr bwMode="auto">
          <a:xfrm>
            <a:off x="8388167" y="1337979"/>
            <a:ext cx="1721554" cy="523220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he-IL"/>
            </a:defPPr>
            <a:lvl1pPr algn="ctr">
              <a:defRPr sz="2400" b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itchFamily="34" charset="-79"/>
                <a:cs typeface="David" pitchFamily="34" charset="-79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r">
              <a:spcBef>
                <a:spcPct val="20000"/>
              </a:spcBef>
            </a:pPr>
            <a:r>
              <a:rPr lang="he-IL" sz="2800" u="sng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פאנל קדמי:</a:t>
            </a:r>
            <a:endParaRPr lang="he-IL" sz="2800" u="sng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79"/>
          <p:cNvSpPr>
            <a:spLocks noChangeArrowheads="1"/>
          </p:cNvSpPr>
          <p:nvPr/>
        </p:nvSpPr>
        <p:spPr bwMode="auto">
          <a:xfrm>
            <a:off x="2814259" y="2893688"/>
            <a:ext cx="6708353" cy="461665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Power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 Output- </a:t>
            </a:r>
            <a:r>
              <a:rPr 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מחבר יציאת </a:t>
            </a:r>
            <a:r>
              <a:rPr lang="en-U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7" descr="Power Re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6483" y="2249921"/>
            <a:ext cx="1773238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מלבן מעוגל 23"/>
          <p:cNvSpPr/>
          <p:nvPr/>
        </p:nvSpPr>
        <p:spPr>
          <a:xfrm>
            <a:off x="10551245" y="24300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01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3510041" y="291069"/>
            <a:ext cx="68531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פעולה של 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23"/>
          <p:cNvSpPr txBox="1">
            <a:spLocks noChangeArrowheads="1"/>
          </p:cNvSpPr>
          <p:nvPr/>
        </p:nvSpPr>
        <p:spPr bwMode="auto">
          <a:xfrm>
            <a:off x="7869238" y="1423871"/>
            <a:ext cx="2493962" cy="52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פאנל אחורי:</a:t>
            </a:r>
            <a:endParaRPr lang="en-US" sz="2800" b="1" u="sng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5"/>
          <p:cNvSpPr txBox="1">
            <a:spLocks noChangeArrowheads="1"/>
          </p:cNvSpPr>
          <p:nvPr/>
        </p:nvSpPr>
        <p:spPr bwMode="auto">
          <a:xfrm>
            <a:off x="2524592" y="2156107"/>
            <a:ext cx="46037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 </a:t>
            </a:r>
            <a:r>
              <a:rPr lang="en-US" altLang="he-IL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Switch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מפסק להפעלת 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Power Ref Oscillator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9" name="Picture 7" descr="מד הספק מפסק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864" y="2156108"/>
            <a:ext cx="2208212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7220601" y="2372008"/>
            <a:ext cx="1152525" cy="504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524592" y="3668995"/>
            <a:ext cx="46037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defRPr/>
            </a:pP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Blanking Output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מהווה קצר לאדמה כאשר כפתור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Zero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לחוץ.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7220601" y="3883308"/>
            <a:ext cx="1152525" cy="2174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524592" y="5108858"/>
            <a:ext cx="460851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Record Output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לא בשימוש בחיל.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7220601" y="5396195"/>
            <a:ext cx="1152525" cy="1444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4300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31" grpId="0" animBg="1"/>
      <p:bldP spid="32" grpId="0"/>
      <p:bldP spid="33" grpId="0" animBg="1"/>
      <p:bldP spid="34" grpId="0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2339622" y="278713"/>
            <a:ext cx="81275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חיבור של מד ההספק </a:t>
            </a:r>
            <a:r>
              <a:rPr lang="en-U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HP435 </a:t>
            </a:r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למעגל</a:t>
            </a:r>
          </a:p>
        </p:txBody>
      </p:sp>
      <p:pic>
        <p:nvPicPr>
          <p:cNvPr id="20" name="Picture 5" descr="סנסור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181" y="4622157"/>
            <a:ext cx="2335212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 descr="מד הספק חד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031" y="1237607"/>
            <a:ext cx="296386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13"/>
          <p:cNvGrpSpPr>
            <a:grpSpLocks/>
          </p:cNvGrpSpPr>
          <p:nvPr/>
        </p:nvGrpSpPr>
        <p:grpSpPr bwMode="auto">
          <a:xfrm>
            <a:off x="5975518" y="4190357"/>
            <a:ext cx="3143250" cy="863600"/>
            <a:chOff x="2855" y="2750"/>
            <a:chExt cx="1980" cy="544"/>
          </a:xfrm>
        </p:grpSpPr>
        <p:sp>
          <p:nvSpPr>
            <p:cNvPr id="23" name="AutoShape 6"/>
            <p:cNvSpPr>
              <a:spLocks noChangeArrowheads="1"/>
            </p:cNvSpPr>
            <p:nvPr/>
          </p:nvSpPr>
          <p:spPr bwMode="auto">
            <a:xfrm rot="-6768799">
              <a:off x="2980" y="2988"/>
              <a:ext cx="181" cy="431"/>
            </a:xfrm>
            <a:prstGeom prst="can">
              <a:avLst>
                <a:gd name="adj" fmla="val 52629"/>
              </a:avLst>
            </a:prstGeom>
            <a:solidFill>
              <a:schemeClr val="accent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9pPr>
            </a:lstStyle>
            <a:p>
              <a:pPr eaLnBrk="1" hangingPunct="1"/>
              <a:endParaRPr lang="he-IL" altLang="he-IL" i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AutoShape 8"/>
            <p:cNvSpPr>
              <a:spLocks noChangeArrowheads="1"/>
            </p:cNvSpPr>
            <p:nvPr/>
          </p:nvSpPr>
          <p:spPr bwMode="auto">
            <a:xfrm rot="-2868292">
              <a:off x="3960" y="2625"/>
              <a:ext cx="181" cy="431"/>
            </a:xfrm>
            <a:prstGeom prst="can">
              <a:avLst>
                <a:gd name="adj" fmla="val 52629"/>
              </a:avLst>
            </a:prstGeom>
            <a:solidFill>
              <a:schemeClr val="accent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9pPr>
            </a:lstStyle>
            <a:p>
              <a:pPr eaLnBrk="1" hangingPunct="1"/>
              <a:endParaRPr lang="he-IL" altLang="he-IL" i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Freeform 12"/>
            <p:cNvSpPr>
              <a:spLocks/>
            </p:cNvSpPr>
            <p:nvPr/>
          </p:nvSpPr>
          <p:spPr bwMode="auto">
            <a:xfrm rot="21280611">
              <a:off x="3164" y="2990"/>
              <a:ext cx="1671" cy="233"/>
            </a:xfrm>
            <a:custGeom>
              <a:avLst/>
              <a:gdLst>
                <a:gd name="T0" fmla="*/ 162 w 1535"/>
                <a:gd name="T1" fmla="*/ 0 h 786"/>
                <a:gd name="T2" fmla="*/ 811 w 1535"/>
                <a:gd name="T3" fmla="*/ 0 h 786"/>
                <a:gd name="T4" fmla="*/ 5032 w 1535"/>
                <a:gd name="T5" fmla="*/ 0 h 786"/>
                <a:gd name="T6" fmla="*/ 3565 w 1535"/>
                <a:gd name="T7" fmla="*/ 0 h 78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5"/>
                <a:gd name="T13" fmla="*/ 0 h 786"/>
                <a:gd name="T14" fmla="*/ 1535 w 1535"/>
                <a:gd name="T15" fmla="*/ 786 h 78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5" h="786">
                  <a:moveTo>
                    <a:pt x="46" y="189"/>
                  </a:moveTo>
                  <a:cubicBezTo>
                    <a:pt x="23" y="94"/>
                    <a:pt x="0" y="0"/>
                    <a:pt x="227" y="98"/>
                  </a:cubicBezTo>
                  <a:cubicBezTo>
                    <a:pt x="454" y="196"/>
                    <a:pt x="1279" y="786"/>
                    <a:pt x="1407" y="778"/>
                  </a:cubicBezTo>
                  <a:cubicBezTo>
                    <a:pt x="1535" y="770"/>
                    <a:pt x="1006" y="112"/>
                    <a:pt x="998" y="52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4799487" y="4213413"/>
            <a:ext cx="869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סנסור</a:t>
            </a:r>
            <a:endParaRPr lang="en-US" altLang="he-IL" sz="200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6295706" y="5447219"/>
            <a:ext cx="37449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9933"/>
              </a:buClr>
              <a:buSzPct val="110000"/>
            </a:pP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כבל המתואם אישית למכשיר </a:t>
            </a:r>
            <a:r>
              <a:rPr lang="en-US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he-IL" sz="200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3334094" y="1403753"/>
            <a:ext cx="2603116" cy="41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מחולל </a:t>
            </a:r>
            <a:r>
              <a:rPr lang="en-US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 מסוג </a:t>
            </a:r>
            <a:r>
              <a:rPr lang="en-US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6060B</a:t>
            </a:r>
          </a:p>
        </p:txBody>
      </p:sp>
      <p:pic>
        <p:nvPicPr>
          <p:cNvPr id="29" name="Picture 10" descr="מחולל R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293" y="1818632"/>
            <a:ext cx="4752975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oup 19"/>
          <p:cNvGrpSpPr>
            <a:grpSpLocks/>
          </p:cNvGrpSpPr>
          <p:nvPr/>
        </p:nvGrpSpPr>
        <p:grpSpPr bwMode="auto">
          <a:xfrm>
            <a:off x="1236831" y="3109270"/>
            <a:ext cx="5422900" cy="2520950"/>
            <a:chOff x="-130" y="2069"/>
            <a:chExt cx="3416" cy="1588"/>
          </a:xfrm>
        </p:grpSpPr>
        <p:sp>
          <p:nvSpPr>
            <p:cNvPr id="31" name="AutoShape 15"/>
            <p:cNvSpPr>
              <a:spLocks noChangeArrowheads="1"/>
            </p:cNvSpPr>
            <p:nvPr/>
          </p:nvSpPr>
          <p:spPr bwMode="auto">
            <a:xfrm rot="6994774">
              <a:off x="1193" y="3351"/>
              <a:ext cx="181" cy="431"/>
            </a:xfrm>
            <a:prstGeom prst="can">
              <a:avLst>
                <a:gd name="adj" fmla="val 52629"/>
              </a:avLst>
            </a:prstGeom>
            <a:solidFill>
              <a:schemeClr val="accent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9pPr>
            </a:lstStyle>
            <a:p>
              <a:pPr eaLnBrk="1" hangingPunct="1"/>
              <a:endParaRPr lang="he-IL" altLang="he-IL" i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AutoShape 16"/>
            <p:cNvSpPr>
              <a:spLocks noChangeArrowheads="1"/>
            </p:cNvSpPr>
            <p:nvPr/>
          </p:nvSpPr>
          <p:spPr bwMode="auto">
            <a:xfrm rot="2892136">
              <a:off x="2980" y="1944"/>
              <a:ext cx="181" cy="431"/>
            </a:xfrm>
            <a:prstGeom prst="can">
              <a:avLst>
                <a:gd name="adj" fmla="val 52629"/>
              </a:avLst>
            </a:prstGeom>
            <a:solidFill>
              <a:schemeClr val="accent2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9pPr>
            </a:lstStyle>
            <a:p>
              <a:pPr eaLnBrk="1" hangingPunct="1"/>
              <a:endParaRPr lang="he-IL" altLang="he-IL" i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Freeform 18"/>
            <p:cNvSpPr>
              <a:spLocks/>
            </p:cNvSpPr>
            <p:nvPr/>
          </p:nvSpPr>
          <p:spPr bwMode="auto">
            <a:xfrm rot="20749329">
              <a:off x="-130" y="2906"/>
              <a:ext cx="3207" cy="233"/>
            </a:xfrm>
            <a:custGeom>
              <a:avLst/>
              <a:gdLst>
                <a:gd name="T0" fmla="*/ 7687 w 2796"/>
                <a:gd name="T1" fmla="*/ 0 h 1179"/>
                <a:gd name="T2" fmla="*/ 2362 w 2796"/>
                <a:gd name="T3" fmla="*/ 0 h 1179"/>
                <a:gd name="T4" fmla="*/ 21874 w 2796"/>
                <a:gd name="T5" fmla="*/ 0 h 1179"/>
                <a:gd name="T6" fmla="*/ 0 60000 65536"/>
                <a:gd name="T7" fmla="*/ 0 60000 65536"/>
                <a:gd name="T8" fmla="*/ 0 60000 65536"/>
                <a:gd name="T9" fmla="*/ 0 w 2796"/>
                <a:gd name="T10" fmla="*/ 0 h 1179"/>
                <a:gd name="T11" fmla="*/ 2796 w 2796"/>
                <a:gd name="T12" fmla="*/ 1179 h 11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96" h="1179">
                  <a:moveTo>
                    <a:pt x="982" y="1179"/>
                  </a:moveTo>
                  <a:cubicBezTo>
                    <a:pt x="491" y="1005"/>
                    <a:pt x="0" y="831"/>
                    <a:pt x="302" y="635"/>
                  </a:cubicBezTo>
                  <a:cubicBezTo>
                    <a:pt x="604" y="439"/>
                    <a:pt x="1700" y="219"/>
                    <a:pt x="2796" y="0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he-IL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1841664" y="3708773"/>
            <a:ext cx="298559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39933"/>
              </a:buClr>
              <a:buSzPct val="110000"/>
            </a:pP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כבל עם מחבר מסוג </a:t>
            </a:r>
            <a:r>
              <a:rPr lang="en-US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N-TYPE</a:t>
            </a:r>
            <a:r>
              <a:rPr lang="he-IL" altLang="he-IL" sz="2000" i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he-IL" sz="200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10551245" y="375798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חיבור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מלבן מעוגל 52"/>
          <p:cNvSpPr/>
          <p:nvPr/>
        </p:nvSpPr>
        <p:spPr>
          <a:xfrm>
            <a:off x="10551245" y="2880320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חיבור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4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1549569" y="291069"/>
            <a:ext cx="88136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חיבור של מד ההספק </a:t>
            </a:r>
            <a:r>
              <a:rPr lang="en-U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HP435 </a:t>
            </a:r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לצורך כיול</a:t>
            </a:r>
          </a:p>
        </p:txBody>
      </p:sp>
      <p:pic>
        <p:nvPicPr>
          <p:cNvPr id="37" name="Picture 2" descr="סנסור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216" y="4838057"/>
            <a:ext cx="2335213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" descr="מד הספק חד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291" y="1237607"/>
            <a:ext cx="296386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14"/>
          <p:cNvSpPr>
            <a:spLocks noChangeArrowheads="1"/>
          </p:cNvSpPr>
          <p:nvPr/>
        </p:nvSpPr>
        <p:spPr bwMode="auto">
          <a:xfrm>
            <a:off x="5999802" y="4770724"/>
            <a:ext cx="869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algn="l" rtl="0" eaLnBrk="1" hangingPunct="1">
              <a:spcBef>
                <a:spcPct val="20000"/>
              </a:spcBef>
              <a:buClr>
                <a:srgbClr val="339933"/>
              </a:buClr>
              <a:buSzPct val="110000"/>
            </a:pPr>
            <a:r>
              <a:rPr lang="he-IL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סנסור</a:t>
            </a:r>
            <a:endParaRPr lang="en-US" altLang="he-IL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AutoShape 7"/>
          <p:cNvSpPr>
            <a:spLocks noChangeArrowheads="1"/>
          </p:cNvSpPr>
          <p:nvPr/>
        </p:nvSpPr>
        <p:spPr bwMode="auto">
          <a:xfrm rot="17633232">
            <a:off x="6935108" y="5532331"/>
            <a:ext cx="287338" cy="684213"/>
          </a:xfrm>
          <a:prstGeom prst="can">
            <a:avLst>
              <a:gd name="adj" fmla="val 52629"/>
            </a:avLst>
          </a:prstGeom>
          <a:solidFill>
            <a:schemeClr val="accent2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/>
            <a:endParaRPr lang="he-IL" alt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AutoShape 8"/>
          <p:cNvSpPr>
            <a:spLocks noChangeArrowheads="1"/>
          </p:cNvSpPr>
          <p:nvPr/>
        </p:nvSpPr>
        <p:spPr bwMode="auto">
          <a:xfrm rot="18731708">
            <a:off x="7060866" y="4063357"/>
            <a:ext cx="287338" cy="684212"/>
          </a:xfrm>
          <a:prstGeom prst="can">
            <a:avLst>
              <a:gd name="adj" fmla="val 52629"/>
            </a:avLst>
          </a:prstGeom>
          <a:solidFill>
            <a:schemeClr val="accent2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algn="l" rtl="0" eaLnBrk="1" hangingPunct="1"/>
            <a:endParaRPr lang="he-IL" alt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Freeform 18"/>
          <p:cNvSpPr>
            <a:spLocks/>
          </p:cNvSpPr>
          <p:nvPr/>
        </p:nvSpPr>
        <p:spPr bwMode="auto">
          <a:xfrm rot="300778">
            <a:off x="7387711" y="4680533"/>
            <a:ext cx="1397642" cy="1405423"/>
          </a:xfrm>
          <a:custGeom>
            <a:avLst/>
            <a:gdLst>
              <a:gd name="T0" fmla="*/ 0 w 907"/>
              <a:gd name="T1" fmla="*/ 0 h 908"/>
              <a:gd name="T2" fmla="*/ 2147483647 w 907"/>
              <a:gd name="T3" fmla="*/ 0 h 908"/>
              <a:gd name="T4" fmla="*/ 0 w 907"/>
              <a:gd name="T5" fmla="*/ 0 h 908"/>
              <a:gd name="T6" fmla="*/ 0 60000 65536"/>
              <a:gd name="T7" fmla="*/ 0 60000 65536"/>
              <a:gd name="T8" fmla="*/ 0 60000 65536"/>
              <a:gd name="T9" fmla="*/ 0 w 907"/>
              <a:gd name="T10" fmla="*/ 0 h 908"/>
              <a:gd name="T11" fmla="*/ 907 w 907"/>
              <a:gd name="T12" fmla="*/ 908 h 9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07" h="908">
                <a:moveTo>
                  <a:pt x="0" y="0"/>
                </a:moveTo>
                <a:cubicBezTo>
                  <a:pt x="453" y="242"/>
                  <a:pt x="907" y="485"/>
                  <a:pt x="907" y="636"/>
                </a:cubicBezTo>
                <a:cubicBezTo>
                  <a:pt x="907" y="787"/>
                  <a:pt x="68" y="900"/>
                  <a:pt x="0" y="908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AutoShape 21"/>
          <p:cNvSpPr>
            <a:spLocks noChangeArrowheads="1"/>
          </p:cNvSpPr>
          <p:nvPr/>
        </p:nvSpPr>
        <p:spPr bwMode="auto">
          <a:xfrm rot="3137593">
            <a:off x="4252579" y="4063356"/>
            <a:ext cx="287338" cy="684213"/>
          </a:xfrm>
          <a:prstGeom prst="can">
            <a:avLst>
              <a:gd name="adj" fmla="val 52629"/>
            </a:avLst>
          </a:prstGeom>
          <a:solidFill>
            <a:schemeClr val="accent2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algn="l" rtl="0" eaLnBrk="1" hangingPunct="1"/>
            <a:endParaRPr lang="he-IL" alt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AutoShape 23"/>
          <p:cNvSpPr>
            <a:spLocks noChangeArrowheads="1"/>
          </p:cNvSpPr>
          <p:nvPr/>
        </p:nvSpPr>
        <p:spPr bwMode="auto">
          <a:xfrm rot="6831812">
            <a:off x="4216067" y="4783288"/>
            <a:ext cx="287337" cy="684212"/>
          </a:xfrm>
          <a:prstGeom prst="can">
            <a:avLst>
              <a:gd name="adj" fmla="val 52629"/>
            </a:avLst>
          </a:prstGeom>
          <a:solidFill>
            <a:schemeClr val="accent2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algn="l" rtl="0" eaLnBrk="1" hangingPunct="1"/>
            <a:endParaRPr lang="he-IL" alt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Freeform 24"/>
          <p:cNvSpPr>
            <a:spLocks/>
          </p:cNvSpPr>
          <p:nvPr/>
        </p:nvSpPr>
        <p:spPr bwMode="auto">
          <a:xfrm>
            <a:off x="2598404" y="4447531"/>
            <a:ext cx="1593850" cy="968879"/>
          </a:xfrm>
          <a:custGeom>
            <a:avLst/>
            <a:gdLst>
              <a:gd name="T0" fmla="*/ 2147483647 w 953"/>
              <a:gd name="T1" fmla="*/ 0 h 642"/>
              <a:gd name="T2" fmla="*/ 2147483647 w 953"/>
              <a:gd name="T3" fmla="*/ 0 h 642"/>
              <a:gd name="T4" fmla="*/ 2147483647 w 953"/>
              <a:gd name="T5" fmla="*/ 0 h 642"/>
              <a:gd name="T6" fmla="*/ 2147483647 w 953"/>
              <a:gd name="T7" fmla="*/ 0 h 642"/>
              <a:gd name="T8" fmla="*/ 2147483647 w 953"/>
              <a:gd name="T9" fmla="*/ 0 h 642"/>
              <a:gd name="T10" fmla="*/ 2147483647 w 953"/>
              <a:gd name="T11" fmla="*/ 0 h 642"/>
              <a:gd name="T12" fmla="*/ 2147483647 w 953"/>
              <a:gd name="T13" fmla="*/ 0 h 642"/>
              <a:gd name="T14" fmla="*/ 2147483647 w 953"/>
              <a:gd name="T15" fmla="*/ 0 h 642"/>
              <a:gd name="T16" fmla="*/ 2147483647 w 953"/>
              <a:gd name="T17" fmla="*/ 0 h 6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53"/>
              <a:gd name="T28" fmla="*/ 0 h 642"/>
              <a:gd name="T29" fmla="*/ 953 w 953"/>
              <a:gd name="T30" fmla="*/ 642 h 6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53" h="642">
                <a:moveTo>
                  <a:pt x="953" y="128"/>
                </a:moveTo>
                <a:cubicBezTo>
                  <a:pt x="612" y="64"/>
                  <a:pt x="272" y="0"/>
                  <a:pt x="136" y="38"/>
                </a:cubicBezTo>
                <a:cubicBezTo>
                  <a:pt x="0" y="76"/>
                  <a:pt x="90" y="332"/>
                  <a:pt x="136" y="355"/>
                </a:cubicBezTo>
                <a:cubicBezTo>
                  <a:pt x="182" y="378"/>
                  <a:pt x="356" y="144"/>
                  <a:pt x="409" y="174"/>
                </a:cubicBezTo>
                <a:cubicBezTo>
                  <a:pt x="462" y="204"/>
                  <a:pt x="409" y="537"/>
                  <a:pt x="454" y="537"/>
                </a:cubicBezTo>
                <a:cubicBezTo>
                  <a:pt x="499" y="537"/>
                  <a:pt x="651" y="159"/>
                  <a:pt x="681" y="174"/>
                </a:cubicBezTo>
                <a:cubicBezTo>
                  <a:pt x="711" y="189"/>
                  <a:pt x="620" y="612"/>
                  <a:pt x="635" y="627"/>
                </a:cubicBezTo>
                <a:cubicBezTo>
                  <a:pt x="650" y="642"/>
                  <a:pt x="733" y="310"/>
                  <a:pt x="771" y="265"/>
                </a:cubicBezTo>
                <a:cubicBezTo>
                  <a:pt x="809" y="220"/>
                  <a:pt x="847" y="348"/>
                  <a:pt x="862" y="355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1400537" y="3614094"/>
            <a:ext cx="291077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algn="ctr" rtl="0"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כבל המתואם אישית</a:t>
            </a:r>
          </a:p>
          <a:p>
            <a:pPr algn="ctr" rtl="0"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b="0" i="0" u="sng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למכשיר </a:t>
            </a:r>
            <a:r>
              <a:rPr lang="en-US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r>
              <a:rPr lang="he-IL" altLang="he-IL" b="0" i="0" u="sng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he-IL" sz="3200" b="0" i="0" u="sng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7684547" y="4405462"/>
            <a:ext cx="2442351" cy="93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rtl="0"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i="0" dirty="0" smtClean="0">
                <a:latin typeface="Calibri" panose="020F0502020204030204" pitchFamily="34" charset="0"/>
                <a:cs typeface="Calibri" panose="020F0502020204030204" pitchFamily="34" charset="0"/>
              </a:rPr>
              <a:t>כבל עם מחבר מסוג</a:t>
            </a:r>
          </a:p>
          <a:p>
            <a:pPr rtl="0" eaLnBrk="1" hangingPunct="1">
              <a:spcBef>
                <a:spcPct val="20000"/>
              </a:spcBef>
              <a:buClr>
                <a:srgbClr val="339933"/>
              </a:buClr>
              <a:buSzPct val="110000"/>
            </a:pPr>
            <a:r>
              <a:rPr lang="en-US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he-IL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he-IL" i="0" dirty="0"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</a:p>
          <a:p>
            <a:pPr rtl="0" eaLnBrk="1" hangingPunct="1">
              <a:spcBef>
                <a:spcPct val="20000"/>
              </a:spcBef>
              <a:buClr>
                <a:srgbClr val="339933"/>
              </a:buClr>
              <a:buSzPct val="110000"/>
              <a:buFont typeface="Wingdings" panose="05000000000000000000" pitchFamily="2" charset="2"/>
              <a:buNone/>
            </a:pPr>
            <a:r>
              <a:rPr lang="he-IL" altLang="he-IL" i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he-IL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מלבן מעוגל 51"/>
          <p:cNvSpPr/>
          <p:nvPr/>
        </p:nvSpPr>
        <p:spPr>
          <a:xfrm>
            <a:off x="10551245" y="375798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חיבור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10551245" y="2880320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חיבור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12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426419" y="241642"/>
            <a:ext cx="69862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קריאת תוצאות ממד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956151" y="4996193"/>
            <a:ext cx="7272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סקלה אשר מציינת הספק של אות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RF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ב-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Watt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או ממוצע ב-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dBm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6" name="Picture 6" descr="תצוגה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326" y="1819758"/>
            <a:ext cx="6192838" cy="24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מלבן מעוגל 14"/>
          <p:cNvSpPr/>
          <p:nvPr/>
        </p:nvSpPr>
        <p:spPr>
          <a:xfrm>
            <a:off x="10551245" y="3330542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קריאת תוצאות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9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426419" y="241642"/>
            <a:ext cx="69862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קריאת תוצאות ממד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6" descr="תצוגה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176" y="1461998"/>
            <a:ext cx="6192838" cy="24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Ran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158" y="4029048"/>
            <a:ext cx="2618874" cy="2214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מלבן מעוגל 14"/>
          <p:cNvSpPr/>
          <p:nvPr/>
        </p:nvSpPr>
        <p:spPr>
          <a:xfrm>
            <a:off x="10551245" y="3330542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קריאת תוצאות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84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905201" y="367950"/>
            <a:ext cx="7426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אמצעי זהירות </a:t>
            </a:r>
            <a:r>
              <a:rPr lang="he-I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כאשר משתמשים </a:t>
            </a:r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במד הספק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2268638" y="1427354"/>
            <a:ext cx="7883517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>
              <a:buFont typeface="Wingdings" panose="05000000000000000000" pitchFamily="2" charset="2"/>
              <a:buAutoNum type="arabicPeriod"/>
            </a:pP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וודא שההספק הנמדד אינו עולה על ההספק המקסימאלי של הסנסור.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הספק גבוה יותר ישרוף את ה-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POWER SENSOR </a:t>
            </a:r>
            <a:b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במקרה הצורך השתמש במנחתים.</a:t>
            </a:r>
          </a:p>
          <a:p>
            <a:pPr marL="609600" indent="-609600" algn="r">
              <a:buFont typeface="Wingdings" panose="05000000000000000000" pitchFamily="2" charset="2"/>
              <a:buAutoNum type="arabicPeriod"/>
            </a:pPr>
            <a:endParaRPr lang="he-IL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r">
              <a:buFont typeface="Wingdings" panose="05000000000000000000" pitchFamily="2" charset="2"/>
              <a:buAutoNum type="arabicPeriod"/>
            </a:pP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יש להתאים את ראש מד הספק ,להספק ותדר הנבדק.</a:t>
            </a:r>
          </a:p>
          <a:p>
            <a:pPr marL="609600" indent="-609600" algn="r">
              <a:buFont typeface="Wingdings" panose="05000000000000000000" pitchFamily="2" charset="2"/>
              <a:buAutoNum type="arabicPeriod"/>
            </a:pPr>
            <a:endParaRPr lang="he-IL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 algn="r">
              <a:buFont typeface="Wingdings" panose="05000000000000000000" pitchFamily="2" charset="2"/>
              <a:buAutoNum type="arabicPeriod"/>
            </a:pP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לוודאות שאין אפנון 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 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על גל הנושא (ישפע על ציוד המדידה</a:t>
            </a:r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מלבן מעוגל 30"/>
          <p:cNvSpPr/>
          <p:nvPr/>
        </p:nvSpPr>
        <p:spPr>
          <a:xfrm>
            <a:off x="10551245" y="3780764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אמצעי זהירות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75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8169705" y="241642"/>
            <a:ext cx="22429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סופי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711231" y="1352931"/>
            <a:ext cx="75039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זה הכרנו את אופן השימוש במד ההספק 435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HP 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למדנו </a:t>
            </a: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על תפקיד, אופן פעולה ואמצעי זהירות במד 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ההספק.</a:t>
            </a:r>
            <a:endParaRPr 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692324" y="2694734"/>
            <a:ext cx="6548625" cy="446595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he-IL" altLang="he-IL" sz="2000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altLang="he-IL" sz="2000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הם שלושת אמצעי הזהירות כאשר אנו משתמשים במד הספק?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5023412" y="4330192"/>
            <a:ext cx="5217537" cy="423992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he-IL" altLang="he-IL" sz="2000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כיצד </a:t>
            </a:r>
            <a:r>
              <a:rPr lang="he-IL" altLang="he-IL" sz="2000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אנו קוראים את התוצאות מתצוגה של מד ההספק?</a:t>
            </a:r>
          </a:p>
        </p:txBody>
      </p:sp>
      <p:sp>
        <p:nvSpPr>
          <p:cNvPr id="23" name="מלבן 22"/>
          <p:cNvSpPr/>
          <p:nvPr/>
        </p:nvSpPr>
        <p:spPr>
          <a:xfrm>
            <a:off x="2737026" y="3284390"/>
            <a:ext cx="75039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ל</a:t>
            </a:r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וודא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שההספק הנמדד אינו עולה על ההספק המקסימאלי של הסנסור.</a:t>
            </a:r>
          </a:p>
          <a:p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יש להתאים את ראש מד הספק ,להספק ותדר הנבדק.</a:t>
            </a:r>
          </a:p>
          <a:p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לוודא שאין אפנון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AM 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על גל הנושא (ישפע על ציוד המדידה</a:t>
            </a:r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4431588" y="4886535"/>
            <a:ext cx="58093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מתאימים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בין הסקאלה בתצוגה לבין יחידות המידה בבורר, בעזרתם נרצה למדוד, ונבצע חיבור בין ערכי הסקאלה הליניאריות והערך שבבורר, וכפל בין ערכי הסקאלה הלוגריתמית והערך שבבורר.</a:t>
            </a:r>
          </a:p>
        </p:txBody>
      </p:sp>
    </p:spTree>
    <p:extLst>
      <p:ext uri="{BB962C8B-B14F-4D97-AF65-F5344CB8AC3E}">
        <p14:creationId xmlns:p14="http://schemas.microsoft.com/office/powerpoint/2010/main" val="94818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animBg="1"/>
      <p:bldP spid="20" grpId="0" animBg="1"/>
      <p:bldP spid="23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6584335" y="241642"/>
            <a:ext cx="3828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סופי - המשך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81736" y="1563770"/>
            <a:ext cx="6270834" cy="380777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533400" indent="-5334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mar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he-IL" altLang="he-IL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altLang="he-IL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תפקידו של הבורר </a:t>
            </a:r>
            <a:r>
              <a:rPr lang="en-US" altLang="he-IL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?Cal </a:t>
            </a:r>
            <a:r>
              <a:rPr lang="en-US" altLang="he-IL" b="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 </a:t>
            </a:r>
            <a:r>
              <a:rPr lang="en-US" altLang="he-IL" b="0" i="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selector</a:t>
            </a:r>
            <a:endParaRPr lang="en-US" altLang="he-IL" b="0" i="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443789" y="5047365"/>
            <a:ext cx="87311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נלמד על נתח אותות, </a:t>
            </a:r>
            <a:r>
              <a:rPr lang="he-IL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צב"ד</a:t>
            </a: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 חשוב שבעזרתו נמדוד אותות וננתח אותם בצורה שלא למדנו עד כה.</a:t>
            </a:r>
          </a:p>
        </p:txBody>
      </p:sp>
      <p:sp>
        <p:nvSpPr>
          <p:cNvPr id="6" name="מלבן 5"/>
          <p:cNvSpPr/>
          <p:nvPr/>
        </p:nvSpPr>
        <p:spPr>
          <a:xfrm>
            <a:off x="4365572" y="2031494"/>
            <a:ext cx="58093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קובע </a:t>
            </a:r>
            <a:r>
              <a:rPr lang="he-IL" dirty="0">
                <a:latin typeface="Calibri" panose="020F0502020204030204" pitchFamily="34" charset="0"/>
                <a:cs typeface="Calibri" panose="020F0502020204030204" pitchFamily="34" charset="0"/>
              </a:rPr>
              <a:t>את ערך הפיצוי של התוצאה שתתקבל במד ההספק, לפי תדר האות הנמדד במד ההספק.</a:t>
            </a:r>
          </a:p>
        </p:txBody>
      </p:sp>
    </p:spTree>
    <p:extLst>
      <p:ext uri="{BB962C8B-B14F-4D97-AF65-F5344CB8AC3E}">
        <p14:creationId xmlns:p14="http://schemas.microsoft.com/office/powerpoint/2010/main" val="59692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780370" y="1197323"/>
            <a:ext cx="6306065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1 - תפקידו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של מד ההספק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2 - תפקיד הסנסור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3 - אופן פעולה 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4 - אופן חיבור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5 - קריאת תוצאת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6 - אמצעי זהירות</a:t>
            </a:r>
          </a:p>
          <a:p>
            <a:pPr>
              <a:lnSpc>
                <a:spcPct val="150000"/>
              </a:lnSpc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לומדת </a:t>
            </a:r>
            <a:r>
              <a:rPr lang="he-IL" sz="2400" dirty="0" err="1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צב"ד</a:t>
            </a: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תוכן עניינים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24184" y="255405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מד הספק </a:t>
            </a:r>
            <a:r>
              <a:rPr lang="en-U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8" descr="מד הספק חד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548" y="1538816"/>
            <a:ext cx="3719513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786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תפקידו של מד ההספק</a:t>
            </a:r>
          </a:p>
        </p:txBody>
      </p:sp>
      <p:sp>
        <p:nvSpPr>
          <p:cNvPr id="3" name="מלבן 2"/>
          <p:cNvSpPr/>
          <p:nvPr/>
        </p:nvSpPr>
        <p:spPr>
          <a:xfrm>
            <a:off x="4124584" y="1363704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למדוד הספקים של מערכות אשר משדרות/ קולטות תדרי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RF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מיועד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למדוד הספקים של תדרים גבוהים. (רב-מודד)</a:t>
            </a:r>
          </a:p>
        </p:txBody>
      </p:sp>
      <p:sp>
        <p:nvSpPr>
          <p:cNvPr id="15" name="מלבן מעוגל 14"/>
          <p:cNvSpPr/>
          <p:nvPr/>
        </p:nvSpPr>
        <p:spPr>
          <a:xfrm>
            <a:off x="10551245" y="1472151"/>
            <a:ext cx="1440000" cy="4379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מד ההספ</a:t>
            </a:r>
            <a:r>
              <a:rPr lang="he-IL" sz="1600" dirty="0">
                <a:latin typeface="Calibri" panose="020F0502020204030204" pitchFamily="34" charset="0"/>
                <a:cs typeface="Calibri" panose="020F0502020204030204" pitchFamily="34" charset="0"/>
              </a:rPr>
              <a:t>ק</a:t>
            </a:r>
          </a:p>
        </p:txBody>
      </p:sp>
    </p:spTree>
    <p:extLst>
      <p:ext uri="{BB962C8B-B14F-4D97-AF65-F5344CB8AC3E}">
        <p14:creationId xmlns:p14="http://schemas.microsoft.com/office/powerpoint/2010/main" val="230798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050444" y="27989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תפקידו של הסנסור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HP8481A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4641548" y="4496758"/>
            <a:ext cx="52661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ממיר את אות ה-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RF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שנכנס למכשיר לאות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DC</a:t>
            </a:r>
          </a:p>
          <a:p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בתהליך זה מד-ההספק מבצע ניחות שידועה לנו מראש. </a:t>
            </a:r>
          </a:p>
        </p:txBody>
      </p:sp>
      <p:pic>
        <p:nvPicPr>
          <p:cNvPr id="15" name="Picture 6" descr="סנסור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405" y="1687795"/>
            <a:ext cx="2951162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מלבן מעוגל 19"/>
          <p:cNvSpPr/>
          <p:nvPr/>
        </p:nvSpPr>
        <p:spPr>
          <a:xfrm>
            <a:off x="10551245" y="20033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תפקיד הסנסור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6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516284" y="192214"/>
            <a:ext cx="68531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פעולה של 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8409417" y="1331900"/>
            <a:ext cx="170271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he-IL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פאנל קדמי:</a:t>
            </a:r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3689102" y="2125475"/>
            <a:ext cx="4038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Range selector</a:t>
            </a:r>
            <a:r>
              <a:rPr lang="he-IL" altLang="he-IL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בורר שבעזרתו בוחרים תחום מדידה רצוי.</a:t>
            </a:r>
            <a:endParaRPr lang="en-US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6" descr="R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602" y="1976250"/>
            <a:ext cx="2168525" cy="223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7" descr="L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664" y="4640075"/>
            <a:ext cx="15541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665878" y="5463340"/>
            <a:ext cx="40386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Line Switch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לחצן להדלקת המכשיר.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3358456" y="3470881"/>
            <a:ext cx="4038600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Cal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Adj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בורג כיול המשמש לכיול המכשיר עבור סנסורים שונים.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7727702" y="2333438"/>
            <a:ext cx="1223962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7727702" y="3846325"/>
            <a:ext cx="1223962" cy="215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7727702" y="5646550"/>
            <a:ext cx="1295400" cy="714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מלבן מעוגל 22"/>
          <p:cNvSpPr/>
          <p:nvPr/>
        </p:nvSpPr>
        <p:spPr>
          <a:xfrm>
            <a:off x="10551245" y="24300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6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 build="p"/>
      <p:bldP spid="20" grpId="1" build="p"/>
      <p:bldP spid="24" grpId="0"/>
      <p:bldP spid="25" grpId="0"/>
      <p:bldP spid="2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510041" y="291069"/>
            <a:ext cx="68531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פעולה של 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8420044" y="1407189"/>
            <a:ext cx="170271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he-IL" sz="28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פאנל קדמי:</a:t>
            </a:r>
            <a:endParaRPr lang="en-US" sz="2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"/>
          <p:cNvSpPr txBox="1">
            <a:spLocks noChangeArrowheads="1"/>
          </p:cNvSpPr>
          <p:nvPr/>
        </p:nvSpPr>
        <p:spPr bwMode="auto">
          <a:xfrm>
            <a:off x="3369624" y="1611424"/>
            <a:ext cx="4676775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he-IL" altLang="he-I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Zero Switch</a:t>
            </a:r>
            <a:r>
              <a:rPr lang="he-IL" altLang="he-I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משמש לאיפוס השעון לפני מדידת הספקים נמוכים מאוד או כאשר המודד אינו על האפס.</a:t>
            </a:r>
            <a:endParaRPr lang="en-US" altLang="he-IL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9" name="Picture 6" descr="z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299" y="2192449"/>
            <a:ext cx="116205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Line 7"/>
          <p:cNvSpPr>
            <a:spLocks noChangeShapeType="1"/>
          </p:cNvSpPr>
          <p:nvPr/>
        </p:nvSpPr>
        <p:spPr bwMode="auto">
          <a:xfrm>
            <a:off x="7974961" y="1959086"/>
            <a:ext cx="1152525" cy="504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Line 9"/>
          <p:cNvSpPr>
            <a:spLocks noChangeShapeType="1"/>
          </p:cNvSpPr>
          <p:nvPr/>
        </p:nvSpPr>
        <p:spPr bwMode="auto">
          <a:xfrm>
            <a:off x="8051161" y="3611674"/>
            <a:ext cx="10255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 flipV="1">
            <a:off x="8051161" y="4692761"/>
            <a:ext cx="1076325" cy="488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2506024" y="3129868"/>
            <a:ext cx="546893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Cal Factor selector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משנה את הגבר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Power Meter Amplifier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על מנת לפצות על השגיאה הנוצרת בסנסור במדידת הספק בתדרים גבוהים מאוד.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2544124" y="4901754"/>
            <a:ext cx="54689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Input Connector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מחבר כניסה לכבל הסנסור.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4300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2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build="p"/>
      <p:bldP spid="38" grpId="1" build="p"/>
      <p:bldP spid="43" grpId="0"/>
      <p:bldP spid="43" grpId="1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3614009" y="278713"/>
            <a:ext cx="68531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 אופן פעולה של מד ההספק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3490663" y="2566627"/>
            <a:ext cx="4333875" cy="2228969"/>
            <a:chOff x="2925" y="1449"/>
            <a:chExt cx="2730" cy="1695"/>
          </a:xfrm>
        </p:grpSpPr>
        <p:graphicFrame>
          <p:nvGraphicFramePr>
            <p:cNvPr id="14" name="Object 5"/>
            <p:cNvGraphicFramePr>
              <a:graphicFrameLocks noChangeAspect="1"/>
            </p:cNvGraphicFramePr>
            <p:nvPr/>
          </p:nvGraphicFramePr>
          <p:xfrm>
            <a:off x="2925" y="1449"/>
            <a:ext cx="2730" cy="1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Bitmap Image" r:id="rId4" imgW="4334480" imgH="2257740" progId="Paint.Picture">
                    <p:embed/>
                  </p:oleObj>
                </mc:Choice>
                <mc:Fallback>
                  <p:oleObj name="Bitmap Image" r:id="rId4" imgW="4334480" imgH="2257740" progId="Paint.Picture">
                    <p:embed/>
                    <p:pic>
                      <p:nvPicPr>
                        <p:cNvPr id="11279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1449"/>
                          <a:ext cx="2730" cy="1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570" y="2840"/>
              <a:ext cx="1458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Times New Roman" panose="02020603050405020304" pitchFamily="18" charset="0"/>
                  <a:cs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he-IL" altLang="he-IL" sz="2000" i="0" dirty="0">
                  <a:latin typeface="Calibri" panose="020F0502020204030204" pitchFamily="34" charset="0"/>
                  <a:cs typeface="Calibri" panose="020F0502020204030204" pitchFamily="34" charset="0"/>
                </a:rPr>
                <a:t>הענות לתדר של סנסור</a:t>
              </a:r>
              <a:endParaRPr lang="en-US" altLang="he-IL" sz="200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6" name="Picture 7" descr="zer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5" y="1584193"/>
            <a:ext cx="1589088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770928" y="1398905"/>
            <a:ext cx="6229154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Cal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- זהו הגרף אשר נמצא על גבו של הסנסור . כמו שאתם שמים לב לדוגמא, אם נכניס תדר של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10GHz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אז נקבל 95% מהאות וזהו ההפסק שנמדוד.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914945" y="4968743"/>
            <a:ext cx="741521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Times New Roman" panose="02020603050405020304" pitchFamily="18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10000"/>
              <a:defRPr/>
            </a:pPr>
            <a:r>
              <a:rPr lang="he-IL" altLang="he-IL" b="0" i="0" dirty="0">
                <a:latin typeface="Calibri" panose="020F0502020204030204" pitchFamily="34" charset="0"/>
                <a:cs typeface="Calibri" panose="020F0502020204030204" pitchFamily="34" charset="0"/>
              </a:rPr>
              <a:t>  מי מעוניין לומר מה מייצגים המספרים הסובבים את בורר </a:t>
            </a:r>
            <a:r>
              <a:rPr lang="en-US" altLang="he-IL" b="0" i="0" dirty="0">
                <a:latin typeface="Calibri" panose="020F0502020204030204" pitchFamily="34" charset="0"/>
                <a:cs typeface="Calibri" panose="020F0502020204030204" pitchFamily="34" charset="0"/>
              </a:rPr>
              <a:t>Cal Factor</a:t>
            </a:r>
            <a:r>
              <a:rPr lang="he-IL" altLang="he-IL" b="0" i="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altLang="he-IL" b="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אליפסה 18"/>
          <p:cNvSpPr/>
          <p:nvPr/>
        </p:nvSpPr>
        <p:spPr bwMode="auto">
          <a:xfrm>
            <a:off x="8283575" y="2281105"/>
            <a:ext cx="1804988" cy="1858963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/>
          <a:lstStyle/>
          <a:p>
            <a:pPr>
              <a:defRPr/>
            </a:pPr>
            <a:endParaRPr lang="he-IL" sz="1800" b="0" i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מלבן מעוגל 29"/>
          <p:cNvSpPr/>
          <p:nvPr/>
        </p:nvSpPr>
        <p:spPr>
          <a:xfrm>
            <a:off x="10551245" y="2430098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אופן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69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3760201" y="1429646"/>
            <a:ext cx="6346911" cy="1255728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 3" pitchFamily="18" charset="2"/>
              <a:buNone/>
            </a:pPr>
            <a:r>
              <a:rPr lang="he-I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בעד כה למדנו על  תפקיד מד הספק, תפקיד הסנסור, הבוררים, הלחצנים והמחברים של מד ההספק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HP435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7838150" y="291069"/>
            <a:ext cx="2525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5476641" y="3909346"/>
            <a:ext cx="4630471" cy="3416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 3" pitchFamily="18" charset="2"/>
              <a:buNone/>
            </a:pPr>
            <a:r>
              <a:rPr lang="he-I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להמיר </a:t>
            </a:r>
            <a:r>
              <a:rPr lang="he-I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את אות </a:t>
            </a:r>
            <a:r>
              <a:rPr lang="he-I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ה-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RF </a:t>
            </a:r>
            <a:r>
              <a:rPr lang="he-I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שנכנס למכשיר לאות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 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5106849" y="4618715"/>
            <a:ext cx="5000263" cy="3416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 3" pitchFamily="18" charset="2"/>
              <a:buNone/>
            </a:pPr>
            <a:r>
              <a:rPr lang="he-I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להראות </a:t>
            </a:r>
            <a:r>
              <a:rPr lang="he-I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לנו כמה אחוז מהאות המקורי אנו מקבלים</a:t>
            </a:r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7027027" y="3127809"/>
            <a:ext cx="3080085" cy="3416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 3" pitchFamily="18" charset="2"/>
              <a:buNone/>
            </a:pPr>
            <a:r>
              <a:rPr lang="he-I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למדוד </a:t>
            </a:r>
            <a:r>
              <a:rPr lang="he-I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הספקים בתדרים גבוהים</a:t>
            </a:r>
          </a:p>
        </p:txBody>
      </p: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6035730" y="2715604"/>
            <a:ext cx="4071382" cy="4247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תפקידו של מד ההספק?</a:t>
            </a: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6432466" y="3497883"/>
            <a:ext cx="3674646" cy="4247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תפקידו של הסנסור</a:t>
            </a: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5128997" y="4265409"/>
            <a:ext cx="4978115" cy="424732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פירושו של הגרף על גבו של </a:t>
            </a: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הסנסור?</a:t>
            </a:r>
            <a:endParaRPr 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3541376" y="5279802"/>
            <a:ext cx="6565736" cy="867930"/>
          </a:xfrm>
          <a:prstGeom prst="rect">
            <a:avLst/>
          </a:prstGeom>
          <a:noFill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8EB4E3"/>
              </a:buClr>
              <a:buSzPct val="80000"/>
              <a:buFont typeface="Wingdings 3" pitchFamily="18" charset="2"/>
              <a:buNone/>
            </a:pPr>
            <a:r>
              <a:rPr lang="he-I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בהמשך השיעור נמשיך ללמוד על אופן פעולת מד ההספק ואמצעי הזהירות בשימוש בו.</a:t>
            </a:r>
          </a:p>
        </p:txBody>
      </p:sp>
    </p:spTree>
    <p:extLst>
      <p:ext uri="{BB962C8B-B14F-4D97-AF65-F5344CB8AC3E}">
        <p14:creationId xmlns:p14="http://schemas.microsoft.com/office/powerpoint/2010/main" val="129446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8" grpId="0"/>
      <p:bldP spid="29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tzefa</Template>
  <TotalTime>4352</TotalTime>
  <Words>2380</Words>
  <Application>Microsoft Office PowerPoint</Application>
  <PresentationFormat>מסך רחב</PresentationFormat>
  <Paragraphs>592</Paragraphs>
  <Slides>18</Slides>
  <Notes>18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8" baseType="lpstr">
      <vt:lpstr>AdumaFOT Bold</vt:lpstr>
      <vt:lpstr>AdumaFOT Regular</vt:lpstr>
      <vt:lpstr>Arial</vt:lpstr>
      <vt:lpstr>Calibri</vt:lpstr>
      <vt:lpstr>Guttman Yad-Brush</vt:lpstr>
      <vt:lpstr>Times New Roman</vt:lpstr>
      <vt:lpstr>Wingdings</vt:lpstr>
      <vt:lpstr>Wingdings 3</vt:lpstr>
      <vt:lpstr>tzefa</vt:lpstr>
      <vt:lpstr>Bitmap Image</vt:lpstr>
      <vt:lpstr>מד הספק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אסף אליהו</cp:lastModifiedBy>
  <cp:revision>143</cp:revision>
  <dcterms:created xsi:type="dcterms:W3CDTF">2019-01-01T14:54:30Z</dcterms:created>
  <dcterms:modified xsi:type="dcterms:W3CDTF">2021-06-27T14:47:25Z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-1639105550</vt:i4>
  </property>
  <property fmtid="{D5CDD505-2E9C-101B-9397-08002B2CF9AE}" pid="3" name="_NewReviewCycle">
    <vt:lpwstr/>
  </property>
  <property fmtid="{D5CDD505-2E9C-101B-9397-08002B2CF9AE}" pid="4" name="_EmailSubject">
    <vt:lpwstr>מצגות פורמט 2019</vt:lpwstr>
  </property>
  <property fmtid="{D5CDD505-2E9C-101B-9397-08002B2CF9AE}" pid="5" name="_AuthorEmail">
    <vt:lpwstr>s8466431@IAF.IDF.IL</vt:lpwstr>
  </property>
  <property fmtid="{D5CDD505-2E9C-101B-9397-08002B2CF9AE}" pid="6" name="_AuthorEmailDisplayName">
    <vt:lpwstr>סהר קייזר</vt:lpwstr>
  </property>
  <property fmtid="{D5CDD505-2E9C-101B-9397-08002B2CF9AE}" pid="7" name="_PreviousAdHocReviewCycleID">
    <vt:i4>130102120</vt:i4>
  </property>
</Properties>
</file>