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3588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מלבן 55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sp>
      <p:sp>
        <p:nvSpPr>
          <p:cNvPr id="57" name="PlaceHolder 1"/>
          <p:cNvSpPr>
            <a:spLocks noGrp="1"/>
          </p:cNvSpPr>
          <p:nvPr>
            <p:ph type="hdr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dt"/>
          </p:nvPr>
        </p:nvSpPr>
        <p:spPr>
          <a:xfrm>
            <a:off x="108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200" b="0" strike="noStrike" spc="-1">
                <a:solidFill>
                  <a:srgbClr val="000000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2640"/>
            <a:ext cx="54864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algn="r" rtl="1">
              <a:spcBef>
                <a:spcPts val="4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notes format</a:t>
            </a:r>
          </a:p>
        </p:txBody>
      </p:sp>
      <p:sp>
        <p:nvSpPr>
          <p:cNvPr id="61" name="PlaceHolder 5"/>
          <p:cNvSpPr>
            <a:spLocks noGrp="1"/>
          </p:cNvSpPr>
          <p:nvPr>
            <p:ph type="ftr"/>
          </p:nvPr>
        </p:nvSpPr>
        <p:spPr>
          <a:xfrm>
            <a:off x="388584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sldNum"/>
          </p:nvPr>
        </p:nvSpPr>
        <p:spPr>
          <a:xfrm>
            <a:off x="108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2C7A85A-D31B-483E-8757-43A4F6D089DF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280" y="9828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337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36EC36-DCA0-4D18-B6E7-8B7DBF92F442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38" name="טבלה 337"/>
          <p:cNvGraphicFramePr/>
          <p:nvPr/>
        </p:nvGraphicFramePr>
        <p:xfrm>
          <a:off x="160200" y="3666960"/>
          <a:ext cx="6340680" cy="5832720"/>
        </p:xfrm>
        <a:graphic>
          <a:graphicData uri="http://schemas.openxmlformats.org/drawingml/2006/table">
            <a:tbl>
              <a:tblPr/>
              <a:tblGrid>
                <a:gridCol w="118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84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5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קישור לשיעור קודם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יצירת עניין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קישור לנושא השיעור והצגת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בשיעור הקודם למדנו על 3 התיאוריות שדנות בטיבו והתפשטותו של האור.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	1) אופטיקה גיאומטרית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	2) אופטיקה פיסיקלית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	3) אופטיקה מודרנית- קוונטית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ת. לייזר, פנסים,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LED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, סיבים אופטיים וכו'...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ידוע שקיימות הרבה מערכות אלקטרוניות שמעורבות עם אופטיקה שקיימות בחיל האויר, כמו כוונות לייזר, סיבים אופטיים וכדומה.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</a:rPr>
                        <a:t>על מנת שנדע להשתמש באור לטובתנו, ולדעת לחזות את התנהגות קרני האור במערכות עלינו ללמוד את החוקים החלים עליהם, לכן שיעור זה יעסוק בנושא </a:t>
                      </a:r>
                      <a:r>
                        <a:rPr lang="he-IL" sz="1400" b="0" u="sng" strike="noStrike" spc="-1">
                          <a:solidFill>
                            <a:srgbClr val="FF0000"/>
                          </a:solidFill>
                          <a:uFillTx/>
                          <a:latin typeface="Tahoma"/>
                        </a:rPr>
                        <a:t>חוקי ההחזרה והשבירה של האור.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9" name="TextBox 9"/>
          <p:cNvSpPr/>
          <p:nvPr/>
        </p:nvSpPr>
        <p:spPr>
          <a:xfrm>
            <a:off x="2503440" y="5715000"/>
            <a:ext cx="399744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אילו מערכות אופטיות אתם מכירים?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0" name="TextBox 5"/>
          <p:cNvSpPr/>
          <p:nvPr/>
        </p:nvSpPr>
        <p:spPr>
          <a:xfrm>
            <a:off x="322200" y="4068720"/>
            <a:ext cx="7938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68 דק'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239760"/>
            <a:ext cx="5486400" cy="3085920"/>
          </a:xfrm>
          <a:prstGeom prst="rect">
            <a:avLst/>
          </a:prstGeom>
          <a:ln w="0">
            <a:noFill/>
          </a:ln>
        </p:spPr>
      </p:sp>
      <p:sp>
        <p:nvSpPr>
          <p:cNvPr id="418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F93E0CA-5F05-4E26-8E5E-B77F22D9A70A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10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19" name="טבלה 418"/>
          <p:cNvGraphicFramePr/>
          <p:nvPr/>
        </p:nvGraphicFramePr>
        <p:xfrm>
          <a:off x="217440" y="3456000"/>
          <a:ext cx="6337440" cy="5688000"/>
        </p:xfrm>
        <a:graphic>
          <a:graphicData uri="http://schemas.openxmlformats.org/drawingml/2006/table">
            <a:tbl>
              <a:tblPr/>
              <a:tblGrid>
                <a:gridCol w="1179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0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חוק סנל הוא חוק פיזיקלי העוסק בשבירה של קרניים במעבר בין שני תווכים בעלי מקדמי שבירה שונה.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כלומר תווכים בהם מהירות האור שונה.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החוק קובע כי: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כאשר: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n</a:t>
                      </a: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– מקדם שבירה של התווך הראשון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n’</a:t>
                      </a: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– מקדם שבירה של התווך השני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-α</a:t>
                      </a: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זווית הפגיעה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l-GR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β</a:t>
                      </a:r>
                      <a:r>
                        <a:rPr lang="he-IL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– זווית השבירה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10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20" name="TextBox 5"/>
          <p:cNvPicPr/>
          <p:nvPr/>
        </p:nvPicPr>
        <p:blipFill>
          <a:blip r:embed="rId3"/>
          <a:stretch/>
        </p:blipFill>
        <p:spPr>
          <a:xfrm>
            <a:off x="2023920" y="4505400"/>
            <a:ext cx="3816360" cy="500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40" y="257040"/>
            <a:ext cx="4016520" cy="2260800"/>
          </a:xfrm>
          <a:prstGeom prst="rect">
            <a:avLst/>
          </a:prstGeom>
          <a:ln w="0">
            <a:noFill/>
          </a:ln>
        </p:spPr>
      </p:sp>
      <p:sp>
        <p:nvSpPr>
          <p:cNvPr id="422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6A202F-170A-43C7-AD77-2A3BBC1A8FED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11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23" name="טבלה 422"/>
          <p:cNvGraphicFramePr/>
          <p:nvPr/>
        </p:nvGraphicFramePr>
        <p:xfrm>
          <a:off x="235080" y="2987640"/>
          <a:ext cx="6337080" cy="568800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0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מטרה אופרטיבית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1" u="sng" strike="noStrike" spc="-1">
                          <a:solidFill>
                            <a:srgbClr val="000000"/>
                          </a:solidFill>
                          <a:uFillTx/>
                          <a:latin typeface="Tahoma"/>
                          <a:cs typeface="Tahoma"/>
                        </a:rPr>
                        <a:t>תרגיל </a:t>
                      </a:r>
                      <a:r>
                        <a:rPr lang="he-IL" sz="1400" b="1" u="sng" strike="noStrike" spc="-1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1: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cs typeface="Tahoma"/>
                        </a:rPr>
                        <a:t>קרן אור באוויר פוגעת במים בזווית 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30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cs typeface="Tahoma"/>
                        </a:rPr>
                        <a:t>מקדם השבירה של המים הוא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1.3. 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cs typeface="Tahoma"/>
                        </a:rPr>
                        <a:t>מה תהיה זווית השבירה?                  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n’ sin </a:t>
                      </a:r>
                      <a:r>
                        <a:rPr lang="el-GR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β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=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n sin </a:t>
                      </a:r>
                      <a:r>
                        <a:rPr lang="el-GR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α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n = 1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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= 30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n’ = 1.3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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= ?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24" name="TextBox 31"/>
          <p:cNvSpPr/>
          <p:nvPr/>
        </p:nvSpPr>
        <p:spPr>
          <a:xfrm>
            <a:off x="2670120" y="3419640"/>
            <a:ext cx="3745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החניך יתרגל את חוק סנל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425" name="קבוצה 33"/>
          <p:cNvGrpSpPr/>
          <p:nvPr/>
        </p:nvGrpSpPr>
        <p:grpSpPr>
          <a:xfrm>
            <a:off x="2583360" y="6069240"/>
            <a:ext cx="2907360" cy="2541600"/>
            <a:chOff x="2583360" y="6069240"/>
            <a:chExt cx="2907360" cy="2541600"/>
          </a:xfrm>
        </p:grpSpPr>
        <p:grpSp>
          <p:nvGrpSpPr>
            <p:cNvPr id="426" name="קבוצה 34"/>
            <p:cNvGrpSpPr/>
            <p:nvPr/>
          </p:nvGrpSpPr>
          <p:grpSpPr>
            <a:xfrm>
              <a:off x="2583360" y="6069240"/>
              <a:ext cx="2773440" cy="2541600"/>
              <a:chOff x="2583360" y="6069240"/>
              <a:chExt cx="2773440" cy="2541600"/>
            </a:xfrm>
          </p:grpSpPr>
          <p:sp>
            <p:nvSpPr>
              <p:cNvPr id="427" name="Rectangle 1048"/>
              <p:cNvSpPr/>
              <p:nvPr/>
            </p:nvSpPr>
            <p:spPr>
              <a:xfrm rot="5404200">
                <a:off x="3278160" y="6388200"/>
                <a:ext cx="954000" cy="224748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28" name="Line 1049"/>
              <p:cNvSpPr/>
              <p:nvPr/>
            </p:nvSpPr>
            <p:spPr>
              <a:xfrm>
                <a:off x="3702240" y="6284880"/>
                <a:ext cx="31680" cy="129996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29" name="Line 1050"/>
              <p:cNvSpPr/>
              <p:nvPr/>
            </p:nvSpPr>
            <p:spPr>
              <a:xfrm flipH="1" flipV="1">
                <a:off x="2583360" y="6223680"/>
                <a:ext cx="1132920" cy="78372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0" name="Line 1051"/>
              <p:cNvSpPr/>
              <p:nvPr/>
            </p:nvSpPr>
            <p:spPr>
              <a:xfrm>
                <a:off x="3716280" y="7007400"/>
                <a:ext cx="464760" cy="99756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1" name="Line 1052"/>
              <p:cNvSpPr/>
              <p:nvPr/>
            </p:nvSpPr>
            <p:spPr>
              <a:xfrm>
                <a:off x="4181400" y="8004600"/>
                <a:ext cx="876240" cy="6062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2" name="Line 1053"/>
              <p:cNvSpPr/>
              <p:nvPr/>
            </p:nvSpPr>
            <p:spPr>
              <a:xfrm>
                <a:off x="4159800" y="7330680"/>
                <a:ext cx="31320" cy="120096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3" name="Text Box 1058"/>
              <p:cNvSpPr/>
              <p:nvPr/>
            </p:nvSpPr>
            <p:spPr>
              <a:xfrm>
                <a:off x="2687040" y="6068880"/>
                <a:ext cx="476640" cy="4057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800" b="1" strike="noStrike" spc="-1" baseline="-25000">
                    <a:solidFill>
                      <a:srgbClr val="44546A"/>
                    </a:solidFill>
                    <a:latin typeface="Tahoma"/>
                    <a:ea typeface="Tahoma"/>
                  </a:rPr>
                  <a:t>in</a:t>
                </a:r>
                <a:endParaRPr lang="en-US" sz="18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434" name="Text Box 1062"/>
              <p:cNvSpPr/>
              <p:nvPr/>
            </p:nvSpPr>
            <p:spPr>
              <a:xfrm>
                <a:off x="4096800" y="7067880"/>
                <a:ext cx="784440" cy="3070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strike="noStrike" spc="-1">
                    <a:solidFill>
                      <a:srgbClr val="44546A"/>
                    </a:solidFill>
                    <a:latin typeface="Tahoma"/>
                    <a:ea typeface="Tahoma"/>
                  </a:rPr>
                  <a:t>n’=1.3</a:t>
                </a:r>
                <a:endParaRPr lang="en-US" sz="1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435" name="Line 1063"/>
              <p:cNvSpPr/>
              <p:nvPr/>
            </p:nvSpPr>
            <p:spPr>
              <a:xfrm>
                <a:off x="2583720" y="6223320"/>
                <a:ext cx="2773080" cy="1971360"/>
              </a:xfrm>
              <a:prstGeom prst="line">
                <a:avLst/>
              </a:prstGeom>
              <a:ln w="9360">
                <a:solidFill>
                  <a:srgbClr val="FF66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436" name="Text Box 1058"/>
            <p:cNvSpPr/>
            <p:nvPr/>
          </p:nvSpPr>
          <p:spPr>
            <a:xfrm>
              <a:off x="4881240" y="8195040"/>
              <a:ext cx="60948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strike="noStrike" spc="-1" baseline="-25000">
                  <a:solidFill>
                    <a:srgbClr val="44546A"/>
                  </a:solidFill>
                  <a:latin typeface="Tahoma"/>
                  <a:ea typeface="Tahoma"/>
                </a:rPr>
                <a:t>out</a:t>
              </a:r>
              <a:endParaRPr lang="en-US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437" name="Text Box 1062"/>
          <p:cNvSpPr/>
          <p:nvPr/>
        </p:nvSpPr>
        <p:spPr>
          <a:xfrm>
            <a:off x="4051440" y="6726240"/>
            <a:ext cx="6318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44546A"/>
                </a:solidFill>
                <a:latin typeface="Tahoma"/>
                <a:ea typeface="Tahoma"/>
              </a:rPr>
              <a:t>n=1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06520" y="223920"/>
            <a:ext cx="3900600" cy="2193840"/>
          </a:xfrm>
          <a:prstGeom prst="rect">
            <a:avLst/>
          </a:prstGeom>
          <a:ln w="0">
            <a:noFill/>
          </a:ln>
        </p:spPr>
      </p:sp>
      <p:sp>
        <p:nvSpPr>
          <p:cNvPr id="439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0F14E74-87C6-433B-B36F-9BBAC9C99B1F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12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40" name="טבלה 439"/>
          <p:cNvGraphicFramePr/>
          <p:nvPr/>
        </p:nvGraphicFramePr>
        <p:xfrm>
          <a:off x="235080" y="2975040"/>
          <a:ext cx="6337080" cy="568800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0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נוסחאת חוק סנל: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תשובה: זווית השבירה של הקרן היא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22.6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= </a:t>
                      </a:r>
                      <a:r>
                        <a:rPr lang="el-GR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β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cs typeface="Tahoma"/>
                        </a:rPr>
                        <a:t>משמע, הזווית בין קרן האור לקו הנורמל היא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22.6. כלומר יותר קטנה מאשר זווית הפגיעה של קרן האור בתווך.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41" name="Rectangle 3"/>
          <p:cNvSpPr/>
          <p:nvPr/>
        </p:nvSpPr>
        <p:spPr>
          <a:xfrm>
            <a:off x="2865600" y="4037040"/>
            <a:ext cx="2244600" cy="303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n’ sin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n sin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α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2" name="TextBox 5"/>
          <p:cNvSpPr/>
          <p:nvPr/>
        </p:nvSpPr>
        <p:spPr>
          <a:xfrm>
            <a:off x="2747880" y="3627360"/>
            <a:ext cx="3721320" cy="264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Tahoma"/>
                <a:cs typeface="Tahoma"/>
              </a:rPr>
              <a:t>נתונים:     </a:t>
            </a: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n = 1 , </a:t>
            </a:r>
            <a:r>
              <a:rPr lang="en-US" sz="1400" b="0" strike="noStrike" spc="-1">
                <a:solidFill>
                  <a:srgbClr val="44546A"/>
                </a:solidFill>
                <a:latin typeface="Symbol"/>
                <a:ea typeface="Symbol"/>
              </a:rPr>
              <a:t></a:t>
            </a: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 = 30</a:t>
            </a:r>
            <a:r>
              <a:rPr lang="en-US" sz="1400" b="0" strike="noStrike" spc="-1">
                <a:solidFill>
                  <a:srgbClr val="44546A"/>
                </a:solidFill>
                <a:latin typeface="Symbol"/>
                <a:ea typeface="Symbol"/>
              </a:rPr>
              <a:t></a:t>
            </a: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 , n’ = 1.3 , </a:t>
            </a:r>
            <a:r>
              <a:rPr lang="en-US" sz="1400" b="0" strike="noStrike" spc="-1">
                <a:solidFill>
                  <a:srgbClr val="44546A"/>
                </a:solidFill>
                <a:latin typeface="Symbol"/>
                <a:ea typeface="Symbol"/>
              </a:rPr>
              <a:t></a:t>
            </a: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 = 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3" name="Rectangle 3"/>
          <p:cNvSpPr/>
          <p:nvPr/>
        </p:nvSpPr>
        <p:spPr>
          <a:xfrm>
            <a:off x="1266840" y="5060880"/>
            <a:ext cx="2548080" cy="304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1.3 sin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 sin 30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4" name="Rectangle 3"/>
          <p:cNvSpPr/>
          <p:nvPr/>
        </p:nvSpPr>
        <p:spPr>
          <a:xfrm>
            <a:off x="1266840" y="5533920"/>
            <a:ext cx="2548080" cy="304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1.3 sin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0.5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5" name="Rectangle 3"/>
          <p:cNvSpPr/>
          <p:nvPr/>
        </p:nvSpPr>
        <p:spPr>
          <a:xfrm>
            <a:off x="1289160" y="6037200"/>
            <a:ext cx="2547720" cy="304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sin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0.5/1.3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6" name="Rectangle 3"/>
          <p:cNvSpPr/>
          <p:nvPr/>
        </p:nvSpPr>
        <p:spPr>
          <a:xfrm>
            <a:off x="1289160" y="6562800"/>
            <a:ext cx="2547720" cy="303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sin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0.384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7" name="Rectangle 3"/>
          <p:cNvSpPr/>
          <p:nvPr/>
        </p:nvSpPr>
        <p:spPr>
          <a:xfrm>
            <a:off x="2452680" y="7077240"/>
            <a:ext cx="1314360" cy="30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22.6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= </a:t>
            </a:r>
            <a:r>
              <a:rPr lang="el-GR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8" name="Rectangle 3"/>
          <p:cNvSpPr/>
          <p:nvPr/>
        </p:nvSpPr>
        <p:spPr>
          <a:xfrm>
            <a:off x="4608360" y="6585120"/>
            <a:ext cx="1624320" cy="247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Tahoma"/>
                <a:ea typeface="Tahoma"/>
              </a:rPr>
              <a:t>Shift sin 0.384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9" name="Rectangle 3"/>
          <p:cNvSpPr/>
          <p:nvPr/>
        </p:nvSpPr>
        <p:spPr>
          <a:xfrm>
            <a:off x="4608360" y="6060960"/>
            <a:ext cx="1624320" cy="247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200" b="0" strike="noStrike" spc="-1">
                <a:solidFill>
                  <a:srgbClr val="000000"/>
                </a:solidFill>
                <a:latin typeface="Tahoma"/>
                <a:cs typeface="Tahoma"/>
              </a:rPr>
              <a:t>העברת אגפים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0" name="Rectangle 3"/>
          <p:cNvSpPr/>
          <p:nvPr/>
        </p:nvSpPr>
        <p:spPr>
          <a:xfrm>
            <a:off x="4608360" y="5083200"/>
            <a:ext cx="1624320" cy="249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200" b="0" strike="noStrike" spc="-1">
                <a:solidFill>
                  <a:srgbClr val="000000"/>
                </a:solidFill>
                <a:latin typeface="Tahoma"/>
                <a:cs typeface="Tahoma"/>
              </a:rPr>
              <a:t>הצבה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679400" y="722160"/>
            <a:ext cx="3621240" cy="2036880"/>
          </a:xfrm>
          <a:prstGeom prst="rect">
            <a:avLst/>
          </a:prstGeom>
          <a:ln w="0">
            <a:noFill/>
          </a:ln>
        </p:spPr>
      </p:sp>
      <p:sp>
        <p:nvSpPr>
          <p:cNvPr id="452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FF7580-C3BE-4D0A-A53D-31D2FCB7EBAC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13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53" name="טבלה 452"/>
          <p:cNvGraphicFramePr/>
          <p:nvPr/>
        </p:nvGraphicFramePr>
        <p:xfrm>
          <a:off x="235080" y="3186000"/>
          <a:ext cx="6337080" cy="568800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9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90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שאלה לפיתוח תכנים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להלן שרטוט קרני האור עם פגיעתם המעבר והיציאה מהתווך (מים).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ניתן לראות את מקום זווית השבירה- בין קרן האור לקו הנורמל.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נבחין כי במוצא מן התווך קיבלנו קרן אור שזווית ההתקדמות שלה שווה לזווית הקרן הפוגעת, אולם, קרן האור הוסטה מהדרך בה הייתה אמורה להתקדם.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454" name="קבוצה 4"/>
          <p:cNvGrpSpPr/>
          <p:nvPr/>
        </p:nvGrpSpPr>
        <p:grpSpPr>
          <a:xfrm>
            <a:off x="1607040" y="5697720"/>
            <a:ext cx="2949120" cy="2698200"/>
            <a:chOff x="1607040" y="5697720"/>
            <a:chExt cx="2949120" cy="2698200"/>
          </a:xfrm>
        </p:grpSpPr>
        <p:grpSp>
          <p:nvGrpSpPr>
            <p:cNvPr id="455" name="קבוצה 5"/>
            <p:cNvGrpSpPr/>
            <p:nvPr/>
          </p:nvGrpSpPr>
          <p:grpSpPr>
            <a:xfrm>
              <a:off x="1607040" y="5697720"/>
              <a:ext cx="2716920" cy="2596320"/>
              <a:chOff x="1607040" y="5697720"/>
              <a:chExt cx="2716920" cy="2596320"/>
            </a:xfrm>
          </p:grpSpPr>
          <p:sp>
            <p:nvSpPr>
              <p:cNvPr id="456" name="Rectangle 1048"/>
              <p:cNvSpPr/>
              <p:nvPr/>
            </p:nvSpPr>
            <p:spPr>
              <a:xfrm rot="5404200">
                <a:off x="2288880" y="6116040"/>
                <a:ext cx="933480" cy="220248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57" name="Line 1049"/>
              <p:cNvSpPr/>
              <p:nvPr/>
            </p:nvSpPr>
            <p:spPr>
              <a:xfrm>
                <a:off x="2702880" y="6015600"/>
                <a:ext cx="31680" cy="127332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58" name="Line 1050"/>
              <p:cNvSpPr/>
              <p:nvPr/>
            </p:nvSpPr>
            <p:spPr>
              <a:xfrm flipH="1" flipV="1">
                <a:off x="1607040" y="5954400"/>
                <a:ext cx="1109520" cy="7682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59" name="Line 1051"/>
              <p:cNvSpPr/>
              <p:nvPr/>
            </p:nvSpPr>
            <p:spPr>
              <a:xfrm>
                <a:off x="2716920" y="6723000"/>
                <a:ext cx="455760" cy="97668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60" name="Line 1052"/>
              <p:cNvSpPr/>
              <p:nvPr/>
            </p:nvSpPr>
            <p:spPr>
              <a:xfrm>
                <a:off x="3173040" y="7699680"/>
                <a:ext cx="858240" cy="59436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61" name="Line 1053"/>
              <p:cNvSpPr/>
              <p:nvPr/>
            </p:nvSpPr>
            <p:spPr>
              <a:xfrm>
                <a:off x="3151800" y="7040160"/>
                <a:ext cx="31320" cy="117576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62" name="Text Box 1058"/>
              <p:cNvSpPr/>
              <p:nvPr/>
            </p:nvSpPr>
            <p:spPr>
              <a:xfrm>
                <a:off x="1716840" y="5697360"/>
                <a:ext cx="466920" cy="5101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400" b="1" strike="noStrike" spc="-1" baseline="-25000">
                    <a:solidFill>
                      <a:srgbClr val="44546A"/>
                    </a:solidFill>
                    <a:latin typeface="Tahoma"/>
                    <a:ea typeface="Tahoma"/>
                  </a:rPr>
                  <a:t>in</a:t>
                </a:r>
                <a:endParaRPr lang="en-US" sz="2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463" name="Text Box 1062"/>
              <p:cNvSpPr/>
              <p:nvPr/>
            </p:nvSpPr>
            <p:spPr>
              <a:xfrm>
                <a:off x="3089520" y="6783480"/>
                <a:ext cx="801720" cy="3070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strike="noStrike" spc="-1">
                    <a:solidFill>
                      <a:srgbClr val="44546A"/>
                    </a:solidFill>
                    <a:latin typeface="Tahoma"/>
                    <a:ea typeface="Tahoma"/>
                  </a:rPr>
                  <a:t>n’=1.3</a:t>
                </a:r>
                <a:endParaRPr lang="en-US" sz="1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464" name="Line 1063"/>
              <p:cNvSpPr/>
              <p:nvPr/>
            </p:nvSpPr>
            <p:spPr>
              <a:xfrm>
                <a:off x="1607040" y="5955120"/>
                <a:ext cx="2716920" cy="1931760"/>
              </a:xfrm>
              <a:prstGeom prst="line">
                <a:avLst/>
              </a:prstGeom>
              <a:ln w="9360">
                <a:solidFill>
                  <a:srgbClr val="FF66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465" name="Text Box 1058"/>
            <p:cNvSpPr/>
            <p:nvPr/>
          </p:nvSpPr>
          <p:spPr>
            <a:xfrm>
              <a:off x="3858480" y="7885800"/>
              <a:ext cx="697680" cy="51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 strike="noStrike" spc="-1" baseline="-25000">
                  <a:solidFill>
                    <a:srgbClr val="44546A"/>
                  </a:solidFill>
                  <a:latin typeface="Tahoma"/>
                  <a:ea typeface="Tahoma"/>
                </a:rPr>
                <a:t>out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466" name="Text Box 1062"/>
          <p:cNvSpPr/>
          <p:nvPr/>
        </p:nvSpPr>
        <p:spPr>
          <a:xfrm>
            <a:off x="2970360" y="6415200"/>
            <a:ext cx="7696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44546A"/>
                </a:solidFill>
                <a:latin typeface="Tahoma"/>
                <a:ea typeface="Tahoma"/>
              </a:rPr>
              <a:t>n=1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7" name="TextBox 21"/>
          <p:cNvSpPr/>
          <p:nvPr/>
        </p:nvSpPr>
        <p:spPr>
          <a:xfrm>
            <a:off x="2443320" y="4338720"/>
            <a:ext cx="3997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מהי זווית קרן האור ביציאה מהטבלה?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400" y="409680"/>
            <a:ext cx="4600440" cy="2587680"/>
          </a:xfrm>
          <a:prstGeom prst="rect">
            <a:avLst/>
          </a:prstGeom>
          <a:ln w="0">
            <a:noFill/>
          </a:ln>
        </p:spPr>
      </p:sp>
      <p:sp>
        <p:nvSpPr>
          <p:cNvPr id="469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DBC03D-77A3-4809-99C4-F9D4B9601DC4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14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70" name="טבלה 469"/>
          <p:cNvGraphicFramePr/>
          <p:nvPr/>
        </p:nvGraphicFramePr>
        <p:xfrm>
          <a:off x="235080" y="3386160"/>
          <a:ext cx="6337080" cy="568800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0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שאלה לפיתוח תכנים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בתרגיל זה מצאנו זווית פגיעה בעזרת זווית שבירה.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ת. לפי חוק ההפיכות ניתן להניח כי זווית היציאה הייתה שווה לזווית הכניסה במקרה וקרן האור נכנסת לתווך, כלומר זווית של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75.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1" name="מלבן 4"/>
          <p:cNvSpPr/>
          <p:nvPr/>
        </p:nvSpPr>
        <p:spPr>
          <a:xfrm>
            <a:off x="1665360" y="5553000"/>
            <a:ext cx="4726080" cy="288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44546A"/>
                </a:solidFill>
                <a:latin typeface="Tahoma"/>
                <a:cs typeface="Tahoma"/>
              </a:rPr>
              <a:t>נתונים:</a:t>
            </a:r>
            <a:r>
              <a:rPr lang="en-US" sz="1600" b="0" strike="noStrike" spc="-1">
                <a:solidFill>
                  <a:srgbClr val="44546A"/>
                </a:solidFill>
                <a:latin typeface="Symbol"/>
                <a:ea typeface="Symbol"/>
              </a:rPr>
              <a:t></a:t>
            </a:r>
            <a:r>
              <a:rPr lang="en-US" sz="1600" b="0" strike="noStrike" spc="-1">
                <a:solidFill>
                  <a:srgbClr val="44546A"/>
                </a:solidFill>
                <a:latin typeface="Tahoma"/>
                <a:ea typeface="Tahoma"/>
              </a:rPr>
              <a:t> = ?  ,n’ = 1.2  , n. = 1  , </a:t>
            </a:r>
            <a:r>
              <a:rPr lang="en-US" sz="1600" b="0" strike="noStrike" spc="-1">
                <a:solidFill>
                  <a:srgbClr val="44546A"/>
                </a:solidFill>
                <a:latin typeface="Symbol"/>
                <a:ea typeface="Symbol"/>
              </a:rPr>
              <a:t></a:t>
            </a:r>
            <a:r>
              <a:rPr lang="en-US" sz="1600" b="0" strike="noStrike" spc="-1">
                <a:solidFill>
                  <a:srgbClr val="44546A"/>
                </a:solidFill>
                <a:latin typeface="Tahoma"/>
                <a:ea typeface="Tahoma"/>
              </a:rPr>
              <a:t> = 53.6</a:t>
            </a:r>
            <a:r>
              <a:rPr lang="en-US" sz="1600" b="0" strike="noStrike" spc="-1">
                <a:solidFill>
                  <a:srgbClr val="44546A"/>
                </a:solidFill>
                <a:latin typeface="Symbol"/>
                <a:ea typeface="Symbol"/>
              </a:rPr>
              <a:t></a:t>
            </a:r>
            <a:r>
              <a:rPr lang="en-US" sz="1600" b="0" strike="noStrike" spc="-1">
                <a:solidFill>
                  <a:srgbClr val="44546A"/>
                </a:solidFill>
                <a:latin typeface="Tahoma"/>
                <a:ea typeface="Tahoma"/>
              </a:rPr>
              <a:t>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2" name="Rectangle 3"/>
          <p:cNvSpPr/>
          <p:nvPr/>
        </p:nvSpPr>
        <p:spPr>
          <a:xfrm>
            <a:off x="1171440" y="3840120"/>
            <a:ext cx="5338800" cy="165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1" u="sng" strike="noStrike" spc="-1">
                <a:solidFill>
                  <a:srgbClr val="000000"/>
                </a:solidFill>
                <a:uFillTx/>
                <a:latin typeface="Tahoma"/>
                <a:cs typeface="Tahoma"/>
              </a:rPr>
              <a:t>תרגיל </a:t>
            </a:r>
            <a:r>
              <a:rPr lang="he-IL" sz="1600" b="1" u="sng" strike="noStrike" spc="-1">
                <a:solidFill>
                  <a:srgbClr val="000000"/>
                </a:solidFill>
                <a:uFillTx/>
                <a:latin typeface="Tahoma"/>
                <a:ea typeface="Tahoma"/>
              </a:rPr>
              <a:t>2: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000000"/>
                </a:solidFill>
                <a:latin typeface="Tahoma"/>
                <a:cs typeface="Tahoma"/>
              </a:rPr>
              <a:t>קרן אור באוויר פוגעת בתווך בזווית לא ידועה.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000000"/>
                </a:solidFill>
                <a:latin typeface="Tahoma"/>
                <a:cs typeface="Tahoma"/>
              </a:rPr>
              <a:t>מקדם השבירה של התווך 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1.2. זוית השבירה </a:t>
            </a:r>
            <a:r>
              <a:rPr lang="en-US" sz="16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53.6.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000000"/>
                </a:solidFill>
                <a:latin typeface="Tahoma"/>
                <a:cs typeface="Tahoma"/>
              </a:rPr>
              <a:t>מה היא זווית הפגיעה?                  </a:t>
            </a: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n’ sin </a:t>
            </a:r>
            <a:r>
              <a:rPr lang="el-GR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β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n sin </a:t>
            </a:r>
            <a:r>
              <a:rPr lang="el-GR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α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3" name="Rectangle 3"/>
          <p:cNvSpPr/>
          <p:nvPr/>
        </p:nvSpPr>
        <p:spPr>
          <a:xfrm>
            <a:off x="1665360" y="6135840"/>
            <a:ext cx="222084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1.2 sin53.6 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= </a:t>
            </a: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1 sin </a:t>
            </a:r>
            <a:r>
              <a:rPr lang="el-GR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α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4" name="Rectangle 3"/>
          <p:cNvSpPr/>
          <p:nvPr/>
        </p:nvSpPr>
        <p:spPr>
          <a:xfrm>
            <a:off x="1665360" y="6610320"/>
            <a:ext cx="222084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0.965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= </a:t>
            </a: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sin </a:t>
            </a:r>
            <a:r>
              <a:rPr lang="el-GR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α</a:t>
            </a: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5" name="Rectangle 3"/>
          <p:cNvSpPr/>
          <p:nvPr/>
        </p:nvSpPr>
        <p:spPr>
          <a:xfrm>
            <a:off x="1774800" y="7072200"/>
            <a:ext cx="126828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 </a:t>
            </a:r>
            <a:r>
              <a:rPr lang="el-GR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 α</a:t>
            </a: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Tahoma"/>
              </a:rPr>
              <a:t>= 75</a:t>
            </a:r>
            <a:r>
              <a:rPr lang="en-US" sz="16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6" name="Rectangle 3"/>
          <p:cNvSpPr/>
          <p:nvPr/>
        </p:nvSpPr>
        <p:spPr>
          <a:xfrm>
            <a:off x="4416480" y="6620040"/>
            <a:ext cx="1414440" cy="29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Shift sin 0.965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7" name="Rectangle 3"/>
          <p:cNvSpPr/>
          <p:nvPr/>
        </p:nvSpPr>
        <p:spPr>
          <a:xfrm>
            <a:off x="4433760" y="6168960"/>
            <a:ext cx="1414440" cy="293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cs typeface="Tahoma"/>
              </a:rPr>
              <a:t>הצבה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8" name="TextBox 12"/>
          <p:cNvSpPr/>
          <p:nvPr/>
        </p:nvSpPr>
        <p:spPr>
          <a:xfrm>
            <a:off x="1603440" y="7850160"/>
            <a:ext cx="488304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Calibri"/>
              </a:rPr>
              <a:t>מה הייתה זווית היציאה מהתווך אילו היינו מכוונים קרן אור מתוך התווך החוצה בזווית של 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1400" b="0" strike="noStrike" spc="-1">
                <a:solidFill>
                  <a:srgbClr val="002060"/>
                </a:solidFill>
                <a:latin typeface="Calibri"/>
              </a:rPr>
              <a:t>53.6?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480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D272AA-9802-476D-B390-E2505AE87B4F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15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81" name="טבלה 480"/>
          <p:cNvGraphicFramePr/>
          <p:nvPr/>
        </p:nvGraphicFramePr>
        <p:xfrm>
          <a:off x="246240" y="4400640"/>
          <a:ext cx="6337080" cy="4684680"/>
        </p:xfrm>
        <a:graphic>
          <a:graphicData uri="http://schemas.openxmlformats.org/drawingml/2006/table">
            <a:tbl>
              <a:tblPr/>
              <a:tblGrid>
                <a:gridCol w="118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56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01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מטרה אופרטיבית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עד כה למדנו כי כאשר עוברים מחומר קלוש לצפוף  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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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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- זווית הפגיעה/ כניסה גדולה מזווית השבירה.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1" u="sng" strike="noStrike" spc="-1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תרגיל 3: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קרן אור עוברת ממים לאוויר בזווית של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80, מהי זווית השבירה?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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sin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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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1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כלומר, אין  זווית שבירה.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זווית הפגיעה גדולה מידיי, כך שלא מתבצעת פעולת שבירה, אלא החזרה.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מצב זה מוגדר כהחזרה גמורה.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82" name="Rectangle 3"/>
          <p:cNvSpPr/>
          <p:nvPr/>
        </p:nvSpPr>
        <p:spPr>
          <a:xfrm>
            <a:off x="3298680" y="6561000"/>
            <a:ext cx="1978200" cy="131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1 sin </a:t>
            </a:r>
            <a:r>
              <a:rPr lang="el-GR" sz="1400" b="0" strike="noStrike" spc="-1">
                <a:solidFill>
                  <a:srgbClr val="000000"/>
                </a:solidFill>
                <a:latin typeface="Calibri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Calibri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1.3 sin 80</a:t>
            </a:r>
            <a:r>
              <a:rPr lang="he-IL" sz="1400" b="0" strike="noStrike" spc="-1">
                <a:solidFill>
                  <a:srgbClr val="000000"/>
                </a:solidFill>
                <a:latin typeface="Calibri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3" name="Rectangle 3"/>
          <p:cNvSpPr/>
          <p:nvPr/>
        </p:nvSpPr>
        <p:spPr>
          <a:xfrm>
            <a:off x="3355920" y="6777000"/>
            <a:ext cx="1976400" cy="133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sin </a:t>
            </a:r>
            <a:r>
              <a:rPr lang="el-GR" sz="1400" b="0" strike="noStrike" spc="-1">
                <a:solidFill>
                  <a:srgbClr val="000000"/>
                </a:solidFill>
                <a:latin typeface="Calibri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Calibri"/>
              </a:rPr>
              <a:t> = 1.3*</a:t>
            </a: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0.984</a:t>
            </a:r>
          </a:p>
        </p:txBody>
      </p:sp>
      <p:sp>
        <p:nvSpPr>
          <p:cNvPr id="484" name="Rectangle 3"/>
          <p:cNvSpPr/>
          <p:nvPr/>
        </p:nvSpPr>
        <p:spPr>
          <a:xfrm>
            <a:off x="3368520" y="7569360"/>
            <a:ext cx="1460520" cy="185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sin </a:t>
            </a:r>
            <a:r>
              <a:rPr lang="el-GR" sz="1400" b="0" strike="noStrike" spc="-1">
                <a:solidFill>
                  <a:srgbClr val="000000"/>
                </a:solidFill>
                <a:latin typeface="Calibri"/>
              </a:rPr>
              <a:t>β</a:t>
            </a:r>
            <a:r>
              <a:rPr lang="he-IL" sz="1400" b="0" strike="noStrike" spc="-1">
                <a:solidFill>
                  <a:srgbClr val="000000"/>
                </a:solidFill>
                <a:latin typeface="Calibri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1.28</a:t>
            </a:r>
          </a:p>
        </p:txBody>
      </p:sp>
      <p:sp>
        <p:nvSpPr>
          <p:cNvPr id="485" name="TextBox 8"/>
          <p:cNvSpPr/>
          <p:nvPr/>
        </p:nvSpPr>
        <p:spPr>
          <a:xfrm>
            <a:off x="5681520" y="6561000"/>
            <a:ext cx="847800" cy="77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Symbol"/>
                <a:ea typeface="Symbol"/>
              </a:rPr>
              <a:t></a:t>
            </a:r>
            <a:r>
              <a:rPr lang="en-US" sz="1400" b="0" strike="noStrike" spc="-1">
                <a:solidFill>
                  <a:srgbClr val="44546A"/>
                </a:solidFill>
                <a:latin typeface="Arial"/>
              </a:rPr>
              <a:t> = 80</a:t>
            </a:r>
            <a:r>
              <a:rPr lang="en-US" sz="1400" b="0" strike="noStrike" spc="-1">
                <a:solidFill>
                  <a:srgbClr val="44546A"/>
                </a:solidFill>
                <a:latin typeface="Symbol"/>
                <a:ea typeface="Symbol"/>
              </a:rPr>
              <a:t></a:t>
            </a:r>
            <a:r>
              <a:rPr lang="en-US" sz="1400" b="0" strike="noStrike" spc="-1">
                <a:solidFill>
                  <a:srgbClr val="44546A"/>
                </a:solidFill>
                <a:latin typeface="Arial"/>
              </a:rPr>
              <a:t>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Arial"/>
              </a:rPr>
              <a:t>n. = 1.3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Arial"/>
              </a:rPr>
              <a:t>n’ = 1 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Symbol"/>
                <a:ea typeface="Symbol"/>
              </a:rPr>
              <a:t></a:t>
            </a:r>
            <a:r>
              <a:rPr lang="en-US" sz="1400" b="0" strike="noStrike" spc="-1">
                <a:solidFill>
                  <a:srgbClr val="44546A"/>
                </a:solidFill>
                <a:latin typeface="Arial"/>
              </a:rPr>
              <a:t> = ?  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6" name="Rectangle 3"/>
          <p:cNvSpPr/>
          <p:nvPr/>
        </p:nvSpPr>
        <p:spPr>
          <a:xfrm>
            <a:off x="3059280" y="7840800"/>
            <a:ext cx="2189160" cy="210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Calibri"/>
              </a:rPr>
              <a:t>לא יתכן ש  </a:t>
            </a: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1.28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 sin 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r>
              <a:rPr lang="en-US" sz="1400" b="0" strike="noStrike" spc="-1">
                <a:solidFill>
                  <a:srgbClr val="000000"/>
                </a:solidFill>
                <a:latin typeface="Calibri"/>
              </a:rPr>
              <a:t>  =</a:t>
            </a:r>
            <a:r>
              <a:rPr lang="he-IL" sz="14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7" name="TextBox 10"/>
          <p:cNvSpPr/>
          <p:nvPr/>
        </p:nvSpPr>
        <p:spPr>
          <a:xfrm>
            <a:off x="2784600" y="4749840"/>
            <a:ext cx="37447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החניך יגדיר את המושג זווית קריטית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489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91A074E-A380-4A22-91F8-944F7E536BCC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16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90" name="טבלה 489"/>
          <p:cNvGraphicFramePr/>
          <p:nvPr/>
        </p:nvGraphicFramePr>
        <p:xfrm>
          <a:off x="235080" y="4341960"/>
          <a:ext cx="6337080" cy="471636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56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80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שאלה לפיתוח תכנים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כאשר קרן אור עוברת מחומר צפוף לקלוש היא תישבר. זווית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הקרן הנשברת תהיה גדולה מזווית הקרן הפוגעת.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כאשר נגדיל את זווית הפגיעה, זווית השבירה תגדל עד שבשלב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מסוים תגיע ל-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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90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דוגמה :כאשר מסתכלים מתוך מים החוצה, בזווית מסוימת המים נראים כמו מראה. אנו רואים שעבור </a:t>
                      </a: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ea typeface="Guttman Yad-Brush"/>
                        </a:rPr>
                        <a:t>2 חומרים מקבלים בחלק מהמקרים שבירה ולפעמים החזרה.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1" name="TextBox 5"/>
          <p:cNvSpPr/>
          <p:nvPr/>
        </p:nvSpPr>
        <p:spPr>
          <a:xfrm>
            <a:off x="2805120" y="4721400"/>
            <a:ext cx="36720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Calibri"/>
              </a:rPr>
              <a:t>כיצד נקבע האם תהיה שבירה או החזרה?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73320" y="1022400"/>
            <a:ext cx="4076640" cy="2293920"/>
          </a:xfrm>
          <a:prstGeom prst="rect">
            <a:avLst/>
          </a:prstGeom>
          <a:ln w="0">
            <a:noFill/>
          </a:ln>
        </p:spPr>
      </p:sp>
      <p:sp>
        <p:nvSpPr>
          <p:cNvPr id="493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8D51771-300B-4667-BCC2-BD4699AAB4CE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17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494" name="טבלה 493"/>
          <p:cNvGraphicFramePr/>
          <p:nvPr/>
        </p:nvGraphicFramePr>
        <p:xfrm>
          <a:off x="235080" y="3811680"/>
          <a:ext cx="6337080" cy="583236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4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5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נבדוק שתי מקרים של מעבר קרן האור, ומה היא הזווית הקריטית בכל אחד מהמקרים, בפעם אחת קרן האור תנוע מתווך צפוף לקלוש ובמקרה השני מהתווך הקלוש לצפוף.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(n1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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n2)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מה הזוית הקרטית?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  n1 sin 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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c = n2 sin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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68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68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68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68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68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68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(n2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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n1)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מה הזוית הקריטית?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   n2 sin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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c = n1 sin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Symbol"/>
                          <a:ea typeface="Symbol"/>
                        </a:rPr>
                        <a:t>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5" name="TextBox 6"/>
          <p:cNvSpPr/>
          <p:nvPr/>
        </p:nvSpPr>
        <p:spPr>
          <a:xfrm>
            <a:off x="1436760" y="5116680"/>
            <a:ext cx="1095480" cy="604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Tahoma"/>
                <a:cs typeface="Tahoma"/>
              </a:rPr>
              <a:t>נתונים: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n1 = 1.6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n2 = 1.1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6" name="Rectangle 3"/>
          <p:cNvSpPr/>
          <p:nvPr/>
        </p:nvSpPr>
        <p:spPr>
          <a:xfrm>
            <a:off x="3421080" y="5137200"/>
            <a:ext cx="269712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1.1 sin 90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1.6 sin </a:t>
            </a:r>
            <a:r>
              <a:rPr lang="en-US" sz="16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200" b="0" strike="noStrike" spc="-1">
                <a:solidFill>
                  <a:srgbClr val="000000"/>
                </a:solidFill>
                <a:latin typeface="Tahoma"/>
                <a:ea typeface="Tahoma"/>
              </a:rPr>
              <a:t>c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7" name="Rectangle 3"/>
          <p:cNvSpPr/>
          <p:nvPr/>
        </p:nvSpPr>
        <p:spPr>
          <a:xfrm>
            <a:off x="3916440" y="5943600"/>
            <a:ext cx="177156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2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43.43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100" b="0" strike="noStrike" spc="-1">
                <a:solidFill>
                  <a:srgbClr val="000000"/>
                </a:solidFill>
                <a:latin typeface="Tahoma"/>
                <a:ea typeface="Tahoma"/>
              </a:rPr>
              <a:t>c</a:t>
            </a:r>
            <a:endParaRPr lang="en-US" sz="1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8" name="Rectangle 3"/>
          <p:cNvSpPr/>
          <p:nvPr/>
        </p:nvSpPr>
        <p:spPr>
          <a:xfrm>
            <a:off x="3711600" y="5529240"/>
            <a:ext cx="207792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1.1 /1.6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sin </a:t>
            </a:r>
            <a:r>
              <a:rPr lang="en-US" sz="16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200" b="0" strike="noStrike" spc="-1">
                <a:solidFill>
                  <a:srgbClr val="000000"/>
                </a:solidFill>
                <a:latin typeface="Tahoma"/>
                <a:ea typeface="Tahoma"/>
              </a:rPr>
              <a:t>c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9" name="Rectangle 3"/>
          <p:cNvSpPr/>
          <p:nvPr/>
        </p:nvSpPr>
        <p:spPr>
          <a:xfrm>
            <a:off x="3678120" y="7147080"/>
            <a:ext cx="2697120" cy="336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1.6 sin 90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1.1 sin </a:t>
            </a:r>
            <a:r>
              <a:rPr lang="en-US" sz="16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200" b="0" strike="noStrike" spc="-1">
                <a:solidFill>
                  <a:srgbClr val="000000"/>
                </a:solidFill>
                <a:latin typeface="Tahoma"/>
                <a:ea typeface="Tahoma"/>
              </a:rPr>
              <a:t>c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0" name="Rectangle 3"/>
          <p:cNvSpPr/>
          <p:nvPr/>
        </p:nvSpPr>
        <p:spPr>
          <a:xfrm>
            <a:off x="4195800" y="7854840"/>
            <a:ext cx="177156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2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1.45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sin 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100" b="0" strike="noStrike" spc="-1">
                <a:solidFill>
                  <a:srgbClr val="000000"/>
                </a:solidFill>
                <a:latin typeface="Tahoma"/>
                <a:ea typeface="Tahoma"/>
              </a:rPr>
              <a:t>c</a:t>
            </a:r>
            <a:endParaRPr lang="en-US" sz="1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1" name="Rectangle 3"/>
          <p:cNvSpPr/>
          <p:nvPr/>
        </p:nvSpPr>
        <p:spPr>
          <a:xfrm>
            <a:off x="4040280" y="7456320"/>
            <a:ext cx="2077920" cy="338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1.6 /1.1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=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sin </a:t>
            </a:r>
            <a:r>
              <a:rPr lang="en-US" sz="16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200" b="0" strike="noStrike" spc="-1">
                <a:solidFill>
                  <a:srgbClr val="000000"/>
                </a:solidFill>
                <a:latin typeface="Tahoma"/>
                <a:ea typeface="Tahoma"/>
              </a:rPr>
              <a:t>c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2" name="Rectangle 3"/>
          <p:cNvSpPr/>
          <p:nvPr/>
        </p:nvSpPr>
        <p:spPr>
          <a:xfrm>
            <a:off x="1457280" y="8412120"/>
            <a:ext cx="4917960" cy="674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cs typeface="Tahoma"/>
              </a:rPr>
              <a:t>ידוע כי 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–1 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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sin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c </a:t>
            </a:r>
            <a:r>
              <a:rPr lang="en-US" sz="1400" b="0" strike="noStrike" spc="-1">
                <a:solidFill>
                  <a:srgbClr val="000000"/>
                </a:solidFill>
                <a:latin typeface="Symbol"/>
                <a:ea typeface="Symbol"/>
              </a:rPr>
              <a:t></a:t>
            </a: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1 </a:t>
            </a: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 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cs typeface="Tahoma"/>
              </a:rPr>
              <a:t>לכן, זווית קריטית קיימת רק במעבר מחומר צפוף לקלוש בלבד.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3" name="TextBox 14"/>
          <p:cNvSpPr/>
          <p:nvPr/>
        </p:nvSpPr>
        <p:spPr>
          <a:xfrm>
            <a:off x="1457280" y="7045200"/>
            <a:ext cx="1095480" cy="604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Tahoma"/>
                <a:cs typeface="Tahoma"/>
              </a:rPr>
              <a:t>נתונים: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n1 = 1.6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44546A"/>
                </a:solidFill>
                <a:latin typeface="Tahoma"/>
                <a:ea typeface="Tahoma"/>
              </a:rPr>
              <a:t>n2 = 1.1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12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505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CC1AE65-40A6-4972-A170-FFCEC50ADDA2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18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506" name="טבלה 505"/>
          <p:cNvGraphicFramePr/>
          <p:nvPr/>
        </p:nvGraphicFramePr>
        <p:xfrm>
          <a:off x="235080" y="3422520"/>
          <a:ext cx="6337080" cy="561672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44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42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חזרה על מהלך השיעור ומטרות על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שאלות ו.ק.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קישור לשיעור הבא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סיכום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07" name="TextBox 9"/>
          <p:cNvSpPr/>
          <p:nvPr/>
        </p:nvSpPr>
        <p:spPr>
          <a:xfrm>
            <a:off x="453960" y="3855960"/>
            <a:ext cx="79056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5 דק'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8" name="Rectangle 3"/>
          <p:cNvSpPr/>
          <p:nvPr/>
        </p:nvSpPr>
        <p:spPr>
          <a:xfrm>
            <a:off x="1854360" y="5470560"/>
            <a:ext cx="4632120" cy="263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cs typeface="Tahoma"/>
              </a:rPr>
              <a:t>זווית הפגיעה תהיה קטנה מזווית השבירה.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cs typeface="Tahoma"/>
              </a:rPr>
              <a:t>בין קו הנורמל לקרן האור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cs typeface="Tahoma"/>
              </a:rPr>
              <a:t>זווית שמהערך שלה ומעלה קרן האור הפוגעת תוחזר ולא תשבר במעבר לתווך הקלוש.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  <a:p>
            <a:pPr marL="914400" indent="-914400" algn="r" rtl="1">
              <a:lnSpc>
                <a:spcPct val="100000"/>
              </a:lnSpc>
              <a:spcBef>
                <a:spcPts val="349"/>
              </a:spcBef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9" name="TextBox 16"/>
          <p:cNvSpPr/>
          <p:nvPr/>
        </p:nvSpPr>
        <p:spPr>
          <a:xfrm>
            <a:off x="1998720" y="4830840"/>
            <a:ext cx="447048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מה ההבדל בין זווית הפגיעה לזווית השבירה מתווך קלוש לצפוף?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0" name="TextBox 17"/>
          <p:cNvSpPr/>
          <p:nvPr/>
        </p:nvSpPr>
        <p:spPr>
          <a:xfrm>
            <a:off x="1984320" y="6653160"/>
            <a:ext cx="44848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מהי זווית קריטית?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1" name="TextBox 18"/>
          <p:cNvSpPr/>
          <p:nvPr/>
        </p:nvSpPr>
        <p:spPr>
          <a:xfrm>
            <a:off x="2006640" y="5823000"/>
            <a:ext cx="44845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בין אילו שני ישרים נמדוד זווית של קרן אור?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2" name="TextBox 15"/>
          <p:cNvSpPr/>
          <p:nvPr/>
        </p:nvSpPr>
        <p:spPr>
          <a:xfrm>
            <a:off x="2287440" y="4341960"/>
            <a:ext cx="42814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Tahoma"/>
                <a:cs typeface="Tahoma"/>
              </a:rPr>
              <a:t>בשיעור זה הבנו את חוק ההחזרה והשבירה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3" name="TextBox 16"/>
          <p:cNvSpPr/>
          <p:nvPr/>
        </p:nvSpPr>
        <p:spPr>
          <a:xfrm>
            <a:off x="3048120" y="8373960"/>
            <a:ext cx="34020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Tahoma"/>
                <a:cs typeface="Tahoma"/>
              </a:rPr>
              <a:t>בשיעור הבא נלמד על מראה מישורית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304920"/>
            <a:ext cx="5486400" cy="3085920"/>
          </a:xfrm>
          <a:prstGeom prst="rect">
            <a:avLst/>
          </a:prstGeom>
          <a:ln w="0">
            <a:noFill/>
          </a:ln>
        </p:spPr>
      </p:sp>
      <p:sp>
        <p:nvSpPr>
          <p:cNvPr id="342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D3F9C59-6257-4995-8F42-A185CF8A6667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2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43" name="טבלה 342"/>
          <p:cNvGraphicFramePr/>
          <p:nvPr/>
        </p:nvGraphicFramePr>
        <p:xfrm>
          <a:off x="163440" y="3666960"/>
          <a:ext cx="6337440" cy="5832720"/>
        </p:xfrm>
        <a:graphic>
          <a:graphicData uri="http://schemas.openxmlformats.org/drawingml/2006/table">
            <a:tbl>
              <a:tblPr/>
              <a:tblGrid>
                <a:gridCol w="1179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84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58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מטרות על ונק' עיקריות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הנמקה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</a:rPr>
                        <a:t>בשיעור זה נבין את חוקי החזרה והשבירה של האור.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נלמד על...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הגדרות קרניים, עיקרון ההפיכות, חוק ההחזרה, זווית קריטית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</a:rPr>
                        <a:t>כטכנאי דרג ד' נעסוק במערכות אופטיות, חשוב לנו לדעת חוקים אלה ע"מ שנוכל לצפות את תנועת קרן האור במכשירים השונים אותם נצטרך לתפעל / לתחזק.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77760" y="141120"/>
            <a:ext cx="4902480" cy="2759400"/>
          </a:xfrm>
          <a:prstGeom prst="rect">
            <a:avLst/>
          </a:prstGeom>
          <a:ln w="0">
            <a:noFill/>
          </a:ln>
        </p:spPr>
      </p:sp>
      <p:sp>
        <p:nvSpPr>
          <p:cNvPr id="345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E26F19-5CAC-4516-B6A7-623417CD6B2C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3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46" name="טבלה 345"/>
          <p:cNvGraphicFramePr/>
          <p:nvPr/>
        </p:nvGraphicFramePr>
        <p:xfrm>
          <a:off x="235080" y="3595680"/>
          <a:ext cx="6337080" cy="597528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20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90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גוף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שבירה והחזרה אלו הן שתי התופעות היסוד של האופטיקה הגיאומטרית.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תופעות שקיימות בהרבה דברים בסיסיים שקורים לנו ביומיום.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לדוגמא: אור מפנסי אוטו שמוחזר מהמראה ויכולה לסנוור אותנו, אולם שינוי קטן של זווית המראה יכולה להסיט את האור ולהפסיק לסנוור אותנו.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אנו משתמשים תופעות אלו בבניית מכשירים אופטיים שונים.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בנושא זה קשורים החוקים הבאים: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3366FF"/>
                          </a:solidFill>
                          <a:latin typeface="Calibri"/>
                        </a:rPr>
                        <a:t>*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שבירה (חוק סנל)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3366FF"/>
                          </a:solidFill>
                          <a:latin typeface="Calibri"/>
                        </a:rPr>
                        <a:t>*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החזרה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3366FF"/>
                          </a:solidFill>
                          <a:latin typeface="Calibri"/>
                        </a:rPr>
                        <a:t>*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החזרה גמורה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7" name="TextBox 9"/>
          <p:cNvSpPr/>
          <p:nvPr/>
        </p:nvSpPr>
        <p:spPr>
          <a:xfrm>
            <a:off x="450720" y="4079880"/>
            <a:ext cx="79236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65 דק'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8280" y="219240"/>
            <a:ext cx="4399200" cy="2474640"/>
          </a:xfrm>
          <a:prstGeom prst="rect">
            <a:avLst/>
          </a:prstGeom>
          <a:ln w="0">
            <a:noFill/>
          </a:ln>
        </p:spPr>
      </p:sp>
      <p:sp>
        <p:nvSpPr>
          <p:cNvPr id="349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A56902C-3910-4701-B4D7-09791A2CA846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4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50" name="טבלה 349"/>
          <p:cNvGraphicFramePr/>
          <p:nvPr/>
        </p:nvGraphicFramePr>
        <p:xfrm>
          <a:off x="163440" y="3317760"/>
          <a:ext cx="6337440" cy="5327640"/>
        </p:xfrm>
        <a:graphic>
          <a:graphicData uri="http://schemas.openxmlformats.org/drawingml/2006/table">
            <a:tbl>
              <a:tblPr/>
              <a:tblGrid>
                <a:gridCol w="1179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24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מטרה אופרטיבית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מהלך אפשרי של קרן אור: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פוגעת-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באה במגע עם משטח.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לקרן הפוגעת יכול לקרות אחד משלושת הדברים הבאים: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היא תוחזר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–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תקרא </a:t>
                      </a:r>
                      <a:r>
                        <a:rPr lang="he-IL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מוחזרת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lnSpc>
                          <a:spcPct val="100000"/>
                        </a:lnSpc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לדוגמא: החזרה של אור פנס ממראה, מתבצע החזרה מלאה של האור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היא תעבור ותישבר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–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תקרא </a:t>
                      </a:r>
                      <a:r>
                        <a:rPr lang="he-IL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נשברת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lnSpc>
                          <a:spcPct val="100000"/>
                        </a:lnSpc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לדוגמא: כאשר אנו לובשים חולצה שחורה בשמש חם לנו יותר מאשר עם חולצה לבנה משום שצבע שחור בולע כמעט </a:t>
                      </a: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ea typeface="Guttman Yad-Brush"/>
                        </a:rPr>
                        <a:t>100% מהאור, וממומר לחום, במקום לחזור מהחולצה.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היא תיבלע בחומר- תקרא </a:t>
                      </a:r>
                      <a:r>
                        <a:rPr lang="he-IL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נבלעת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. (בנק' הפגיעה מעלים אנך המוגדר כנורמל (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Normal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))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lnSpc>
                          <a:spcPct val="100000"/>
                        </a:lnSpc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יכול להיות מקרים בהם מתרחשים כמה משלוש התופעות הנ"ל;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lnSpc>
                          <a:spcPct val="100000"/>
                        </a:lnSpc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גם החזרה וגם מעבר של קרן האור דרך התווך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lnSpc>
                          <a:spcPct val="100000"/>
                        </a:lnSpc>
                        <a:tabLst>
                          <a:tab pos="0" algn="l"/>
                          <a:tab pos="45720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בליעה חלקית את קרן האור והחזרה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1" name="TextBox 1"/>
          <p:cNvSpPr/>
          <p:nvPr/>
        </p:nvSpPr>
        <p:spPr>
          <a:xfrm>
            <a:off x="2682720" y="3678120"/>
            <a:ext cx="3745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החניך יסביר במילים שלו את הגדרת הקרניים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12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353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DE93EA4-C98C-48AD-BC1D-12A32FFE2882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5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54" name="טבלה 353"/>
          <p:cNvGraphicFramePr/>
          <p:nvPr/>
        </p:nvGraphicFramePr>
        <p:xfrm>
          <a:off x="235080" y="3568680"/>
          <a:ext cx="6337080" cy="532764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24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מטרה אופרטיבית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החזרה היא תכונת החומר לשנות את מהלך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הקרניים הפוגעות בו, ולהחזיר אותן.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החזרת אור: זווית הפגיעה וזווית ההחזרה נמדדת מן הנורמל.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כאשר קרן אור פוגעת במשטח ומוחזרת ממנו, זווית הפגיעה שווה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לזווית ההחזרה (זווית הפגיעה וזווית ההחזרה נמדדת מן הנורמל).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* הקרן הפוגעת, הקרן המוחזרת, והנורמל נמצאים על אותו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מישור.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457200" indent="-457200"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5" name="TextBox 4"/>
          <p:cNvSpPr/>
          <p:nvPr/>
        </p:nvSpPr>
        <p:spPr>
          <a:xfrm>
            <a:off x="2670120" y="4035600"/>
            <a:ext cx="3745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החניך יחזור על חוק ההחזרה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356" name="קבוצה 27"/>
          <p:cNvGrpSpPr/>
          <p:nvPr/>
        </p:nvGrpSpPr>
        <p:grpSpPr>
          <a:xfrm>
            <a:off x="1544760" y="6889680"/>
            <a:ext cx="2003400" cy="1919160"/>
            <a:chOff x="1544760" y="6889680"/>
            <a:chExt cx="2003400" cy="1919160"/>
          </a:xfrm>
        </p:grpSpPr>
        <p:grpSp>
          <p:nvGrpSpPr>
            <p:cNvPr id="357" name="קבוצה 8"/>
            <p:cNvGrpSpPr/>
            <p:nvPr/>
          </p:nvGrpSpPr>
          <p:grpSpPr>
            <a:xfrm>
              <a:off x="1939320" y="7196400"/>
              <a:ext cx="131400" cy="1095840"/>
              <a:chOff x="1939320" y="7196400"/>
              <a:chExt cx="131400" cy="1095840"/>
            </a:xfrm>
          </p:grpSpPr>
          <p:sp>
            <p:nvSpPr>
              <p:cNvPr id="358" name="מחבר ישר 4"/>
              <p:cNvSpPr/>
              <p:nvPr/>
            </p:nvSpPr>
            <p:spPr>
              <a:xfrm>
                <a:off x="2070720" y="7283880"/>
                <a:ext cx="0" cy="10083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59" name="מחבר ישר 7"/>
              <p:cNvSpPr/>
              <p:nvPr/>
            </p:nvSpPr>
            <p:spPr>
              <a:xfrm>
                <a:off x="1939320" y="820476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0" name="מחבר ישר 10"/>
              <p:cNvSpPr/>
              <p:nvPr/>
            </p:nvSpPr>
            <p:spPr>
              <a:xfrm>
                <a:off x="1939320" y="811692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1" name="מחבר ישר 11"/>
              <p:cNvSpPr/>
              <p:nvPr/>
            </p:nvSpPr>
            <p:spPr>
              <a:xfrm>
                <a:off x="1939320" y="802944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2" name="מחבר ישר 12"/>
              <p:cNvSpPr/>
              <p:nvPr/>
            </p:nvSpPr>
            <p:spPr>
              <a:xfrm>
                <a:off x="1939320" y="794160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3" name="מחבר ישר 13"/>
              <p:cNvSpPr/>
              <p:nvPr/>
            </p:nvSpPr>
            <p:spPr>
              <a:xfrm>
                <a:off x="1939320" y="785412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4" name="מחבר ישר 14"/>
              <p:cNvSpPr/>
              <p:nvPr/>
            </p:nvSpPr>
            <p:spPr>
              <a:xfrm>
                <a:off x="1939320" y="776628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5" name="מחבר ישר 15"/>
              <p:cNvSpPr/>
              <p:nvPr/>
            </p:nvSpPr>
            <p:spPr>
              <a:xfrm>
                <a:off x="1939320" y="767844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6" name="מחבר ישר 16"/>
              <p:cNvSpPr/>
              <p:nvPr/>
            </p:nvSpPr>
            <p:spPr>
              <a:xfrm>
                <a:off x="1939320" y="759096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7" name="מחבר ישר 17"/>
              <p:cNvSpPr/>
              <p:nvPr/>
            </p:nvSpPr>
            <p:spPr>
              <a:xfrm>
                <a:off x="1939320" y="750312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8" name="מחבר ישר 18"/>
              <p:cNvSpPr/>
              <p:nvPr/>
            </p:nvSpPr>
            <p:spPr>
              <a:xfrm>
                <a:off x="1939320" y="741564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9" name="מחבר ישר 19"/>
              <p:cNvSpPr/>
              <p:nvPr/>
            </p:nvSpPr>
            <p:spPr>
              <a:xfrm>
                <a:off x="1939320" y="732780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70" name="מחבר ישר 20"/>
              <p:cNvSpPr/>
              <p:nvPr/>
            </p:nvSpPr>
            <p:spPr>
              <a:xfrm>
                <a:off x="1939320" y="7196400"/>
                <a:ext cx="131400" cy="87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cxnSp>
          <p:nvCxnSpPr>
            <p:cNvPr id="371" name="מחבר חץ ישר 21"/>
            <p:cNvCxnSpPr/>
            <p:nvPr/>
          </p:nvCxnSpPr>
          <p:spPr>
            <a:xfrm flipH="1" flipV="1">
              <a:off x="2070720" y="7721640"/>
              <a:ext cx="483120" cy="570600"/>
            </a:xfrm>
            <a:prstGeom prst="straightConnector1">
              <a:avLst/>
            </a:prstGeom>
            <a:ln w="38160">
              <a:solidFill>
                <a:srgbClr val="FF0000"/>
              </a:solidFill>
              <a:miter/>
              <a:tailEnd type="arrow" w="med" len="med"/>
            </a:ln>
          </p:spPr>
        </p:cxnSp>
        <p:cxnSp>
          <p:nvCxnSpPr>
            <p:cNvPr id="372" name="מחבר חץ ישר 24"/>
            <p:cNvCxnSpPr/>
            <p:nvPr/>
          </p:nvCxnSpPr>
          <p:spPr>
            <a:xfrm flipV="1">
              <a:off x="2071080" y="7239600"/>
              <a:ext cx="570960" cy="482760"/>
            </a:xfrm>
            <a:prstGeom prst="straightConnector1">
              <a:avLst/>
            </a:prstGeom>
            <a:ln w="38160">
              <a:solidFill>
                <a:srgbClr val="FF0000"/>
              </a:solidFill>
              <a:miter/>
              <a:tailEnd type="arrow" w="med" len="med"/>
            </a:ln>
          </p:spPr>
        </p:cxnSp>
        <p:sp>
          <p:nvSpPr>
            <p:cNvPr id="373" name="מחבר ישר 23"/>
            <p:cNvSpPr/>
            <p:nvPr/>
          </p:nvSpPr>
          <p:spPr>
            <a:xfrm>
              <a:off x="1544760" y="7722360"/>
              <a:ext cx="1535040" cy="0"/>
            </a:xfrm>
            <a:prstGeom prst="line">
              <a:avLst/>
            </a:prstGeom>
            <a:ln w="38160">
              <a:solidFill>
                <a:srgbClr val="3366FF"/>
              </a:solidFill>
              <a:prstDash val="dash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4" name="TextBox 26"/>
            <p:cNvSpPr/>
            <p:nvPr/>
          </p:nvSpPr>
          <p:spPr>
            <a:xfrm>
              <a:off x="2772720" y="7760520"/>
              <a:ext cx="775440" cy="428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8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100" b="0" strike="noStrike" spc="-1">
                  <a:solidFill>
                    <a:srgbClr val="44546A"/>
                  </a:solidFill>
                  <a:latin typeface="Tahoma"/>
                  <a:ea typeface="Tahoma"/>
                </a:rPr>
                <a:t>Normal</a:t>
              </a:r>
              <a:endParaRPr lang="en-US" sz="1100" b="0" strike="noStrike" spc="-1">
                <a:solidFill>
                  <a:srgbClr val="000000"/>
                </a:solidFill>
                <a:latin typeface="Calibri"/>
              </a:endParaRPr>
            </a:p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100" b="0" strike="noStrike" spc="-1">
                  <a:solidFill>
                    <a:srgbClr val="44546A"/>
                  </a:solidFill>
                  <a:latin typeface="Tahoma"/>
                  <a:cs typeface="Tahoma"/>
                </a:rPr>
                <a:t>נורמל</a:t>
              </a:r>
              <a:endParaRPr lang="en-US" sz="11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75" name="TextBox 29"/>
            <p:cNvSpPr/>
            <p:nvPr/>
          </p:nvSpPr>
          <p:spPr>
            <a:xfrm>
              <a:off x="2202480" y="8380080"/>
              <a:ext cx="613800" cy="428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8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100" b="0" strike="noStrike" spc="-1">
                  <a:solidFill>
                    <a:srgbClr val="44546A"/>
                  </a:solidFill>
                  <a:latin typeface="Tahoma"/>
                  <a:cs typeface="Tahoma"/>
                </a:rPr>
                <a:t>קרן פוגעת</a:t>
              </a:r>
              <a:endParaRPr lang="en-US" sz="11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76" name="TextBox 30"/>
            <p:cNvSpPr/>
            <p:nvPr/>
          </p:nvSpPr>
          <p:spPr>
            <a:xfrm>
              <a:off x="2158560" y="6889680"/>
              <a:ext cx="1101240" cy="2613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8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100" b="0" strike="noStrike" spc="-1">
                  <a:solidFill>
                    <a:srgbClr val="44546A"/>
                  </a:solidFill>
                  <a:latin typeface="Tahoma"/>
                  <a:cs typeface="Tahoma"/>
                </a:rPr>
                <a:t>קרן מוחזרת</a:t>
              </a:r>
              <a:endParaRPr lang="en-US" sz="11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377" name="קשת 34"/>
          <p:cNvSpPr/>
          <p:nvPr/>
        </p:nvSpPr>
        <p:spPr>
          <a:xfrm rot="4746600">
            <a:off x="1890360" y="7446600"/>
            <a:ext cx="719280" cy="719280"/>
          </a:xfrm>
          <a:custGeom>
            <a:avLst/>
            <a:gdLst/>
            <a:ahLst/>
            <a:cxnLst/>
            <a:rect l="l" t="t" r="r" b="b"/>
            <a:pathLst>
              <a:path w="359569" h="359569">
                <a:moveTo>
                  <a:pt x="359569" y="0"/>
                </a:moveTo>
                <a:cubicBezTo>
                  <a:pt x="558153" y="0"/>
                  <a:pt x="719138" y="160985"/>
                  <a:pt x="719138" y="359569"/>
                </a:cubicBezTo>
                <a:lnTo>
                  <a:pt x="359569" y="359569"/>
                </a:lnTo>
                <a:lnTo>
                  <a:pt x="359569" y="0"/>
                </a:lnTo>
                <a:close/>
                <a:moveTo>
                  <a:pt x="359569" y="0"/>
                </a:moveTo>
                <a:cubicBezTo>
                  <a:pt x="558153" y="0"/>
                  <a:pt x="719138" y="160985"/>
                  <a:pt x="719138" y="359569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47840" y="339840"/>
            <a:ext cx="4162320" cy="2341440"/>
          </a:xfrm>
          <a:prstGeom prst="rect">
            <a:avLst/>
          </a:prstGeom>
          <a:ln w="0">
            <a:noFill/>
          </a:ln>
        </p:spPr>
      </p:sp>
      <p:graphicFrame>
        <p:nvGraphicFramePr>
          <p:cNvPr id="379" name="טבלה 378"/>
          <p:cNvGraphicFramePr/>
          <p:nvPr/>
        </p:nvGraphicFramePr>
        <p:xfrm>
          <a:off x="235080" y="3029040"/>
          <a:ext cx="6337080" cy="590400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52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248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מטרה אופרטיבית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שאלה לפיתוח תכנים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87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</a:rPr>
                        <a:t>עיקרון ההפיכות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Tahoma"/>
                        </a:rPr>
                        <a:t>אם יהפכו את כיוון קרן האור, כלומר הקרן החוזרת תהיה הקרן הפוגעת, קרן האור תנוע באותו מסלול, ובאותו כיוון, גם אם הוא נשבר או מוחזר.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זה מתקיים משום שזווית ההחזרה שווה לזווית הפגיעה.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וכן, בשבירת קרן האור, זווית קרן האור במוצא מן התווך תהיה שווה לזוית הכניסה של הקרן אל התווך.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וכן, באופטיקה גאומטרית, אין כוח חיצוני שיוכל להשפיע על קרן האור, כמו לדוגמא כוח המשיכה, לכן לא משנה כיוון פגיעת קרן האור.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לדוגמא: אם אזרוק כדור לרצפה בזווית </a:t>
                      </a: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ea typeface="Guttman Yad-Brush"/>
                        </a:rPr>
                        <a:t>30 מעלות, בעוצמה קבועה, כיוון אחד- הכדור ינתר באותה הצורה אם אזרוק אותו באותה הזווית באותה העוצמה, רק מכיוון אחר.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0" name="TextBox 4"/>
          <p:cNvSpPr/>
          <p:nvPr/>
        </p:nvSpPr>
        <p:spPr>
          <a:xfrm>
            <a:off x="2670120" y="3495600"/>
            <a:ext cx="3745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החניך יחזור על עיקרון ההפיכות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1" name="TextBox 11"/>
          <p:cNvSpPr/>
          <p:nvPr/>
        </p:nvSpPr>
        <p:spPr>
          <a:xfrm>
            <a:off x="2417760" y="5621400"/>
            <a:ext cx="399744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מדוע לדעתכם מתקיים עיקרון ההפיכות?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12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383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4ECF86-F2BD-429B-8298-C7F552F0890A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7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84" name="טבלה 383"/>
          <p:cNvGraphicFramePr/>
          <p:nvPr/>
        </p:nvGraphicFramePr>
        <p:xfrm>
          <a:off x="235080" y="3322800"/>
          <a:ext cx="6337080" cy="5327640"/>
        </p:xfrm>
        <a:graphic>
          <a:graphicData uri="http://schemas.openxmlformats.org/drawingml/2006/table">
            <a:tbl>
              <a:tblPr/>
              <a:tblGrid>
                <a:gridCol w="117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284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חזרה על מהלך השיעור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שאלות לווידוא קליטה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קישור להמשך השיעור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סיכום ביניים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עד כה הבנו את חוק ההחזרה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פוגעת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– 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הקרן שבאה במגע עם המשטח.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חוזרת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–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הקרן החוזרת מהמשטח לאחר הפגיעה.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קרן נשברת </a:t>
                      </a: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–</a:t>
                      </a: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הקרן העוברת דרך פני המשטח, אך משנה את כיוונה.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זווית הקרן המוחזרת שווה לזווית הקרן הפוגעת. (הזוויות נמדדות מן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הנורמל).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מהלך הקרניים יישאר זהה גם אם כיוון תנועת הקרניים יתהפך.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spcBef>
                          <a:spcPts val="34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בהמשך נלמד על חוק השבירה וזווית קריטית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5" name="TextBox 9"/>
          <p:cNvSpPr/>
          <p:nvPr/>
        </p:nvSpPr>
        <p:spPr>
          <a:xfrm>
            <a:off x="2852640" y="5051520"/>
            <a:ext cx="36720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Calibri"/>
              </a:rPr>
              <a:t>מה הם שלושת סוגי הקרניים הקיימים?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6" name="TextBox 13"/>
          <p:cNvSpPr/>
          <p:nvPr/>
        </p:nvSpPr>
        <p:spPr>
          <a:xfrm>
            <a:off x="2838600" y="6781680"/>
            <a:ext cx="367164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Calibri"/>
              </a:rPr>
              <a:t>מהו עיקרון ההפיכות?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7" name="TextBox 16"/>
          <p:cNvSpPr/>
          <p:nvPr/>
        </p:nvSpPr>
        <p:spPr>
          <a:xfrm>
            <a:off x="2852640" y="5935680"/>
            <a:ext cx="36720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Calibri"/>
              </a:rPr>
              <a:t>מה הוא חוק ההחזרה?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8" name="TextBox 17"/>
          <p:cNvSpPr/>
          <p:nvPr/>
        </p:nvSpPr>
        <p:spPr>
          <a:xfrm>
            <a:off x="453960" y="3747960"/>
            <a:ext cx="79056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40 דק'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520" y="131760"/>
            <a:ext cx="3881520" cy="2182680"/>
          </a:xfrm>
          <a:prstGeom prst="rect">
            <a:avLst/>
          </a:prstGeom>
          <a:ln w="0">
            <a:noFill/>
          </a:ln>
        </p:spPr>
      </p:sp>
      <p:sp>
        <p:nvSpPr>
          <p:cNvPr id="390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A0C858C-26B6-4046-A076-CCB9260958BF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8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91" name="טבלה 390"/>
          <p:cNvGraphicFramePr/>
          <p:nvPr/>
        </p:nvGraphicFramePr>
        <p:xfrm>
          <a:off x="210960" y="2757600"/>
          <a:ext cx="6337440" cy="5486400"/>
        </p:xfrm>
        <a:graphic>
          <a:graphicData uri="http://schemas.openxmlformats.org/drawingml/2006/table">
            <a:tbl>
              <a:tblPr/>
              <a:tblGrid>
                <a:gridCol w="1181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56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784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מטרה אופרטיבית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שאלה לפיתוח תכנים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גוף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שבירת אור: כאשר קרן אור עוברת מחומר אחד לאחר היא משנה את כיוון התנועה שלה. וזאת  בתנאי שמקדמי השבירה של החומרים שונים.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זה קורה מהסיבה שמהירות האור משתנה בתווך שונה.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ובמקרה שלנו מים הם יותר צפופים מאוויר, לכן לחלקיקי האור יהיה יותר 'קשה' לעבור דרך התווך.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8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דוגמא: כאשר נטבול מקל של מטאטא במים, החלק שנמצא בתוך המים, נראה מוסט. זה נובע מחוק השבירה.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דוגמא בשרטוט: בשרטוט ניתנת דוגמא שכאשר נביט בתוך בריכת מים ובתחתית יימצא מטבע, בגלל שבירת האור, נראה את המטבע כאילו נמצא מעל הקרקעית, לכן ייראה גדול יותר.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ניתן להוכיח זאת ע"י מפגש ההמשכים המדומים של קרני האור.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בשרטוט: הקרניים הכתומות הן קרני האור שנשברים. הקרניים הכתומות </a:t>
                      </a:r>
                      <a:r>
                        <a:rPr lang="he-IL" sz="1400" b="1" strike="noStrike" spc="-1">
                          <a:solidFill>
                            <a:srgbClr val="00B050"/>
                          </a:solidFill>
                          <a:latin typeface="Guttman Yad-Brush"/>
                          <a:cs typeface="Guttman Yad-Brush"/>
                        </a:rPr>
                        <a:t>המקווקות</a:t>
                      </a:r>
                      <a:r>
                        <a:rPr lang="he-IL" sz="1400" b="0" strike="noStrike" spc="-1">
                          <a:solidFill>
                            <a:srgbClr val="00B050"/>
                          </a:solidFill>
                          <a:latin typeface="Guttman Yad-Brush"/>
                          <a:ea typeface="Guttman Yad-Brush"/>
                        </a:rPr>
                        <a:t> הן מה שהעין תראה, והמפגש שלהן נוצר מעל הקרקעית. 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2" name="TextBox 4"/>
          <p:cNvSpPr/>
          <p:nvPr/>
        </p:nvSpPr>
        <p:spPr>
          <a:xfrm>
            <a:off x="2646360" y="3340080"/>
            <a:ext cx="3745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החניך יסביר במילים שלו את חוק סנל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3" name="TextBox 12"/>
          <p:cNvSpPr/>
          <p:nvPr/>
        </p:nvSpPr>
        <p:spPr>
          <a:xfrm>
            <a:off x="384120" y="3087720"/>
            <a:ext cx="79236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0000"/>
                </a:solidFill>
                <a:latin typeface="Tahoma"/>
                <a:ea typeface="Tahoma"/>
              </a:rPr>
              <a:t>38 דק'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4" name="TextBox 13"/>
          <p:cNvSpPr/>
          <p:nvPr/>
        </p:nvSpPr>
        <p:spPr>
          <a:xfrm>
            <a:off x="2521080" y="4106880"/>
            <a:ext cx="3997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002060"/>
                </a:solidFill>
                <a:latin typeface="Tahoma"/>
                <a:cs typeface="Tahoma"/>
              </a:rPr>
              <a:t>מדוע לדעתכם קרן האור תשבר בתווך שונה?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647720" y="293760"/>
            <a:ext cx="3975120" cy="2235240"/>
          </a:xfrm>
          <a:prstGeom prst="rect">
            <a:avLst/>
          </a:prstGeom>
          <a:ln w="0">
            <a:noFill/>
          </a:ln>
        </p:spPr>
      </p:sp>
      <p:sp>
        <p:nvSpPr>
          <p:cNvPr id="396" name="מציין מיקום של מספר שקופית 3"/>
          <p:cNvSpPr/>
          <p:nvPr/>
        </p:nvSpPr>
        <p:spPr>
          <a:xfrm>
            <a:off x="1440" y="8685360"/>
            <a:ext cx="297180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5B87CE-6171-4435-B370-B673A75E4ACF}" type="slidenum">
              <a:rPr lang="he-IL" sz="1200" b="0" strike="noStrike" spc="-1">
                <a:solidFill>
                  <a:srgbClr val="000000"/>
                </a:solidFill>
                <a:latin typeface="Calibri"/>
              </a:rPr>
              <a:t>9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97" name="טבלה 396"/>
          <p:cNvGraphicFramePr/>
          <p:nvPr/>
        </p:nvGraphicFramePr>
        <p:xfrm>
          <a:off x="250920" y="2978280"/>
          <a:ext cx="6370560" cy="5957640"/>
        </p:xfrm>
        <a:graphic>
          <a:graphicData uri="http://schemas.openxmlformats.org/drawingml/2006/table">
            <a:tbl>
              <a:tblPr/>
              <a:tblGrid>
                <a:gridCol w="118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40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פעילות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פירוט הנושא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324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ניתן לראות את הקרן הכתומה ( הקרן הפוגעת) עוברת מהאוויר לתווך צפוף.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עם הכניסה לתווך לעיתים חלק מן הקרן מוחזרת (קרן בצבע חרדל) וחלק מהקרן נשברת במעבר בין התווכים וממשיכה בתוך התווך.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הקרן שנשברה והמשיכה בתוך התווך יוצאת מהתווך חזרה לאוויר ונשברת פעם שנייה, זווית השבירה ביציאה מהתווך חזרה לאוויר שווה לזווית בפגיעה של הקרן מהאוויר לתווך.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כל הזווית מדדות החל מקו הנורמל. </a:t>
                      </a:r>
                      <a:r>
                        <a:rPr lang="he-IL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קו הנורמל הינו קו דמיוני שנמצא במאונך למשטח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ניתן לראות כי קרן האור תתקרב לנורמל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כשהתווך צפוף יותר; ותתרחק מהנורמל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he-IL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במעבר לתווך קלוש יותר.</a:t>
                      </a: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98" name="Object 1047"/>
          <p:cNvPicPr/>
          <p:nvPr/>
        </p:nvPicPr>
        <p:blipFill>
          <a:blip r:embed="rId3"/>
          <a:stretch/>
        </p:blipFill>
        <p:spPr>
          <a:xfrm>
            <a:off x="1628640" y="7988400"/>
            <a:ext cx="1514520" cy="887400"/>
          </a:xfrm>
          <a:prstGeom prst="rect">
            <a:avLst/>
          </a:prstGeom>
          <a:ln w="0">
            <a:noFill/>
          </a:ln>
        </p:spPr>
      </p:pic>
      <p:grpSp>
        <p:nvGrpSpPr>
          <p:cNvPr id="399" name="קבוצה 6"/>
          <p:cNvGrpSpPr/>
          <p:nvPr/>
        </p:nvGrpSpPr>
        <p:grpSpPr>
          <a:xfrm>
            <a:off x="1477800" y="5772960"/>
            <a:ext cx="2162880" cy="2088720"/>
            <a:chOff x="1477800" y="5772960"/>
            <a:chExt cx="2162880" cy="2088720"/>
          </a:xfrm>
        </p:grpSpPr>
        <p:grpSp>
          <p:nvGrpSpPr>
            <p:cNvPr id="400" name="קבוצה 7"/>
            <p:cNvGrpSpPr/>
            <p:nvPr/>
          </p:nvGrpSpPr>
          <p:grpSpPr>
            <a:xfrm>
              <a:off x="1477800" y="5772960"/>
              <a:ext cx="2162880" cy="2030040"/>
              <a:chOff x="1477800" y="5772960"/>
              <a:chExt cx="2162880" cy="2030040"/>
            </a:xfrm>
          </p:grpSpPr>
          <p:sp>
            <p:nvSpPr>
              <p:cNvPr id="401" name="Rectangle 1048"/>
              <p:cNvSpPr/>
              <p:nvPr/>
            </p:nvSpPr>
            <p:spPr>
              <a:xfrm rot="5404200">
                <a:off x="2003400" y="6045120"/>
                <a:ext cx="719640" cy="169704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2" name="Line 1049"/>
              <p:cNvSpPr/>
              <p:nvPr/>
            </p:nvSpPr>
            <p:spPr>
              <a:xfrm>
                <a:off x="2317680" y="5772960"/>
                <a:ext cx="29160" cy="11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3" name="Line 1050"/>
              <p:cNvSpPr/>
              <p:nvPr/>
            </p:nvSpPr>
            <p:spPr>
              <a:xfrm flipH="1" flipV="1">
                <a:off x="1477800" y="5920920"/>
                <a:ext cx="855000" cy="5918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4" name="Line 1051"/>
              <p:cNvSpPr/>
              <p:nvPr/>
            </p:nvSpPr>
            <p:spPr>
              <a:xfrm>
                <a:off x="2333160" y="6512760"/>
                <a:ext cx="351000" cy="75312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5" name="Line 1052"/>
              <p:cNvSpPr/>
              <p:nvPr/>
            </p:nvSpPr>
            <p:spPr>
              <a:xfrm>
                <a:off x="2684520" y="7265880"/>
                <a:ext cx="776160" cy="53712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6" name="Line 1053"/>
              <p:cNvSpPr/>
              <p:nvPr/>
            </p:nvSpPr>
            <p:spPr>
              <a:xfrm>
                <a:off x="2668320" y="6757200"/>
                <a:ext cx="23760" cy="90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7" name="Text Box 1058"/>
              <p:cNvSpPr/>
              <p:nvPr/>
            </p:nvSpPr>
            <p:spPr>
              <a:xfrm>
                <a:off x="1555920" y="5804280"/>
                <a:ext cx="360000" cy="33624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strike="noStrike" spc="-1" baseline="-25000">
                    <a:solidFill>
                      <a:srgbClr val="44546A"/>
                    </a:solidFill>
                    <a:latin typeface="Arial"/>
                  </a:rPr>
                  <a:t>in</a:t>
                </a:r>
                <a:endParaRPr lang="en-US" sz="1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408" name="Text Box 1062"/>
              <p:cNvSpPr/>
              <p:nvPr/>
            </p:nvSpPr>
            <p:spPr>
              <a:xfrm>
                <a:off x="2868120" y="6559200"/>
                <a:ext cx="308520" cy="3070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strike="noStrike" spc="-1">
                    <a:solidFill>
                      <a:srgbClr val="44546A"/>
                    </a:solidFill>
                    <a:latin typeface="Arial"/>
                  </a:rPr>
                  <a:t>n</a:t>
                </a:r>
                <a:endParaRPr lang="en-US" sz="1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409" name="Line 1063"/>
              <p:cNvSpPr/>
              <p:nvPr/>
            </p:nvSpPr>
            <p:spPr>
              <a:xfrm>
                <a:off x="1478160" y="5920920"/>
                <a:ext cx="2093760" cy="1488960"/>
              </a:xfrm>
              <a:prstGeom prst="line">
                <a:avLst/>
              </a:prstGeom>
              <a:ln w="9360">
                <a:solidFill>
                  <a:srgbClr val="FF66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10" name="Line 1064"/>
              <p:cNvSpPr/>
              <p:nvPr/>
            </p:nvSpPr>
            <p:spPr>
              <a:xfrm flipH="1">
                <a:off x="3431520" y="7450920"/>
                <a:ext cx="209160" cy="297360"/>
              </a:xfrm>
              <a:prstGeom prst="line">
                <a:avLst/>
              </a:prstGeom>
              <a:ln w="28440">
                <a:solidFill>
                  <a:srgbClr val="5B9BD5"/>
                </a:solidFill>
                <a:miter/>
                <a:headEnd type="triangle" w="med" len="med"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11" name="Text Box 1065"/>
              <p:cNvSpPr/>
              <p:nvPr/>
            </p:nvSpPr>
            <p:spPr>
              <a:xfrm>
                <a:off x="3278880" y="7364160"/>
                <a:ext cx="257040" cy="3070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strike="noStrike" spc="-1">
                    <a:solidFill>
                      <a:srgbClr val="44546A"/>
                    </a:solidFill>
                    <a:latin typeface="Arial"/>
                  </a:rPr>
                  <a:t>d</a:t>
                </a:r>
                <a:endParaRPr lang="en-US" sz="1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cxnSp>
            <p:nvCxnSpPr>
              <p:cNvPr id="412" name="מחבר חץ ישר 24"/>
              <p:cNvCxnSpPr/>
              <p:nvPr/>
            </p:nvCxnSpPr>
            <p:spPr>
              <a:xfrm flipV="1">
                <a:off x="2350800" y="5897160"/>
                <a:ext cx="496440" cy="615960"/>
              </a:xfrm>
              <a:prstGeom prst="straightConnector1">
                <a:avLst/>
              </a:prstGeom>
              <a:ln w="28440">
                <a:solidFill>
                  <a:srgbClr val="FFC000"/>
                </a:solidFill>
                <a:miter/>
                <a:tailEnd type="triangle" w="med" len="med"/>
              </a:ln>
            </p:spPr>
          </p:cxnSp>
        </p:grpSp>
        <p:sp>
          <p:nvSpPr>
            <p:cNvPr id="413" name="Text Box 1058"/>
            <p:cNvSpPr/>
            <p:nvPr/>
          </p:nvSpPr>
          <p:spPr>
            <a:xfrm>
              <a:off x="2748240" y="7525440"/>
              <a:ext cx="547560" cy="336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strike="noStrike" spc="-1" baseline="-25000">
                  <a:solidFill>
                    <a:srgbClr val="44546A"/>
                  </a:solidFill>
                  <a:latin typeface="Arial"/>
                </a:rPr>
                <a:t>out</a:t>
              </a:r>
              <a:endParaRPr lang="en-US" sz="1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414" name="TextBox 26"/>
          <p:cNvSpPr/>
          <p:nvPr/>
        </p:nvSpPr>
        <p:spPr>
          <a:xfrm>
            <a:off x="4013280" y="5986440"/>
            <a:ext cx="194796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זוית כניסה שווה לזוית ההחזרה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5" name="TextBox 28"/>
          <p:cNvSpPr/>
          <p:nvPr/>
        </p:nvSpPr>
        <p:spPr>
          <a:xfrm>
            <a:off x="4987800" y="6510240"/>
            <a:ext cx="97344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זוית השבירה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6" name="TextBox 30"/>
          <p:cNvSpPr/>
          <p:nvPr/>
        </p:nvSpPr>
        <p:spPr>
          <a:xfrm>
            <a:off x="4987800" y="7031160"/>
            <a:ext cx="97344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400" b="0" strike="noStrike" spc="-1">
                <a:solidFill>
                  <a:srgbClr val="44546A"/>
                </a:solidFill>
                <a:latin typeface="Arial"/>
              </a:rPr>
              <a:t>זוית היציאה</a:t>
            </a:r>
            <a:endParaRPr lang="en-US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1097280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609480" y="3964320"/>
            <a:ext cx="1097280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2320" y="160020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609480" y="396432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/>
          </p:nvPr>
        </p:nvSpPr>
        <p:spPr>
          <a:xfrm>
            <a:off x="6232320" y="396432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319640" y="160020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8029800" y="160020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/>
          </p:nvPr>
        </p:nvSpPr>
        <p:spPr>
          <a:xfrm>
            <a:off x="609480" y="396432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/>
          </p:nvPr>
        </p:nvSpPr>
        <p:spPr>
          <a:xfrm>
            <a:off x="4319640" y="396432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7"/>
          <p:cNvSpPr>
            <a:spLocks noGrp="1"/>
          </p:cNvSpPr>
          <p:nvPr>
            <p:ph/>
          </p:nvPr>
        </p:nvSpPr>
        <p:spPr>
          <a:xfrm>
            <a:off x="8029800" y="396432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609480" y="1600200"/>
            <a:ext cx="10972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1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109728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64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2320" y="1600200"/>
            <a:ext cx="535464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ubTitle"/>
          </p:nvPr>
        </p:nvSpPr>
        <p:spPr>
          <a:xfrm>
            <a:off x="609480" y="274320"/>
            <a:ext cx="10972800" cy="529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1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2320" y="1600200"/>
            <a:ext cx="535464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96432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64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6232320" y="160020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232320" y="396432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6232320" y="1600200"/>
            <a:ext cx="535464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609480" y="3964320"/>
            <a:ext cx="10972800" cy="21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799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FE3E5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4320"/>
            <a:ext cx="109728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109728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 algn="r" rtl="1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3040" lvl="1" indent="-285840" algn="r" rtl="1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 algn="r" rtl="1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 algn="r" rtl="1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 algn="r" rtl="1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 algn="r" rtl="1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 algn="r" rtl="1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737560" y="6356520"/>
            <a:ext cx="2844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200" b="0" strike="noStrike" spc="-1">
                <a:solidFill>
                  <a:srgbClr val="898989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165200" y="6356520"/>
            <a:ext cx="386100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09120" y="6356520"/>
            <a:ext cx="284508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BE5CE4-E05A-40E8-9491-5F44373F73B5}" type="slidenum">
              <a:rPr lang="he-IL" sz="1200" b="0" strike="noStrike" spc="-1">
                <a:solidFill>
                  <a:srgbClr val="898989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מלבן 6"/>
          <p:cNvSpPr/>
          <p:nvPr/>
        </p:nvSpPr>
        <p:spPr>
          <a:xfrm>
            <a:off x="0" y="6497640"/>
            <a:ext cx="12192120" cy="360360"/>
          </a:xfrm>
          <a:prstGeom prst="rect">
            <a:avLst/>
          </a:pr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משולש ישר-זווית 7"/>
          <p:cNvSpPr/>
          <p:nvPr/>
        </p:nvSpPr>
        <p:spPr>
          <a:xfrm>
            <a:off x="1440" y="5791320"/>
            <a:ext cx="1081080" cy="1079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A3CEE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משולש ישר-זווית 8"/>
          <p:cNvSpPr/>
          <p:nvPr/>
        </p:nvSpPr>
        <p:spPr>
          <a:xfrm>
            <a:off x="0" y="6146640"/>
            <a:ext cx="720720" cy="720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482AC">
              <a:alpha val="8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משולש ישר-זווית 9"/>
          <p:cNvSpPr/>
          <p:nvPr/>
        </p:nvSpPr>
        <p:spPr>
          <a:xfrm>
            <a:off x="0" y="6507000"/>
            <a:ext cx="36036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D629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TextBox 10"/>
          <p:cNvSpPr/>
          <p:nvPr/>
        </p:nvSpPr>
        <p:spPr>
          <a:xfrm>
            <a:off x="1095480" y="6497640"/>
            <a:ext cx="333828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FFFFFF"/>
                </a:solidFill>
                <a:latin typeface="AdumaFOT Regular"/>
                <a:cs typeface="AdumaFOT Regular"/>
              </a:rPr>
              <a:t>נושא השיעור - חוקי החזרה ושבירה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TextBox 11"/>
          <p:cNvSpPr/>
          <p:nvPr/>
        </p:nvSpPr>
        <p:spPr>
          <a:xfrm>
            <a:off x="5334120" y="6497640"/>
            <a:ext cx="152388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- שמור -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TextBox 12"/>
          <p:cNvSpPr/>
          <p:nvPr/>
        </p:nvSpPr>
        <p:spPr>
          <a:xfrm>
            <a:off x="11442600" y="6502320"/>
            <a:ext cx="74952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9B919C2-B1F6-4BC8-A334-116D71B1C9AE}" type="slidenum">
              <a:rPr lang="he-IL" sz="18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אליפסה 13"/>
          <p:cNvSpPr/>
          <p:nvPr/>
        </p:nvSpPr>
        <p:spPr>
          <a:xfrm>
            <a:off x="179280" y="179280"/>
            <a:ext cx="720720" cy="719280"/>
          </a:xfrm>
          <a:prstGeom prst="ellipse">
            <a:avLst/>
          </a:prstGeom>
          <a:blipFill rotWithShape="0">
            <a:blip r:embed="rId1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מחבר ישר 14"/>
          <p:cNvSpPr/>
          <p:nvPr/>
        </p:nvSpPr>
        <p:spPr>
          <a:xfrm>
            <a:off x="10344240" y="1457280"/>
            <a:ext cx="0" cy="4861080"/>
          </a:xfrm>
          <a:prstGeom prst="line">
            <a:avLst/>
          </a:prstGeom>
          <a:ln w="19080">
            <a:solidFill>
              <a:srgbClr val="1D629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מחבר ישר 15"/>
          <p:cNvSpPr/>
          <p:nvPr/>
        </p:nvSpPr>
        <p:spPr>
          <a:xfrm flipH="1">
            <a:off x="3144960" y="898560"/>
            <a:ext cx="7199280" cy="0"/>
          </a:xfrm>
          <a:prstGeom prst="line">
            <a:avLst/>
          </a:prstGeom>
          <a:ln w="50760" cap="rnd">
            <a:solidFill>
              <a:srgbClr val="1D629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" name="מלבן מעוגל 16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מלבן מעוגל 17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מלבן מעוגל 18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מלבן מעוגל 19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מלבן מעוגל 20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FE3E5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מלבן מעוגל 18"/>
          <p:cNvSpPr/>
          <p:nvPr/>
        </p:nvSpPr>
        <p:spPr>
          <a:xfrm>
            <a:off x="10550520" y="14605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AdumaFOT Regular"/>
                <a:cs typeface="AdumaFOT Regular"/>
              </a:rPr>
              <a:t>נושא </a:t>
            </a:r>
            <a:r>
              <a:rPr lang="he-IL" sz="16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1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מלבן מעוגל 19"/>
          <p:cNvSpPr/>
          <p:nvPr/>
        </p:nvSpPr>
        <p:spPr>
          <a:xfrm>
            <a:off x="10550520" y="19256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AdumaFOT Regular"/>
                <a:cs typeface="AdumaFOT Regular"/>
              </a:rPr>
              <a:t>נושא </a:t>
            </a:r>
            <a:r>
              <a:rPr lang="he-IL" sz="16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2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מלבן מעוגל 20"/>
          <p:cNvSpPr/>
          <p:nvPr/>
        </p:nvSpPr>
        <p:spPr>
          <a:xfrm>
            <a:off x="10550520" y="239220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A3CEED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000000"/>
                </a:solidFill>
                <a:latin typeface="AdumaFOT Regular"/>
                <a:cs typeface="AdumaFOT Regular"/>
              </a:rPr>
              <a:t>נושא נוכחי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מלבן מעוגל 21"/>
          <p:cNvSpPr/>
          <p:nvPr/>
        </p:nvSpPr>
        <p:spPr>
          <a:xfrm>
            <a:off x="10550520" y="285588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AdumaFOT Regular"/>
                <a:cs typeface="AdumaFOT Regular"/>
              </a:rPr>
              <a:t>נושא </a:t>
            </a:r>
            <a:r>
              <a:rPr lang="he-IL" sz="16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4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מלבן מעוגל 22"/>
          <p:cNvSpPr/>
          <p:nvPr/>
        </p:nvSpPr>
        <p:spPr>
          <a:xfrm>
            <a:off x="10550520" y="33177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AdumaFOT Regular"/>
                <a:cs typeface="AdumaFOT Regular"/>
              </a:rPr>
              <a:t>נושא </a:t>
            </a:r>
            <a:r>
              <a:rPr lang="he-IL" sz="16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5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מלבן מעוגל 23"/>
          <p:cNvSpPr/>
          <p:nvPr/>
        </p:nvSpPr>
        <p:spPr>
          <a:xfrm>
            <a:off x="10550520" y="37814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AdumaFOT Regular"/>
                <a:cs typeface="AdumaFOT Regular"/>
              </a:rPr>
              <a:t>נושא </a:t>
            </a:r>
            <a:r>
              <a:rPr lang="he-IL" sz="1600" b="0" strike="noStrike" spc="-1">
                <a:solidFill>
                  <a:srgbClr val="FFFFFF"/>
                </a:solidFill>
                <a:latin typeface="AdumaFOT Regular"/>
                <a:ea typeface="AdumaFOT Regular"/>
              </a:rPr>
              <a:t>6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TextBox 16"/>
          <p:cNvSpPr/>
          <p:nvPr/>
        </p:nvSpPr>
        <p:spPr>
          <a:xfrm>
            <a:off x="4124160" y="277920"/>
            <a:ext cx="6305760" cy="703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AdumaFOT Regular"/>
                <a:cs typeface="AdumaFOT Regular"/>
              </a:rPr>
              <a:t>כותרת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TextBox 24"/>
          <p:cNvSpPr/>
          <p:nvPr/>
        </p:nvSpPr>
        <p:spPr>
          <a:xfrm>
            <a:off x="3705120" y="1353960"/>
            <a:ext cx="6305760" cy="1008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000" b="0" strike="noStrike" spc="-1">
                <a:solidFill>
                  <a:srgbClr val="000000"/>
                </a:solidFill>
                <a:latin typeface="AdumaFOT Regular"/>
                <a:cs typeface="AdumaFOT Regular"/>
              </a:rPr>
              <a:t>כתב גודל </a:t>
            </a:r>
            <a:r>
              <a:rPr lang="he-IL" sz="2000" b="0" strike="noStrike" spc="-1">
                <a:solidFill>
                  <a:srgbClr val="000000"/>
                </a:solidFill>
                <a:latin typeface="AdumaFOT Regular"/>
                <a:ea typeface="AdumaFOT Regular"/>
              </a:rPr>
              <a:t>20, פונט </a:t>
            </a:r>
            <a:r>
              <a:rPr lang="en-US" sz="2000" b="0" strike="noStrike" spc="-1">
                <a:solidFill>
                  <a:srgbClr val="000000"/>
                </a:solidFill>
                <a:latin typeface="AdumaFOT Regular"/>
                <a:ea typeface="AdumaFOT Regular"/>
              </a:rPr>
              <a:t>AdumaFOT Regular</a:t>
            </a:r>
            <a:r>
              <a:rPr lang="he-IL" sz="2000" b="0" strike="noStrike" spc="-1">
                <a:solidFill>
                  <a:srgbClr val="000000"/>
                </a:solidFill>
                <a:latin typeface="AdumaFOT Regular"/>
                <a:ea typeface="AdumaFOT Regular"/>
              </a:rPr>
              <a:t> , לא מודגש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000" b="0" strike="noStrike" spc="-1">
                <a:solidFill>
                  <a:srgbClr val="000000"/>
                </a:solidFill>
                <a:latin typeface="AdumaFOT Regular"/>
                <a:cs typeface="AdumaFOT Regular"/>
              </a:rPr>
              <a:t>רווח של שורה וחצי בין שורות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מלבן 25"/>
          <p:cNvSpPr/>
          <p:nvPr/>
        </p:nvSpPr>
        <p:spPr>
          <a:xfrm>
            <a:off x="0" y="0"/>
            <a:ext cx="12190320" cy="6858000"/>
          </a:xfrm>
          <a:prstGeom prst="rect">
            <a:avLst/>
          </a:prstGeom>
          <a:solidFill>
            <a:srgbClr val="0A0A3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" name="object 3"/>
          <p:cNvSpPr/>
          <p:nvPr/>
        </p:nvSpPr>
        <p:spPr>
          <a:xfrm>
            <a:off x="0" y="-4680"/>
            <a:ext cx="7834320" cy="684360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3" name="קבוצה 28"/>
          <p:cNvGrpSpPr/>
          <p:nvPr/>
        </p:nvGrpSpPr>
        <p:grpSpPr>
          <a:xfrm>
            <a:off x="285840" y="225360"/>
            <a:ext cx="12412440" cy="6959520"/>
            <a:chOff x="285840" y="225360"/>
            <a:chExt cx="12412440" cy="6959520"/>
          </a:xfrm>
        </p:grpSpPr>
        <p:grpSp>
          <p:nvGrpSpPr>
            <p:cNvPr id="74" name="קבוצה 29"/>
            <p:cNvGrpSpPr/>
            <p:nvPr/>
          </p:nvGrpSpPr>
          <p:grpSpPr>
            <a:xfrm>
              <a:off x="285840" y="225360"/>
              <a:ext cx="12412440" cy="6942240"/>
              <a:chOff x="285840" y="225360"/>
              <a:chExt cx="12412440" cy="6942240"/>
            </a:xfrm>
          </p:grpSpPr>
          <p:sp>
            <p:nvSpPr>
              <p:cNvPr id="75" name="object 10"/>
              <p:cNvSpPr/>
              <p:nvPr/>
            </p:nvSpPr>
            <p:spPr>
              <a:xfrm>
                <a:off x="285840" y="225360"/>
                <a:ext cx="12412440" cy="6937200"/>
              </a:xfrm>
              <a:custGeom>
                <a:avLst/>
                <a:gdLst/>
                <a:ahLst/>
                <a:cxnLst/>
                <a:rect l="l" t="t" r="r" b="b"/>
                <a:pathLst>
                  <a:path w="12411456" h="6937248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6" name="object 11"/>
              <p:cNvSpPr/>
              <p:nvPr/>
            </p:nvSpPr>
            <p:spPr>
              <a:xfrm>
                <a:off x="285840" y="5175000"/>
                <a:ext cx="1240812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12407138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7" name="object 12"/>
              <p:cNvSpPr/>
              <p:nvPr/>
            </p:nvSpPr>
            <p:spPr>
              <a:xfrm>
                <a:off x="11491200" y="237240"/>
                <a:ext cx="360" cy="6930360"/>
              </a:xfrm>
              <a:custGeom>
                <a:avLst/>
                <a:gdLst/>
                <a:ahLst/>
                <a:cxnLst/>
                <a:rect l="l" t="t" r="r" b="b"/>
                <a:pathLst>
                  <a:path h="6930326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8" name="object 14"/>
              <p:cNvSpPr/>
              <p:nvPr/>
            </p:nvSpPr>
            <p:spPr>
              <a:xfrm>
                <a:off x="285840" y="3700080"/>
                <a:ext cx="1240812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12407138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79" name="object 12"/>
            <p:cNvSpPr/>
            <p:nvPr/>
          </p:nvSpPr>
          <p:spPr>
            <a:xfrm flipH="1">
              <a:off x="6426000" y="253080"/>
              <a:ext cx="45720" cy="6931800"/>
            </a:xfrm>
            <a:custGeom>
              <a:avLst/>
              <a:gdLst/>
              <a:ahLst/>
              <a:cxnLst/>
              <a:rect l="l" t="t" r="r" b="b"/>
              <a:pathLst>
                <a:path h="6930326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80" name="object 3"/>
          <p:cNvSpPr/>
          <p:nvPr/>
        </p:nvSpPr>
        <p:spPr>
          <a:xfrm>
            <a:off x="281160" y="7070760"/>
            <a:ext cx="914400" cy="74520"/>
          </a:xfrm>
          <a:custGeom>
            <a:avLst/>
            <a:gdLst/>
            <a:ahLst/>
            <a:cxnLst/>
            <a:rect l="l" t="t" r="r" b="b"/>
            <a:pathLst>
              <a:path w="914400" h="73152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1" name="תמונה 36"/>
          <p:cNvPicPr/>
          <p:nvPr/>
        </p:nvPicPr>
        <p:blipFill>
          <a:blip r:embed="rId4"/>
          <a:stretch/>
        </p:blipFill>
        <p:spPr>
          <a:xfrm>
            <a:off x="10280520" y="136440"/>
            <a:ext cx="1795680" cy="1774800"/>
          </a:xfrm>
          <a:prstGeom prst="rect">
            <a:avLst/>
          </a:prstGeom>
          <a:ln w="0">
            <a:noFill/>
          </a:ln>
        </p:spPr>
      </p:pic>
      <p:sp>
        <p:nvSpPr>
          <p:cNvPr id="82" name="אליפסה 38"/>
          <p:cNvSpPr/>
          <p:nvPr/>
        </p:nvSpPr>
        <p:spPr>
          <a:xfrm>
            <a:off x="179280" y="179280"/>
            <a:ext cx="720720" cy="719280"/>
          </a:xfrm>
          <a:prstGeom prst="ellipse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912960" y="2577960"/>
            <a:ext cx="10362960" cy="1470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8800" b="0" strike="noStrike" spc="-1">
                <a:solidFill>
                  <a:srgbClr val="FFFFFF"/>
                </a:solidFill>
                <a:latin typeface="AdumaFOT Bold"/>
                <a:cs typeface="AdumaFOT Bold"/>
              </a:rPr>
              <a:t>אופטיקה גאומטרית</a:t>
            </a:r>
            <a:r>
              <a:t/>
            </a:r>
            <a:br/>
            <a:r>
              <a:rPr lang="he-IL" sz="8800" b="0" strike="noStrike" spc="-1">
                <a:solidFill>
                  <a:srgbClr val="FFFFFF"/>
                </a:solidFill>
                <a:latin typeface="AdumaFOT Bold"/>
                <a:cs typeface="AdumaFOT Bold"/>
              </a:rPr>
              <a:t>חוקי החזרה ושבירה</a:t>
            </a:r>
            <a:endParaRPr lang="en-US" sz="8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כותרת 1"/>
          <p:cNvSpPr/>
          <p:nvPr/>
        </p:nvSpPr>
        <p:spPr>
          <a:xfrm>
            <a:off x="7948440" y="5502240"/>
            <a:ext cx="4124520" cy="1336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 fontScale="88000"/>
          </a:bodyPr>
          <a:lstStyle/>
          <a:p>
            <a:pPr algn="r" rt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800" b="0" strike="noStrike" spc="-1">
                <a:solidFill>
                  <a:srgbClr val="498FCC"/>
                </a:solidFill>
                <a:latin typeface="AdumaFOT Bold"/>
                <a:cs typeface="AdumaFOT Bold"/>
              </a:rPr>
              <a:t>שם הקורס : דרג ד'</a:t>
            </a:r>
            <a:endParaRPr lang="en-US" sz="4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Rectangle 2"/>
          <p:cNvSpPr/>
          <p:nvPr/>
        </p:nvSpPr>
        <p:spPr>
          <a:xfrm>
            <a:off x="2195640" y="2728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(סנליוס)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7" name="מלבן 3"/>
          <p:cNvSpPr/>
          <p:nvPr/>
        </p:nvSpPr>
        <p:spPr>
          <a:xfrm>
            <a:off x="4154400" y="1415880"/>
            <a:ext cx="6096240" cy="330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הוא חוק פיזיקלי העוסק בשבירה של קרניים במעבר בין שני תווכים בעלי מקדמי שבירה שונה.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כלומר תווכים בהם מהירות האור שונה.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החוק קובע כי: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כאשר: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– מקדם שבירה של התווך הראשון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n’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– מקדם שבירה של התווך השני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-α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זווית הפגיעה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– זווית השבירה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08" name="TextBox 4"/>
          <p:cNvPicPr/>
          <p:nvPr/>
        </p:nvPicPr>
        <p:blipFill>
          <a:blip r:embed="rId3"/>
          <a:stretch/>
        </p:blipFill>
        <p:spPr>
          <a:xfrm>
            <a:off x="5108400" y="2535120"/>
            <a:ext cx="3816360" cy="500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Rectangle 2"/>
          <p:cNvSpPr/>
          <p:nvPr/>
        </p:nvSpPr>
        <p:spPr>
          <a:xfrm>
            <a:off x="2195640" y="2728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(סנליוס)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0" name="Rectangle 3"/>
          <p:cNvSpPr/>
          <p:nvPr/>
        </p:nvSpPr>
        <p:spPr>
          <a:xfrm>
            <a:off x="2673360" y="1341360"/>
            <a:ext cx="7273800" cy="166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תרגיל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אור באוויר פוגעת במים בזווית 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30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מקדם השבירה של המים הוא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1.3.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מה תהיה זווית השבירה?                  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n’ sin </a:t>
            </a:r>
            <a:r>
              <a:rPr lang="el-GR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n sin </a:t>
            </a:r>
            <a:r>
              <a:rPr lang="el-GR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11" name="קבוצה 5"/>
          <p:cNvGrpSpPr/>
          <p:nvPr/>
        </p:nvGrpSpPr>
        <p:grpSpPr>
          <a:xfrm>
            <a:off x="3216960" y="2679480"/>
            <a:ext cx="3850560" cy="3530160"/>
            <a:chOff x="3216960" y="2679480"/>
            <a:chExt cx="3850560" cy="3530160"/>
          </a:xfrm>
        </p:grpSpPr>
        <p:grpSp>
          <p:nvGrpSpPr>
            <p:cNvPr id="212" name="קבוצה 6"/>
            <p:cNvGrpSpPr/>
            <p:nvPr/>
          </p:nvGrpSpPr>
          <p:grpSpPr>
            <a:xfrm>
              <a:off x="3216960" y="2679480"/>
              <a:ext cx="3850560" cy="3530160"/>
              <a:chOff x="3216960" y="2679480"/>
              <a:chExt cx="3850560" cy="3530160"/>
            </a:xfrm>
          </p:grpSpPr>
          <p:sp>
            <p:nvSpPr>
              <p:cNvPr id="213" name="Rectangle 1048"/>
              <p:cNvSpPr/>
              <p:nvPr/>
            </p:nvSpPr>
            <p:spPr>
              <a:xfrm rot="5404200">
                <a:off x="4182480" y="3123000"/>
                <a:ext cx="1324080" cy="312120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4" name="Line 1049"/>
              <p:cNvSpPr/>
              <p:nvPr/>
            </p:nvSpPr>
            <p:spPr>
              <a:xfrm>
                <a:off x="4770360" y="2979720"/>
                <a:ext cx="44280" cy="180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5" name="Line 1050"/>
              <p:cNvSpPr/>
              <p:nvPr/>
            </p:nvSpPr>
            <p:spPr>
              <a:xfrm flipH="1" flipV="1">
                <a:off x="3216960" y="2894400"/>
                <a:ext cx="1572480" cy="108828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6" name="Line 1051"/>
              <p:cNvSpPr/>
              <p:nvPr/>
            </p:nvSpPr>
            <p:spPr>
              <a:xfrm>
                <a:off x="4789440" y="3982680"/>
                <a:ext cx="645480" cy="138492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7" name="Line 1052"/>
              <p:cNvSpPr/>
              <p:nvPr/>
            </p:nvSpPr>
            <p:spPr>
              <a:xfrm>
                <a:off x="5435280" y="5367240"/>
                <a:ext cx="1216800" cy="84240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8" name="Line 1053"/>
              <p:cNvSpPr/>
              <p:nvPr/>
            </p:nvSpPr>
            <p:spPr>
              <a:xfrm>
                <a:off x="5406120" y="4431960"/>
                <a:ext cx="43920" cy="166716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9" name="Text Box 1058"/>
              <p:cNvSpPr/>
              <p:nvPr/>
            </p:nvSpPr>
            <p:spPr>
              <a:xfrm>
                <a:off x="3360240" y="2679120"/>
                <a:ext cx="662040" cy="5101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400" b="1" strike="noStrike" spc="-1" baseline="-25000">
                    <a:solidFill>
                      <a:srgbClr val="335B74"/>
                    </a:solidFill>
                    <a:latin typeface="Calibri"/>
                    <a:ea typeface="Calibri"/>
                  </a:rPr>
                  <a:t>in</a:t>
                </a:r>
                <a:endParaRPr lang="en-US" sz="2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220" name="Text Box 1062"/>
              <p:cNvSpPr/>
              <p:nvPr/>
            </p:nvSpPr>
            <p:spPr>
              <a:xfrm>
                <a:off x="5317920" y="4068360"/>
                <a:ext cx="1089360" cy="3682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800" b="1" strike="noStrike" spc="-1">
                    <a:solidFill>
                      <a:srgbClr val="335B74"/>
                    </a:solidFill>
                    <a:latin typeface="Calibri"/>
                    <a:ea typeface="Calibri"/>
                  </a:rPr>
                  <a:t>n’=1.3</a:t>
                </a:r>
                <a:endParaRPr lang="en-US" sz="18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221" name="Line 1063"/>
              <p:cNvSpPr/>
              <p:nvPr/>
            </p:nvSpPr>
            <p:spPr>
              <a:xfrm>
                <a:off x="3216960" y="2894400"/>
                <a:ext cx="3850560" cy="2737440"/>
              </a:xfrm>
              <a:prstGeom prst="line">
                <a:avLst/>
              </a:prstGeom>
              <a:ln w="9360">
                <a:solidFill>
                  <a:srgbClr val="FF66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222" name="Text Box 1058"/>
            <p:cNvSpPr/>
            <p:nvPr/>
          </p:nvSpPr>
          <p:spPr>
            <a:xfrm>
              <a:off x="6407640" y="5631480"/>
              <a:ext cx="533160" cy="51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 strike="noStrike" spc="-1" baseline="-25000">
                  <a:solidFill>
                    <a:srgbClr val="335B74"/>
                  </a:solidFill>
                  <a:latin typeface="Calibri"/>
                  <a:ea typeface="Calibri"/>
                </a:rPr>
                <a:t>out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23" name="Text Box 1062"/>
          <p:cNvSpPr/>
          <p:nvPr/>
        </p:nvSpPr>
        <p:spPr>
          <a:xfrm>
            <a:off x="5049720" y="3597120"/>
            <a:ext cx="109080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335B74"/>
                </a:solidFill>
                <a:latin typeface="Calibri"/>
                <a:ea typeface="Calibri"/>
              </a:rPr>
              <a:t>n=1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4" name="TextBox 2"/>
          <p:cNvSpPr/>
          <p:nvPr/>
        </p:nvSpPr>
        <p:spPr>
          <a:xfrm>
            <a:off x="8913960" y="3243240"/>
            <a:ext cx="1511280" cy="126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 = 1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30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n’ = 1.3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5" name="מלבן מעוגל 25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6" name="מלבן מעוגל 29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7" name="מלבן מעוגל 30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8" name="מלבן מעוגל 31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9" name="מלבן מעוגל 32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0" name="מלבן מעוגל 33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Rectangle 2"/>
          <p:cNvSpPr/>
          <p:nvPr/>
        </p:nvSpPr>
        <p:spPr>
          <a:xfrm>
            <a:off x="2225520" y="25416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(סנליוס)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2" name="Rectangle 3"/>
          <p:cNvSpPr/>
          <p:nvPr/>
        </p:nvSpPr>
        <p:spPr>
          <a:xfrm>
            <a:off x="5635800" y="1968480"/>
            <a:ext cx="266364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n’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3" name="TextBox 6"/>
          <p:cNvSpPr/>
          <p:nvPr/>
        </p:nvSpPr>
        <p:spPr>
          <a:xfrm>
            <a:off x="4073400" y="1430280"/>
            <a:ext cx="6193080" cy="386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נתונים:    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 = 1 ,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30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, n’ = 1.3 ,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4" name="Rectangle 3"/>
          <p:cNvSpPr/>
          <p:nvPr/>
        </p:nvSpPr>
        <p:spPr>
          <a:xfrm>
            <a:off x="4073400" y="2894040"/>
            <a:ext cx="302436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1.3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 sin 30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5" name="Rectangle 3"/>
          <p:cNvSpPr/>
          <p:nvPr/>
        </p:nvSpPr>
        <p:spPr>
          <a:xfrm>
            <a:off x="4073400" y="3368520"/>
            <a:ext cx="302436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1.3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0.5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6" name="Rectangle 3"/>
          <p:cNvSpPr/>
          <p:nvPr/>
        </p:nvSpPr>
        <p:spPr>
          <a:xfrm>
            <a:off x="4094280" y="3871800"/>
            <a:ext cx="3025800" cy="358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0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0.5/1.3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7" name="Rectangle 3"/>
          <p:cNvSpPr/>
          <p:nvPr/>
        </p:nvSpPr>
        <p:spPr>
          <a:xfrm>
            <a:off x="4094280" y="4395960"/>
            <a:ext cx="302580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0.384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8" name="Rectangle 3"/>
          <p:cNvSpPr/>
          <p:nvPr/>
        </p:nvSpPr>
        <p:spPr>
          <a:xfrm>
            <a:off x="5259240" y="4910040"/>
            <a:ext cx="156060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22.6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=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9" name="Rectangle 3"/>
          <p:cNvSpPr/>
          <p:nvPr/>
        </p:nvSpPr>
        <p:spPr>
          <a:xfrm>
            <a:off x="7415280" y="4429080"/>
            <a:ext cx="1927080" cy="293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68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Shift sin 0.384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0" name="Rectangle 3"/>
          <p:cNvSpPr/>
          <p:nvPr/>
        </p:nvSpPr>
        <p:spPr>
          <a:xfrm>
            <a:off x="7415280" y="3905280"/>
            <a:ext cx="1927080" cy="293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68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העברת אגפים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1" name="Rectangle 3"/>
          <p:cNvSpPr/>
          <p:nvPr/>
        </p:nvSpPr>
        <p:spPr>
          <a:xfrm>
            <a:off x="7415280" y="2927520"/>
            <a:ext cx="1927080" cy="29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68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הצבה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2" name="מלבן 1"/>
          <p:cNvSpPr/>
          <p:nvPr/>
        </p:nvSpPr>
        <p:spPr>
          <a:xfrm>
            <a:off x="8294400" y="1893960"/>
            <a:ext cx="198828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נוסחת חוק סנל: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3" name="מלבן מעוגל 21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4" name="מלבן מעוגל 25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5" name="מלבן מעוגל 26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6" name="מלבן מעוגל 27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7" name="מלבן מעוגל 28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8" name="מלבן מעוגל 29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9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6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4" dur="10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8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0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7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8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Rectangle 2"/>
          <p:cNvSpPr/>
          <p:nvPr/>
        </p:nvSpPr>
        <p:spPr>
          <a:xfrm>
            <a:off x="1781280" y="2746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(סנליוס)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50" name="קבוצה 4"/>
          <p:cNvGrpSpPr/>
          <p:nvPr/>
        </p:nvGrpSpPr>
        <p:grpSpPr>
          <a:xfrm>
            <a:off x="5514120" y="1642320"/>
            <a:ext cx="3852000" cy="3530880"/>
            <a:chOff x="5514120" y="1642320"/>
            <a:chExt cx="3852000" cy="3530880"/>
          </a:xfrm>
        </p:grpSpPr>
        <p:grpSp>
          <p:nvGrpSpPr>
            <p:cNvPr id="251" name="קבוצה 5"/>
            <p:cNvGrpSpPr/>
            <p:nvPr/>
          </p:nvGrpSpPr>
          <p:grpSpPr>
            <a:xfrm>
              <a:off x="5514120" y="1642320"/>
              <a:ext cx="3852000" cy="3530880"/>
              <a:chOff x="5514120" y="1642320"/>
              <a:chExt cx="3852000" cy="3530880"/>
            </a:xfrm>
          </p:grpSpPr>
          <p:sp>
            <p:nvSpPr>
              <p:cNvPr id="252" name="Rectangle 1048"/>
              <p:cNvSpPr/>
              <p:nvPr/>
            </p:nvSpPr>
            <p:spPr>
              <a:xfrm rot="5404200">
                <a:off x="6480360" y="2085480"/>
                <a:ext cx="1324080" cy="312192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3" name="Line 1049"/>
              <p:cNvSpPr/>
              <p:nvPr/>
            </p:nvSpPr>
            <p:spPr>
              <a:xfrm>
                <a:off x="7067880" y="1942560"/>
                <a:ext cx="44640" cy="180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4" name="Line 1050"/>
              <p:cNvSpPr/>
              <p:nvPr/>
            </p:nvSpPr>
            <p:spPr>
              <a:xfrm flipH="1" flipV="1">
                <a:off x="5514120" y="1857240"/>
                <a:ext cx="1573200" cy="10886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5" name="Line 1051"/>
              <p:cNvSpPr/>
              <p:nvPr/>
            </p:nvSpPr>
            <p:spPr>
              <a:xfrm>
                <a:off x="7087320" y="2945880"/>
                <a:ext cx="645840" cy="138528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6" name="Line 1052"/>
              <p:cNvSpPr/>
              <p:nvPr/>
            </p:nvSpPr>
            <p:spPr>
              <a:xfrm>
                <a:off x="7733520" y="4330800"/>
                <a:ext cx="1217160" cy="84240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7" name="Line 1053"/>
              <p:cNvSpPr/>
              <p:nvPr/>
            </p:nvSpPr>
            <p:spPr>
              <a:xfrm>
                <a:off x="7704000" y="3395160"/>
                <a:ext cx="43920" cy="166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8" name="Text Box 1058"/>
              <p:cNvSpPr/>
              <p:nvPr/>
            </p:nvSpPr>
            <p:spPr>
              <a:xfrm>
                <a:off x="5657760" y="1641960"/>
                <a:ext cx="662040" cy="5101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400" b="1" strike="noStrike" spc="-1" baseline="-25000">
                    <a:solidFill>
                      <a:srgbClr val="335B74"/>
                    </a:solidFill>
                    <a:latin typeface="Calibri"/>
                    <a:ea typeface="Calibri"/>
                  </a:rPr>
                  <a:t>in</a:t>
                </a:r>
                <a:endParaRPr lang="en-US" sz="2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259" name="Text Box 1062"/>
              <p:cNvSpPr/>
              <p:nvPr/>
            </p:nvSpPr>
            <p:spPr>
              <a:xfrm>
                <a:off x="7615800" y="3031560"/>
                <a:ext cx="1089720" cy="3682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800" b="1" strike="noStrike" spc="-1">
                    <a:solidFill>
                      <a:srgbClr val="335B74"/>
                    </a:solidFill>
                    <a:latin typeface="Calibri"/>
                    <a:ea typeface="Calibri"/>
                  </a:rPr>
                  <a:t>n’=1.3</a:t>
                </a:r>
                <a:endParaRPr lang="en-US" sz="18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260" name="Line 1063"/>
              <p:cNvSpPr/>
              <p:nvPr/>
            </p:nvSpPr>
            <p:spPr>
              <a:xfrm>
                <a:off x="5514480" y="1856880"/>
                <a:ext cx="3851640" cy="2738520"/>
              </a:xfrm>
              <a:prstGeom prst="line">
                <a:avLst/>
              </a:prstGeom>
              <a:ln w="9360">
                <a:solidFill>
                  <a:srgbClr val="FF66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261" name="Text Box 1058"/>
            <p:cNvSpPr/>
            <p:nvPr/>
          </p:nvSpPr>
          <p:spPr>
            <a:xfrm>
              <a:off x="8705880" y="4594680"/>
              <a:ext cx="533160" cy="51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 strike="noStrike" spc="-1" baseline="-25000">
                  <a:solidFill>
                    <a:srgbClr val="335B74"/>
                  </a:solidFill>
                  <a:latin typeface="Calibri"/>
                  <a:ea typeface="Calibri"/>
                </a:rPr>
                <a:t>out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62" name="Text Box 1062"/>
          <p:cNvSpPr/>
          <p:nvPr/>
        </p:nvSpPr>
        <p:spPr>
          <a:xfrm>
            <a:off x="7329600" y="2577960"/>
            <a:ext cx="109044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335B74"/>
                </a:solidFill>
                <a:latin typeface="Calibri"/>
                <a:ea typeface="Calibri"/>
              </a:rPr>
              <a:t>n=1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3" name="קשת 18"/>
          <p:cNvSpPr/>
          <p:nvPr/>
        </p:nvSpPr>
        <p:spPr>
          <a:xfrm rot="7807200">
            <a:off x="7055640" y="3163680"/>
            <a:ext cx="290520" cy="198360"/>
          </a:xfrm>
          <a:custGeom>
            <a:avLst/>
            <a:gdLst/>
            <a:ahLst/>
            <a:cxnLst/>
            <a:rect l="l" t="t" r="r" b="b"/>
            <a:pathLst>
              <a:path w="144625" h="99109">
                <a:moveTo>
                  <a:pt x="144625" y="0"/>
                </a:moveTo>
                <a:cubicBezTo>
                  <a:pt x="224499" y="0"/>
                  <a:pt x="289250" y="44373"/>
                  <a:pt x="289250" y="99109"/>
                </a:cubicBezTo>
                <a:lnTo>
                  <a:pt x="144625" y="99109"/>
                </a:lnTo>
                <a:lnTo>
                  <a:pt x="144625" y="0"/>
                </a:lnTo>
                <a:close/>
                <a:moveTo>
                  <a:pt x="144625" y="0"/>
                </a:moveTo>
                <a:cubicBezTo>
                  <a:pt x="224499" y="0"/>
                  <a:pt x="289250" y="44373"/>
                  <a:pt x="289250" y="99109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  <a:effectLst>
            <a:outerShdw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4" name="מלבן מעוגל 19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5" name="מלבן מעוגל 23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6" name="מלבן מעוגל 24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7" name="מלבן מעוגל 25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8" name="מלבן מעוגל 26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9" name="מלבן מעוגל 27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 2"/>
          <p:cNvSpPr/>
          <p:nvPr/>
        </p:nvSpPr>
        <p:spPr>
          <a:xfrm>
            <a:off x="2216160" y="2746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(סנליוס)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1" name="מלבן 4"/>
          <p:cNvSpPr/>
          <p:nvPr/>
        </p:nvSpPr>
        <p:spPr>
          <a:xfrm>
            <a:off x="3646440" y="3141720"/>
            <a:ext cx="6437520" cy="38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נתונים: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?  ,n’ = 1.2  , n. = 1  ,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53.6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2" name="Rectangle 3"/>
          <p:cNvSpPr/>
          <p:nvPr/>
        </p:nvSpPr>
        <p:spPr>
          <a:xfrm>
            <a:off x="2809800" y="1417680"/>
            <a:ext cx="7274160" cy="165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תרגיל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2: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אור באוויר פוגעת בתווך בזווית לא ידועה.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מקדם השבירה של התווך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1.2. זווית השבירה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53.6.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מה היא זווית הפגיעה?        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n’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β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3" name="Rectangle 3"/>
          <p:cNvSpPr/>
          <p:nvPr/>
        </p:nvSpPr>
        <p:spPr>
          <a:xfrm>
            <a:off x="4319640" y="4216320"/>
            <a:ext cx="302400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1.2 sin53.6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 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4" name="Rectangle 3"/>
          <p:cNvSpPr/>
          <p:nvPr/>
        </p:nvSpPr>
        <p:spPr>
          <a:xfrm>
            <a:off x="4319640" y="4691160"/>
            <a:ext cx="3024000" cy="35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0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0.965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sin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5" name="Rectangle 3"/>
          <p:cNvSpPr/>
          <p:nvPr/>
        </p:nvSpPr>
        <p:spPr>
          <a:xfrm>
            <a:off x="4773600" y="5153040"/>
            <a:ext cx="172872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el-GR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α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= 75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6" name="Rectangle 3"/>
          <p:cNvSpPr/>
          <p:nvPr/>
        </p:nvSpPr>
        <p:spPr>
          <a:xfrm>
            <a:off x="7362720" y="4700520"/>
            <a:ext cx="1925640" cy="293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68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Shift sin 0.965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7" name="Rectangle 3"/>
          <p:cNvSpPr/>
          <p:nvPr/>
        </p:nvSpPr>
        <p:spPr>
          <a:xfrm>
            <a:off x="7380360" y="4249800"/>
            <a:ext cx="1927080" cy="293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68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הצבה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8" name="מלבן מעוגל 9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9" name="מלבן מעוגל 10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0" name="מלבן מעוגל 11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1" name="מלבן מעוגל 12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2" name="מלבן מעוגל 13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5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Rectangle 3"/>
          <p:cNvSpPr/>
          <p:nvPr/>
        </p:nvSpPr>
        <p:spPr>
          <a:xfrm>
            <a:off x="2517840" y="1424160"/>
            <a:ext cx="7621560" cy="4225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5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תרגיל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3: קרן אור עוברת ממים לאוויר בזווית של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80,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מהי זווית השבירה?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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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1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-  כלומר, אין  זווית שבירה.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מתבצעת החזרה. מצב זה מוגדר כהחזרה גמורה.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4" name="TextBox 2"/>
          <p:cNvSpPr/>
          <p:nvPr/>
        </p:nvSpPr>
        <p:spPr>
          <a:xfrm>
            <a:off x="8575560" y="2457360"/>
            <a:ext cx="1697040" cy="126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80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n. = 1.3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n’ = 1 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?  </a:t>
            </a:r>
            <a:r>
              <a:rPr lang="en-US" sz="2400" b="0" strike="noStrike" spc="-1">
                <a:solidFill>
                  <a:srgbClr val="335B74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85" name="קבוצה 4"/>
          <p:cNvGrpSpPr/>
          <p:nvPr/>
        </p:nvGrpSpPr>
        <p:grpSpPr>
          <a:xfrm>
            <a:off x="4456080" y="2468520"/>
            <a:ext cx="3743280" cy="1738440"/>
            <a:chOff x="4456080" y="2468520"/>
            <a:chExt cx="3743280" cy="1738440"/>
          </a:xfrm>
        </p:grpSpPr>
        <p:sp>
          <p:nvSpPr>
            <p:cNvPr id="286" name="Rectangle 3"/>
            <p:cNvSpPr/>
            <p:nvPr/>
          </p:nvSpPr>
          <p:spPr>
            <a:xfrm>
              <a:off x="4670280" y="2468520"/>
              <a:ext cx="3022560" cy="36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normAutofit fontScale="91000"/>
            </a:bodyPr>
            <a:lstStyle/>
            <a:p>
              <a:pPr algn="ctr" rtl="1">
                <a:lnSpc>
                  <a:spcPct val="80000"/>
                </a:lnSpc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1 sin </a:t>
              </a:r>
              <a:r>
                <a:rPr lang="el-GR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β</a:t>
              </a:r>
              <a:r>
                <a:rPr lang="he-IL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 = </a:t>
              </a: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1.3 sin 80</a:t>
              </a:r>
              <a:r>
                <a:rPr lang="he-IL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  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7" name="Rectangle 3"/>
            <p:cNvSpPr/>
            <p:nvPr/>
          </p:nvSpPr>
          <p:spPr>
            <a:xfrm>
              <a:off x="4670280" y="2930760"/>
              <a:ext cx="3022560" cy="36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normAutofit fontScale="91000"/>
            </a:bodyPr>
            <a:lstStyle/>
            <a:p>
              <a:pPr algn="ctr" rtl="1">
                <a:lnSpc>
                  <a:spcPct val="80000"/>
                </a:lnSpc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sin </a:t>
              </a:r>
              <a:r>
                <a:rPr lang="el-GR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β</a:t>
              </a:r>
              <a:r>
                <a:rPr lang="he-IL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 = 1.3*</a:t>
              </a: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0.984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8" name="Rectangle 3"/>
            <p:cNvSpPr/>
            <p:nvPr/>
          </p:nvSpPr>
          <p:spPr>
            <a:xfrm>
              <a:off x="5173560" y="3434040"/>
              <a:ext cx="2232000" cy="36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normAutofit fontScale="91000"/>
            </a:bodyPr>
            <a:lstStyle/>
            <a:p>
              <a:pPr algn="ctr" rtl="1">
                <a:lnSpc>
                  <a:spcPct val="80000"/>
                </a:lnSpc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sin </a:t>
              </a:r>
              <a:r>
                <a:rPr lang="el-GR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β</a:t>
              </a:r>
              <a:r>
                <a:rPr lang="he-IL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 = </a:t>
              </a: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1.28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9" name="Rectangle 3"/>
            <p:cNvSpPr/>
            <p:nvPr/>
          </p:nvSpPr>
          <p:spPr>
            <a:xfrm>
              <a:off x="4456080" y="3847320"/>
              <a:ext cx="3743280" cy="3596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normAutofit fontScale="91000"/>
            </a:bodyPr>
            <a:lstStyle/>
            <a:p>
              <a:pPr algn="ctr" rtl="1">
                <a:lnSpc>
                  <a:spcPct val="80000"/>
                </a:lnSpc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2400" b="0" strike="noStrike" spc="-1">
                  <a:solidFill>
                    <a:srgbClr val="000000"/>
                  </a:solidFill>
                  <a:latin typeface="Calibri"/>
                  <a:cs typeface="Calibri"/>
                </a:rPr>
                <a:t>לא יתכן ש  </a:t>
              </a: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1.28</a:t>
              </a:r>
              <a:r>
                <a:rPr lang="en-US" sz="2400" b="0" strike="noStrike" spc="-1">
                  <a:solidFill>
                    <a:srgbClr val="000000"/>
                  </a:solidFill>
                  <a:latin typeface="Symbol"/>
                  <a:ea typeface="Symbol"/>
                </a:rPr>
                <a:t></a:t>
              </a:r>
              <a:r>
                <a:rPr lang="en-US" sz="24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 = sin </a:t>
              </a:r>
              <a:r>
                <a:rPr lang="en-US" sz="2400" b="0" strike="noStrike" spc="-1">
                  <a:solidFill>
                    <a:srgbClr val="000000"/>
                  </a:solidFill>
                  <a:latin typeface="Symbol"/>
                  <a:ea typeface="Symbol"/>
                </a:rPr>
                <a:t>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90" name="Rectangle 2"/>
          <p:cNvSpPr/>
          <p:nvPr/>
        </p:nvSpPr>
        <p:spPr>
          <a:xfrm>
            <a:off x="2176560" y="28116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חוק סנל (סנליוס)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1" name="מלבן מעוגל 9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2" name="מלבן מעוגל 10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3" name="מלבן מעוגל 11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4" name="מלבן מעוגל 12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5" name="מלבן מעוגל 13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" dur="1000"/>
                                        <p:tgtEl>
                                          <p:spTgt spid="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0" dur="1000"/>
                                        <p:tgtEl>
                                          <p:spTgt spid="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Rectangle 3"/>
          <p:cNvSpPr/>
          <p:nvPr/>
        </p:nvSpPr>
        <p:spPr>
          <a:xfrm>
            <a:off x="2619360" y="1263600"/>
            <a:ext cx="7564320" cy="2376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5000"/>
          </a:bodyPr>
          <a:lstStyle/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זווית הפגיעה שתגרום לזווית שבירה של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90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היא הזווית  הקריטית.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זווית קריטית-</a:t>
            </a:r>
            <a:r>
              <a:rPr lang="he-IL" sz="2800" b="1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תסומן ב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כל זווית גדולה מ-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, תגרום להחזרה גמורה של הקרן, בזווית השווה לזווית הפגיעה.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97" name="קבוצה 3"/>
          <p:cNvGrpSpPr/>
          <p:nvPr/>
        </p:nvGrpSpPr>
        <p:grpSpPr>
          <a:xfrm>
            <a:off x="4955760" y="3784680"/>
            <a:ext cx="3297600" cy="1936800"/>
            <a:chOff x="4955760" y="3784680"/>
            <a:chExt cx="3297600" cy="1936800"/>
          </a:xfrm>
        </p:grpSpPr>
        <p:grpSp>
          <p:nvGrpSpPr>
            <p:cNvPr id="298" name="קבוצה 4"/>
            <p:cNvGrpSpPr/>
            <p:nvPr/>
          </p:nvGrpSpPr>
          <p:grpSpPr>
            <a:xfrm>
              <a:off x="4955760" y="3784680"/>
              <a:ext cx="3297600" cy="1936800"/>
              <a:chOff x="4955760" y="3784680"/>
              <a:chExt cx="3297600" cy="1936800"/>
            </a:xfrm>
          </p:grpSpPr>
          <p:sp>
            <p:nvSpPr>
              <p:cNvPr id="299" name="Rectangle 1048"/>
              <p:cNvSpPr/>
              <p:nvPr/>
            </p:nvSpPr>
            <p:spPr>
              <a:xfrm rot="5404200">
                <a:off x="5905080" y="3372120"/>
                <a:ext cx="1398600" cy="329580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00" name="Line 1049"/>
              <p:cNvSpPr/>
              <p:nvPr/>
            </p:nvSpPr>
            <p:spPr>
              <a:xfrm>
                <a:off x="6223680" y="3784680"/>
                <a:ext cx="37800" cy="153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01" name="Line 1050"/>
              <p:cNvSpPr/>
              <p:nvPr/>
            </p:nvSpPr>
            <p:spPr>
              <a:xfrm flipH="1">
                <a:off x="5304600" y="4270320"/>
                <a:ext cx="955800" cy="9914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02" name="Text Box 1062"/>
              <p:cNvSpPr/>
              <p:nvPr/>
            </p:nvSpPr>
            <p:spPr>
              <a:xfrm>
                <a:off x="7099560" y="4360320"/>
                <a:ext cx="974160" cy="36828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800" b="1" strike="noStrike" spc="-1">
                    <a:solidFill>
                      <a:srgbClr val="335B74"/>
                    </a:solidFill>
                    <a:latin typeface="Calibri"/>
                    <a:ea typeface="Calibri"/>
                  </a:rPr>
                  <a:t>n’=1.3</a:t>
                </a:r>
                <a:endParaRPr lang="en-US" sz="18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</p:grpSp>
      </p:grpSp>
      <p:sp>
        <p:nvSpPr>
          <p:cNvPr id="303" name="Text Box 1062"/>
          <p:cNvSpPr/>
          <p:nvPr/>
        </p:nvSpPr>
        <p:spPr>
          <a:xfrm>
            <a:off x="7211880" y="3900600"/>
            <a:ext cx="72396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335B74"/>
                </a:solidFill>
                <a:latin typeface="Calibri"/>
                <a:ea typeface="Calibri"/>
              </a:rPr>
              <a:t>n=1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4" name="Line 1050"/>
          <p:cNvSpPr/>
          <p:nvPr/>
        </p:nvSpPr>
        <p:spPr>
          <a:xfrm flipH="1" flipV="1">
            <a:off x="6255360" y="4309560"/>
            <a:ext cx="957240" cy="991440"/>
          </a:xfrm>
          <a:prstGeom prst="line">
            <a:avLst/>
          </a:prstGeom>
          <a:ln w="28440">
            <a:solidFill>
              <a:srgbClr val="FF6600"/>
            </a:solidFill>
            <a:miter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5" name="Rectangle 2"/>
          <p:cNvSpPr/>
          <p:nvPr/>
        </p:nvSpPr>
        <p:spPr>
          <a:xfrm>
            <a:off x="2131920" y="2602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החזרה גמורה- זווית קריטית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6" name="מלבן מעוגל 13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7" name="מלבן מעוגל 14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8" name="מלבן מעוגל 15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9" name="מלבן מעוגל 16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0" name="מלבן מעוגל 17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Rectangle 2"/>
          <p:cNvSpPr/>
          <p:nvPr/>
        </p:nvSpPr>
        <p:spPr>
          <a:xfrm>
            <a:off x="1984320" y="2746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זווית קריטית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2" name="Rectangle 3"/>
          <p:cNvSpPr/>
          <p:nvPr/>
        </p:nvSpPr>
        <p:spPr>
          <a:xfrm>
            <a:off x="679320" y="1268280"/>
            <a:ext cx="9217080" cy="489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(n1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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n2)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מה הזווית הקריטית?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 n1 sin 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 = n2 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(n2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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n1)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מה הזווית הקריטית?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  n2 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 = n1 sin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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3" name="TextBox 3"/>
          <p:cNvSpPr/>
          <p:nvPr/>
        </p:nvSpPr>
        <p:spPr>
          <a:xfrm>
            <a:off x="8424720" y="1865160"/>
            <a:ext cx="1368720" cy="97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נתונים: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n1 = 1.6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n2 = 1.1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4" name="Rectangle 3"/>
          <p:cNvSpPr/>
          <p:nvPr/>
        </p:nvSpPr>
        <p:spPr>
          <a:xfrm>
            <a:off x="5056200" y="1789200"/>
            <a:ext cx="336852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1.1 sin 90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1.6 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Rectangle 3"/>
          <p:cNvSpPr/>
          <p:nvPr/>
        </p:nvSpPr>
        <p:spPr>
          <a:xfrm>
            <a:off x="5634000" y="2730600"/>
            <a:ext cx="221292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43.43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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6" name="Rectangle 3"/>
          <p:cNvSpPr/>
          <p:nvPr/>
        </p:nvSpPr>
        <p:spPr>
          <a:xfrm>
            <a:off x="5545080" y="2257560"/>
            <a:ext cx="259560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1.1 /1.6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7" name="Rectangle 3"/>
          <p:cNvSpPr/>
          <p:nvPr/>
        </p:nvSpPr>
        <p:spPr>
          <a:xfrm>
            <a:off x="5056200" y="3965400"/>
            <a:ext cx="336852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1.6 sin 90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1.1 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8" name="Rectangle 3"/>
          <p:cNvSpPr/>
          <p:nvPr/>
        </p:nvSpPr>
        <p:spPr>
          <a:xfrm>
            <a:off x="5632560" y="4935600"/>
            <a:ext cx="2214360" cy="35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0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1.45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9" name="Rectangle 3"/>
          <p:cNvSpPr/>
          <p:nvPr/>
        </p:nvSpPr>
        <p:spPr>
          <a:xfrm>
            <a:off x="5545080" y="4432320"/>
            <a:ext cx="259560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1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1.6 /1.1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sin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0" name="Rectangle 3"/>
          <p:cNvSpPr/>
          <p:nvPr/>
        </p:nvSpPr>
        <p:spPr>
          <a:xfrm>
            <a:off x="2917800" y="5504040"/>
            <a:ext cx="7296120" cy="718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4000"/>
          </a:bodyPr>
          <a:lstStyle/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ידוע כי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–1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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sin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c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Symbol"/>
              </a:rPr>
              <a:t>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1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ct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לכן, זווית קריטית קיימת רק במעבר מחומר צפוף לקלוש בלבד.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1" name="TextBox 11"/>
          <p:cNvSpPr/>
          <p:nvPr/>
        </p:nvSpPr>
        <p:spPr>
          <a:xfrm>
            <a:off x="8424720" y="4010040"/>
            <a:ext cx="1368720" cy="97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נתונים: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n1 = 1.6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n2 = 1.1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2" name="מלבן מעוגל 12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3" name="מלבן מעוגל 13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4" name="מלבן מעוגל 14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5" name="מלבן מעוגל 15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6" name="מלבן מעוגל 16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9"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10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35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38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41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44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49" dur="500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2"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3" dur="10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10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9"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10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4"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5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9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0" dur="1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1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6"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7" dur="1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8" dur="1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Box 16"/>
          <p:cNvSpPr/>
          <p:nvPr/>
        </p:nvSpPr>
        <p:spPr>
          <a:xfrm>
            <a:off x="4124160" y="277920"/>
            <a:ext cx="6305760" cy="703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סיכום סופי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 Box 4"/>
          <p:cNvSpPr/>
          <p:nvPr/>
        </p:nvSpPr>
        <p:spPr>
          <a:xfrm>
            <a:off x="1747800" y="1336680"/>
            <a:ext cx="836604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0" strike="noStrike" spc="-1">
                <a:solidFill>
                  <a:srgbClr val="000000"/>
                </a:solidFill>
                <a:latin typeface="Calibri"/>
                <a:cs typeface="Calibri"/>
              </a:rPr>
              <a:t>בשיעור זה הבנו את חוק ההחזרה והשבירה.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9" name="מלבן 10"/>
          <p:cNvSpPr/>
          <p:nvPr/>
        </p:nvSpPr>
        <p:spPr>
          <a:xfrm>
            <a:off x="2792160" y="2055960"/>
            <a:ext cx="750492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70C0"/>
                </a:solidFill>
                <a:latin typeface="Calibri"/>
                <a:cs typeface="Calibri"/>
              </a:rPr>
              <a:t>מה ההבדל בין זווית הפגיעה לזווית השבירה מתווך קלוש לצפוף?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0" name="מלבן 11"/>
          <p:cNvSpPr/>
          <p:nvPr/>
        </p:nvSpPr>
        <p:spPr>
          <a:xfrm>
            <a:off x="5115240" y="2944800"/>
            <a:ext cx="510948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70C0"/>
                </a:solidFill>
                <a:latin typeface="Calibri"/>
                <a:cs typeface="Calibri"/>
              </a:rPr>
              <a:t>בין אילו שני ישרים נמדוד זווית של קרן אור?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1" name="מלבן 13"/>
          <p:cNvSpPr/>
          <p:nvPr/>
        </p:nvSpPr>
        <p:spPr>
          <a:xfrm>
            <a:off x="4017960" y="5067360"/>
            <a:ext cx="6095880" cy="520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0" strike="noStrike" spc="-1">
                <a:solidFill>
                  <a:srgbClr val="000000"/>
                </a:solidFill>
                <a:latin typeface="Calibri"/>
                <a:cs typeface="Calibri"/>
              </a:rPr>
              <a:t>בשיעור הבא נלמד על מראה מישורית.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2" name="מלבן 12"/>
          <p:cNvSpPr/>
          <p:nvPr/>
        </p:nvSpPr>
        <p:spPr>
          <a:xfrm>
            <a:off x="7885440" y="3948120"/>
            <a:ext cx="228528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70C0"/>
                </a:solidFill>
                <a:latin typeface="Calibri"/>
                <a:cs typeface="Calibri"/>
              </a:rPr>
              <a:t>מהי זווית קריטית?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3" name="מלבן 1"/>
          <p:cNvSpPr/>
          <p:nvPr/>
        </p:nvSpPr>
        <p:spPr>
          <a:xfrm>
            <a:off x="6412680" y="2482920"/>
            <a:ext cx="378972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זווית הפגיעה תהיה קטנה מזווית השבירה.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4" name="מלבן 2"/>
          <p:cNvSpPr/>
          <p:nvPr/>
        </p:nvSpPr>
        <p:spPr>
          <a:xfrm>
            <a:off x="7885440" y="3400560"/>
            <a:ext cx="227772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בין קו הנורמל לקרן האור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5" name="מלבן 3"/>
          <p:cNvSpPr/>
          <p:nvPr/>
        </p:nvSpPr>
        <p:spPr>
          <a:xfrm>
            <a:off x="2818440" y="4327560"/>
            <a:ext cx="747468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זווית שמהערך שלה ומעלה קרן האור הפוגעת תוחזר ולא תשבר במעבר לתווך הקלוש.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6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FE3E5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16"/>
          <p:cNvSpPr/>
          <p:nvPr/>
        </p:nvSpPr>
        <p:spPr>
          <a:xfrm>
            <a:off x="4124160" y="277920"/>
            <a:ext cx="6305760" cy="703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תוכן עניינים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Box 24"/>
          <p:cNvSpPr/>
          <p:nvPr/>
        </p:nvSpPr>
        <p:spPr>
          <a:xfrm>
            <a:off x="3763800" y="1195560"/>
            <a:ext cx="6305760" cy="2837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נושא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1 – הגדרות קרניים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נושא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2 – עיקרון ההפיכות</a:t>
            </a:r>
            <a:r>
              <a:t/>
            </a:r>
            <a:br/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נושא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3 – חוק סנל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נושא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4 – חוק ההחזרה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נושא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5 – זווית קריטית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 16"/>
          <p:cNvSpPr/>
          <p:nvPr/>
        </p:nvSpPr>
        <p:spPr>
          <a:xfrm>
            <a:off x="4124160" y="277920"/>
            <a:ext cx="6305760" cy="703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שבירה והחזרה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מלבן 4"/>
          <p:cNvSpPr/>
          <p:nvPr/>
        </p:nvSpPr>
        <p:spPr>
          <a:xfrm>
            <a:off x="3213000" y="1311120"/>
            <a:ext cx="6985080" cy="155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שבירה והחזרה אלו הן שתי התופעות היסוד של האופטיקה הגיאומטרית.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אנו משתמשים בהם בבניית מכשירים אופטיים שונים.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מלבן מעוגל 3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כותרת 1"/>
          <p:cNvSpPr/>
          <p:nvPr/>
        </p:nvSpPr>
        <p:spPr>
          <a:xfrm>
            <a:off x="2044800" y="2746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הגדרת קרניים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Rectangle 3"/>
          <p:cNvSpPr/>
          <p:nvPr/>
        </p:nvSpPr>
        <p:spPr>
          <a:xfrm>
            <a:off x="1636560" y="2205000"/>
            <a:ext cx="4025880" cy="2459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Rectangle 115"/>
          <p:cNvSpPr/>
          <p:nvPr/>
        </p:nvSpPr>
        <p:spPr>
          <a:xfrm>
            <a:off x="4665600" y="2214720"/>
            <a:ext cx="5580000" cy="228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457200" indent="-457200" algn="r" rtl="1">
              <a:tabLst>
                <a:tab pos="0" algn="l"/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קרן פוגעת- </a:t>
            </a: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באה במגע עם משטח.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7200" algn="r" rtl="1">
              <a:tabLst>
                <a:tab pos="0" algn="l"/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לקרן הפוגעת יש שלושה מקרים: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7200" algn="r" rtl="1">
              <a:tabLst>
                <a:tab pos="0" algn="l"/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7200" algn="r" rtl="1">
              <a:tabLst>
                <a:tab pos="0" algn="l"/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היא תוחזר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– </a:t>
            </a:r>
            <a:r>
              <a:rPr lang="he-IL" sz="24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קרן מוחזרת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7200" algn="r" rtl="1">
              <a:tabLst>
                <a:tab pos="0" algn="l"/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היא תעבור ותישבר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– </a:t>
            </a:r>
            <a:r>
              <a:rPr lang="he-IL" sz="24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קרן נשברת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7200" algn="r" rtl="1">
              <a:tabLst>
                <a:tab pos="0" algn="l"/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היא תיבלע בחומר- </a:t>
            </a:r>
            <a:r>
              <a:rPr lang="he-IL" sz="24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קרן נבלעת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TextBox 6"/>
          <p:cNvSpPr/>
          <p:nvPr/>
        </p:nvSpPr>
        <p:spPr>
          <a:xfrm>
            <a:off x="5816520" y="1357200"/>
            <a:ext cx="442908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מהלך אפשרי של קרן האור: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4" name="אובייקט 2"/>
          <p:cNvPicPr/>
          <p:nvPr/>
        </p:nvPicPr>
        <p:blipFill>
          <a:blip r:embed="rId3"/>
          <a:stretch/>
        </p:blipFill>
        <p:spPr>
          <a:xfrm>
            <a:off x="1952640" y="2511360"/>
            <a:ext cx="3627360" cy="2152800"/>
          </a:xfrm>
          <a:prstGeom prst="rect">
            <a:avLst/>
          </a:prstGeom>
          <a:ln w="0">
            <a:noFill/>
          </a:ln>
        </p:spPr>
      </p:pic>
      <p:sp>
        <p:nvSpPr>
          <p:cNvPr id="95" name="מלבן מעוגל 27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כותרת 1"/>
          <p:cNvSpPr/>
          <p:nvPr/>
        </p:nvSpPr>
        <p:spPr>
          <a:xfrm>
            <a:off x="3490920" y="281160"/>
            <a:ext cx="7005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שבירה והחזרה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Rectangle 3"/>
          <p:cNvSpPr/>
          <p:nvPr/>
        </p:nvSpPr>
        <p:spPr>
          <a:xfrm>
            <a:off x="5892840" y="1835280"/>
            <a:ext cx="4255920" cy="302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99000"/>
          </a:bodyPr>
          <a:lstStyle/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תכונת החומר לשנות את מהלך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הקרניים הפוגעות בו, ולהחזיר אותן.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זווית הפגיעה וזווית החזרה נמדדת מן הנורמל.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זוית הפגיעה = זוית החזרה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TextBox 5"/>
          <p:cNvSpPr/>
          <p:nvPr/>
        </p:nvSpPr>
        <p:spPr>
          <a:xfrm>
            <a:off x="8313840" y="1285920"/>
            <a:ext cx="182556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החזרה</a:t>
            </a:r>
            <a:r>
              <a:rPr lang="he-IL" sz="2000" b="0" strike="noStrike" spc="-1">
                <a:solidFill>
                  <a:srgbClr val="000000"/>
                </a:solidFill>
                <a:latin typeface="Calibri"/>
                <a:ea typeface="Calibri"/>
              </a:rPr>
              <a:t>: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99" name="קבוצה 27"/>
          <p:cNvGrpSpPr/>
          <p:nvPr/>
        </p:nvGrpSpPr>
        <p:grpSpPr>
          <a:xfrm>
            <a:off x="2724120" y="2549520"/>
            <a:ext cx="3025440" cy="3092040"/>
            <a:chOff x="2724120" y="2549520"/>
            <a:chExt cx="3025440" cy="3092040"/>
          </a:xfrm>
        </p:grpSpPr>
        <p:grpSp>
          <p:nvGrpSpPr>
            <p:cNvPr id="100" name="קבוצה 8"/>
            <p:cNvGrpSpPr/>
            <p:nvPr/>
          </p:nvGrpSpPr>
          <p:grpSpPr>
            <a:xfrm>
              <a:off x="3372480" y="3053520"/>
              <a:ext cx="216000" cy="1801080"/>
              <a:chOff x="3372480" y="3053520"/>
              <a:chExt cx="216000" cy="1801080"/>
            </a:xfrm>
          </p:grpSpPr>
          <p:sp>
            <p:nvSpPr>
              <p:cNvPr id="101" name="מחבר ישר 4"/>
              <p:cNvSpPr/>
              <p:nvPr/>
            </p:nvSpPr>
            <p:spPr>
              <a:xfrm>
                <a:off x="3588480" y="3197520"/>
                <a:ext cx="0" cy="16570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2" name="מחבר ישר 7"/>
              <p:cNvSpPr/>
              <p:nvPr/>
            </p:nvSpPr>
            <p:spPr>
              <a:xfrm>
                <a:off x="3372480" y="471060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3" name="מחבר ישר 10"/>
              <p:cNvSpPr/>
              <p:nvPr/>
            </p:nvSpPr>
            <p:spPr>
              <a:xfrm>
                <a:off x="3372480" y="456660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4" name="מחבר ישר 11"/>
              <p:cNvSpPr/>
              <p:nvPr/>
            </p:nvSpPr>
            <p:spPr>
              <a:xfrm>
                <a:off x="3372480" y="442260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5" name="מחבר ישר 12"/>
              <p:cNvSpPr/>
              <p:nvPr/>
            </p:nvSpPr>
            <p:spPr>
              <a:xfrm>
                <a:off x="3372480" y="427824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6" name="מחבר ישר 13"/>
              <p:cNvSpPr/>
              <p:nvPr/>
            </p:nvSpPr>
            <p:spPr>
              <a:xfrm>
                <a:off x="3372480" y="413424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7" name="מחבר ישר 14"/>
              <p:cNvSpPr/>
              <p:nvPr/>
            </p:nvSpPr>
            <p:spPr>
              <a:xfrm>
                <a:off x="3372480" y="399024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8" name="מחבר ישר 15"/>
              <p:cNvSpPr/>
              <p:nvPr/>
            </p:nvSpPr>
            <p:spPr>
              <a:xfrm>
                <a:off x="3372480" y="384588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9" name="מחבר ישר 16"/>
              <p:cNvSpPr/>
              <p:nvPr/>
            </p:nvSpPr>
            <p:spPr>
              <a:xfrm>
                <a:off x="3372480" y="370188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0" name="מחבר ישר 17"/>
              <p:cNvSpPr/>
              <p:nvPr/>
            </p:nvSpPr>
            <p:spPr>
              <a:xfrm>
                <a:off x="3372480" y="355788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1" name="מחבר ישר 18"/>
              <p:cNvSpPr/>
              <p:nvPr/>
            </p:nvSpPr>
            <p:spPr>
              <a:xfrm>
                <a:off x="3372480" y="341352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2" name="מחבר ישר 19"/>
              <p:cNvSpPr/>
              <p:nvPr/>
            </p:nvSpPr>
            <p:spPr>
              <a:xfrm>
                <a:off x="3372480" y="326952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3" name="מחבר ישר 20"/>
              <p:cNvSpPr/>
              <p:nvPr/>
            </p:nvSpPr>
            <p:spPr>
              <a:xfrm>
                <a:off x="3372480" y="3053520"/>
                <a:ext cx="216000" cy="1440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cxnSp>
          <p:nvCxnSpPr>
            <p:cNvPr id="114" name="מחבר חץ ישר 21"/>
            <p:cNvCxnSpPr/>
            <p:nvPr/>
          </p:nvCxnSpPr>
          <p:spPr>
            <a:xfrm flipH="1" flipV="1">
              <a:off x="3587760" y="3917520"/>
              <a:ext cx="793080" cy="937080"/>
            </a:xfrm>
            <a:prstGeom prst="straightConnector1">
              <a:avLst/>
            </a:prstGeom>
            <a:ln w="38160">
              <a:solidFill>
                <a:srgbClr val="FF0000"/>
              </a:solidFill>
              <a:miter/>
              <a:tailEnd type="arrow" w="med" len="med"/>
            </a:ln>
          </p:spPr>
        </p:cxnSp>
        <p:cxnSp>
          <p:nvCxnSpPr>
            <p:cNvPr id="115" name="מחבר חץ ישר 24"/>
            <p:cNvCxnSpPr/>
            <p:nvPr/>
          </p:nvCxnSpPr>
          <p:spPr>
            <a:xfrm flipV="1">
              <a:off x="3587400" y="3124800"/>
              <a:ext cx="937080" cy="793080"/>
            </a:xfrm>
            <a:prstGeom prst="straightConnector1">
              <a:avLst/>
            </a:prstGeom>
            <a:ln w="38160">
              <a:solidFill>
                <a:srgbClr val="FF0000"/>
              </a:solidFill>
              <a:miter/>
              <a:tailEnd type="arrow" w="med" len="med"/>
            </a:ln>
          </p:spPr>
        </p:cxnSp>
        <p:sp>
          <p:nvSpPr>
            <p:cNvPr id="116" name="מחבר ישר 23"/>
            <p:cNvSpPr/>
            <p:nvPr/>
          </p:nvSpPr>
          <p:spPr>
            <a:xfrm>
              <a:off x="2724120" y="3918240"/>
              <a:ext cx="2521440" cy="0"/>
            </a:xfrm>
            <a:prstGeom prst="line">
              <a:avLst/>
            </a:prstGeom>
            <a:ln w="38160">
              <a:solidFill>
                <a:srgbClr val="3366FF"/>
              </a:solidFill>
              <a:prstDash val="dash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7" name="TextBox 26"/>
            <p:cNvSpPr/>
            <p:nvPr/>
          </p:nvSpPr>
          <p:spPr>
            <a:xfrm>
              <a:off x="4741200" y="3980520"/>
              <a:ext cx="1008360" cy="642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8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0" strike="noStrike" spc="-1">
                  <a:solidFill>
                    <a:srgbClr val="000000"/>
                  </a:solidFill>
                  <a:latin typeface="Calibri"/>
                  <a:ea typeface="Calibri"/>
                </a:rPr>
                <a:t>Normal</a:t>
              </a:r>
              <a:endParaRPr lang="en-US" sz="1800" b="0" strike="noStrike" spc="-1">
                <a:solidFill>
                  <a:srgbClr val="000000"/>
                </a:solidFill>
                <a:latin typeface="Calibri"/>
              </a:endParaRPr>
            </a:p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800" b="0" strike="noStrike" spc="-1">
                  <a:solidFill>
                    <a:srgbClr val="000000"/>
                  </a:solidFill>
                  <a:latin typeface="Calibri"/>
                  <a:cs typeface="Calibri"/>
                </a:rPr>
                <a:t>נורמל</a:t>
              </a:r>
              <a:endParaRPr lang="en-US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8" name="TextBox 29"/>
            <p:cNvSpPr/>
            <p:nvPr/>
          </p:nvSpPr>
          <p:spPr>
            <a:xfrm>
              <a:off x="3804840" y="4998960"/>
              <a:ext cx="1008360" cy="642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8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800" b="0" strike="noStrike" spc="-1">
                  <a:solidFill>
                    <a:srgbClr val="000000"/>
                  </a:solidFill>
                  <a:latin typeface="Calibri"/>
                  <a:cs typeface="Calibri"/>
                </a:rPr>
                <a:t>קרן פוגעת</a:t>
              </a:r>
              <a:endParaRPr lang="en-US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9" name="TextBox 30"/>
            <p:cNvSpPr/>
            <p:nvPr/>
          </p:nvSpPr>
          <p:spPr>
            <a:xfrm>
              <a:off x="3732480" y="2549520"/>
              <a:ext cx="1152720" cy="642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8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800" b="0" strike="noStrike" spc="-1">
                  <a:solidFill>
                    <a:srgbClr val="000000"/>
                  </a:solidFill>
                  <a:latin typeface="Calibri"/>
                  <a:cs typeface="Calibri"/>
                </a:rPr>
                <a:t>קרן מוחזרת</a:t>
              </a:r>
              <a:endParaRPr lang="en-US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20" name="קשת 34"/>
          <p:cNvSpPr/>
          <p:nvPr/>
        </p:nvSpPr>
        <p:spPr>
          <a:xfrm rot="4746600">
            <a:off x="3526920" y="3568680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lnTo>
                  <a:pt x="457200" y="457200"/>
                </a:lnTo>
                <a:lnTo>
                  <a:pt x="457200" y="0"/>
                </a:lnTo>
                <a:close/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מלבן מעוגל 36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כותרת 1"/>
          <p:cNvSpPr/>
          <p:nvPr/>
        </p:nvSpPr>
        <p:spPr>
          <a:xfrm>
            <a:off x="3490920" y="281160"/>
            <a:ext cx="7005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שבירה והחזרה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Rectangle 3"/>
          <p:cNvSpPr/>
          <p:nvPr/>
        </p:nvSpPr>
        <p:spPr>
          <a:xfrm>
            <a:off x="4021200" y="1846440"/>
            <a:ext cx="6119640" cy="2087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אם יהפכו את כיוון קרן האור,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כלומר הקרן החוזרת תהיה הקרן הפוגעת,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האור תנוע באותו מסלול, ובאותו כיוון,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גם אם הוא נשבר או מוחזר.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TextBox 4"/>
          <p:cNvSpPr/>
          <p:nvPr/>
        </p:nvSpPr>
        <p:spPr>
          <a:xfrm>
            <a:off x="6489720" y="1336680"/>
            <a:ext cx="365112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עיקרון ההפיכות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25" name="קבוצה 8"/>
          <p:cNvGrpSpPr/>
          <p:nvPr/>
        </p:nvGrpSpPr>
        <p:grpSpPr>
          <a:xfrm>
            <a:off x="3660840" y="3394080"/>
            <a:ext cx="217440" cy="1800360"/>
            <a:chOff x="3660840" y="3394080"/>
            <a:chExt cx="217440" cy="1800360"/>
          </a:xfrm>
        </p:grpSpPr>
        <p:sp>
          <p:nvSpPr>
            <p:cNvPr id="126" name="מחבר ישר 4"/>
            <p:cNvSpPr/>
            <p:nvPr/>
          </p:nvSpPr>
          <p:spPr>
            <a:xfrm>
              <a:off x="3878280" y="3538080"/>
              <a:ext cx="0" cy="16563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7" name="מחבר ישר 7"/>
            <p:cNvSpPr/>
            <p:nvPr/>
          </p:nvSpPr>
          <p:spPr>
            <a:xfrm>
              <a:off x="3660840" y="505044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8" name="מחבר ישר 10"/>
            <p:cNvSpPr/>
            <p:nvPr/>
          </p:nvSpPr>
          <p:spPr>
            <a:xfrm>
              <a:off x="3660840" y="490644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9" name="מחבר ישר 11"/>
            <p:cNvSpPr/>
            <p:nvPr/>
          </p:nvSpPr>
          <p:spPr>
            <a:xfrm>
              <a:off x="3660840" y="476244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0" name="מחבר ישר 12"/>
            <p:cNvSpPr/>
            <p:nvPr/>
          </p:nvSpPr>
          <p:spPr>
            <a:xfrm>
              <a:off x="3660840" y="461844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" name="מחבר ישר 13"/>
            <p:cNvSpPr/>
            <p:nvPr/>
          </p:nvSpPr>
          <p:spPr>
            <a:xfrm>
              <a:off x="3660840" y="447444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" name="מחבר ישר 14"/>
            <p:cNvSpPr/>
            <p:nvPr/>
          </p:nvSpPr>
          <p:spPr>
            <a:xfrm>
              <a:off x="3660840" y="433044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3" name="מחבר ישר 15"/>
            <p:cNvSpPr/>
            <p:nvPr/>
          </p:nvSpPr>
          <p:spPr>
            <a:xfrm>
              <a:off x="3660840" y="418608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4" name="מחבר ישר 16"/>
            <p:cNvSpPr/>
            <p:nvPr/>
          </p:nvSpPr>
          <p:spPr>
            <a:xfrm>
              <a:off x="3660840" y="404208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5" name="מחבר ישר 17"/>
            <p:cNvSpPr/>
            <p:nvPr/>
          </p:nvSpPr>
          <p:spPr>
            <a:xfrm>
              <a:off x="3660840" y="389808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6" name="מחבר ישר 18"/>
            <p:cNvSpPr/>
            <p:nvPr/>
          </p:nvSpPr>
          <p:spPr>
            <a:xfrm>
              <a:off x="3660840" y="375408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7" name="מחבר ישר 19"/>
            <p:cNvSpPr/>
            <p:nvPr/>
          </p:nvSpPr>
          <p:spPr>
            <a:xfrm>
              <a:off x="3660840" y="361008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8" name="מחבר ישר 20"/>
            <p:cNvSpPr/>
            <p:nvPr/>
          </p:nvSpPr>
          <p:spPr>
            <a:xfrm>
              <a:off x="3660840" y="3394080"/>
              <a:ext cx="217440" cy="14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cxnSp>
        <p:nvCxnSpPr>
          <p:cNvPr id="139" name="מחבר חץ ישר 21"/>
          <p:cNvCxnSpPr/>
          <p:nvPr/>
        </p:nvCxnSpPr>
        <p:spPr>
          <a:xfrm flipH="1" flipV="1">
            <a:off x="3877920" y="4257360"/>
            <a:ext cx="792720" cy="937440"/>
          </a:xfrm>
          <a:prstGeom prst="straightConnector1">
            <a:avLst/>
          </a:prstGeom>
          <a:ln w="38160">
            <a:solidFill>
              <a:srgbClr val="FF0000"/>
            </a:solidFill>
            <a:miter/>
            <a:tailEnd type="arrow" w="med" len="med"/>
          </a:ln>
        </p:spPr>
      </p:cxnSp>
      <p:cxnSp>
        <p:nvCxnSpPr>
          <p:cNvPr id="140" name="מחבר חץ ישר 24"/>
          <p:cNvCxnSpPr/>
          <p:nvPr/>
        </p:nvCxnSpPr>
        <p:spPr>
          <a:xfrm flipV="1">
            <a:off x="3878280" y="3464640"/>
            <a:ext cx="937440" cy="793080"/>
          </a:xfrm>
          <a:prstGeom prst="straightConnector1">
            <a:avLst/>
          </a:prstGeom>
          <a:ln w="38160">
            <a:solidFill>
              <a:srgbClr val="FF0000"/>
            </a:solidFill>
            <a:miter/>
            <a:tailEnd type="arrow" w="med" len="med"/>
          </a:ln>
        </p:spPr>
      </p:cxnSp>
      <p:sp>
        <p:nvSpPr>
          <p:cNvPr id="141" name="מחבר ישר 23"/>
          <p:cNvSpPr/>
          <p:nvPr/>
        </p:nvSpPr>
        <p:spPr>
          <a:xfrm>
            <a:off x="3013200" y="4257720"/>
            <a:ext cx="2520720" cy="0"/>
          </a:xfrm>
          <a:prstGeom prst="line">
            <a:avLst/>
          </a:prstGeom>
          <a:ln w="38160">
            <a:solidFill>
              <a:srgbClr val="3366FF"/>
            </a:solidFill>
            <a:prstDash val="dash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2" name="TextBox 26"/>
          <p:cNvSpPr/>
          <p:nvPr/>
        </p:nvSpPr>
        <p:spPr>
          <a:xfrm>
            <a:off x="5030640" y="4321080"/>
            <a:ext cx="100836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908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Normal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נורמל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TextBox 29"/>
          <p:cNvSpPr/>
          <p:nvPr/>
        </p:nvSpPr>
        <p:spPr>
          <a:xfrm>
            <a:off x="4094280" y="5338800"/>
            <a:ext cx="100800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908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פוגעת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TextBox 30"/>
          <p:cNvSpPr/>
          <p:nvPr/>
        </p:nvSpPr>
        <p:spPr>
          <a:xfrm>
            <a:off x="4021200" y="2889360"/>
            <a:ext cx="115236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908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מוחזרת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145" name="מחבר חץ ישר 21"/>
          <p:cNvCxnSpPr/>
          <p:nvPr/>
        </p:nvCxnSpPr>
        <p:spPr>
          <a:xfrm flipH="1" flipV="1">
            <a:off x="3877920" y="4257360"/>
            <a:ext cx="792720" cy="937440"/>
          </a:xfrm>
          <a:prstGeom prst="straightConnector1">
            <a:avLst/>
          </a:prstGeom>
          <a:ln w="38160">
            <a:solidFill>
              <a:srgbClr val="FF0000"/>
            </a:solidFill>
            <a:miter/>
            <a:headEnd type="arrow" w="med" len="med"/>
          </a:ln>
        </p:spPr>
      </p:cxnSp>
      <p:cxnSp>
        <p:nvCxnSpPr>
          <p:cNvPr id="146" name="מחבר חץ ישר 24"/>
          <p:cNvCxnSpPr/>
          <p:nvPr/>
        </p:nvCxnSpPr>
        <p:spPr>
          <a:xfrm flipV="1">
            <a:off x="3878280" y="3464640"/>
            <a:ext cx="937440" cy="793080"/>
          </a:xfrm>
          <a:prstGeom prst="straightConnector1">
            <a:avLst/>
          </a:prstGeom>
          <a:ln w="38160">
            <a:solidFill>
              <a:srgbClr val="FF0000"/>
            </a:solidFill>
            <a:miter/>
            <a:headEnd type="arrow" w="med" len="med"/>
          </a:ln>
        </p:spPr>
      </p:cxnSp>
      <p:sp>
        <p:nvSpPr>
          <p:cNvPr id="147" name="מלבן מעוגל 33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מלבן מעוגל 34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9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4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9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4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5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6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7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7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Box 16"/>
          <p:cNvSpPr/>
          <p:nvPr/>
        </p:nvSpPr>
        <p:spPr>
          <a:xfrm>
            <a:off x="4124160" y="277920"/>
            <a:ext cx="6305760" cy="703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סיכום ביניים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Text Box 4"/>
          <p:cNvSpPr/>
          <p:nvPr/>
        </p:nvSpPr>
        <p:spPr>
          <a:xfrm>
            <a:off x="1747800" y="1314360"/>
            <a:ext cx="836604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0" strike="noStrike" spc="-1">
                <a:solidFill>
                  <a:srgbClr val="000000"/>
                </a:solidFill>
                <a:latin typeface="Calibri"/>
                <a:cs typeface="Calibri"/>
              </a:rPr>
              <a:t>עד כה הבנו את חוק ההחזרה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מלבן 10"/>
          <p:cNvSpPr/>
          <p:nvPr/>
        </p:nvSpPr>
        <p:spPr>
          <a:xfrm>
            <a:off x="6456600" y="2021040"/>
            <a:ext cx="367992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70C0"/>
                </a:solidFill>
                <a:latin typeface="Calibri"/>
                <a:cs typeface="Calibri"/>
              </a:rPr>
              <a:t>מה הם שלושת מצבי הקרניים?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2" name="מלבן 11"/>
          <p:cNvSpPr/>
          <p:nvPr/>
        </p:nvSpPr>
        <p:spPr>
          <a:xfrm>
            <a:off x="7426080" y="2965320"/>
            <a:ext cx="275184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70C0"/>
                </a:solidFill>
                <a:latin typeface="Calibri"/>
                <a:cs typeface="Calibri"/>
              </a:rPr>
              <a:t>מה הוא חוק ההחזרה?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מלבן 13"/>
          <p:cNvSpPr/>
          <p:nvPr/>
        </p:nvSpPr>
        <p:spPr>
          <a:xfrm>
            <a:off x="4017960" y="5157720"/>
            <a:ext cx="6095880" cy="520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0" strike="noStrike" spc="-1">
                <a:solidFill>
                  <a:srgbClr val="000000"/>
                </a:solidFill>
                <a:latin typeface="Calibri"/>
                <a:cs typeface="Calibri"/>
              </a:rPr>
              <a:t>בהמשך נלמד על חוק השבירה וזווית קריטית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מלבן 12"/>
          <p:cNvSpPr/>
          <p:nvPr/>
        </p:nvSpPr>
        <p:spPr>
          <a:xfrm>
            <a:off x="7490160" y="3830760"/>
            <a:ext cx="262692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70C0"/>
                </a:solidFill>
                <a:latin typeface="Calibri"/>
                <a:cs typeface="Calibri"/>
              </a:rPr>
              <a:t>מהו עיקרון ההפיכות?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5" name="מלבן 1"/>
          <p:cNvSpPr/>
          <p:nvPr/>
        </p:nvSpPr>
        <p:spPr>
          <a:xfrm>
            <a:off x="6896160" y="2390760"/>
            <a:ext cx="326088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קרן פוגעת, קרן חוזרת,  קרן נשברת.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מלבן 2"/>
          <p:cNvSpPr/>
          <p:nvPr/>
        </p:nvSpPr>
        <p:spPr>
          <a:xfrm>
            <a:off x="6017400" y="3352680"/>
            <a:ext cx="417204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זווית הקרן המוחזרת שווה לזווית הקרן הפוגעת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מלבן 3"/>
          <p:cNvSpPr/>
          <p:nvPr/>
        </p:nvSpPr>
        <p:spPr>
          <a:xfrm>
            <a:off x="4777200" y="4327560"/>
            <a:ext cx="544932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800" b="0" strike="noStrike" spc="-1">
                <a:solidFill>
                  <a:srgbClr val="000000"/>
                </a:solidFill>
                <a:latin typeface="Calibri"/>
                <a:cs typeface="Calibri"/>
              </a:rPr>
              <a:t>מהלך הקרניים יישאר זהה גם אם כיוון תנועת הקרניים יתהפך.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כותרת 1"/>
          <p:cNvSpPr/>
          <p:nvPr/>
        </p:nvSpPr>
        <p:spPr>
          <a:xfrm>
            <a:off x="2073240" y="2746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שבירה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Rectangle 3"/>
          <p:cNvSpPr/>
          <p:nvPr/>
        </p:nvSpPr>
        <p:spPr>
          <a:xfrm>
            <a:off x="1781280" y="1911240"/>
            <a:ext cx="8399520" cy="674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 fontScale="27000"/>
          </a:bodyPr>
          <a:lstStyle/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כאשר קרן אור עוברת מחומר אחד לאחר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היא משנה את כיוון התנועה שלה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קו דמיוני שנסמן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r" rtl="1">
              <a:lnSpc>
                <a:spcPct val="8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cs typeface="Calibri"/>
              </a:rPr>
              <a:t>במאונך למשטח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60" name="קבוצה 1"/>
          <p:cNvGrpSpPr/>
          <p:nvPr/>
        </p:nvGrpSpPr>
        <p:grpSpPr>
          <a:xfrm>
            <a:off x="2925720" y="3022560"/>
            <a:ext cx="4267080" cy="3124080"/>
            <a:chOff x="2925720" y="3022560"/>
            <a:chExt cx="4267080" cy="3124080"/>
          </a:xfrm>
        </p:grpSpPr>
        <p:sp>
          <p:nvSpPr>
            <p:cNvPr id="161" name="Rectangle 5"/>
            <p:cNvSpPr/>
            <p:nvPr/>
          </p:nvSpPr>
          <p:spPr>
            <a:xfrm>
              <a:off x="2925720" y="4927680"/>
              <a:ext cx="4267080" cy="1218960"/>
            </a:xfrm>
            <a:prstGeom prst="rect">
              <a:avLst/>
            </a:prstGeom>
            <a:solidFill>
              <a:srgbClr val="CCE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2" name="Line 6"/>
            <p:cNvSpPr/>
            <p:nvPr/>
          </p:nvSpPr>
          <p:spPr>
            <a:xfrm>
              <a:off x="5059080" y="3479760"/>
              <a:ext cx="0" cy="266688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3" name="Text Box 7"/>
            <p:cNvSpPr/>
            <p:nvPr/>
          </p:nvSpPr>
          <p:spPr>
            <a:xfrm>
              <a:off x="5897520" y="4622760"/>
              <a:ext cx="1218960" cy="337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he-IL" sz="1600" b="1" strike="noStrike" spc="-1">
                  <a:solidFill>
                    <a:srgbClr val="335B74"/>
                  </a:solidFill>
                  <a:latin typeface="Calibri"/>
                  <a:cs typeface="Calibri"/>
                </a:rPr>
                <a:t>פני המים</a:t>
              </a:r>
              <a:endParaRPr lang="en-US" sz="16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4" name="Line 8"/>
            <p:cNvSpPr/>
            <p:nvPr/>
          </p:nvSpPr>
          <p:spPr>
            <a:xfrm flipH="1" flipV="1">
              <a:off x="3458520" y="3326760"/>
              <a:ext cx="1066680" cy="1600200"/>
            </a:xfrm>
            <a:prstGeom prst="line">
              <a:avLst/>
            </a:prstGeom>
            <a:ln w="28440">
              <a:solidFill>
                <a:srgbClr val="FF6600"/>
              </a:solidFill>
              <a:miter/>
              <a:head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5" name="Line 9"/>
            <p:cNvSpPr/>
            <p:nvPr/>
          </p:nvSpPr>
          <p:spPr>
            <a:xfrm flipH="1" flipV="1">
              <a:off x="4525560" y="4927680"/>
              <a:ext cx="533160" cy="1218960"/>
            </a:xfrm>
            <a:prstGeom prst="line">
              <a:avLst/>
            </a:prstGeom>
            <a:ln w="28440">
              <a:solidFill>
                <a:srgbClr val="FF6600"/>
              </a:solidFill>
              <a:miter/>
              <a:head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6" name="Line 10"/>
            <p:cNvSpPr/>
            <p:nvPr/>
          </p:nvSpPr>
          <p:spPr>
            <a:xfrm flipH="1" flipV="1">
              <a:off x="4525560" y="4851360"/>
              <a:ext cx="533160" cy="761760"/>
            </a:xfrm>
            <a:prstGeom prst="line">
              <a:avLst/>
            </a:prstGeom>
            <a:ln w="28440">
              <a:solidFill>
                <a:srgbClr val="FF6600"/>
              </a:solidFill>
              <a:prstDash val="dash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7" name="Line 12"/>
            <p:cNvSpPr/>
            <p:nvPr/>
          </p:nvSpPr>
          <p:spPr>
            <a:xfrm flipV="1">
              <a:off x="5592600" y="4012920"/>
              <a:ext cx="609480" cy="914400"/>
            </a:xfrm>
            <a:prstGeom prst="line">
              <a:avLst/>
            </a:prstGeom>
            <a:ln w="28440">
              <a:solidFill>
                <a:srgbClr val="FF6600"/>
              </a:solidFill>
              <a:miter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8" name="Line 13"/>
            <p:cNvSpPr/>
            <p:nvPr/>
          </p:nvSpPr>
          <p:spPr>
            <a:xfrm flipV="1">
              <a:off x="5059080" y="4927680"/>
              <a:ext cx="533160" cy="1218960"/>
            </a:xfrm>
            <a:prstGeom prst="line">
              <a:avLst/>
            </a:prstGeom>
            <a:ln w="28440">
              <a:solidFill>
                <a:srgbClr val="FF6600"/>
              </a:solidFill>
              <a:miter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" name="Line 14"/>
            <p:cNvSpPr/>
            <p:nvPr/>
          </p:nvSpPr>
          <p:spPr>
            <a:xfrm flipV="1">
              <a:off x="5059080" y="4851360"/>
              <a:ext cx="533160" cy="761760"/>
            </a:xfrm>
            <a:prstGeom prst="line">
              <a:avLst/>
            </a:prstGeom>
            <a:ln w="28440">
              <a:solidFill>
                <a:srgbClr val="FF6600"/>
              </a:solidFill>
              <a:prstDash val="dash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" name="Text Box 15"/>
            <p:cNvSpPr/>
            <p:nvPr/>
          </p:nvSpPr>
          <p:spPr>
            <a:xfrm>
              <a:off x="3611520" y="3327120"/>
              <a:ext cx="533160" cy="51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 strike="noStrike" spc="-1">
                  <a:solidFill>
                    <a:srgbClr val="335B74"/>
                  </a:solidFill>
                  <a:latin typeface="Calibri"/>
                  <a:ea typeface="Calibri"/>
                </a:rPr>
                <a:t>I</a:t>
              </a:r>
              <a:r>
                <a:rPr lang="en-US" sz="2400" b="1" strike="noStrike" spc="-1" baseline="-25000">
                  <a:solidFill>
                    <a:srgbClr val="335B74"/>
                  </a:solidFill>
                  <a:latin typeface="Calibri"/>
                  <a:ea typeface="Calibri"/>
                </a:rPr>
                <a:t>in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pic>
          <p:nvPicPr>
            <p:cNvPr id="171" name="Object 22"/>
            <p:cNvPicPr/>
            <p:nvPr/>
          </p:nvPicPr>
          <p:blipFill>
            <a:blip r:embed="rId3"/>
            <a:stretch/>
          </p:blipFill>
          <p:spPr>
            <a:xfrm>
              <a:off x="5897520" y="3022560"/>
              <a:ext cx="1295280" cy="1143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2" name="TextBox 17"/>
          <p:cNvSpPr/>
          <p:nvPr/>
        </p:nvSpPr>
        <p:spPr>
          <a:xfrm>
            <a:off x="7974000" y="1308240"/>
            <a:ext cx="215280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שבירת האור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Text Box 15"/>
          <p:cNvSpPr/>
          <p:nvPr/>
        </p:nvSpPr>
        <p:spPr>
          <a:xfrm>
            <a:off x="4525920" y="3022560"/>
            <a:ext cx="990720" cy="337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335B74"/>
                </a:solidFill>
                <a:latin typeface="Calibri"/>
                <a:ea typeface="Calibri"/>
              </a:rPr>
              <a:t>Normal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4" name="TextBox 19"/>
          <p:cNvSpPr/>
          <p:nvPr/>
        </p:nvSpPr>
        <p:spPr>
          <a:xfrm>
            <a:off x="7972560" y="2822400"/>
            <a:ext cx="215424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sng" strike="noStrike" spc="-1">
                <a:solidFill>
                  <a:srgbClr val="000000"/>
                </a:solidFill>
                <a:uFillTx/>
                <a:latin typeface="Calibri"/>
                <a:cs typeface="Calibri"/>
              </a:rPr>
              <a:t>קו הנורמל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5" name="מלבן מעוגל 31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6" name="מלבן מעוגל 32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מלבן מעוגל 33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8" name="מלבן מעוגל 34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מלבן מעוגל 35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כותרת 1"/>
          <p:cNvSpPr/>
          <p:nvPr/>
        </p:nvSpPr>
        <p:spPr>
          <a:xfrm>
            <a:off x="2241720" y="27288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000" b="1" strike="noStrike" spc="-1">
                <a:solidFill>
                  <a:srgbClr val="000000"/>
                </a:solidFill>
                <a:latin typeface="Calibri"/>
                <a:cs typeface="Calibri"/>
              </a:rPr>
              <a:t>שבירה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81" name="קבוצה 74"/>
          <p:cNvGrpSpPr/>
          <p:nvPr/>
        </p:nvGrpSpPr>
        <p:grpSpPr>
          <a:xfrm>
            <a:off x="4597920" y="1973160"/>
            <a:ext cx="3977640" cy="4287240"/>
            <a:chOff x="4597920" y="1973160"/>
            <a:chExt cx="3977640" cy="4287240"/>
          </a:xfrm>
        </p:grpSpPr>
        <p:grpSp>
          <p:nvGrpSpPr>
            <p:cNvPr id="182" name="קבוצה 27"/>
            <p:cNvGrpSpPr/>
            <p:nvPr/>
          </p:nvGrpSpPr>
          <p:grpSpPr>
            <a:xfrm>
              <a:off x="4597920" y="1973160"/>
              <a:ext cx="3977640" cy="4150800"/>
              <a:chOff x="4597920" y="1973160"/>
              <a:chExt cx="3977640" cy="4150800"/>
            </a:xfrm>
          </p:grpSpPr>
          <p:sp>
            <p:nvSpPr>
              <p:cNvPr id="183" name="Rectangle 1048"/>
              <p:cNvSpPr/>
              <p:nvPr/>
            </p:nvSpPr>
            <p:spPr>
              <a:xfrm rot="5404200">
                <a:off x="5563800" y="2891160"/>
                <a:ext cx="1324440" cy="3121560"/>
              </a:xfrm>
              <a:prstGeom prst="rect">
                <a:avLst/>
              </a:prstGeom>
              <a:solidFill>
                <a:srgbClr val="CCEC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4" name="Line 1049"/>
              <p:cNvSpPr/>
              <p:nvPr/>
            </p:nvSpPr>
            <p:spPr>
              <a:xfrm>
                <a:off x="6132960" y="1973160"/>
                <a:ext cx="63360" cy="258012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5" name="Line 1050"/>
              <p:cNvSpPr/>
              <p:nvPr/>
            </p:nvSpPr>
            <p:spPr>
              <a:xfrm flipH="1" flipV="1">
                <a:off x="4597920" y="2662560"/>
                <a:ext cx="1573200" cy="10886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head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6" name="Line 1051"/>
              <p:cNvSpPr/>
              <p:nvPr/>
            </p:nvSpPr>
            <p:spPr>
              <a:xfrm>
                <a:off x="6171120" y="3751200"/>
                <a:ext cx="645840" cy="138492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7" name="Line 1052"/>
              <p:cNvSpPr/>
              <p:nvPr/>
            </p:nvSpPr>
            <p:spPr>
              <a:xfrm>
                <a:off x="6817320" y="5136120"/>
                <a:ext cx="1427400" cy="987840"/>
              </a:xfrm>
              <a:prstGeom prst="line">
                <a:avLst/>
              </a:prstGeom>
              <a:ln w="28440">
                <a:solidFill>
                  <a:srgbClr val="FF6600"/>
                </a:solidFill>
                <a:miter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8" name="Line 1053"/>
              <p:cNvSpPr/>
              <p:nvPr/>
            </p:nvSpPr>
            <p:spPr>
              <a:xfrm>
                <a:off x="6787800" y="4200480"/>
                <a:ext cx="43560" cy="166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9" name="Text Box 1058"/>
              <p:cNvSpPr/>
              <p:nvPr/>
            </p:nvSpPr>
            <p:spPr>
              <a:xfrm>
                <a:off x="4741920" y="2447640"/>
                <a:ext cx="662040" cy="5101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400" b="1" strike="noStrike" spc="-1" baseline="-25000">
                    <a:solidFill>
                      <a:srgbClr val="335B74"/>
                    </a:solidFill>
                    <a:latin typeface="Calibri"/>
                    <a:ea typeface="Calibri"/>
                  </a:rPr>
                  <a:t>in</a:t>
                </a:r>
                <a:endParaRPr lang="en-US" sz="2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90" name="Text Box 1062"/>
              <p:cNvSpPr/>
              <p:nvPr/>
            </p:nvSpPr>
            <p:spPr>
              <a:xfrm>
                <a:off x="7154640" y="3836520"/>
                <a:ext cx="567360" cy="4597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400" b="1" strike="noStrike" spc="-1">
                    <a:solidFill>
                      <a:srgbClr val="335B74"/>
                    </a:solidFill>
                    <a:latin typeface="Calibri"/>
                    <a:ea typeface="Calibri"/>
                  </a:rPr>
                  <a:t>n</a:t>
                </a:r>
                <a:endParaRPr lang="en-US" sz="2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91" name="Line 1063"/>
              <p:cNvSpPr/>
              <p:nvPr/>
            </p:nvSpPr>
            <p:spPr>
              <a:xfrm>
                <a:off x="4598640" y="2662560"/>
                <a:ext cx="3850920" cy="2737800"/>
              </a:xfrm>
              <a:prstGeom prst="line">
                <a:avLst/>
              </a:prstGeom>
              <a:ln w="9360">
                <a:solidFill>
                  <a:srgbClr val="FF6600"/>
                </a:solidFill>
                <a:prstDash val="dash"/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92" name="Line 1064"/>
              <p:cNvSpPr/>
              <p:nvPr/>
            </p:nvSpPr>
            <p:spPr>
              <a:xfrm flipH="1">
                <a:off x="8190720" y="5476320"/>
                <a:ext cx="384840" cy="547200"/>
              </a:xfrm>
              <a:prstGeom prst="line">
                <a:avLst/>
              </a:prstGeom>
              <a:ln w="28440">
                <a:solidFill>
                  <a:srgbClr val="1CADE4"/>
                </a:solidFill>
                <a:miter/>
                <a:headEnd type="triangle" w="med" len="med"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93" name="Text Box 1065"/>
              <p:cNvSpPr/>
              <p:nvPr/>
            </p:nvSpPr>
            <p:spPr>
              <a:xfrm>
                <a:off x="7910640" y="5316480"/>
                <a:ext cx="472680" cy="45972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t">
                <a:spAutoFit/>
              </a:bodyPr>
              <a:lstStyle/>
              <a:p>
                <a:pPr algn="r" rtl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400" b="1" strike="noStrike" spc="-1">
                    <a:solidFill>
                      <a:srgbClr val="335B74"/>
                    </a:solidFill>
                    <a:latin typeface="Calibri"/>
                    <a:ea typeface="Calibri"/>
                  </a:rPr>
                  <a:t>d</a:t>
                </a:r>
                <a:endParaRPr lang="en-US" sz="2400" b="0" strike="noStrike" spc="-1">
                  <a:solidFill>
                    <a:srgbClr val="000000"/>
                  </a:solidFill>
                  <a:latin typeface="Calibri"/>
                </a:endParaRPr>
              </a:p>
            </p:txBody>
          </p:sp>
          <p:cxnSp>
            <p:nvCxnSpPr>
              <p:cNvPr id="194" name="מחבר חץ ישר 24"/>
              <p:cNvCxnSpPr/>
              <p:nvPr/>
            </p:nvCxnSpPr>
            <p:spPr>
              <a:xfrm flipV="1">
                <a:off x="6203880" y="2617920"/>
                <a:ext cx="912240" cy="1133280"/>
              </a:xfrm>
              <a:prstGeom prst="straightConnector1">
                <a:avLst/>
              </a:prstGeom>
              <a:ln w="28440">
                <a:solidFill>
                  <a:srgbClr val="FFC000"/>
                </a:solidFill>
                <a:miter/>
                <a:tailEnd type="triangle" w="med" len="med"/>
              </a:ln>
            </p:spPr>
          </p:cxnSp>
        </p:grpSp>
        <p:sp>
          <p:nvSpPr>
            <p:cNvPr id="195" name="Text Box 1058"/>
            <p:cNvSpPr/>
            <p:nvPr/>
          </p:nvSpPr>
          <p:spPr>
            <a:xfrm>
              <a:off x="7375680" y="5750280"/>
              <a:ext cx="533160" cy="51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t">
              <a:spAutoFit/>
            </a:bodyPr>
            <a:lstStyle/>
            <a:p>
              <a:pPr algn="r" rtl="1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 strike="noStrike" spc="-1" baseline="-25000">
                  <a:solidFill>
                    <a:srgbClr val="335B74"/>
                  </a:solidFill>
                  <a:latin typeface="Calibri"/>
                  <a:ea typeface="Calibri"/>
                </a:rPr>
                <a:t>out</a:t>
              </a:r>
              <a:endParaRPr lang="en-US" sz="24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96" name="TextBox 11268"/>
          <p:cNvSpPr/>
          <p:nvPr/>
        </p:nvSpPr>
        <p:spPr>
          <a:xfrm>
            <a:off x="4587840" y="1382760"/>
            <a:ext cx="4525920" cy="459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- זוית כניסה שווה לזוית ההחזרה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" name="TextBox 39"/>
          <p:cNvSpPr/>
          <p:nvPr/>
        </p:nvSpPr>
        <p:spPr>
          <a:xfrm>
            <a:off x="7323120" y="1973160"/>
            <a:ext cx="1790640" cy="825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- זוית השבירה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TextBox 41"/>
          <p:cNvSpPr/>
          <p:nvPr/>
        </p:nvSpPr>
        <p:spPr>
          <a:xfrm>
            <a:off x="7323120" y="2425680"/>
            <a:ext cx="1790640" cy="459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- זוית היציאה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99" name="Object 1047"/>
          <p:cNvPicPr/>
          <p:nvPr/>
        </p:nvPicPr>
        <p:blipFill>
          <a:blip r:embed="rId3"/>
          <a:stretch/>
        </p:blipFill>
        <p:spPr>
          <a:xfrm>
            <a:off x="1305000" y="3711600"/>
            <a:ext cx="2530440" cy="1481040"/>
          </a:xfrm>
          <a:prstGeom prst="rect">
            <a:avLst/>
          </a:prstGeom>
          <a:ln w="0">
            <a:noFill/>
          </a:ln>
        </p:spPr>
      </p:pic>
      <p:sp>
        <p:nvSpPr>
          <p:cNvPr id="200" name="מלבן מעוגל 28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1" name="מלבן מעוגל 37"/>
          <p:cNvSpPr/>
          <p:nvPr/>
        </p:nvSpPr>
        <p:spPr>
          <a:xfrm>
            <a:off x="10550520" y="147636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הגדרות קרניים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2" name="מלבן מעוגל 38"/>
          <p:cNvSpPr/>
          <p:nvPr/>
        </p:nvSpPr>
        <p:spPr>
          <a:xfrm>
            <a:off x="10550520" y="224784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solidFill>
            <a:srgbClr val="2683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סנל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3" name="מלבן מעוגל 39"/>
          <p:cNvSpPr/>
          <p:nvPr/>
        </p:nvSpPr>
        <p:spPr>
          <a:xfrm>
            <a:off x="10550520" y="2670120"/>
            <a:ext cx="1441440" cy="327240"/>
          </a:xfrm>
          <a:custGeom>
            <a:avLst/>
            <a:gdLst/>
            <a:ahLst/>
            <a:cxnLst/>
            <a:rect l="0" t="0" r="r" b="b"/>
            <a:pathLst>
              <a:path w="4006" h="911">
                <a:moveTo>
                  <a:pt x="151" y="0"/>
                </a:moveTo>
                <a:lnTo>
                  <a:pt x="152" y="0"/>
                </a:lnTo>
                <a:cubicBezTo>
                  <a:pt x="125" y="0"/>
                  <a:pt x="99" y="7"/>
                  <a:pt x="76" y="20"/>
                </a:cubicBezTo>
                <a:cubicBezTo>
                  <a:pt x="53" y="34"/>
                  <a:pt x="34" y="53"/>
                  <a:pt x="20" y="76"/>
                </a:cubicBezTo>
                <a:cubicBezTo>
                  <a:pt x="7" y="99"/>
                  <a:pt x="0" y="125"/>
                  <a:pt x="0" y="152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785"/>
                  <a:pt x="7" y="811"/>
                  <a:pt x="20" y="834"/>
                </a:cubicBezTo>
                <a:cubicBezTo>
                  <a:pt x="34" y="857"/>
                  <a:pt x="53" y="876"/>
                  <a:pt x="76" y="890"/>
                </a:cubicBezTo>
                <a:cubicBezTo>
                  <a:pt x="99" y="903"/>
                  <a:pt x="125" y="910"/>
                  <a:pt x="152" y="910"/>
                </a:cubicBezTo>
                <a:lnTo>
                  <a:pt x="3853" y="910"/>
                </a:lnTo>
                <a:lnTo>
                  <a:pt x="3853" y="910"/>
                </a:lnTo>
                <a:cubicBezTo>
                  <a:pt x="3880" y="910"/>
                  <a:pt x="3906" y="903"/>
                  <a:pt x="3929" y="890"/>
                </a:cubicBezTo>
                <a:cubicBezTo>
                  <a:pt x="3952" y="876"/>
                  <a:pt x="3971" y="857"/>
                  <a:pt x="3985" y="834"/>
                </a:cubicBezTo>
                <a:cubicBezTo>
                  <a:pt x="3998" y="811"/>
                  <a:pt x="4005" y="785"/>
                  <a:pt x="4005" y="758"/>
                </a:cubicBezTo>
                <a:lnTo>
                  <a:pt x="4005" y="151"/>
                </a:lnTo>
                <a:lnTo>
                  <a:pt x="4005" y="152"/>
                </a:lnTo>
                <a:lnTo>
                  <a:pt x="4005" y="152"/>
                </a:lnTo>
                <a:cubicBezTo>
                  <a:pt x="4005" y="125"/>
                  <a:pt x="3998" y="99"/>
                  <a:pt x="3985" y="76"/>
                </a:cubicBezTo>
                <a:cubicBezTo>
                  <a:pt x="3971" y="53"/>
                  <a:pt x="3952" y="34"/>
                  <a:pt x="3929" y="20"/>
                </a:cubicBezTo>
                <a:cubicBezTo>
                  <a:pt x="3906" y="7"/>
                  <a:pt x="3880" y="0"/>
                  <a:pt x="3853" y="0"/>
                </a:cubicBezTo>
                <a:lnTo>
                  <a:pt x="151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חוק ההחזרה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מלבן מעוגל 40"/>
          <p:cNvSpPr/>
          <p:nvPr/>
        </p:nvSpPr>
        <p:spPr>
          <a:xfrm>
            <a:off x="10550520" y="3087720"/>
            <a:ext cx="1441440" cy="423720"/>
          </a:xfrm>
          <a:custGeom>
            <a:avLst/>
            <a:gdLst/>
            <a:ahLst/>
            <a:cxnLst/>
            <a:rect l="0" t="0" r="r" b="b"/>
            <a:pathLst>
              <a:path w="4006" h="1179">
                <a:moveTo>
                  <a:pt x="196" y="0"/>
                </a:moveTo>
                <a:lnTo>
                  <a:pt x="196" y="0"/>
                </a:lnTo>
                <a:cubicBezTo>
                  <a:pt x="162" y="0"/>
                  <a:pt x="128" y="9"/>
                  <a:pt x="98" y="26"/>
                </a:cubicBezTo>
                <a:cubicBezTo>
                  <a:pt x="68" y="44"/>
                  <a:pt x="44" y="68"/>
                  <a:pt x="26" y="98"/>
                </a:cubicBezTo>
                <a:cubicBezTo>
                  <a:pt x="9" y="128"/>
                  <a:pt x="0" y="162"/>
                  <a:pt x="0" y="196"/>
                </a:cubicBezTo>
                <a:lnTo>
                  <a:pt x="0" y="981"/>
                </a:lnTo>
                <a:lnTo>
                  <a:pt x="0" y="982"/>
                </a:lnTo>
                <a:cubicBezTo>
                  <a:pt x="0" y="1016"/>
                  <a:pt x="9" y="1050"/>
                  <a:pt x="26" y="1080"/>
                </a:cubicBezTo>
                <a:cubicBezTo>
                  <a:pt x="44" y="1110"/>
                  <a:pt x="68" y="1134"/>
                  <a:pt x="98" y="1152"/>
                </a:cubicBezTo>
                <a:cubicBezTo>
                  <a:pt x="128" y="1169"/>
                  <a:pt x="162" y="1178"/>
                  <a:pt x="196" y="1178"/>
                </a:cubicBezTo>
                <a:lnTo>
                  <a:pt x="3808" y="1178"/>
                </a:lnTo>
                <a:lnTo>
                  <a:pt x="3809" y="1178"/>
                </a:lnTo>
                <a:cubicBezTo>
                  <a:pt x="3843" y="1178"/>
                  <a:pt x="3877" y="1169"/>
                  <a:pt x="3907" y="1152"/>
                </a:cubicBezTo>
                <a:cubicBezTo>
                  <a:pt x="3937" y="1134"/>
                  <a:pt x="3961" y="1110"/>
                  <a:pt x="3979" y="1080"/>
                </a:cubicBezTo>
                <a:cubicBezTo>
                  <a:pt x="3996" y="1050"/>
                  <a:pt x="4005" y="1016"/>
                  <a:pt x="4005" y="982"/>
                </a:cubicBezTo>
                <a:lnTo>
                  <a:pt x="4005" y="196"/>
                </a:lnTo>
                <a:lnTo>
                  <a:pt x="4005" y="196"/>
                </a:lnTo>
                <a:lnTo>
                  <a:pt x="4005" y="196"/>
                </a:lnTo>
                <a:cubicBezTo>
                  <a:pt x="4005" y="162"/>
                  <a:pt x="3996" y="128"/>
                  <a:pt x="3979" y="98"/>
                </a:cubicBezTo>
                <a:cubicBezTo>
                  <a:pt x="3961" y="68"/>
                  <a:pt x="3937" y="44"/>
                  <a:pt x="3907" y="26"/>
                </a:cubicBezTo>
                <a:cubicBezTo>
                  <a:pt x="3877" y="9"/>
                  <a:pt x="3843" y="0"/>
                  <a:pt x="3809" y="0"/>
                </a:cubicBezTo>
                <a:lnTo>
                  <a:pt x="196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זווית קריטית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מלבן מעוגל 41"/>
          <p:cNvSpPr/>
          <p:nvPr/>
        </p:nvSpPr>
        <p:spPr>
          <a:xfrm>
            <a:off x="10550520" y="1863720"/>
            <a:ext cx="1441440" cy="333360"/>
          </a:xfrm>
          <a:custGeom>
            <a:avLst/>
            <a:gdLst/>
            <a:ahLst/>
            <a:cxnLst/>
            <a:rect l="0" t="0" r="r" b="b"/>
            <a:pathLst>
              <a:path w="4006" h="928">
                <a:moveTo>
                  <a:pt x="154" y="0"/>
                </a:moveTo>
                <a:lnTo>
                  <a:pt x="155" y="0"/>
                </a:lnTo>
                <a:cubicBezTo>
                  <a:pt x="127" y="0"/>
                  <a:pt x="101" y="7"/>
                  <a:pt x="77" y="21"/>
                </a:cubicBezTo>
                <a:cubicBezTo>
                  <a:pt x="54" y="34"/>
                  <a:pt x="34" y="54"/>
                  <a:pt x="21" y="77"/>
                </a:cubicBezTo>
                <a:cubicBezTo>
                  <a:pt x="7" y="101"/>
                  <a:pt x="0" y="127"/>
                  <a:pt x="0" y="155"/>
                </a:cubicBezTo>
                <a:lnTo>
                  <a:pt x="0" y="772"/>
                </a:lnTo>
                <a:lnTo>
                  <a:pt x="0" y="773"/>
                </a:lnTo>
                <a:cubicBezTo>
                  <a:pt x="0" y="800"/>
                  <a:pt x="7" y="826"/>
                  <a:pt x="21" y="850"/>
                </a:cubicBezTo>
                <a:cubicBezTo>
                  <a:pt x="34" y="873"/>
                  <a:pt x="54" y="893"/>
                  <a:pt x="77" y="906"/>
                </a:cubicBezTo>
                <a:cubicBezTo>
                  <a:pt x="101" y="920"/>
                  <a:pt x="127" y="927"/>
                  <a:pt x="155" y="927"/>
                </a:cubicBezTo>
                <a:lnTo>
                  <a:pt x="3850" y="927"/>
                </a:lnTo>
                <a:lnTo>
                  <a:pt x="3851" y="927"/>
                </a:lnTo>
                <a:cubicBezTo>
                  <a:pt x="3878" y="927"/>
                  <a:pt x="3904" y="920"/>
                  <a:pt x="3928" y="906"/>
                </a:cubicBezTo>
                <a:cubicBezTo>
                  <a:pt x="3951" y="893"/>
                  <a:pt x="3971" y="873"/>
                  <a:pt x="3984" y="850"/>
                </a:cubicBezTo>
                <a:cubicBezTo>
                  <a:pt x="3998" y="826"/>
                  <a:pt x="4005" y="800"/>
                  <a:pt x="4005" y="773"/>
                </a:cubicBezTo>
                <a:lnTo>
                  <a:pt x="4005" y="154"/>
                </a:lnTo>
                <a:lnTo>
                  <a:pt x="4005" y="155"/>
                </a:lnTo>
                <a:lnTo>
                  <a:pt x="4005" y="155"/>
                </a:lnTo>
                <a:cubicBezTo>
                  <a:pt x="4005" y="127"/>
                  <a:pt x="3998" y="101"/>
                  <a:pt x="3984" y="77"/>
                </a:cubicBezTo>
                <a:cubicBezTo>
                  <a:pt x="3971" y="54"/>
                  <a:pt x="3951" y="34"/>
                  <a:pt x="3928" y="21"/>
                </a:cubicBezTo>
                <a:cubicBezTo>
                  <a:pt x="3904" y="7"/>
                  <a:pt x="3878" y="0"/>
                  <a:pt x="3851" y="0"/>
                </a:cubicBezTo>
                <a:lnTo>
                  <a:pt x="154" y="0"/>
                </a:lnTo>
              </a:path>
            </a:pathLst>
          </a:custGeom>
          <a:gradFill rotWithShape="0">
            <a:gsLst>
              <a:gs pos="0">
                <a:srgbClr val="06375A"/>
              </a:gs>
              <a:gs pos="100000">
                <a:srgbClr val="13649D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1600" b="0" strike="noStrike" spc="-1">
                <a:solidFill>
                  <a:srgbClr val="FFFFFF"/>
                </a:solidFill>
                <a:latin typeface="Calibri"/>
                <a:cs typeface="Calibri"/>
              </a:rPr>
              <a:t>עיקרון ההפיכות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4029</TotalTime>
  <Words>2750</Words>
  <Application>Microsoft Office PowerPoint</Application>
  <PresentationFormat>מותאם אישית</PresentationFormat>
  <Paragraphs>729</Paragraphs>
  <Slides>18</Slides>
  <Notes>18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27" baseType="lpstr">
      <vt:lpstr>AdumaFOT Bold</vt:lpstr>
      <vt:lpstr>AdumaFOT Regular</vt:lpstr>
      <vt:lpstr>Arial</vt:lpstr>
      <vt:lpstr>Calibri</vt:lpstr>
      <vt:lpstr>DejaVu Sans</vt:lpstr>
      <vt:lpstr>Guttman Yad-Brush</vt:lpstr>
      <vt:lpstr>Symbol</vt:lpstr>
      <vt:lpstr>Tahoma</vt:lpstr>
      <vt:lpstr>Office Theme</vt:lpstr>
      <vt:lpstr>אופטיקה גאומטרית חוקי החזרה ושבירה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subject/>
  <dc:creator>מאור גלס</dc:creator>
  <dc:description/>
  <cp:lastModifiedBy>ADMIN</cp:lastModifiedBy>
  <cp:revision>80</cp:revision>
  <dcterms:created xsi:type="dcterms:W3CDTF">2019-01-01T15:54:30Z</dcterms:created>
  <dcterms:modified xsi:type="dcterms:W3CDTF">2022-02-15T17:28:20Z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-1194823957</vt:r8>
  </property>
  <property fmtid="{D5CDD505-2E9C-101B-9397-08002B2CF9AE}" pid="3" name="_AuthorEmail">
    <vt:lpwstr>S6874162@IAF.IDF.IL</vt:lpwstr>
  </property>
  <property fmtid="{D5CDD505-2E9C-101B-9397-08002B2CF9AE}" pid="4" name="_AuthorEmailDisplayName">
    <vt:lpwstr>שמואל סילברו</vt:lpwstr>
  </property>
  <property fmtid="{D5CDD505-2E9C-101B-9397-08002B2CF9AE}" pid="5" name="_EmailSubject">
    <vt:lpwstr>פורמט מצגת ביסל"ט</vt:lpwstr>
  </property>
  <property fmtid="{D5CDD505-2E9C-101B-9397-08002B2CF9AE}" pid="6" name="_NewReviewCycle">
    <vt:lpwstr/>
  </property>
  <property fmtid="{D5CDD505-2E9C-101B-9397-08002B2CF9AE}" pid="7" name="_PreviousAdHocReviewCycleID">
    <vt:r8>-1370922525</vt:r8>
  </property>
</Properties>
</file>