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מלבן 113"/>
          <p:cNvSpPr/>
          <p:nvPr/>
        </p:nvSpPr>
        <p:spPr>
          <a:xfrm>
            <a:off x="0" y="0"/>
            <a:ext cx="6858000" cy="9144000"/>
          </a:xfrm>
          <a:prstGeom prst="rect">
            <a:avLst/>
          </a:prstGeom>
          <a:solidFill>
            <a:srgbClr val="FFFFFF"/>
          </a:solidFill>
          <a:ln w="0">
            <a:noFill/>
          </a:ln>
        </p:spPr>
      </p:sp>
      <p:sp>
        <p:nvSpPr>
          <p:cNvPr id="115" name="PlaceHolder 1"/>
          <p:cNvSpPr>
            <a:spLocks noGrp="1"/>
          </p:cNvSpPr>
          <p:nvPr>
            <p:ph type="hdr"/>
          </p:nvPr>
        </p:nvSpPr>
        <p:spPr>
          <a:xfrm>
            <a:off x="3885840" y="0"/>
            <a:ext cx="2971800" cy="458640"/>
          </a:xfrm>
          <a:prstGeom prst="rect">
            <a:avLst/>
          </a:prstGeom>
          <a:noFill/>
          <a:ln w="0">
            <a:noFill/>
          </a:ln>
        </p:spPr>
        <p:txBody>
          <a:bodyPr lIns="90000" tIns="46800" rIns="90000" bIns="46800" anchor="t">
            <a:noAutofit/>
          </a:bodyPr>
          <a:lstStyle/>
          <a:p>
            <a:endParaRPr lang="en-US" sz="2400" b="0" strike="noStrike" spc="-1">
              <a:latin typeface="Times New Roman"/>
            </a:endParaRPr>
          </a:p>
        </p:txBody>
      </p:sp>
      <p:sp>
        <p:nvSpPr>
          <p:cNvPr id="116" name="PlaceHolder 2"/>
          <p:cNvSpPr>
            <a:spLocks noGrp="1"/>
          </p:cNvSpPr>
          <p:nvPr>
            <p:ph type="dt"/>
          </p:nvPr>
        </p:nvSpPr>
        <p:spPr>
          <a:xfrm>
            <a:off x="1080" y="0"/>
            <a:ext cx="2971800" cy="458640"/>
          </a:xfrm>
          <a:prstGeom prst="rect">
            <a:avLst/>
          </a:prstGeom>
          <a:noFill/>
          <a:ln w="0">
            <a:noFill/>
          </a:ln>
        </p:spPr>
        <p:txBody>
          <a:bodyPr lIns="90000" tIns="46800" rIns="90000" bIns="46800" anchor="t">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latin typeface="Times New Roman"/>
              </a:rPr>
              <a:t>&lt;date/time&gt;</a:t>
            </a:r>
            <a:endParaRPr lang="en-US" sz="1200" b="0" strike="noStrike" spc="-1">
              <a:latin typeface="Times New Roman"/>
            </a:endParaRPr>
          </a:p>
        </p:txBody>
      </p:sp>
      <p:sp>
        <p:nvSpPr>
          <p:cNvPr id="117" name="PlaceHolder 3"/>
          <p:cNvSpPr>
            <a:spLocks noGrp="1" noRot="1" noChangeAspect="1"/>
          </p:cNvSpPr>
          <p:nvPr>
            <p:ph type="sldImg"/>
          </p:nvPr>
        </p:nvSpPr>
        <p:spPr>
          <a:xfrm>
            <a:off x="685800" y="1142640"/>
            <a:ext cx="5486400" cy="3086280"/>
          </a:xfrm>
          <a:prstGeom prst="rect">
            <a:avLst/>
          </a:prstGeom>
          <a:noFill/>
          <a:ln w="12600">
            <a:solidFill>
              <a:srgbClr val="000000"/>
            </a:solidFill>
            <a:miter/>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move the slide</a:t>
            </a:r>
          </a:p>
        </p:txBody>
      </p:sp>
      <p:sp>
        <p:nvSpPr>
          <p:cNvPr id="118" name="PlaceHolder 4"/>
          <p:cNvSpPr>
            <a:spLocks noGrp="1"/>
          </p:cNvSpPr>
          <p:nvPr>
            <p:ph type="body"/>
          </p:nvPr>
        </p:nvSpPr>
        <p:spPr>
          <a:xfrm>
            <a:off x="685800" y="4400280"/>
            <a:ext cx="5486400" cy="3600360"/>
          </a:xfrm>
          <a:prstGeom prst="rect">
            <a:avLst/>
          </a:prstGeom>
          <a:noFill/>
          <a:ln w="0">
            <a:noFill/>
          </a:ln>
        </p:spPr>
        <p:txBody>
          <a:bodyPr lIns="90000" tIns="46800" rIns="90000" bIns="46800" anchor="t">
            <a:no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Calibri"/>
              </a:rPr>
              <a:t>Click to edit the notes format</a:t>
            </a:r>
          </a:p>
        </p:txBody>
      </p:sp>
      <p:sp>
        <p:nvSpPr>
          <p:cNvPr id="119" name="PlaceHolder 5"/>
          <p:cNvSpPr>
            <a:spLocks noGrp="1"/>
          </p:cNvSpPr>
          <p:nvPr>
            <p:ph type="ftr"/>
          </p:nvPr>
        </p:nvSpPr>
        <p:spPr>
          <a:xfrm>
            <a:off x="3885840" y="8685360"/>
            <a:ext cx="2971800" cy="458640"/>
          </a:xfrm>
          <a:prstGeom prst="rect">
            <a:avLst/>
          </a:prstGeom>
          <a:noFill/>
          <a:ln w="0">
            <a:noFill/>
          </a:ln>
        </p:spPr>
        <p:txBody>
          <a:bodyPr lIns="90000" tIns="46800" rIns="90000" bIns="46800" anchor="b">
            <a:noAutofit/>
          </a:bodyPr>
          <a:lstStyle/>
          <a:p>
            <a:endParaRPr lang="en-US" sz="2400" b="0" strike="noStrike" spc="-1">
              <a:latin typeface="Times New Roman"/>
            </a:endParaRPr>
          </a:p>
        </p:txBody>
      </p:sp>
      <p:sp>
        <p:nvSpPr>
          <p:cNvPr id="120" name="PlaceHolder 6"/>
          <p:cNvSpPr>
            <a:spLocks noGrp="1"/>
          </p:cNvSpPr>
          <p:nvPr>
            <p:ph type="sldNum"/>
          </p:nvPr>
        </p:nvSpPr>
        <p:spPr>
          <a:xfrm>
            <a:off x="1080" y="8685360"/>
            <a:ext cx="2971800" cy="458640"/>
          </a:xfrm>
          <a:prstGeom prst="rect">
            <a:avLst/>
          </a:prstGeom>
          <a:noFill/>
          <a:ln w="0">
            <a:noFill/>
          </a:ln>
        </p:spPr>
        <p:txBody>
          <a:bodyPr lIns="90000" tIns="46800" rIns="90000" bIns="46800" anchor="b">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A763C1D-332A-4A94-B020-770C8D4DEDD1}" type="slidenum">
              <a:rPr lang="he-IL" sz="1200" b="0" strike="noStrike" spc="-1">
                <a:latin typeface="Times New Roman"/>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image" Target="../media/image12.png"/><Relationship Id="rId4" Type="http://schemas.openxmlformats.org/officeDocument/2006/relationships/image" Target="../media/image11.png"/></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PlaceHolder 1"/>
          <p:cNvSpPr>
            <a:spLocks noGrp="1" noRot="1" noChangeAspect="1"/>
          </p:cNvSpPr>
          <p:nvPr>
            <p:ph type="sldImg"/>
          </p:nvPr>
        </p:nvSpPr>
        <p:spPr>
          <a:xfrm>
            <a:off x="719280" y="98280"/>
            <a:ext cx="5486400" cy="3086280"/>
          </a:xfrm>
          <a:prstGeom prst="rect">
            <a:avLst/>
          </a:prstGeom>
          <a:ln w="0">
            <a:noFill/>
          </a:ln>
        </p:spPr>
      </p:sp>
      <p:sp>
        <p:nvSpPr>
          <p:cNvPr id="309"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08C4DDE-B9FA-424E-88A6-890039B1B403}" type="slidenum">
              <a:rPr lang="he-IL" sz="1200" b="0" strike="noStrike" spc="-1">
                <a:solidFill>
                  <a:srgbClr val="000000"/>
                </a:solidFill>
                <a:latin typeface="Calibri"/>
              </a:rPr>
              <a:t>1</a:t>
            </a:fld>
            <a:endParaRPr lang="en-US" sz="1200" b="0" strike="noStrike" spc="-1">
              <a:solidFill>
                <a:srgbClr val="000000"/>
              </a:solidFill>
              <a:latin typeface="Calibri"/>
            </a:endParaRPr>
          </a:p>
        </p:txBody>
      </p:sp>
      <p:graphicFrame>
        <p:nvGraphicFramePr>
          <p:cNvPr id="310" name="טבלה 309"/>
          <p:cNvGraphicFramePr/>
          <p:nvPr/>
        </p:nvGraphicFramePr>
        <p:xfrm>
          <a:off x="293760" y="3335400"/>
          <a:ext cx="6337080" cy="57308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5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4262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לשיעור קודם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יצירת עניין</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לנושא השיעור והצגת הנושא</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מטרות על ונק' עיקריות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הנמקה</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Arial"/>
                        </a:rPr>
                        <a:t>פתיחה</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לשיעורים קודמים</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המראה המישורית והיווצרות הדמות בה</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מראה מישורית- משטח מלוטש מצד אחד בעל ציפוי מחזיר מצידו השני.</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קרני האור החוזרות מהדמות חופפות במלואן לקרני האור היוצאת מהגוף אל המראה.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ת. מנסרות </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במנסרות נוכל לגרום לשלוש תופעות של האור ויותר (נפיצה..) בתלות אך ורק בזווית המנסרה ביחס לקרן האור, בתכונה זו משתמשים לטובתנו במערכות כמו  הלייזר עליה נלמד בשיעורים הבאים.</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כדי לדעת להשתמש היטב בתכונות המנסרה נלמד עליה,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על כן שיעור זה יעסוק בנושא </a:t>
                      </a:r>
                      <a:r>
                        <a:rPr lang="he-IL" sz="1400" b="0" u="sng" strike="noStrike" spc="-1">
                          <a:solidFill>
                            <a:srgbClr val="FF0000"/>
                          </a:solidFill>
                          <a:uFillTx/>
                          <a:latin typeface="Guttman Yad-Brush"/>
                        </a:rPr>
                        <a:t>מנסרות.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11" name="TextBox 10"/>
          <p:cNvSpPr/>
          <p:nvPr/>
        </p:nvSpPr>
        <p:spPr>
          <a:xfrm>
            <a:off x="1770120" y="5310360"/>
            <a:ext cx="486072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האם אתם יכולים לחשוב על משהו שיכול לגרום גם להחזרה מלאה, לשבירת אור ולמעבר האור דרכו?</a:t>
            </a:r>
            <a:endParaRPr lang="en-US" sz="1400" b="0" strike="noStrike" spc="-1">
              <a:solidFill>
                <a:srgbClr val="000000"/>
              </a:solidFill>
              <a:latin typeface="Calibri"/>
            </a:endParaRPr>
          </a:p>
        </p:txBody>
      </p:sp>
      <p:sp>
        <p:nvSpPr>
          <p:cNvPr id="312" name="TextBox 13"/>
          <p:cNvSpPr/>
          <p:nvPr/>
        </p:nvSpPr>
        <p:spPr>
          <a:xfrm>
            <a:off x="495360" y="3726000"/>
            <a:ext cx="7920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45 דק'</a:t>
            </a:r>
            <a:endParaRPr lang="en-US" sz="1400" b="0" strike="noStrike" spc="-1">
              <a:solidFill>
                <a:srgbClr val="000000"/>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PlaceHolder 1"/>
          <p:cNvSpPr>
            <a:spLocks noGrp="1" noRot="1" noChangeAspect="1"/>
          </p:cNvSpPr>
          <p:nvPr>
            <p:ph type="sldImg"/>
          </p:nvPr>
        </p:nvSpPr>
        <p:spPr>
          <a:xfrm>
            <a:off x="669960" y="249120"/>
            <a:ext cx="5486400" cy="3086280"/>
          </a:xfrm>
          <a:prstGeom prst="rect">
            <a:avLst/>
          </a:prstGeom>
          <a:ln w="0">
            <a:noFill/>
          </a:ln>
        </p:spPr>
      </p:sp>
      <p:sp>
        <p:nvSpPr>
          <p:cNvPr id="38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3A6F87D-A5E1-49E8-8853-C87ED9A3680D}" type="slidenum">
              <a:rPr lang="he-IL" sz="1200" b="0" strike="noStrike" spc="-1">
                <a:solidFill>
                  <a:srgbClr val="000000"/>
                </a:solidFill>
                <a:latin typeface="Calibri"/>
              </a:rPr>
              <a:t>10</a:t>
            </a:fld>
            <a:endParaRPr lang="en-US" sz="1200" b="0" strike="noStrike" spc="-1">
              <a:solidFill>
                <a:srgbClr val="000000"/>
              </a:solidFill>
              <a:latin typeface="Calibri"/>
            </a:endParaRPr>
          </a:p>
        </p:txBody>
      </p:sp>
      <p:graphicFrame>
        <p:nvGraphicFramePr>
          <p:cNvPr id="384" name="טבלה 383"/>
          <p:cNvGraphicFramePr/>
          <p:nvPr/>
        </p:nvGraphicFramePr>
        <p:xfrm>
          <a:off x="139680" y="4226040"/>
          <a:ext cx="6337440" cy="4100400"/>
        </p:xfrm>
        <a:graphic>
          <a:graphicData uri="http://schemas.openxmlformats.org/drawingml/2006/table">
            <a:tbl>
              <a:tblPr/>
              <a:tblGrid>
                <a:gridCol w="1179360">
                  <a:extLst>
                    <a:ext uri="{9D8B030D-6E8A-4147-A177-3AD203B41FA5}">
                      <a16:colId xmlns:a16="http://schemas.microsoft.com/office/drawing/2014/main" val="20000"/>
                    </a:ext>
                  </a:extLst>
                </a:gridCol>
                <a:gridCol w="5158080">
                  <a:extLst>
                    <a:ext uri="{9D8B030D-6E8A-4147-A177-3AD203B41FA5}">
                      <a16:colId xmlns:a16="http://schemas.microsoft.com/office/drawing/2014/main" val="20001"/>
                    </a:ext>
                  </a:extLst>
                </a:gridCol>
              </a:tblGrid>
              <a:tr h="3045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3795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לאחר מעבר בטבלה מקבילת פאות הקרן אינה סוטה מכיוונה המקורי, אלא מוסחת בלבד.</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ההסחה גדלה ככל שרוחב הטבלה ( המרחק בין הפאות ) גדול יותר.</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תופעה זו נכונה גם אם נחבר מס' טבלאות מקבילות פאות.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85" name="TextBox 5"/>
          <p:cNvSpPr/>
          <p:nvPr/>
        </p:nvSpPr>
        <p:spPr>
          <a:xfrm>
            <a:off x="1446120" y="5992920"/>
            <a:ext cx="4996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rPr>
              <a:t>כיצד לדעתכם, נוכל לגרום להסחה גדולה יותר של קרן האור במוצא?</a:t>
            </a:r>
            <a:endParaRPr lang="en-US" sz="1400" b="0" strike="noStrike" spc="-1">
              <a:solidFill>
                <a:srgbClr val="000000"/>
              </a:solidFill>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 name="PlaceHolder 1"/>
          <p:cNvSpPr>
            <a:spLocks noGrp="1" noRot="1" noChangeAspect="1"/>
          </p:cNvSpPr>
          <p:nvPr>
            <p:ph type="sldImg"/>
          </p:nvPr>
        </p:nvSpPr>
        <p:spPr>
          <a:xfrm>
            <a:off x="693720" y="849240"/>
            <a:ext cx="5486400" cy="3086280"/>
          </a:xfrm>
          <a:prstGeom prst="rect">
            <a:avLst/>
          </a:prstGeom>
          <a:ln w="0">
            <a:noFill/>
          </a:ln>
        </p:spPr>
      </p:sp>
      <p:sp>
        <p:nvSpPr>
          <p:cNvPr id="38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0C763E4-E69B-45A9-B935-90C708D8155C}" type="slidenum">
              <a:rPr lang="he-IL" sz="1200" b="0" strike="noStrike" spc="-1">
                <a:solidFill>
                  <a:srgbClr val="000000"/>
                </a:solidFill>
                <a:latin typeface="Calibri"/>
              </a:rPr>
              <a:t>11</a:t>
            </a:fld>
            <a:endParaRPr lang="en-US" sz="1200" b="0" strike="noStrike" spc="-1">
              <a:solidFill>
                <a:srgbClr val="000000"/>
              </a:solidFill>
              <a:latin typeface="Calibri"/>
            </a:endParaRPr>
          </a:p>
        </p:txBody>
      </p:sp>
      <p:graphicFrame>
        <p:nvGraphicFramePr>
          <p:cNvPr id="388" name="טבלה 387"/>
          <p:cNvGraphicFramePr/>
          <p:nvPr/>
        </p:nvGraphicFramePr>
        <p:xfrm>
          <a:off x="117360" y="4100400"/>
          <a:ext cx="6337440" cy="47786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4737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מהלך השיעור</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לווידוא קליטה</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להמשך השיעור</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סיכום ביניים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89" name="TextBox 5"/>
          <p:cNvSpPr/>
          <p:nvPr/>
        </p:nvSpPr>
        <p:spPr>
          <a:xfrm>
            <a:off x="339840" y="457848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14 דק'</a:t>
            </a:r>
            <a:endParaRPr lang="en-US" sz="1400" b="0" strike="noStrike" spc="-1">
              <a:solidFill>
                <a:srgbClr val="000000"/>
              </a:solidFill>
              <a:latin typeface="Calibri"/>
            </a:endParaRPr>
          </a:p>
        </p:txBody>
      </p:sp>
      <p:sp>
        <p:nvSpPr>
          <p:cNvPr id="390" name="Rectangle 3"/>
          <p:cNvSpPr/>
          <p:nvPr/>
        </p:nvSpPr>
        <p:spPr>
          <a:xfrm>
            <a:off x="1303200" y="5965920"/>
            <a:ext cx="5099040" cy="10810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הפוכה בציר אחד</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להסחת קרן האור ממסלולה, באותה הזווית בה פגעה בטבלה.</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p:txBody>
      </p:sp>
      <p:sp>
        <p:nvSpPr>
          <p:cNvPr id="391" name="TextBox 7"/>
          <p:cNvSpPr/>
          <p:nvPr/>
        </p:nvSpPr>
        <p:spPr>
          <a:xfrm>
            <a:off x="2620800" y="5492880"/>
            <a:ext cx="378144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איך תראה הדמות במוצא שני מנסרות פורו?</a:t>
            </a:r>
            <a:endParaRPr lang="en-US" sz="1400" b="0" strike="noStrike" spc="-1">
              <a:solidFill>
                <a:srgbClr val="000000"/>
              </a:solidFill>
              <a:latin typeface="Calibri"/>
            </a:endParaRPr>
          </a:p>
        </p:txBody>
      </p:sp>
      <p:sp>
        <p:nvSpPr>
          <p:cNvPr id="392" name="TextBox 8"/>
          <p:cNvSpPr/>
          <p:nvPr/>
        </p:nvSpPr>
        <p:spPr>
          <a:xfrm>
            <a:off x="2620800" y="6353280"/>
            <a:ext cx="378144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למה גורמת טבלה מקבילת פאות לקרן האור?</a:t>
            </a:r>
            <a:endParaRPr lang="en-US" sz="1400" b="0" strike="noStrike" spc="-1">
              <a:solidFill>
                <a:srgbClr val="000000"/>
              </a:solidFill>
              <a:latin typeface="Calibri"/>
            </a:endParaRPr>
          </a:p>
        </p:txBody>
      </p:sp>
      <p:sp>
        <p:nvSpPr>
          <p:cNvPr id="393" name="TextBox 9"/>
          <p:cNvSpPr/>
          <p:nvPr/>
        </p:nvSpPr>
        <p:spPr>
          <a:xfrm>
            <a:off x="1649520" y="5081760"/>
            <a:ext cx="478620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Tahoma"/>
              </a:rPr>
              <a:t>עד כה עברנו על חיבור 2 מנסרות פורו ומנסרת טבלה מקבילת פאות</a:t>
            </a:r>
            <a:endParaRPr lang="en-US" sz="1400" b="0" strike="noStrike" spc="-1">
              <a:solidFill>
                <a:srgbClr val="000000"/>
              </a:solidFill>
              <a:latin typeface="Calibri"/>
            </a:endParaRPr>
          </a:p>
        </p:txBody>
      </p:sp>
      <p:sp>
        <p:nvSpPr>
          <p:cNvPr id="394" name="TextBox 10"/>
          <p:cNvSpPr/>
          <p:nvPr/>
        </p:nvSpPr>
        <p:spPr>
          <a:xfrm>
            <a:off x="1825560" y="7818480"/>
            <a:ext cx="4576680" cy="307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Tahoma"/>
              </a:rPr>
              <a:t>בהמשך נלמד על מנסרה משולשת.</a:t>
            </a:r>
            <a:endParaRPr lang="en-US" sz="1400" b="0" strike="noStrike" spc="-1">
              <a:solidFill>
                <a:srgbClr val="000000"/>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PlaceHolder 1"/>
          <p:cNvSpPr>
            <a:spLocks noGrp="1" noRot="1" noChangeAspect="1"/>
          </p:cNvSpPr>
          <p:nvPr>
            <p:ph type="sldImg"/>
          </p:nvPr>
        </p:nvSpPr>
        <p:spPr>
          <a:xfrm>
            <a:off x="739800" y="162000"/>
            <a:ext cx="5486400" cy="3085920"/>
          </a:xfrm>
          <a:prstGeom prst="rect">
            <a:avLst/>
          </a:prstGeom>
          <a:ln w="0">
            <a:noFill/>
          </a:ln>
        </p:spPr>
      </p:sp>
      <p:sp>
        <p:nvSpPr>
          <p:cNvPr id="396"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C3827E3-13A0-4BB2-B2E5-CE3C70653755}" type="slidenum">
              <a:rPr lang="he-IL" sz="1200" b="0" strike="noStrike" spc="-1">
                <a:solidFill>
                  <a:srgbClr val="000000"/>
                </a:solidFill>
                <a:latin typeface="Calibri"/>
              </a:rPr>
              <a:t>12</a:t>
            </a:fld>
            <a:endParaRPr lang="en-US" sz="1200" b="0" strike="noStrike" spc="-1">
              <a:solidFill>
                <a:srgbClr val="000000"/>
              </a:solidFill>
              <a:latin typeface="Calibri"/>
            </a:endParaRPr>
          </a:p>
        </p:txBody>
      </p:sp>
      <p:graphicFrame>
        <p:nvGraphicFramePr>
          <p:cNvPr id="397" name="טבלה 396"/>
          <p:cNvGraphicFramePr/>
          <p:nvPr/>
        </p:nvGraphicFramePr>
        <p:xfrm>
          <a:off x="187200" y="3360600"/>
          <a:ext cx="6337440" cy="64868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9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6147000">
                <a:tc>
                  <a:txBody>
                    <a:bodyPr/>
                    <a:lstStyle/>
                    <a:p>
                      <a:endParaRPr lang="he-IL"/>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גוף</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מנסרה משולשת הינה מנסרה בעלת צורה משולשת תלת מימדית, בעלת שלוש פאות ושני בסיסים.</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למנסרה משולשת שתי תופעות שנעסוק בהן:</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1) שינוי כיוון קרן האור מבלי הפיכתה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2) נפיצת האור</a:t>
                      </a:r>
                      <a:endParaRPr lang="en-US" sz="1400" b="0" strike="noStrike" spc="-1">
                        <a:solidFill>
                          <a:srgbClr val="000000"/>
                        </a:solidFill>
                        <a:latin typeface="Calibri"/>
                      </a:endParaRPr>
                    </a:p>
                    <a:p>
                      <a:pPr algn="r" rtl="1">
                        <a:lnSpc>
                          <a:spcPct val="80000"/>
                        </a:lnSpc>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בעקבות שבירת אור ומעבר האור דרך שתי פאות שלא מקבילות זו לזו, יתקיימו שתי התופעות הנ"ל, עליהן נלמד בהמשך.</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מנסרה בעלת חתך משולש</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98" name="TextBox 6"/>
          <p:cNvSpPr/>
          <p:nvPr/>
        </p:nvSpPr>
        <p:spPr>
          <a:xfrm>
            <a:off x="379440" y="434808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12 דק'</a:t>
            </a:r>
            <a:endParaRPr lang="en-US" sz="1400" b="0" strike="noStrike" spc="-1">
              <a:solidFill>
                <a:srgbClr val="000000"/>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PlaceHolder 1"/>
          <p:cNvSpPr>
            <a:spLocks noGrp="1" noRot="1" noChangeAspect="1"/>
          </p:cNvSpPr>
          <p:nvPr>
            <p:ph type="sldImg"/>
          </p:nvPr>
        </p:nvSpPr>
        <p:spPr>
          <a:xfrm>
            <a:off x="587520" y="216000"/>
            <a:ext cx="5486400" cy="3085920"/>
          </a:xfrm>
          <a:prstGeom prst="rect">
            <a:avLst/>
          </a:prstGeom>
          <a:ln w="0">
            <a:noFill/>
          </a:ln>
        </p:spPr>
      </p:sp>
      <p:sp>
        <p:nvSpPr>
          <p:cNvPr id="400"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776316F-EBE3-4045-A096-18972F39967B}" type="slidenum">
              <a:rPr lang="he-IL" sz="1200" b="0" strike="noStrike" spc="-1">
                <a:solidFill>
                  <a:srgbClr val="000000"/>
                </a:solidFill>
                <a:latin typeface="Calibri"/>
              </a:rPr>
              <a:t>13</a:t>
            </a:fld>
            <a:endParaRPr lang="en-US" sz="1200" b="0" strike="noStrike" spc="-1">
              <a:solidFill>
                <a:srgbClr val="000000"/>
              </a:solidFill>
              <a:latin typeface="Calibri"/>
            </a:endParaRPr>
          </a:p>
        </p:txBody>
      </p:sp>
      <p:sp>
        <p:nvSpPr>
          <p:cNvPr id="401" name="מציין מיקום של מספר שקופית 3"/>
          <p:cNvSpPr/>
          <p:nvPr/>
        </p:nvSpPr>
        <p:spPr>
          <a:xfrm>
            <a:off x="0" y="10272600"/>
            <a:ext cx="2887560" cy="49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3CF83FE-CA7B-4E8F-8B8E-E2B432DD1488}" type="slidenum">
              <a:rPr lang="he-IL" sz="1200" b="0" strike="noStrike" spc="-1">
                <a:solidFill>
                  <a:srgbClr val="44546A"/>
                </a:solidFill>
                <a:latin typeface="Arial"/>
              </a:rPr>
              <a:t>13</a:t>
            </a:fld>
            <a:endParaRPr lang="en-US" sz="1200" b="0" strike="noStrike" spc="-1">
              <a:solidFill>
                <a:srgbClr val="000000"/>
              </a:solidFill>
              <a:latin typeface="Calibri"/>
            </a:endParaRPr>
          </a:p>
        </p:txBody>
      </p:sp>
      <p:graphicFrame>
        <p:nvGraphicFramePr>
          <p:cNvPr id="402" name="טבלה 401"/>
          <p:cNvGraphicFramePr/>
          <p:nvPr/>
        </p:nvGraphicFramePr>
        <p:xfrm>
          <a:off x="162000" y="3513240"/>
          <a:ext cx="6337080" cy="502128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5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7167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מהלך הקרניים במנסרה המשולשת: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קרן פוגעת באחת הפאות, נשברת ונעה בזווית השבירה בתוך המנסרה.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השבירה מתרחשת, כפי שלמדנו, בעקבות מעבר האור בין שני תווכים בעלי צפיפות שונה, מה שגורם למהירות האור להשתנות.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ביציאה מהמנסרה קרן האור נשברת שוב, בזווית שונה, ומשנה את כיוונה המקורי.</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כיוון קרן האור תהיה שונה מכיוון קרן האור המקורי, משום שהפאה אליה נכנסת קרן האור לא מקבילה לפאה ממנה  יוצאת קרן האור, לכן קווי הנורמל לא יהיו מקבילים, וכך גם כיוון קרן האור היוצאת מהמנסרה.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מנסרה זו תגרום לשינוי כיוון קרני האור בלי לגרום לה הפיכה, בגלל שהקרניים שעוברות בתוך המנסרה המשולשת, בעלי אותם אורכי גל, תמיד יהיו מקבילים במהלכם במנסרה.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403" name="TextBox 7"/>
          <p:cNvSpPr/>
          <p:nvPr/>
        </p:nvSpPr>
        <p:spPr>
          <a:xfrm>
            <a:off x="2822400" y="6097680"/>
            <a:ext cx="357048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rPr>
              <a:t>מה יהיה כיוון קרן האור היוצאת מהמנסרה ביחס לקרן האור הפוגעת ונכנסת למנסרה?</a:t>
            </a:r>
            <a:endParaRPr lang="en-US" sz="1400" b="0" strike="noStrike" spc="-1">
              <a:solidFill>
                <a:srgbClr val="000000"/>
              </a:solidFill>
              <a:latin typeface="Calibri"/>
            </a:endParaRPr>
          </a:p>
        </p:txBody>
      </p:sp>
      <p:sp>
        <p:nvSpPr>
          <p:cNvPr id="404" name="TextBox 8"/>
          <p:cNvSpPr/>
          <p:nvPr/>
        </p:nvSpPr>
        <p:spPr>
          <a:xfrm>
            <a:off x="1817640" y="4773600"/>
            <a:ext cx="457524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rPr>
              <a:t>במעבר האור מהאוויר למנסרה, איזה תווך יותר צפוף ?</a:t>
            </a:r>
            <a:endParaRPr lang="en-US" sz="1400" b="0" strike="noStrike" spc="-1">
              <a:solidFill>
                <a:srgbClr val="000000"/>
              </a:solidFill>
              <a:latin typeface="Calibri"/>
            </a:endParaRPr>
          </a:p>
        </p:txBody>
      </p:sp>
      <p:sp>
        <p:nvSpPr>
          <p:cNvPr id="405" name="TextBox 18"/>
          <p:cNvSpPr/>
          <p:nvPr/>
        </p:nvSpPr>
        <p:spPr>
          <a:xfrm>
            <a:off x="1352520" y="3948120"/>
            <a:ext cx="50403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יסביר במילותיו את מהלך הקרניים במנסרה משולשת</a:t>
            </a:r>
            <a:endParaRPr lang="en-US" sz="1400" b="0" strike="noStrike" spc="-1">
              <a:solidFill>
                <a:srgbClr val="000000"/>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 name="PlaceHolder 1"/>
          <p:cNvSpPr>
            <a:spLocks noGrp="1" noRot="1" noChangeAspect="1"/>
          </p:cNvSpPr>
          <p:nvPr>
            <p:ph type="sldImg"/>
          </p:nvPr>
        </p:nvSpPr>
        <p:spPr>
          <a:xfrm>
            <a:off x="693720" y="81000"/>
            <a:ext cx="5486400" cy="3085920"/>
          </a:xfrm>
          <a:prstGeom prst="rect">
            <a:avLst/>
          </a:prstGeom>
          <a:ln w="0">
            <a:noFill/>
          </a:ln>
        </p:spPr>
      </p:sp>
      <p:sp>
        <p:nvSpPr>
          <p:cNvPr id="40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5821ADE-6030-4B1C-94D0-BB13D366DBB0}" type="slidenum">
              <a:rPr lang="he-IL" sz="1200" b="0" strike="noStrike" spc="-1">
                <a:solidFill>
                  <a:srgbClr val="000000"/>
                </a:solidFill>
                <a:latin typeface="Calibri"/>
              </a:rPr>
              <a:t>14</a:t>
            </a:fld>
            <a:endParaRPr lang="en-US" sz="1200" b="0" strike="noStrike" spc="-1">
              <a:solidFill>
                <a:srgbClr val="000000"/>
              </a:solidFill>
              <a:latin typeface="Calibri"/>
            </a:endParaRPr>
          </a:p>
        </p:txBody>
      </p:sp>
      <p:sp>
        <p:nvSpPr>
          <p:cNvPr id="408" name="מציין מיקום של מספר שקופית 3"/>
          <p:cNvSpPr/>
          <p:nvPr/>
        </p:nvSpPr>
        <p:spPr>
          <a:xfrm>
            <a:off x="1440" y="10263240"/>
            <a:ext cx="2887920" cy="496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5278B84-19EA-49C6-BE2C-7F4F9D771FEC}" type="slidenum">
              <a:rPr lang="he-IL" sz="1200" b="0" strike="noStrike" spc="-1">
                <a:solidFill>
                  <a:srgbClr val="44546A"/>
                </a:solidFill>
                <a:latin typeface="Arial"/>
              </a:rPr>
              <a:t>14</a:t>
            </a:fld>
            <a:endParaRPr lang="en-US" sz="1200" b="0" strike="noStrike" spc="-1">
              <a:solidFill>
                <a:srgbClr val="000000"/>
              </a:solidFill>
              <a:latin typeface="Calibri"/>
            </a:endParaRPr>
          </a:p>
        </p:txBody>
      </p:sp>
      <p:graphicFrame>
        <p:nvGraphicFramePr>
          <p:cNvPr id="409" name="טבלה 408"/>
          <p:cNvGraphicFramePr/>
          <p:nvPr/>
        </p:nvGraphicFramePr>
        <p:xfrm>
          <a:off x="90360" y="3432240"/>
          <a:ext cx="6337440" cy="683100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80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64929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האור הלבן הינו גל המורכב מכל אורכי האור הנראים לעין.</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במעבר האור דרך המנסרה המשולשת הגלים בעלי אורכי הגל השונים נפרדים וביציאה מהמנסרה ניתן להבחין בכל אחד מהם בנפרד, תופעה זו נקראת נפיצה.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הנפיצה נוצרת במעבר האור מתווך אחד לתווך שני, כאשר מהירות התקדמות האור בכל אחד מהתווכים שונה, במקרה זה מתרחשת שבירה (עליה למדנו).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בעת שבירת האור, זווית קרן האור משתנה וכן כיוון ההתקדמות בתוך התווך.</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לכל אורך גל המרכיב את האור הלבן יש מקדם שבירה שונה, על כן, בתוך התווך האור מופרד למרכיביו.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1" strike="noStrike" spc="-1">
                          <a:solidFill>
                            <a:srgbClr val="000000"/>
                          </a:solidFill>
                          <a:latin typeface="Guttman Yad-Brush"/>
                        </a:rPr>
                        <a:t>ביציאה מהמנסרה</a:t>
                      </a:r>
                      <a:r>
                        <a:rPr lang="he-IL" sz="1400" b="0" strike="noStrike" spc="-1">
                          <a:solidFill>
                            <a:srgbClr val="000000"/>
                          </a:solidFill>
                          <a:latin typeface="Guttman Yad-Brush"/>
                        </a:rPr>
                        <a:t>,</a:t>
                      </a:r>
                      <a:r>
                        <a:rPr lang="he-IL" sz="1400" b="1" strike="noStrike" spc="-1">
                          <a:solidFill>
                            <a:srgbClr val="000000"/>
                          </a:solidFill>
                          <a:latin typeface="Guttman Yad-Brush"/>
                        </a:rPr>
                        <a:t> </a:t>
                      </a:r>
                      <a:r>
                        <a:rPr lang="he-IL" sz="1400" b="0" strike="noStrike" spc="-1">
                          <a:solidFill>
                            <a:srgbClr val="000000"/>
                          </a:solidFill>
                          <a:latin typeface="Guttman Yad-Brush"/>
                        </a:rPr>
                        <a:t>במקום להתחבר חזרה לגל אחד שיהווה אור לבן, מרכיבי האור נשארים מופרדים וכל אורך גל נשבר בזווית שונה עפ"י מקדם השבירה שלו. בעוד שבריק שווה מהירות כל גלי האור בעלי אורכי גל שונים, הרי שבחומר לכל אורך גל יש מהירות משלו, כלומר: לקרני אור בצבעים שונים מנות שבירה שונות בחומר. תכונה זו של גלי האור מתבטאת בתופעת הנפיצה.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 לאור הסגול (בעל אורך הגל הנראה הקצר ביותר) יש מקדם גדול יותר, על כן זווית השבירה תהיה גדולה יותר, וכן, מידת הסטייה תהיה גדולה יותר.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לאור האדום (בעל אורך הגל הנראה הארוך ביותר) מקדם שבירה קטן יותר, על כן זווית השבירה תהיה קטנה יותר, וכן מידת הסטייה תהיה קטנה יותר.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Guttman Yad-Brush"/>
                        </a:rPr>
                        <a:t>האור המופרד שבתוך המנסרה (התווך) לא מתחבר חזרה לכדי קרן אור אחת ונשאר מופרד, משום שביציאה מהתווך כיוון קרן האור משתנה מהכיוון בה נכנסה למנסרה. </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410" name="TextBox 18"/>
          <p:cNvSpPr/>
          <p:nvPr/>
        </p:nvSpPr>
        <p:spPr>
          <a:xfrm>
            <a:off x="1293840" y="3840120"/>
            <a:ext cx="50403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יסביר במילותיו את אופן השבירה במנסרה משולשת</a:t>
            </a:r>
            <a:endParaRPr lang="en-US" sz="1400" b="0" strike="noStrike" spc="-1">
              <a:solidFill>
                <a:srgbClr val="000000"/>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 name="PlaceHolder 1"/>
          <p:cNvSpPr>
            <a:spLocks noGrp="1" noRot="1" noChangeAspect="1"/>
          </p:cNvSpPr>
          <p:nvPr>
            <p:ph type="sldImg"/>
          </p:nvPr>
        </p:nvSpPr>
        <p:spPr>
          <a:xfrm>
            <a:off x="682560" y="203040"/>
            <a:ext cx="5486400" cy="3086280"/>
          </a:xfrm>
          <a:prstGeom prst="rect">
            <a:avLst/>
          </a:prstGeom>
          <a:ln w="0">
            <a:noFill/>
          </a:ln>
        </p:spPr>
      </p:sp>
      <p:sp>
        <p:nvSpPr>
          <p:cNvPr id="412"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3EDF474-CD49-4921-A6B8-3F8644129565}" type="slidenum">
              <a:rPr lang="he-IL" sz="1200" b="0" strike="noStrike" spc="-1">
                <a:solidFill>
                  <a:srgbClr val="000000"/>
                </a:solidFill>
                <a:latin typeface="Calibri"/>
              </a:rPr>
              <a:t>15</a:t>
            </a:fld>
            <a:endParaRPr lang="en-US" sz="1200" b="0" strike="noStrike" spc="-1">
              <a:solidFill>
                <a:srgbClr val="000000"/>
              </a:solidFill>
              <a:latin typeface="Calibri"/>
            </a:endParaRPr>
          </a:p>
        </p:txBody>
      </p:sp>
      <p:sp>
        <p:nvSpPr>
          <p:cNvPr id="413" name="מציין מיקום של מספר שקופית 3"/>
          <p:cNvSpPr/>
          <p:nvPr/>
        </p:nvSpPr>
        <p:spPr>
          <a:xfrm>
            <a:off x="1440" y="10142640"/>
            <a:ext cx="2887920" cy="496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6CE96C9-E0DF-4D9A-8636-AF45B8901332}" type="slidenum">
              <a:rPr lang="he-IL" sz="1200" b="0" strike="noStrike" spc="-1">
                <a:solidFill>
                  <a:srgbClr val="44546A"/>
                </a:solidFill>
                <a:latin typeface="Arial"/>
              </a:rPr>
              <a:t>15</a:t>
            </a:fld>
            <a:endParaRPr lang="en-US" sz="1200" b="0" strike="noStrike" spc="-1">
              <a:solidFill>
                <a:srgbClr val="000000"/>
              </a:solidFill>
              <a:latin typeface="Calibri"/>
            </a:endParaRPr>
          </a:p>
        </p:txBody>
      </p:sp>
      <p:graphicFrame>
        <p:nvGraphicFramePr>
          <p:cNvPr id="414" name="טבלה 413"/>
          <p:cNvGraphicFramePr/>
          <p:nvPr/>
        </p:nvGraphicFramePr>
        <p:xfrm>
          <a:off x="163440" y="3814920"/>
          <a:ext cx="6337440" cy="506880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7804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כל גל אור באורך גל שונה נשבר בזווית שונה ( בגלל מנת השבירה השונה)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אם נתבונן בצבעים שקיבלנו לאחר השבירה, נגלה שזהו למעשה ספקטרום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האור הנראה.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ספקטרום האור הנראה הוא פריטה/ התפרדות של כל הגלים, בעלי גלי האורך השונים,  שמרכיבים את גל האור שעבר את הנפיצה.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הנפיצה לא חייבת להתרחש בצורה שאנו מכירים, של קשת בענן, הנפיצה תפריד את כל הגלים המרכיבים גל כלשהו.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 גל לייזר אידיאלי מורכב מגל בעל אורך גל אחד.</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נבחין באור אחד, כלומר גל אחד בעל אורך גל אחד. משום שאור הלייזר מורכב מאורך גל אחד.</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נפיצה של אור לבן תהיה בהתאם לסדר אורכי הגל, מאדום בעל אורך הגל הגדול ביותר </a:t>
                      </a:r>
                      <a:r>
                        <a:rPr lang="en-US" sz="1400" b="0" strike="noStrike" spc="-1">
                          <a:solidFill>
                            <a:srgbClr val="000000"/>
                          </a:solidFill>
                          <a:latin typeface="Calibri"/>
                        </a:rPr>
                        <a:t>(750nm) </a:t>
                      </a:r>
                      <a:r>
                        <a:rPr lang="he-IL" sz="1400" b="0" strike="noStrike" spc="-1">
                          <a:solidFill>
                            <a:srgbClr val="000000"/>
                          </a:solidFill>
                          <a:latin typeface="Calibri"/>
                        </a:rPr>
                        <a:t> ועד לסגול </a:t>
                      </a:r>
                      <a:r>
                        <a:rPr lang="en-US" sz="1400" b="0" strike="noStrike" spc="-1">
                          <a:solidFill>
                            <a:srgbClr val="000000"/>
                          </a:solidFill>
                          <a:latin typeface="Calibri"/>
                        </a:rPr>
                        <a:t>(380nm) </a:t>
                      </a:r>
                      <a:r>
                        <a:rPr lang="he-IL" sz="1400" b="0" strike="noStrike" spc="-1">
                          <a:solidFill>
                            <a:srgbClr val="000000"/>
                          </a:solidFill>
                          <a:latin typeface="Calibri"/>
                        </a:rPr>
                        <a:t>.</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תופעה דומה מתרחשת בטבע, כאשר קרן שמש נשברת בטיפת גשם </a:t>
                      </a:r>
                      <a:r>
                        <a:rPr lang="en-US" sz="1400" b="0" strike="noStrike" spc="-1">
                          <a:solidFill>
                            <a:srgbClr val="00B050"/>
                          </a:solidFill>
                          <a:latin typeface="Calibri"/>
                          <a:ea typeface="Guttman Yad-Brush"/>
                        </a:rPr>
                        <a:t>– </a:t>
                      </a:r>
                      <a:r>
                        <a:rPr lang="he-IL" sz="1400" b="0" strike="noStrike" spc="-1">
                          <a:solidFill>
                            <a:srgbClr val="00B050"/>
                          </a:solidFill>
                          <a:latin typeface="Calibri"/>
                          <a:ea typeface="Guttman Yad-Brush"/>
                        </a:rPr>
                        <a:t> </a:t>
                      </a:r>
                      <a:r>
                        <a:rPr lang="he-IL" sz="1400" b="0" strike="noStrike" spc="-1">
                          <a:solidFill>
                            <a:srgbClr val="00B050"/>
                          </a:solidFill>
                          <a:latin typeface="Guttman Yad-Brush"/>
                          <a:cs typeface="Guttman Yad-Brush"/>
                        </a:rPr>
                        <a:t>קשת</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415" name="TextBox 7"/>
          <p:cNvSpPr/>
          <p:nvPr/>
        </p:nvSpPr>
        <p:spPr>
          <a:xfrm>
            <a:off x="1474920" y="6789600"/>
            <a:ext cx="48654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rPr>
              <a:t>בנפיצה של לייזר, כמה צבעים, או גלים נראה במוצא המנסרה ?</a:t>
            </a:r>
            <a:endParaRPr lang="en-US" sz="1400" b="0" strike="noStrike" spc="-1">
              <a:solidFill>
                <a:srgbClr val="000000"/>
              </a:solidFill>
              <a:latin typeface="Calibri"/>
            </a:endParaRPr>
          </a:p>
        </p:txBody>
      </p:sp>
      <p:sp>
        <p:nvSpPr>
          <p:cNvPr id="416" name="TextBox 18"/>
          <p:cNvSpPr/>
          <p:nvPr/>
        </p:nvSpPr>
        <p:spPr>
          <a:xfrm>
            <a:off x="1387440" y="4237200"/>
            <a:ext cx="504036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יחזור על אופן קבלת נפיצות האור</a:t>
            </a:r>
            <a:endParaRPr lang="en-US" sz="1400" b="0" strike="noStrike" spc="-1">
              <a:solidFill>
                <a:srgbClr val="000000"/>
              </a:solidFill>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PlaceHolder 1"/>
          <p:cNvSpPr>
            <a:spLocks noGrp="1" noRot="1" noChangeAspect="1"/>
          </p:cNvSpPr>
          <p:nvPr>
            <p:ph type="sldImg"/>
          </p:nvPr>
        </p:nvSpPr>
        <p:spPr>
          <a:xfrm>
            <a:off x="577800" y="223920"/>
            <a:ext cx="5486400" cy="3085920"/>
          </a:xfrm>
          <a:prstGeom prst="rect">
            <a:avLst/>
          </a:prstGeom>
          <a:ln w="0">
            <a:noFill/>
          </a:ln>
        </p:spPr>
      </p:sp>
      <p:sp>
        <p:nvSpPr>
          <p:cNvPr id="41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CB3F7BB-6528-46FD-B2F7-9839909A2596}" type="slidenum">
              <a:rPr lang="he-IL" sz="1200" b="0" strike="noStrike" spc="-1">
                <a:solidFill>
                  <a:srgbClr val="000000"/>
                </a:solidFill>
                <a:latin typeface="Calibri"/>
              </a:rPr>
              <a:t>16</a:t>
            </a:fld>
            <a:endParaRPr lang="en-US" sz="1200" b="0" strike="noStrike" spc="-1">
              <a:solidFill>
                <a:srgbClr val="000000"/>
              </a:solidFill>
              <a:latin typeface="Calibri"/>
            </a:endParaRPr>
          </a:p>
        </p:txBody>
      </p:sp>
      <p:graphicFrame>
        <p:nvGraphicFramePr>
          <p:cNvPr id="419" name="טבלה 418"/>
          <p:cNvGraphicFramePr/>
          <p:nvPr/>
        </p:nvGraphicFramePr>
        <p:xfrm>
          <a:off x="152280" y="3816360"/>
          <a:ext cx="6337440" cy="53276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48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8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מ.על ונקודות עיקריות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לווידוא קליטה</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לשיעור הבא</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סיכום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בשיעור זה הבנו את התנהגות קרן האור בשלושת המנסרות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למדנו על מנסרת פורו, טבלה מקבילת פאות ומנסרה משולשת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420" name="TextBox 5"/>
          <p:cNvSpPr/>
          <p:nvPr/>
        </p:nvSpPr>
        <p:spPr>
          <a:xfrm>
            <a:off x="379440" y="426888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3 דק'</a:t>
            </a:r>
            <a:endParaRPr lang="en-US" sz="1400" b="0" strike="noStrike" spc="-1">
              <a:solidFill>
                <a:srgbClr val="000000"/>
              </a:solidFill>
              <a:latin typeface="Calibri"/>
            </a:endParaRPr>
          </a:p>
        </p:txBody>
      </p:sp>
      <p:sp>
        <p:nvSpPr>
          <p:cNvPr id="421" name="Rectangle 3"/>
          <p:cNvSpPr/>
          <p:nvPr/>
        </p:nvSpPr>
        <p:spPr>
          <a:xfrm>
            <a:off x="1579680" y="5950080"/>
            <a:ext cx="4852800" cy="194472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זווית של מעל 41.8, מעל הזווית הקריטית של חומר המנסרה.</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בעזרת מנסרת טבלה.</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צבע אדום, בגלל שלו יש את אורך הגל הנראה הגדול ביותר</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בשיעור הבא נעסוק בעדשות, מה שיתרום לנו הרבה בהבנת העין ושימוש בקרני האור בצורה מעניינת שטרם למדנו.</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p:txBody>
      </p:sp>
      <p:sp>
        <p:nvSpPr>
          <p:cNvPr id="422" name="TextBox 7"/>
          <p:cNvSpPr/>
          <p:nvPr/>
        </p:nvSpPr>
        <p:spPr>
          <a:xfrm>
            <a:off x="1603440" y="5425920"/>
            <a:ext cx="4824360" cy="52020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באיזו זווית צריכה לפגוע קרן האור בפאת המנסרה כדי לקיים החזרה מלאה?</a:t>
            </a:r>
            <a:endParaRPr lang="en-US" sz="1400" b="0" strike="noStrike" spc="-1">
              <a:solidFill>
                <a:srgbClr val="000000"/>
              </a:solidFill>
              <a:latin typeface="Calibri"/>
            </a:endParaRPr>
          </a:p>
        </p:txBody>
      </p:sp>
      <p:sp>
        <p:nvSpPr>
          <p:cNvPr id="423" name="TextBox 8"/>
          <p:cNvSpPr/>
          <p:nvPr/>
        </p:nvSpPr>
        <p:spPr>
          <a:xfrm>
            <a:off x="1579680" y="6342120"/>
            <a:ext cx="4824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כיצד נוכל להסיט קרן אור ושתישאר באותו הכיוון?</a:t>
            </a:r>
            <a:endParaRPr lang="en-US" sz="1400" b="0" strike="noStrike" spc="-1">
              <a:solidFill>
                <a:srgbClr val="000000"/>
              </a:solidFill>
              <a:latin typeface="Calibri"/>
            </a:endParaRPr>
          </a:p>
        </p:txBody>
      </p:sp>
      <p:sp>
        <p:nvSpPr>
          <p:cNvPr id="424" name="TextBox 9"/>
          <p:cNvSpPr/>
          <p:nvPr/>
        </p:nvSpPr>
        <p:spPr>
          <a:xfrm>
            <a:off x="1579680" y="7034040"/>
            <a:ext cx="48243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איזה צבע יהיה בחלק העליון ביותר של קשת בענן?</a:t>
            </a:r>
            <a:endParaRPr lang="en-US" sz="1400" b="0" strike="noStrike" spc="-1">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PlaceHolder 1"/>
          <p:cNvSpPr>
            <a:spLocks noGrp="1" noRot="1" noChangeAspect="1"/>
          </p:cNvSpPr>
          <p:nvPr>
            <p:ph type="sldImg"/>
          </p:nvPr>
        </p:nvSpPr>
        <p:spPr>
          <a:xfrm>
            <a:off x="685800" y="204840"/>
            <a:ext cx="5486400" cy="3085920"/>
          </a:xfrm>
          <a:prstGeom prst="rect">
            <a:avLst/>
          </a:prstGeom>
          <a:ln w="0">
            <a:noFill/>
          </a:ln>
        </p:spPr>
      </p:sp>
      <p:sp>
        <p:nvSpPr>
          <p:cNvPr id="314"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FA1418F-4374-4049-8D59-FA2BA24C2349}" type="slidenum">
              <a:rPr lang="he-IL" sz="1200" b="0" strike="noStrike" spc="-1">
                <a:solidFill>
                  <a:srgbClr val="000000"/>
                </a:solidFill>
                <a:latin typeface="Calibri"/>
              </a:rPr>
              <a:t>2</a:t>
            </a:fld>
            <a:endParaRPr lang="en-US" sz="1200" b="0" strike="noStrike" spc="-1">
              <a:solidFill>
                <a:srgbClr val="000000"/>
              </a:solidFill>
              <a:latin typeface="Calibri"/>
            </a:endParaRPr>
          </a:p>
        </p:txBody>
      </p:sp>
      <p:graphicFrame>
        <p:nvGraphicFramePr>
          <p:cNvPr id="315" name="טבלה 314"/>
          <p:cNvGraphicFramePr/>
          <p:nvPr/>
        </p:nvGraphicFramePr>
        <p:xfrm>
          <a:off x="293760" y="3335400"/>
          <a:ext cx="6337080" cy="530388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5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93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מטרות על ונק' עיקריות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הנמקה</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בשיעור זה נבין את התנהגות קרן האור בשלושת המנסרות, פורו, טבלה ומשולשת (</a:t>
                      </a:r>
                      <a:r>
                        <a:rPr lang="he-IL" sz="1400" b="0" strike="noStrike" spc="-1">
                          <a:solidFill>
                            <a:srgbClr val="000000"/>
                          </a:solidFill>
                          <a:latin typeface="Calibri"/>
                        </a:rPr>
                        <a:t>נלמד על </a:t>
                      </a:r>
                      <a:r>
                        <a:rPr lang="he-IL" sz="1400" b="1" strike="noStrike" spc="-1">
                          <a:solidFill>
                            <a:srgbClr val="000000"/>
                          </a:solidFill>
                          <a:latin typeface="Calibri"/>
                        </a:rPr>
                        <a:t>מנסרת פורו, טבלה מקבילת פאות ומנסרה משולשת)</a:t>
                      </a:r>
                      <a:endParaRPr lang="en-US" sz="1400" b="0" strike="noStrike" spc="-1">
                        <a:solidFill>
                          <a:srgbClr val="000000"/>
                        </a:solidFill>
                        <a:latin typeface="Calibri"/>
                      </a:endParaRPr>
                    </a:p>
                    <a:p>
                      <a:pPr algn="r" rtl="1">
                        <a:lnSpc>
                          <a:spcPct val="80000"/>
                        </a:lnSpc>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חשוב לנו ללמוד את אופן התנהגות קרן האור במנסרה משום שהמנסרה מיושמת במערכות אופטיות שנעבוד איתן.</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PlaceHolder 1"/>
          <p:cNvSpPr>
            <a:spLocks noGrp="1" noRot="1" noChangeAspect="1"/>
          </p:cNvSpPr>
          <p:nvPr>
            <p:ph type="sldImg"/>
          </p:nvPr>
        </p:nvSpPr>
        <p:spPr>
          <a:xfrm>
            <a:off x="614520" y="236520"/>
            <a:ext cx="5486400" cy="3086280"/>
          </a:xfrm>
          <a:prstGeom prst="rect">
            <a:avLst/>
          </a:prstGeom>
          <a:ln w="0">
            <a:noFill/>
          </a:ln>
        </p:spPr>
      </p:sp>
      <p:sp>
        <p:nvSpPr>
          <p:cNvPr id="317"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6525866-3D3B-4EA9-8006-87F20DBF4D2C}" type="slidenum">
              <a:rPr lang="he-IL" sz="1200" b="0" strike="noStrike" spc="-1">
                <a:solidFill>
                  <a:srgbClr val="000000"/>
                </a:solidFill>
                <a:latin typeface="Calibri"/>
              </a:rPr>
              <a:t>3</a:t>
            </a:fld>
            <a:endParaRPr lang="en-US" sz="1200" b="0" strike="noStrike" spc="-1">
              <a:solidFill>
                <a:srgbClr val="000000"/>
              </a:solidFill>
              <a:latin typeface="Calibri"/>
            </a:endParaRPr>
          </a:p>
        </p:txBody>
      </p:sp>
      <p:pic>
        <p:nvPicPr>
          <p:cNvPr id="318" name="Object 6"/>
          <p:cNvPicPr/>
          <p:nvPr/>
        </p:nvPicPr>
        <p:blipFill>
          <a:blip r:embed="rId3"/>
          <a:stretch/>
        </p:blipFill>
        <p:spPr>
          <a:xfrm>
            <a:off x="3105000" y="8218440"/>
            <a:ext cx="1257480" cy="925560"/>
          </a:xfrm>
          <a:prstGeom prst="rect">
            <a:avLst/>
          </a:prstGeom>
          <a:ln w="0">
            <a:noFill/>
          </a:ln>
        </p:spPr>
      </p:pic>
      <p:graphicFrame>
        <p:nvGraphicFramePr>
          <p:cNvPr id="319" name="טבלה 318"/>
          <p:cNvGraphicFramePr/>
          <p:nvPr/>
        </p:nvGraphicFramePr>
        <p:xfrm>
          <a:off x="189000" y="3828960"/>
          <a:ext cx="6337080" cy="54500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1451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גוף</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הגדרה</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גוף שקוף בעל שני משטחים מישוריים מלוטשים לפחות, ושיפועים נגדיים שמהם מוחזרת קרן אור, ושדרכם נשברת קרן אור.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למנסרות יש תפקידים רבים ושונים במערכות אופטיות. הן יכולות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לשמש בתפקידי שבירה ו/ או החזרה גמורה.</a:t>
                      </a:r>
                      <a:r>
                        <a:rPr lang="en-US" sz="1400" b="0" strike="noStrike" spc="-1">
                          <a:solidFill>
                            <a:srgbClr val="000000"/>
                          </a:solidFill>
                          <a:latin typeface="Calibri"/>
                        </a:rPr>
                        <a:t> </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20" name="TextBox 18"/>
          <p:cNvSpPr/>
          <p:nvPr/>
        </p:nvSpPr>
        <p:spPr>
          <a:xfrm>
            <a:off x="2382840" y="4613400"/>
            <a:ext cx="395928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החניך ירשום את הגדרת המנסרה</a:t>
            </a:r>
            <a:endParaRPr lang="en-US" sz="1400" b="0" strike="noStrike" spc="-1">
              <a:solidFill>
                <a:srgbClr val="000000"/>
              </a:solidFill>
              <a:latin typeface="Calibri"/>
            </a:endParaRPr>
          </a:p>
        </p:txBody>
      </p:sp>
      <p:sp>
        <p:nvSpPr>
          <p:cNvPr id="321" name="TextBox 11"/>
          <p:cNvSpPr/>
          <p:nvPr/>
        </p:nvSpPr>
        <p:spPr>
          <a:xfrm>
            <a:off x="409680" y="420840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42 דק'</a:t>
            </a:r>
            <a:endParaRPr lang="en-US" sz="1400" b="0" strike="noStrike" spc="-1">
              <a:solidFill>
                <a:srgbClr val="000000"/>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PlaceHolder 1"/>
          <p:cNvSpPr>
            <a:spLocks noGrp="1" noRot="1" noChangeAspect="1"/>
          </p:cNvSpPr>
          <p:nvPr>
            <p:ph type="sldImg"/>
          </p:nvPr>
        </p:nvSpPr>
        <p:spPr>
          <a:xfrm>
            <a:off x="696960" y="139680"/>
            <a:ext cx="5486400" cy="3086280"/>
          </a:xfrm>
          <a:prstGeom prst="rect">
            <a:avLst/>
          </a:prstGeom>
          <a:ln w="0">
            <a:noFill/>
          </a:ln>
        </p:spPr>
      </p:sp>
      <p:sp>
        <p:nvSpPr>
          <p:cNvPr id="323"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73EB55BB-A5E8-4CCC-BB80-39E13768DA12}" type="slidenum">
              <a:rPr lang="he-IL" sz="1200" b="0" strike="noStrike" spc="-1">
                <a:solidFill>
                  <a:srgbClr val="000000"/>
                </a:solidFill>
                <a:latin typeface="Calibri"/>
              </a:rPr>
              <a:t>4</a:t>
            </a:fld>
            <a:endParaRPr lang="en-US" sz="1200" b="0" strike="noStrike" spc="-1">
              <a:solidFill>
                <a:srgbClr val="000000"/>
              </a:solidFill>
              <a:latin typeface="Calibri"/>
            </a:endParaRPr>
          </a:p>
        </p:txBody>
      </p:sp>
      <p:graphicFrame>
        <p:nvGraphicFramePr>
          <p:cNvPr id="324" name="טבלה 323"/>
          <p:cNvGraphicFramePr/>
          <p:nvPr/>
        </p:nvGraphicFramePr>
        <p:xfrm>
          <a:off x="189000" y="3306600"/>
          <a:ext cx="6337080" cy="604836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840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7099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מנסרת פורו נקראת גם מנסרה ישרת זווית.</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זוהי מנסרה משולשת ישרת זווית העשויה מזכוכית.</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זוויות היתר שלה בנות </a:t>
                      </a:r>
                      <a:r>
                        <a:rPr lang="en-US" sz="1400" b="0" strike="noStrike" spc="-1">
                          <a:solidFill>
                            <a:srgbClr val="000000"/>
                          </a:solidFill>
                          <a:latin typeface="Calibri"/>
                        </a:rPr>
                        <a:t>45</a:t>
                      </a:r>
                      <a:r>
                        <a:rPr lang="en-US" sz="1400" b="0" strike="noStrike" spc="-1">
                          <a:solidFill>
                            <a:srgbClr val="000000"/>
                          </a:solidFill>
                          <a:latin typeface="Symbol"/>
                          <a:ea typeface="Symbol"/>
                        </a:rPr>
                        <a:t></a:t>
                      </a:r>
                      <a:r>
                        <a:rPr lang="he-IL" sz="1400" b="0" strike="noStrike" spc="-1">
                          <a:solidFill>
                            <a:srgbClr val="000000"/>
                          </a:solidFill>
                          <a:latin typeface="Calibri"/>
                        </a:rPr>
                        <a:t>.</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שני מהלכי קרניים אפשריים במנסרת הפורו:</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1) קרן האור נכנסת במאונך לאחד הניצבים ומוחזרת ב- </a:t>
                      </a:r>
                      <a:r>
                        <a:rPr lang="en-US" sz="1400" b="0" strike="noStrike" spc="-1">
                          <a:solidFill>
                            <a:srgbClr val="000000"/>
                          </a:solidFill>
                          <a:latin typeface="Symbol"/>
                          <a:ea typeface="Symbol"/>
                        </a:rPr>
                        <a:t></a:t>
                      </a:r>
                      <a:r>
                        <a:rPr lang="en-US" sz="1400" b="0" strike="noStrike" spc="-1">
                          <a:solidFill>
                            <a:srgbClr val="000000"/>
                          </a:solidFill>
                          <a:latin typeface="Calibri"/>
                        </a:rPr>
                        <a:t> 90</a:t>
                      </a:r>
                      <a:r>
                        <a:rPr lang="he-IL" sz="1400" b="0" strike="noStrike" spc="-1">
                          <a:solidFill>
                            <a:srgbClr val="000000"/>
                          </a:solidFill>
                          <a:latin typeface="Calibri"/>
                        </a:rPr>
                        <a:t>. כך שהיא יוצאת במאונך לניצב האחר.</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2) קרן האור הנכנסת במאונך ליתר, מוחזרת פעמיים ויוצאת במאונך ליתר.</a:t>
                      </a:r>
                      <a:endParaRPr lang="en-US" sz="1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25" name="TextBox 7"/>
          <p:cNvSpPr/>
          <p:nvPr/>
        </p:nvSpPr>
        <p:spPr>
          <a:xfrm>
            <a:off x="1566720" y="4157640"/>
            <a:ext cx="4861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למה לדעתכם נקרא למנסרה זו מנסרה ישרת זווית?</a:t>
            </a:r>
            <a:endParaRPr lang="en-US" sz="1400" b="0" strike="noStrike" spc="-1">
              <a:solidFill>
                <a:srgbClr val="000000"/>
              </a:solidFill>
              <a:latin typeface="Calibri"/>
            </a:endParaRPr>
          </a:p>
        </p:txBody>
      </p:sp>
      <p:sp>
        <p:nvSpPr>
          <p:cNvPr id="326" name="TextBox 18"/>
          <p:cNvSpPr/>
          <p:nvPr/>
        </p:nvSpPr>
        <p:spPr>
          <a:xfrm>
            <a:off x="1620720" y="5008680"/>
            <a:ext cx="475308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יסביר במילותיו את מהלך הקרניים במנסרת פורו</a:t>
            </a:r>
            <a:endParaRPr lang="en-US" sz="1400" b="0" strike="noStrike" spc="-1">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PlaceHolder 1"/>
          <p:cNvSpPr>
            <a:spLocks noGrp="1" noRot="1" noChangeAspect="1"/>
          </p:cNvSpPr>
          <p:nvPr>
            <p:ph type="sldImg"/>
          </p:nvPr>
        </p:nvSpPr>
        <p:spPr>
          <a:xfrm>
            <a:off x="768240" y="0"/>
            <a:ext cx="5486400" cy="3086280"/>
          </a:xfrm>
          <a:prstGeom prst="rect">
            <a:avLst/>
          </a:prstGeom>
          <a:ln w="0">
            <a:noFill/>
          </a:ln>
        </p:spPr>
      </p:sp>
      <p:sp>
        <p:nvSpPr>
          <p:cNvPr id="32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D9CB3F4-DDF9-4631-B70D-20E9FD87E57A}" type="slidenum">
              <a:rPr lang="he-IL" sz="1200" b="0" strike="noStrike" spc="-1">
                <a:solidFill>
                  <a:srgbClr val="000000"/>
                </a:solidFill>
                <a:latin typeface="Calibri"/>
              </a:rPr>
              <a:t>5</a:t>
            </a:fld>
            <a:endParaRPr lang="en-US" sz="1200" b="0" strike="noStrike" spc="-1">
              <a:solidFill>
                <a:srgbClr val="000000"/>
              </a:solidFill>
              <a:latin typeface="Calibri"/>
            </a:endParaRPr>
          </a:p>
        </p:txBody>
      </p:sp>
      <p:pic>
        <p:nvPicPr>
          <p:cNvPr id="329" name="Object 4"/>
          <p:cNvPicPr/>
          <p:nvPr/>
        </p:nvPicPr>
        <p:blipFill>
          <a:blip r:embed="rId3"/>
          <a:stretch/>
        </p:blipFill>
        <p:spPr>
          <a:xfrm>
            <a:off x="3141720" y="7775640"/>
            <a:ext cx="1257120" cy="925560"/>
          </a:xfrm>
          <a:prstGeom prst="rect">
            <a:avLst/>
          </a:prstGeom>
          <a:ln w="0">
            <a:noFill/>
          </a:ln>
        </p:spPr>
      </p:pic>
      <p:graphicFrame>
        <p:nvGraphicFramePr>
          <p:cNvPr id="330" name="טבלה 329"/>
          <p:cNvGraphicFramePr/>
          <p:nvPr/>
        </p:nvGraphicFramePr>
        <p:xfrm>
          <a:off x="189000" y="3164040"/>
          <a:ext cx="6337080" cy="61880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8856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מהלך הקרניים במנסרת פורו:</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אפשרות ראשונה: קרן פוגעת במאונך לפאה (בזווית של </a:t>
                      </a:r>
                      <a:r>
                        <a:rPr lang="en-US" sz="1400" b="0" strike="noStrike" spc="-1">
                          <a:solidFill>
                            <a:srgbClr val="000000"/>
                          </a:solidFill>
                          <a:latin typeface="Calibri"/>
                        </a:rPr>
                        <a:t>(90</a:t>
                      </a:r>
                      <a:r>
                        <a:rPr lang="en-US" sz="1400" b="0" strike="noStrike" spc="-1">
                          <a:solidFill>
                            <a:srgbClr val="000000"/>
                          </a:solidFill>
                          <a:latin typeface="Symbol"/>
                          <a:ea typeface="Symbol"/>
                        </a:rPr>
                        <a:t></a:t>
                      </a:r>
                      <a:r>
                        <a:rPr lang="he-IL" sz="1400" b="0" strike="noStrike" spc="-1">
                          <a:solidFill>
                            <a:srgbClr val="000000"/>
                          </a:solidFill>
                          <a:latin typeface="Calibri"/>
                        </a:rPr>
                        <a:t>. הקרן תמשיך במסלולה, אין שבירה בזווית של </a:t>
                      </a:r>
                      <a:r>
                        <a:rPr lang="en-US" sz="1400" b="0" strike="noStrike" spc="-1">
                          <a:solidFill>
                            <a:srgbClr val="000000"/>
                          </a:solidFill>
                          <a:latin typeface="Symbol"/>
                          <a:ea typeface="Symbol"/>
                        </a:rPr>
                        <a:t></a:t>
                      </a:r>
                      <a:r>
                        <a:rPr lang="en-US" sz="1400" b="0" strike="noStrike" spc="-1">
                          <a:solidFill>
                            <a:srgbClr val="000000"/>
                          </a:solidFill>
                          <a:latin typeface="Calibri"/>
                        </a:rPr>
                        <a:t> </a:t>
                      </a:r>
                      <a:r>
                        <a:rPr lang="he-IL" sz="1400" b="0" strike="noStrike" spc="-1">
                          <a:solidFill>
                            <a:srgbClr val="000000"/>
                          </a:solidFill>
                          <a:latin typeface="Calibri"/>
                        </a:rPr>
                        <a:t>0</a:t>
                      </a:r>
                      <a:r>
                        <a:rPr lang="en-US" sz="1400" b="0" strike="noStrike" spc="-1">
                          <a:solidFill>
                            <a:srgbClr val="000000"/>
                          </a:solidFill>
                          <a:latin typeface="Calibri"/>
                        </a:rPr>
                        <a:t> </a:t>
                      </a:r>
                      <a:r>
                        <a:rPr lang="he-IL" sz="1400" b="0" strike="noStrike" spc="-1">
                          <a:solidFill>
                            <a:srgbClr val="000000"/>
                          </a:solidFill>
                          <a:latin typeface="Calibri"/>
                        </a:rPr>
                        <a:t>.</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נחשב זווית שבירה של קרן אור בזווית פגיעה של 0 מעלות:</a:t>
                      </a:r>
                      <a:endParaRPr lang="en-US" sz="1400" b="0" strike="noStrike" spc="-1">
                        <a:solidFill>
                          <a:srgbClr val="000000"/>
                        </a:solidFill>
                        <a:latin typeface="Calibri"/>
                      </a:endParaRPr>
                    </a:p>
                    <a:p>
                      <a:pP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n sin </a:t>
                      </a:r>
                      <a:r>
                        <a:rPr lang="en-US" sz="1400" b="0" strike="noStrike" spc="-1">
                          <a:solidFill>
                            <a:srgbClr val="000000"/>
                          </a:solidFill>
                          <a:latin typeface="Symbol"/>
                          <a:ea typeface="Symbol"/>
                        </a:rPr>
                        <a:t></a:t>
                      </a:r>
                      <a:r>
                        <a:rPr lang="en-US" sz="1400" b="0" strike="noStrike" spc="-1">
                          <a:solidFill>
                            <a:srgbClr val="000000"/>
                          </a:solidFill>
                          <a:latin typeface="Calibri"/>
                        </a:rPr>
                        <a:t> = n' sin </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1sin 0=1.5sin </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0/1.5=sin </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Symbol"/>
                          <a:ea typeface="Symbol"/>
                        </a:rPr>
                        <a:t></a:t>
                      </a:r>
                      <a:r>
                        <a:rPr lang="en-US" sz="1400" b="0" strike="noStrike" spc="-1">
                          <a:solidFill>
                            <a:srgbClr val="000000"/>
                          </a:solidFill>
                          <a:latin typeface="Calibri"/>
                        </a:rPr>
                        <a:t>=0</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אפשרות שנייה: קרן פוגעת בזווית  </a:t>
                      </a:r>
                      <a:r>
                        <a:rPr lang="en-US" sz="1400" b="0" strike="noStrike" spc="-1">
                          <a:solidFill>
                            <a:srgbClr val="000000"/>
                          </a:solidFill>
                          <a:latin typeface="Calibri"/>
                        </a:rPr>
                        <a:t>45</a:t>
                      </a:r>
                      <a:r>
                        <a:rPr lang="en-US" sz="1400" b="0" strike="noStrike" spc="-1">
                          <a:solidFill>
                            <a:srgbClr val="000000"/>
                          </a:solidFill>
                          <a:latin typeface="Symbol"/>
                          <a:ea typeface="Symbol"/>
                        </a:rPr>
                        <a:t></a:t>
                      </a:r>
                      <a:r>
                        <a:rPr lang="he-IL" sz="1400" b="0" strike="noStrike" spc="-1">
                          <a:solidFill>
                            <a:srgbClr val="000000"/>
                          </a:solidFill>
                          <a:latin typeface="Calibri"/>
                        </a:rPr>
                        <a:t>, אשר גדולה מ- </a:t>
                      </a:r>
                      <a:r>
                        <a:rPr lang="en-US" sz="1600" b="0" strike="noStrike" spc="-1">
                          <a:solidFill>
                            <a:srgbClr val="000000"/>
                          </a:solidFill>
                          <a:latin typeface="Symbol"/>
                          <a:ea typeface="Symbol"/>
                        </a:rPr>
                        <a:t></a:t>
                      </a:r>
                      <a:r>
                        <a:rPr lang="en-US" sz="1200" b="0" strike="noStrike" spc="-1">
                          <a:solidFill>
                            <a:srgbClr val="000000"/>
                          </a:solidFill>
                          <a:latin typeface="Calibri"/>
                        </a:rPr>
                        <a:t>c</a:t>
                      </a:r>
                      <a:r>
                        <a:rPr lang="en-US" sz="1400" b="0" strike="noStrike" spc="-1">
                          <a:solidFill>
                            <a:srgbClr val="000000"/>
                          </a:solidFill>
                          <a:latin typeface="Calibri"/>
                        </a:rPr>
                        <a:t> </a:t>
                      </a:r>
                      <a:r>
                        <a:rPr lang="he-IL" sz="1400" b="0" strike="noStrike" spc="-1">
                          <a:solidFill>
                            <a:srgbClr val="000000"/>
                          </a:solidFill>
                          <a:latin typeface="Calibri"/>
                        </a:rPr>
                        <a:t> של זכוכית עם האוויר (</a:t>
                      </a:r>
                      <a:r>
                        <a:rPr lang="en-US" sz="1400" b="0" strike="noStrike" spc="-1">
                          <a:solidFill>
                            <a:srgbClr val="000000"/>
                          </a:solidFill>
                          <a:latin typeface="Calibri"/>
                        </a:rPr>
                        <a:t>41.8</a:t>
                      </a:r>
                      <a:r>
                        <a:rPr lang="en-US" sz="1400" b="0" strike="noStrike" spc="-1">
                          <a:solidFill>
                            <a:srgbClr val="000000"/>
                          </a:solidFill>
                          <a:latin typeface="Symbol"/>
                          <a:ea typeface="Symbol"/>
                        </a:rPr>
                        <a:t></a:t>
                      </a:r>
                      <a:r>
                        <a:rPr lang="he-IL" sz="1400" b="0" strike="noStrike" spc="-1">
                          <a:solidFill>
                            <a:srgbClr val="000000"/>
                          </a:solidFill>
                          <a:latin typeface="Calibri"/>
                        </a:rPr>
                        <a:t>), ולכן הקרן תוחזר.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לפי נוסחאת סנל נמצא כי הזווית הקריטית של קרן האור </a:t>
                      </a:r>
                      <a:r>
                        <a:rPr lang="he-IL" sz="1400" b="1" strike="noStrike" spc="-1">
                          <a:solidFill>
                            <a:srgbClr val="000000"/>
                          </a:solidFill>
                          <a:latin typeface="Arial"/>
                        </a:rPr>
                        <a:t>במעבר</a:t>
                      </a:r>
                      <a:r>
                        <a:rPr lang="he-IL" sz="1400" b="0" strike="noStrike" spc="-1">
                          <a:solidFill>
                            <a:srgbClr val="000000"/>
                          </a:solidFill>
                          <a:latin typeface="Arial"/>
                        </a:rPr>
                        <a:t> </a:t>
                      </a:r>
                      <a:r>
                        <a:rPr lang="he-IL" sz="1400" b="1" strike="noStrike" spc="-1">
                          <a:solidFill>
                            <a:srgbClr val="000000"/>
                          </a:solidFill>
                          <a:latin typeface="Arial"/>
                        </a:rPr>
                        <a:t>מהזכוכית לאוויר</a:t>
                      </a:r>
                      <a:r>
                        <a:rPr lang="he-IL" sz="1400" b="0" strike="noStrike" spc="-1">
                          <a:solidFill>
                            <a:srgbClr val="000000"/>
                          </a:solidFill>
                          <a:latin typeface="Arial"/>
                        </a:rPr>
                        <a:t> היא </a:t>
                      </a:r>
                      <a:r>
                        <a:rPr lang="en-US" sz="1400" b="0" strike="noStrike" spc="-1">
                          <a:solidFill>
                            <a:srgbClr val="000000"/>
                          </a:solidFill>
                          <a:latin typeface="Symbol"/>
                          <a:ea typeface="Symbol"/>
                        </a:rPr>
                        <a:t></a:t>
                      </a:r>
                      <a:r>
                        <a:rPr lang="he-IL" sz="1400" b="0" strike="noStrike" spc="-1">
                          <a:solidFill>
                            <a:srgbClr val="000000"/>
                          </a:solidFill>
                          <a:latin typeface="Arial"/>
                        </a:rPr>
                        <a:t>41.8 מעלות, על כן, זווית של 45 מעלות יביא להחזרה מלאה של קרן האור, וכן, זווית ההחזרה תהיה שווה לזווית הפגיעה.</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נחשב זווית קריטית במעבר מזכוכית לאוויר:</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n sin </a:t>
                      </a:r>
                      <a:r>
                        <a:rPr lang="en-US" sz="1400" b="0" strike="noStrike" spc="-1">
                          <a:solidFill>
                            <a:srgbClr val="000000"/>
                          </a:solidFill>
                          <a:latin typeface="Symbol"/>
                          <a:ea typeface="Symbol"/>
                        </a:rPr>
                        <a:t></a:t>
                      </a:r>
                      <a:r>
                        <a:rPr lang="en-US" sz="1400" b="0" strike="noStrike" spc="-1">
                          <a:solidFill>
                            <a:srgbClr val="000000"/>
                          </a:solidFill>
                          <a:latin typeface="Calibri"/>
                        </a:rPr>
                        <a:t> = n' sin </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  </a:t>
                      </a:r>
                    </a:p>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1.5 sin </a:t>
                      </a:r>
                      <a:r>
                        <a:rPr lang="en-US" sz="1400" b="0" strike="noStrike" spc="-1">
                          <a:solidFill>
                            <a:srgbClr val="000000"/>
                          </a:solidFill>
                          <a:latin typeface="Symbol"/>
                          <a:ea typeface="Symbol"/>
                        </a:rPr>
                        <a:t></a:t>
                      </a:r>
                      <a:r>
                        <a:rPr lang="en-US" sz="1400" b="0" strike="noStrike" spc="-1">
                          <a:solidFill>
                            <a:srgbClr val="000000"/>
                          </a:solidFill>
                          <a:latin typeface="Calibri"/>
                        </a:rPr>
                        <a:t> = 1 sin 90</a:t>
                      </a:r>
                      <a:r>
                        <a:rPr lang="en-US" sz="1400" b="0" strike="noStrike" spc="-1">
                          <a:solidFill>
                            <a:srgbClr val="000000"/>
                          </a:solidFill>
                          <a:latin typeface="Symbol"/>
                          <a:ea typeface="Symbol"/>
                        </a:rPr>
                        <a:t></a:t>
                      </a:r>
                      <a:endParaRPr lang="en-US" sz="1400" b="0" strike="noStrike" spc="-1">
                        <a:solidFill>
                          <a:srgbClr val="000000"/>
                        </a:solidFill>
                        <a:latin typeface="Calibri"/>
                      </a:endParaRPr>
                    </a:p>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Calibri"/>
                        </a:rPr>
                        <a:t>sin </a:t>
                      </a:r>
                      <a:r>
                        <a:rPr lang="en-US" sz="1400" b="0" strike="noStrike" spc="-1">
                          <a:solidFill>
                            <a:srgbClr val="000000"/>
                          </a:solidFill>
                          <a:latin typeface="Symbol"/>
                          <a:ea typeface="Symbol"/>
                        </a:rPr>
                        <a:t></a:t>
                      </a:r>
                      <a:r>
                        <a:rPr lang="en-US" sz="1400" b="0" strike="noStrike" spc="-1">
                          <a:solidFill>
                            <a:srgbClr val="000000"/>
                          </a:solidFill>
                          <a:latin typeface="Calibri"/>
                        </a:rPr>
                        <a:t> = 1/1.5</a:t>
                      </a:r>
                    </a:p>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Symbol"/>
                          <a:ea typeface="Symbol"/>
                        </a:rPr>
                        <a:t></a:t>
                      </a:r>
                      <a:r>
                        <a:rPr lang="en-US" sz="1400" b="0" strike="noStrike" spc="-1">
                          <a:solidFill>
                            <a:srgbClr val="000000"/>
                          </a:solidFill>
                          <a:latin typeface="Calibri"/>
                        </a:rPr>
                        <a:t>=</a:t>
                      </a:r>
                      <a:r>
                        <a:rPr lang="en-US" sz="1400" b="0" strike="noStrike" spc="-1">
                          <a:solidFill>
                            <a:srgbClr val="000000"/>
                          </a:solidFill>
                          <a:latin typeface="Symbol"/>
                          <a:ea typeface="Symbol"/>
                        </a:rPr>
                        <a:t></a:t>
                      </a:r>
                      <a:r>
                        <a:rPr lang="en-US" sz="1400" b="0" strike="noStrike" spc="-1">
                          <a:solidFill>
                            <a:srgbClr val="000000"/>
                          </a:solidFill>
                          <a:latin typeface="Calibri"/>
                        </a:rPr>
                        <a:t>41.8</a:t>
                      </a: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נחשב זווית קריטית מזכוכית לאוויר (ולא מאוויר לזכוכית) בגלל שהקרן נמצאת בתוך בתווך ומוחזרת בניסיון היציאה שלה לכיוון האוויר.</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31" name="TextBox 6"/>
          <p:cNvSpPr/>
          <p:nvPr/>
        </p:nvSpPr>
        <p:spPr>
          <a:xfrm>
            <a:off x="1592280" y="6257880"/>
            <a:ext cx="4861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במעבר בין אילו תווכים נחשב את הזווית הקריטית?</a:t>
            </a:r>
            <a:endParaRPr lang="en-US" sz="1400" b="0" strike="noStrike" spc="-1">
              <a:solidFill>
                <a:srgbClr val="000000"/>
              </a:solidFill>
              <a:latin typeface="Calibri"/>
            </a:endParaRPr>
          </a:p>
        </p:txBody>
      </p:sp>
      <p:sp>
        <p:nvSpPr>
          <p:cNvPr id="332" name="TextBox 18"/>
          <p:cNvSpPr/>
          <p:nvPr/>
        </p:nvSpPr>
        <p:spPr>
          <a:xfrm>
            <a:off x="2060640" y="3503520"/>
            <a:ext cx="439272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יסביר במילותיו את אופן קבלת החזרה גמורה במנסרה</a:t>
            </a:r>
            <a:endParaRPr lang="en-US" sz="1400" b="0" strike="noStrike" spc="-1">
              <a:solidFill>
                <a:srgbClr val="000000"/>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PlaceHolder 1"/>
          <p:cNvSpPr>
            <a:spLocks noGrp="1" noRot="1" noChangeAspect="1"/>
          </p:cNvSpPr>
          <p:nvPr>
            <p:ph type="sldImg"/>
          </p:nvPr>
        </p:nvSpPr>
        <p:spPr>
          <a:xfrm>
            <a:off x="677880" y="87480"/>
            <a:ext cx="5486400" cy="3085920"/>
          </a:xfrm>
          <a:prstGeom prst="rect">
            <a:avLst/>
          </a:prstGeom>
          <a:ln w="0">
            <a:noFill/>
          </a:ln>
        </p:spPr>
      </p:sp>
      <p:sp>
        <p:nvSpPr>
          <p:cNvPr id="334"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21D3375-8F04-4901-A98F-9AC4AD3CF4B8}" type="slidenum">
              <a:rPr lang="he-IL" sz="1200" b="0" strike="noStrike" spc="-1">
                <a:solidFill>
                  <a:srgbClr val="000000"/>
                </a:solidFill>
                <a:latin typeface="Calibri"/>
              </a:rPr>
              <a:t>6</a:t>
            </a:fld>
            <a:endParaRPr lang="en-US" sz="1200" b="0" strike="noStrike" spc="-1">
              <a:solidFill>
                <a:srgbClr val="000000"/>
              </a:solidFill>
              <a:latin typeface="Calibri"/>
            </a:endParaRPr>
          </a:p>
        </p:txBody>
      </p:sp>
      <p:graphicFrame>
        <p:nvGraphicFramePr>
          <p:cNvPr id="335" name="טבלה 334"/>
          <p:cNvGraphicFramePr/>
          <p:nvPr/>
        </p:nvGraphicFramePr>
        <p:xfrm>
          <a:off x="163440" y="3335400"/>
          <a:ext cx="6337440" cy="560232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5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2977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תפקידי מנסרה פורו (ישרת זווית)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מנסרה זו בד"כ משמשת אותנו לתפקידי החזרה ושינוי כיוון הקרניים בזווית הרצויה לנו.</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 במערכת לייזר בה נרצה להסיט את קרן הלייזר לאזור מסוים בתוך המערכת. או בפריסקופ של צוללות שיוכלו לראות קדימה מעל פני המים, שיוכלו להסיט את קרני האור המוחזרים מעצמים ממעל פני המים אל תוך הצוללות.</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לאותה מטרה ניתן להשתמש גם במראה מישורית, אך למנסרה יש שני </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יתרונות עיקריים: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האור מוחזר במנסרה במלואו (אין מראה מחזירה 100% של האור)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ת. ישנם מקרים כמו </a:t>
                      </a:r>
                      <a:r>
                        <a:rPr lang="he-IL" sz="1400" b="0" strike="noStrike" spc="-1">
                          <a:solidFill>
                            <a:srgbClr val="00B050"/>
                          </a:solidFill>
                          <a:latin typeface="Guttman Yad-Brush"/>
                          <a:cs typeface="Guttman Yad-Brush"/>
                        </a:rPr>
                        <a:t>בסיבים אופטיים </a:t>
                      </a:r>
                      <a:r>
                        <a:rPr lang="he-IL" sz="1400" b="0" strike="noStrike" spc="-1">
                          <a:solidFill>
                            <a:srgbClr val="000000"/>
                          </a:solidFill>
                          <a:latin typeface="Guttman Yad-Brush"/>
                        </a:rPr>
                        <a:t>בהם נרצה להעביר אור למרחק רב שיעבור הרבה הסטות, על כן, לשמור על נצילות גבוהה של קרן האור נרצה להעביר 100% ממנו, ולמנוע "בזבוז" של אור.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במראות קיימות תופעות של הופעת כתמים והתכהות. תופעות אלו אינן קיימות במנסרות כיוון שאין חומר ציפוי.</a:t>
                      </a:r>
                      <a:endParaRPr lang="en-US" sz="1400" b="0" strike="noStrike" spc="-1">
                        <a:solidFill>
                          <a:srgbClr val="000000"/>
                        </a:solidFill>
                        <a:latin typeface="Calibri"/>
                      </a:endParaRPr>
                    </a:p>
                    <a:p>
                      <a:pPr algn="r" rtl="1">
                        <a:lnSpc>
                          <a:spcPct val="100000"/>
                        </a:lnSpc>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B050"/>
                          </a:solidFill>
                          <a:latin typeface="Guttman Yad-Brush"/>
                          <a:cs typeface="Guttman Yad-Brush"/>
                        </a:rPr>
                        <a:t>לדוגמא: פריסקופ בצוללות נמצא בתנאים של מים מלוחים ובסיכון של קורוזיה והיווצרות כתמים על מתכות, על כן, יש להשתמש במנסרה ולא במראה.</a:t>
                      </a: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36" name="TextBox 5"/>
          <p:cNvSpPr/>
          <p:nvPr/>
        </p:nvSpPr>
        <p:spPr>
          <a:xfrm>
            <a:off x="1487520" y="7189920"/>
            <a:ext cx="486072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למה שנרצה לקבל החזר מלא של </a:t>
            </a:r>
            <a:r>
              <a:rPr lang="he-IL" sz="1400" b="0" strike="noStrike" spc="-1">
                <a:solidFill>
                  <a:srgbClr val="002060"/>
                </a:solidFill>
                <a:latin typeface="Tahoma"/>
                <a:ea typeface="Tahoma"/>
              </a:rPr>
              <a:t>100% מהאור?</a:t>
            </a:r>
            <a:endParaRPr lang="en-US" sz="14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 name="PlaceHolder 1"/>
          <p:cNvSpPr>
            <a:spLocks noGrp="1" noRot="1" noChangeAspect="1"/>
          </p:cNvSpPr>
          <p:nvPr>
            <p:ph type="sldImg"/>
          </p:nvPr>
        </p:nvSpPr>
        <p:spPr>
          <a:xfrm>
            <a:off x="689040" y="714240"/>
            <a:ext cx="5486400" cy="3086280"/>
          </a:xfrm>
          <a:prstGeom prst="rect">
            <a:avLst/>
          </a:prstGeom>
          <a:ln w="0">
            <a:noFill/>
          </a:ln>
        </p:spPr>
      </p:sp>
      <p:sp>
        <p:nvSpPr>
          <p:cNvPr id="338"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94BF43B-74FB-47AC-A321-DF6D80C8AA0C}" type="slidenum">
              <a:rPr lang="he-IL" sz="1200" b="0" strike="noStrike" spc="-1">
                <a:solidFill>
                  <a:srgbClr val="000000"/>
                </a:solidFill>
                <a:latin typeface="Calibri"/>
              </a:rPr>
              <a:t>7</a:t>
            </a:fld>
            <a:endParaRPr lang="en-US" sz="1200" b="0" strike="noStrike" spc="-1">
              <a:solidFill>
                <a:srgbClr val="000000"/>
              </a:solidFill>
              <a:latin typeface="Calibri"/>
            </a:endParaRPr>
          </a:p>
        </p:txBody>
      </p:sp>
      <p:graphicFrame>
        <p:nvGraphicFramePr>
          <p:cNvPr id="339" name="טבלה 338"/>
          <p:cNvGraphicFramePr/>
          <p:nvPr/>
        </p:nvGraphicFramePr>
        <p:xfrm>
          <a:off x="189000" y="3882960"/>
          <a:ext cx="6337080" cy="5327640"/>
        </p:xfrm>
        <a:graphic>
          <a:graphicData uri="http://schemas.openxmlformats.org/drawingml/2006/table">
            <a:tbl>
              <a:tblPr/>
              <a:tblGrid>
                <a:gridCol w="117936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516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49924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חזרה על מהלך השיעור</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שאלות וידוא קליטה</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קישור להמשך השיעור</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סיכום ביניים</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עד כה עברנו על הגדרת מנסרה, מהלכי הקרניים ותפקיד המנסרת פורו </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גוף שקוף בעל לפחות שני משטחים מלוטשים ובעל שיפועים נגדיים</a:t>
                      </a:r>
                      <a:r>
                        <a:rPr lang="he-IL" sz="1400" b="0" strike="noStrike" spc="-1">
                          <a:solidFill>
                            <a:srgbClr val="000000"/>
                          </a:solidFill>
                          <a:latin typeface="Tahoma"/>
                        </a:rPr>
                        <a:t>.</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החזרה מלאה, אין הופעת כתמים.</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rPr>
                        <a:t>פגיעת קרן האור בזווית גדולה מהזווית הקריטית.</a:t>
                      </a:r>
                      <a:endParaRPr lang="en-US" sz="1400" b="0" strike="noStrike" spc="-1">
                        <a:solidFill>
                          <a:srgbClr val="000000"/>
                        </a:solidFill>
                        <a:latin typeface="Calibri"/>
                      </a:endParaRPr>
                    </a:p>
                    <a:p>
                      <a:pPr algn="r" rtl="1">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בהמשך נלמד על חיבור 2 מנסרות פורו, מנסרת טבלה ומנסרה משולשת</a:t>
                      </a:r>
                      <a:endParaRPr lang="en-US" sz="1400" b="0" strike="noStrike" spc="-1">
                        <a:solidFill>
                          <a:srgbClr val="000000"/>
                        </a:solidFill>
                        <a:latin typeface="Calibri"/>
                      </a:endParaRPr>
                    </a:p>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40" name="TextBox 8"/>
          <p:cNvSpPr/>
          <p:nvPr/>
        </p:nvSpPr>
        <p:spPr>
          <a:xfrm>
            <a:off x="406440" y="431784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30 דק'</a:t>
            </a:r>
            <a:endParaRPr lang="en-US" sz="1400" b="0" strike="noStrike" spc="-1">
              <a:solidFill>
                <a:srgbClr val="000000"/>
              </a:solidFill>
              <a:latin typeface="Calibri"/>
            </a:endParaRPr>
          </a:p>
        </p:txBody>
      </p:sp>
      <p:sp>
        <p:nvSpPr>
          <p:cNvPr id="341" name="TextBox 9"/>
          <p:cNvSpPr/>
          <p:nvPr/>
        </p:nvSpPr>
        <p:spPr>
          <a:xfrm>
            <a:off x="2973240" y="5159520"/>
            <a:ext cx="34434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מה היא מנסרה?</a:t>
            </a:r>
            <a:endParaRPr lang="en-US" sz="1400" b="0" strike="noStrike" spc="-1">
              <a:solidFill>
                <a:srgbClr val="000000"/>
              </a:solidFill>
              <a:latin typeface="Calibri"/>
            </a:endParaRPr>
          </a:p>
        </p:txBody>
      </p:sp>
      <p:sp>
        <p:nvSpPr>
          <p:cNvPr id="342" name="TextBox 10"/>
          <p:cNvSpPr/>
          <p:nvPr/>
        </p:nvSpPr>
        <p:spPr>
          <a:xfrm>
            <a:off x="2973240" y="6570720"/>
            <a:ext cx="34434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כיצד מתאפשרת החזרה מלאה במנסרה?</a:t>
            </a:r>
            <a:endParaRPr lang="en-US" sz="1400" b="0" strike="noStrike" spc="-1">
              <a:solidFill>
                <a:srgbClr val="000000"/>
              </a:solidFill>
              <a:latin typeface="Calibri"/>
            </a:endParaRPr>
          </a:p>
        </p:txBody>
      </p:sp>
      <p:sp>
        <p:nvSpPr>
          <p:cNvPr id="343" name="TextBox 11"/>
          <p:cNvSpPr/>
          <p:nvPr/>
        </p:nvSpPr>
        <p:spPr>
          <a:xfrm>
            <a:off x="2995560" y="5778360"/>
            <a:ext cx="344340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Tahoma"/>
                <a:cs typeface="Tahoma"/>
              </a:rPr>
              <a:t>מה הם יתרונות המנסרה על פני המראה?</a:t>
            </a:r>
            <a:endParaRPr lang="en-US" sz="1400" b="0" strike="noStrike" spc="-1">
              <a:solidFill>
                <a:srgbClr val="000000"/>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PlaceHolder 1"/>
          <p:cNvSpPr>
            <a:spLocks noGrp="1" noRot="1" noChangeAspect="1"/>
          </p:cNvSpPr>
          <p:nvPr>
            <p:ph type="sldImg"/>
          </p:nvPr>
        </p:nvSpPr>
        <p:spPr>
          <a:xfrm>
            <a:off x="731880" y="61920"/>
            <a:ext cx="5486400" cy="3085920"/>
          </a:xfrm>
          <a:prstGeom prst="rect">
            <a:avLst/>
          </a:prstGeom>
          <a:ln w="0">
            <a:noFill/>
          </a:ln>
        </p:spPr>
      </p:sp>
      <p:sp>
        <p:nvSpPr>
          <p:cNvPr id="34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AB1D5EB-9589-4F47-B6E1-66D2EDB2F2AA}" type="slidenum">
              <a:rPr lang="he-IL" sz="1200" b="0" strike="noStrike" spc="-1">
                <a:solidFill>
                  <a:srgbClr val="000000"/>
                </a:solidFill>
                <a:latin typeface="Calibri"/>
              </a:rPr>
              <a:t>8</a:t>
            </a:fld>
            <a:endParaRPr lang="en-US" sz="1200" b="0" strike="noStrike" spc="-1">
              <a:solidFill>
                <a:srgbClr val="000000"/>
              </a:solidFill>
              <a:latin typeface="Calibri"/>
            </a:endParaRPr>
          </a:p>
        </p:txBody>
      </p:sp>
      <p:graphicFrame>
        <p:nvGraphicFramePr>
          <p:cNvPr id="346" name="טבלה 345"/>
          <p:cNvGraphicFramePr/>
          <p:nvPr/>
        </p:nvGraphicFramePr>
        <p:xfrm>
          <a:off x="306360" y="3292560"/>
          <a:ext cx="6337440" cy="654372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3804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620568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מנסרת פורו יכולה לתת לנו הפיכה של דמות בשני צירים. </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ניקח לדוגמא את הספרה '1' בתור הדמות, הקרן הכחולה והאדומה מסמלת שני קרניים מנק' שונות שיוצאות מהדמות.</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משרטוט זה ניתן ללמוד כי המנסרה מבצעת היפוך בשני צירים, פישוט לשלבי היפוך נמצאים מצד ימין לשרטוט.</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שלבי ההיפוך:</a:t>
                      </a: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lnSpc>
                          <a:spcPct val="8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כדי להשיג הפיכה בציר אחד, נחבר שתי מנסרות פורו זו לזו, כפי שנראה בשרטוט הבא:</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sp>
        <p:nvSpPr>
          <p:cNvPr id="347" name="TextBox 18"/>
          <p:cNvSpPr/>
          <p:nvPr/>
        </p:nvSpPr>
        <p:spPr>
          <a:xfrm>
            <a:off x="1674720" y="3757680"/>
            <a:ext cx="475308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44546A"/>
                </a:solidFill>
                <a:latin typeface="Arial"/>
              </a:rPr>
              <a:t>החניך ירשום את מהלך הקרניים בצירוף שתי מנסרות פורו</a:t>
            </a:r>
            <a:endParaRPr lang="en-US" sz="1400" b="0" strike="noStrike" spc="-1">
              <a:solidFill>
                <a:srgbClr val="000000"/>
              </a:solidFill>
              <a:latin typeface="Calibri"/>
            </a:endParaRPr>
          </a:p>
        </p:txBody>
      </p:sp>
      <p:sp>
        <p:nvSpPr>
          <p:cNvPr id="348" name="TextBox 8"/>
          <p:cNvSpPr/>
          <p:nvPr/>
        </p:nvSpPr>
        <p:spPr>
          <a:xfrm>
            <a:off x="453960" y="3757680"/>
            <a:ext cx="79056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525252"/>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Tahoma"/>
                <a:ea typeface="Tahoma"/>
              </a:rPr>
              <a:t>28 דק'</a:t>
            </a:r>
            <a:endParaRPr lang="en-US" sz="1400" b="0" strike="noStrike" spc="-1">
              <a:solidFill>
                <a:srgbClr val="000000"/>
              </a:solidFill>
              <a:latin typeface="Calibri"/>
            </a:endParaRPr>
          </a:p>
        </p:txBody>
      </p:sp>
      <p:grpSp>
        <p:nvGrpSpPr>
          <p:cNvPr id="349" name="קבוצה 6"/>
          <p:cNvGrpSpPr/>
          <p:nvPr/>
        </p:nvGrpSpPr>
        <p:grpSpPr>
          <a:xfrm>
            <a:off x="1972080" y="5688720"/>
            <a:ext cx="1503000" cy="1386720"/>
            <a:chOff x="1972080" y="5688720"/>
            <a:chExt cx="1503000" cy="1386720"/>
          </a:xfrm>
        </p:grpSpPr>
        <p:sp>
          <p:nvSpPr>
            <p:cNvPr id="350" name="משולש ישר-זווית 1"/>
            <p:cNvSpPr/>
            <p:nvPr/>
          </p:nvSpPr>
          <p:spPr>
            <a:xfrm rot="2700000">
              <a:off x="2165760" y="5883480"/>
              <a:ext cx="939600" cy="937440"/>
            </a:xfrm>
            <a:custGeom>
              <a:avLst/>
              <a:gdLst/>
              <a:ahLst/>
              <a:cxnLst/>
              <a:rect l="l" t="t" r="r" b="b"/>
              <a:pathLst>
                <a:path w="21600" h="21600">
                  <a:moveTo>
                    <a:pt x="0" y="0"/>
                  </a:moveTo>
                  <a:lnTo>
                    <a:pt x="21600" y="21600"/>
                  </a:lnTo>
                  <a:lnTo>
                    <a:pt x="0" y="21600"/>
                  </a:lnTo>
                  <a:lnTo>
                    <a:pt x="0" y="0"/>
                  </a:lnTo>
                  <a:close/>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351" name="TextBox 2"/>
            <p:cNvSpPr/>
            <p:nvPr/>
          </p:nvSpPr>
          <p:spPr>
            <a:xfrm>
              <a:off x="3065760" y="5692680"/>
              <a:ext cx="39168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3600" b="0" strike="noStrike" spc="-1">
                  <a:solidFill>
                    <a:srgbClr val="44546A"/>
                  </a:solidFill>
                  <a:latin typeface="Arial"/>
                </a:rPr>
                <a:t>1</a:t>
              </a:r>
              <a:endParaRPr lang="en-US" sz="3600" b="0" strike="noStrike" spc="-1">
                <a:solidFill>
                  <a:srgbClr val="000000"/>
                </a:solidFill>
                <a:latin typeface="Calibri"/>
              </a:endParaRPr>
            </a:p>
          </p:txBody>
        </p:sp>
        <p:pic>
          <p:nvPicPr>
            <p:cNvPr id="352" name="TextBox 14"/>
            <p:cNvPicPr/>
            <p:nvPr/>
          </p:nvPicPr>
          <p:blipFill>
            <a:blip r:embed="rId3"/>
            <a:stretch/>
          </p:blipFill>
          <p:spPr>
            <a:xfrm>
              <a:off x="3048120" y="6562800"/>
              <a:ext cx="426960" cy="512640"/>
            </a:xfrm>
            <a:prstGeom prst="rect">
              <a:avLst/>
            </a:prstGeom>
            <a:ln w="0">
              <a:noFill/>
            </a:ln>
          </p:spPr>
        </p:pic>
        <p:sp>
          <p:nvSpPr>
            <p:cNvPr id="353" name="מחבר ישר 4"/>
            <p:cNvSpPr/>
            <p:nvPr/>
          </p:nvSpPr>
          <p:spPr>
            <a:xfrm flipH="1">
              <a:off x="2412720" y="5948640"/>
              <a:ext cx="7398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4" name="מחבר ישר 10"/>
            <p:cNvSpPr/>
            <p:nvPr/>
          </p:nvSpPr>
          <p:spPr>
            <a:xfrm>
              <a:off x="2413080" y="5948640"/>
              <a:ext cx="0" cy="81324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355" name="מחבר ישר 21"/>
            <p:cNvSpPr/>
            <p:nvPr/>
          </p:nvSpPr>
          <p:spPr>
            <a:xfrm flipH="1">
              <a:off x="2216160" y="6096600"/>
              <a:ext cx="983880" cy="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356" name="מחבר ישר 23"/>
            <p:cNvSpPr/>
            <p:nvPr/>
          </p:nvSpPr>
          <p:spPr>
            <a:xfrm>
              <a:off x="2235960" y="6096600"/>
              <a:ext cx="0" cy="52740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357" name="מחבר ישר 9215"/>
            <p:cNvSpPr/>
            <p:nvPr/>
          </p:nvSpPr>
          <p:spPr>
            <a:xfrm>
              <a:off x="2235960" y="6624000"/>
              <a:ext cx="964440" cy="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358" name="מחבר ישר 9222"/>
            <p:cNvSpPr/>
            <p:nvPr/>
          </p:nvSpPr>
          <p:spPr>
            <a:xfrm>
              <a:off x="2413080" y="6762240"/>
              <a:ext cx="73980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359" name="TextBox 43"/>
          <p:cNvSpPr/>
          <p:nvPr/>
        </p:nvSpPr>
        <p:spPr>
          <a:xfrm>
            <a:off x="4386240" y="5924520"/>
            <a:ext cx="37944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3600" b="0" strike="noStrike" spc="-1">
                <a:solidFill>
                  <a:srgbClr val="44546A"/>
                </a:solidFill>
                <a:latin typeface="Arial"/>
              </a:rPr>
              <a:t>1</a:t>
            </a:r>
            <a:endParaRPr lang="en-US" sz="3600" b="0" strike="noStrike" spc="-1">
              <a:solidFill>
                <a:srgbClr val="000000"/>
              </a:solidFill>
              <a:latin typeface="Calibri"/>
            </a:endParaRPr>
          </a:p>
        </p:txBody>
      </p:sp>
      <p:pic>
        <p:nvPicPr>
          <p:cNvPr id="360" name="TextBox 22"/>
          <p:cNvPicPr/>
          <p:nvPr/>
        </p:nvPicPr>
        <p:blipFill>
          <a:blip r:embed="rId4"/>
          <a:stretch/>
        </p:blipFill>
        <p:spPr>
          <a:xfrm>
            <a:off x="5237280" y="5900760"/>
            <a:ext cx="407880" cy="676080"/>
          </a:xfrm>
          <a:prstGeom prst="rect">
            <a:avLst/>
          </a:prstGeom>
          <a:ln w="0">
            <a:noFill/>
          </a:ln>
        </p:spPr>
      </p:pic>
      <p:pic>
        <p:nvPicPr>
          <p:cNvPr id="361" name="TextBox 23"/>
          <p:cNvPicPr/>
          <p:nvPr/>
        </p:nvPicPr>
        <p:blipFill>
          <a:blip r:embed="rId5"/>
          <a:stretch/>
        </p:blipFill>
        <p:spPr>
          <a:xfrm>
            <a:off x="5888160" y="5907240"/>
            <a:ext cx="409320" cy="676080"/>
          </a:xfrm>
          <a:prstGeom prst="rect">
            <a:avLst/>
          </a:prstGeom>
          <a:ln w="0">
            <a:noFill/>
          </a:ln>
        </p:spPr>
      </p:pic>
      <p:sp>
        <p:nvSpPr>
          <p:cNvPr id="362" name="חץ ימינה 19"/>
          <p:cNvSpPr/>
          <p:nvPr/>
        </p:nvSpPr>
        <p:spPr>
          <a:xfrm>
            <a:off x="4959360" y="6189840"/>
            <a:ext cx="193680" cy="117360"/>
          </a:xfrm>
          <a:custGeom>
            <a:avLst/>
            <a:gdLst/>
            <a:ahLst/>
            <a:cxnLst/>
            <a:rect l="0" t="0" r="r" b="b"/>
            <a:pathLst>
              <a:path w="540" h="328">
                <a:moveTo>
                  <a:pt x="0" y="81"/>
                </a:moveTo>
                <a:lnTo>
                  <a:pt x="373" y="81"/>
                </a:lnTo>
                <a:lnTo>
                  <a:pt x="373" y="0"/>
                </a:lnTo>
                <a:lnTo>
                  <a:pt x="539" y="163"/>
                </a:lnTo>
                <a:lnTo>
                  <a:pt x="373" y="327"/>
                </a:lnTo>
                <a:lnTo>
                  <a:pt x="373" y="245"/>
                </a:lnTo>
                <a:lnTo>
                  <a:pt x="0" y="245"/>
                </a:lnTo>
                <a:lnTo>
                  <a:pt x="0" y="81"/>
                </a:lnTo>
              </a:path>
            </a:pathLst>
          </a:custGeom>
          <a:solidFill>
            <a:srgbClr val="C0C0C0"/>
          </a:solidFill>
          <a:ln w="9360">
            <a:solidFill>
              <a:srgbClr val="000000"/>
            </a:solidFill>
            <a:round/>
          </a:ln>
        </p:spPr>
        <p:style>
          <a:lnRef idx="0">
            <a:scrgbClr r="0" g="0" b="0"/>
          </a:lnRef>
          <a:fillRef idx="0">
            <a:scrgbClr r="0" g="0" b="0"/>
          </a:fillRef>
          <a:effectRef idx="0">
            <a:scrgbClr r="0" g="0" b="0"/>
          </a:effectRef>
          <a:fontRef idx="minor"/>
        </p:style>
      </p:sp>
      <p:sp>
        <p:nvSpPr>
          <p:cNvPr id="363" name="חץ ימינה 20"/>
          <p:cNvSpPr/>
          <p:nvPr/>
        </p:nvSpPr>
        <p:spPr>
          <a:xfrm>
            <a:off x="5678640" y="6181560"/>
            <a:ext cx="191880" cy="119160"/>
          </a:xfrm>
          <a:custGeom>
            <a:avLst/>
            <a:gdLst/>
            <a:ahLst/>
            <a:cxnLst/>
            <a:rect l="0" t="0" r="r" b="b"/>
            <a:pathLst>
              <a:path w="535" h="333">
                <a:moveTo>
                  <a:pt x="0" y="83"/>
                </a:moveTo>
                <a:lnTo>
                  <a:pt x="370" y="83"/>
                </a:lnTo>
                <a:lnTo>
                  <a:pt x="370" y="0"/>
                </a:lnTo>
                <a:lnTo>
                  <a:pt x="534" y="166"/>
                </a:lnTo>
                <a:lnTo>
                  <a:pt x="370" y="332"/>
                </a:lnTo>
                <a:lnTo>
                  <a:pt x="370" y="249"/>
                </a:lnTo>
                <a:lnTo>
                  <a:pt x="0" y="249"/>
                </a:lnTo>
                <a:lnTo>
                  <a:pt x="0" y="83"/>
                </a:lnTo>
              </a:path>
            </a:pathLst>
          </a:custGeom>
          <a:solidFill>
            <a:srgbClr val="C0C0C0"/>
          </a:solidFill>
          <a:ln w="9360">
            <a:solidFill>
              <a:srgbClr val="000000"/>
            </a:solidFill>
            <a:round/>
          </a:ln>
        </p:spPr>
        <p:style>
          <a:lnRef idx="0">
            <a:scrgbClr r="0" g="0" b="0"/>
          </a:lnRef>
          <a:fillRef idx="0">
            <a:scrgbClr r="0" g="0" b="0"/>
          </a:fillRef>
          <a:effectRef idx="0">
            <a:scrgbClr r="0" g="0" b="0"/>
          </a:effectRef>
          <a:fontRef idx="minor"/>
        </p:style>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PlaceHolder 1"/>
          <p:cNvSpPr>
            <a:spLocks noGrp="1" noRot="1" noChangeAspect="1"/>
          </p:cNvSpPr>
          <p:nvPr>
            <p:ph type="sldImg"/>
          </p:nvPr>
        </p:nvSpPr>
        <p:spPr>
          <a:xfrm>
            <a:off x="698400" y="-30240"/>
            <a:ext cx="5486400" cy="3086280"/>
          </a:xfrm>
          <a:prstGeom prst="rect">
            <a:avLst/>
          </a:prstGeom>
          <a:ln w="0">
            <a:noFill/>
          </a:ln>
        </p:spPr>
      </p:sp>
      <p:sp>
        <p:nvSpPr>
          <p:cNvPr id="365" name="מציין מיקום של מספר שקופית 3"/>
          <p:cNvSpPr/>
          <p:nvPr/>
        </p:nvSpPr>
        <p:spPr>
          <a:xfrm>
            <a:off x="1440" y="8685360"/>
            <a:ext cx="2971800" cy="458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b">
            <a:noAutofit/>
          </a:bodyPr>
          <a:lstStyle/>
          <a:p>
            <a:pP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FC7F9B7-C0E0-4F4A-8041-425F912043CB}" type="slidenum">
              <a:rPr lang="he-IL" sz="1200" b="0" strike="noStrike" spc="-1">
                <a:solidFill>
                  <a:srgbClr val="000000"/>
                </a:solidFill>
                <a:latin typeface="Calibri"/>
              </a:rPr>
              <a:t>9</a:t>
            </a:fld>
            <a:endParaRPr lang="en-US" sz="1200" b="0" strike="noStrike" spc="-1">
              <a:solidFill>
                <a:srgbClr val="000000"/>
              </a:solidFill>
              <a:latin typeface="Calibri"/>
            </a:endParaRPr>
          </a:p>
        </p:txBody>
      </p:sp>
      <p:graphicFrame>
        <p:nvGraphicFramePr>
          <p:cNvPr id="366" name="טבלה 365"/>
          <p:cNvGraphicFramePr/>
          <p:nvPr/>
        </p:nvGraphicFramePr>
        <p:xfrm>
          <a:off x="163440" y="3100320"/>
          <a:ext cx="6337440" cy="5691240"/>
        </p:xfrm>
        <a:graphic>
          <a:graphicData uri="http://schemas.openxmlformats.org/drawingml/2006/table">
            <a:tbl>
              <a:tblPr/>
              <a:tblGrid>
                <a:gridCol w="1179720">
                  <a:extLst>
                    <a:ext uri="{9D8B030D-6E8A-4147-A177-3AD203B41FA5}">
                      <a16:colId xmlns:a16="http://schemas.microsoft.com/office/drawing/2014/main" val="20000"/>
                    </a:ext>
                  </a:extLst>
                </a:gridCol>
                <a:gridCol w="5157720">
                  <a:extLst>
                    <a:ext uri="{9D8B030D-6E8A-4147-A177-3AD203B41FA5}">
                      <a16:colId xmlns:a16="http://schemas.microsoft.com/office/drawing/2014/main" val="20001"/>
                    </a:ext>
                  </a:extLst>
                </a:gridCol>
              </a:tblGrid>
              <a:tr h="3049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פעילות</a:t>
                      </a:r>
                      <a:endParaRPr lang="en-US" sz="1400" b="0" strike="noStrike" spc="-1">
                        <a:solidFill>
                          <a:srgbClr val="000000"/>
                        </a:solidFill>
                        <a:latin typeface="Calibri"/>
                      </a:endParaRPr>
                    </a:p>
                  </a:txBody>
                  <a:tcPr>
                    <a:lnL w="13680">
                      <a:solidFill>
                        <a:srgbClr val="000000"/>
                      </a:solidFill>
                    </a:lnL>
                    <a:lnR w="5760">
                      <a:solidFill>
                        <a:srgbClr val="000000"/>
                      </a:solidFill>
                    </a:lnR>
                    <a:lnT w="13680">
                      <a:solidFill>
                        <a:srgbClr val="000000"/>
                      </a:solidFill>
                    </a:lnT>
                    <a:lnB w="5760">
                      <a:solidFill>
                        <a:srgbClr val="000000"/>
                      </a:solidFill>
                    </a:lnB>
                    <a:noFill/>
                  </a:tcPr>
                </a:tc>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פירוט הנושא</a:t>
                      </a:r>
                      <a:endParaRPr lang="en-US" sz="1400" b="0" strike="noStrike" spc="-1">
                        <a:solidFill>
                          <a:srgbClr val="000000"/>
                        </a:solidFill>
                        <a:latin typeface="Calibri"/>
                      </a:endParaRPr>
                    </a:p>
                  </a:txBody>
                  <a:tcPr>
                    <a:lnL w="5760">
                      <a:solidFill>
                        <a:srgbClr val="000000"/>
                      </a:solidFill>
                    </a:lnL>
                    <a:lnR w="13680">
                      <a:solidFill>
                        <a:srgbClr val="000000"/>
                      </a:solidFill>
                    </a:lnR>
                    <a:lnT w="13680">
                      <a:solidFill>
                        <a:srgbClr val="000000"/>
                      </a:solidFill>
                    </a:lnT>
                    <a:lnB w="5760">
                      <a:solidFill>
                        <a:srgbClr val="000000"/>
                      </a:solidFill>
                    </a:lnB>
                    <a:noFill/>
                  </a:tcPr>
                </a:tc>
                <a:extLst>
                  <a:ext uri="{0D108BD9-81ED-4DB2-BD59-A6C34878D82A}">
                    <a16:rowId xmlns:a16="http://schemas.microsoft.com/office/drawing/2014/main" val="10000"/>
                  </a:ext>
                </a:extLst>
              </a:tr>
              <a:tr h="5386320">
                <a:tc>
                  <a:txBody>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מטרה אופרטיבית</a:t>
                      </a: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Arial"/>
                        </a:rPr>
                        <a:t>שאלה לפיתוח תכנים</a:t>
                      </a:r>
                      <a:endParaRPr lang="en-US" sz="1400" b="0" strike="noStrike" spc="-1">
                        <a:solidFill>
                          <a:srgbClr val="000000"/>
                        </a:solidFill>
                        <a:latin typeface="Calibri"/>
                      </a:endParaRPr>
                    </a:p>
                  </a:txBody>
                  <a:tcPr>
                    <a:lnL w="13680">
                      <a:solidFill>
                        <a:srgbClr val="000000"/>
                      </a:solidFill>
                    </a:lnL>
                    <a:lnR w="5760">
                      <a:solidFill>
                        <a:srgbClr val="000000"/>
                      </a:solidFill>
                    </a:lnR>
                    <a:lnT w="5760">
                      <a:solidFill>
                        <a:srgbClr val="000000"/>
                      </a:solidFill>
                    </a:lnT>
                    <a:lnB w="13680">
                      <a:solidFill>
                        <a:srgbClr val="000000"/>
                      </a:solidFill>
                    </a:lnB>
                    <a:noFill/>
                  </a:tcPr>
                </a:tc>
                <a:tc>
                  <a:txBody>
                    <a:bodyPr/>
                    <a:lstStyle/>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הגדרה</a:t>
                      </a: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טבלה מקבילת פאות היא גוף שקוף כמו מנסרה. ייחודה הוא שפאותיה אינן מושפעות זו מזו, אלא מקבילות.</a:t>
                      </a: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מהלך הקרניים:</a:t>
                      </a:r>
                      <a:endParaRPr lang="en-US" sz="1400" b="0" strike="noStrike" spc="-1">
                        <a:solidFill>
                          <a:srgbClr val="000000"/>
                        </a:solidFill>
                        <a:latin typeface="Calibri"/>
                      </a:endParaRPr>
                    </a:p>
                    <a:p>
                      <a:pPr algn="r" rtl="1">
                        <a:spcBef>
                          <a:spcPts val="876"/>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0000"/>
                          </a:solidFill>
                          <a:latin typeface="Calibri"/>
                        </a:rPr>
                        <a:t>קרן האור תשבר בכניסתה מהאוויר לטבלה, ותשבר שוב ביציאתה מהטבלה לאוויר.</a:t>
                      </a:r>
                      <a:endParaRPr lang="en-US" sz="1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Calibri"/>
                      </a:endParaRPr>
                    </a:p>
                  </a:txBody>
                  <a:tcPr>
                    <a:lnL w="5760">
                      <a:solidFill>
                        <a:srgbClr val="000000"/>
                      </a:solidFill>
                    </a:lnL>
                    <a:lnR w="13680">
                      <a:solidFill>
                        <a:srgbClr val="000000"/>
                      </a:solidFill>
                    </a:lnR>
                    <a:lnT w="5760">
                      <a:solidFill>
                        <a:srgbClr val="000000"/>
                      </a:solidFill>
                    </a:lnT>
                    <a:lnB w="13680">
                      <a:solidFill>
                        <a:srgbClr val="000000"/>
                      </a:solidFill>
                    </a:lnB>
                    <a:noFill/>
                  </a:tcPr>
                </a:tc>
                <a:extLst>
                  <a:ext uri="{0D108BD9-81ED-4DB2-BD59-A6C34878D82A}">
                    <a16:rowId xmlns:a16="http://schemas.microsoft.com/office/drawing/2014/main" val="10001"/>
                  </a:ext>
                </a:extLst>
              </a:tr>
            </a:tbl>
          </a:graphicData>
        </a:graphic>
      </p:graphicFrame>
      <p:grpSp>
        <p:nvGrpSpPr>
          <p:cNvPr id="367" name="קבוצה 2"/>
          <p:cNvGrpSpPr/>
          <p:nvPr/>
        </p:nvGrpSpPr>
        <p:grpSpPr>
          <a:xfrm>
            <a:off x="1795320" y="4684320"/>
            <a:ext cx="2743200" cy="1143000"/>
            <a:chOff x="1795320" y="4684320"/>
            <a:chExt cx="2743200" cy="1143000"/>
          </a:xfrm>
        </p:grpSpPr>
        <p:grpSp>
          <p:nvGrpSpPr>
            <p:cNvPr id="368" name="Group 39"/>
            <p:cNvGrpSpPr/>
            <p:nvPr/>
          </p:nvGrpSpPr>
          <p:grpSpPr>
            <a:xfrm>
              <a:off x="1795320" y="4684320"/>
              <a:ext cx="2743200" cy="1143000"/>
              <a:chOff x="1795320" y="4684320"/>
              <a:chExt cx="2743200" cy="1143000"/>
            </a:xfrm>
          </p:grpSpPr>
          <p:grpSp>
            <p:nvGrpSpPr>
              <p:cNvPr id="369" name="Group 40"/>
              <p:cNvGrpSpPr/>
              <p:nvPr/>
            </p:nvGrpSpPr>
            <p:grpSpPr>
              <a:xfrm>
                <a:off x="1795320" y="4684320"/>
                <a:ext cx="2743200" cy="1143000"/>
                <a:chOff x="1795320" y="4684320"/>
                <a:chExt cx="2743200" cy="1143000"/>
              </a:xfrm>
            </p:grpSpPr>
            <p:sp>
              <p:nvSpPr>
                <p:cNvPr id="370" name="Rectangle 41"/>
                <p:cNvSpPr/>
                <p:nvPr/>
              </p:nvSpPr>
              <p:spPr>
                <a:xfrm>
                  <a:off x="2934360" y="4685040"/>
                  <a:ext cx="1602000" cy="914760"/>
                </a:xfrm>
                <a:prstGeom prst="rect">
                  <a:avLst/>
                </a:prstGeom>
                <a:solidFill>
                  <a:srgbClr val="FFFFFF"/>
                </a:solidFill>
                <a:ln w="9360">
                  <a:solidFill>
                    <a:srgbClr val="000000"/>
                  </a:solidFill>
                  <a:prstDash val="dash"/>
                  <a:miter/>
                </a:ln>
              </p:spPr>
              <p:style>
                <a:lnRef idx="0">
                  <a:scrgbClr r="0" g="0" b="0"/>
                </a:lnRef>
                <a:fillRef idx="0">
                  <a:scrgbClr r="0" g="0" b="0"/>
                </a:fillRef>
                <a:effectRef idx="0">
                  <a:scrgbClr r="0" g="0" b="0"/>
                </a:effectRef>
                <a:fontRef idx="minor"/>
              </p:style>
            </p:sp>
            <p:sp>
              <p:nvSpPr>
                <p:cNvPr id="371" name="Rectangle 42"/>
                <p:cNvSpPr/>
                <p:nvPr/>
              </p:nvSpPr>
              <p:spPr>
                <a:xfrm>
                  <a:off x="1795320" y="4912560"/>
                  <a:ext cx="1645920" cy="914760"/>
                </a:xfrm>
                <a:prstGeom prst="rect">
                  <a:avLst/>
                </a:prstGeom>
                <a:solidFill>
                  <a:srgbClr val="FFFFFF"/>
                </a:solidFill>
                <a:ln w="9360">
                  <a:solidFill>
                    <a:srgbClr val="000000"/>
                  </a:solidFill>
                  <a:miter/>
                </a:ln>
              </p:spPr>
              <p:style>
                <a:lnRef idx="0">
                  <a:scrgbClr r="0" g="0" b="0"/>
                </a:lnRef>
                <a:fillRef idx="0">
                  <a:scrgbClr r="0" g="0" b="0"/>
                </a:fillRef>
                <a:effectRef idx="0">
                  <a:scrgbClr r="0" g="0" b="0"/>
                </a:effectRef>
                <a:fontRef idx="minor"/>
              </p:style>
            </p:sp>
            <p:sp>
              <p:nvSpPr>
                <p:cNvPr id="372" name="Line 43"/>
                <p:cNvSpPr/>
                <p:nvPr/>
              </p:nvSpPr>
              <p:spPr>
                <a:xfrm flipV="1">
                  <a:off x="3395520" y="5598360"/>
                  <a:ext cx="1143000" cy="2286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73" name="Line 44"/>
                <p:cNvSpPr/>
                <p:nvPr/>
              </p:nvSpPr>
              <p:spPr>
                <a:xfrm flipV="1">
                  <a:off x="3391560" y="4684320"/>
                  <a:ext cx="1144800" cy="22932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74" name="Line 45"/>
                <p:cNvSpPr/>
                <p:nvPr/>
              </p:nvSpPr>
              <p:spPr>
                <a:xfrm>
                  <a:off x="4536720" y="4684680"/>
                  <a:ext cx="0" cy="91476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75" name="Line 46"/>
                <p:cNvSpPr/>
                <p:nvPr/>
              </p:nvSpPr>
              <p:spPr>
                <a:xfrm>
                  <a:off x="2936160" y="4684680"/>
                  <a:ext cx="155448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376" name="Line 47"/>
                <p:cNvSpPr/>
                <p:nvPr/>
              </p:nvSpPr>
              <p:spPr>
                <a:xfrm flipH="1">
                  <a:off x="2936160" y="5599440"/>
                  <a:ext cx="548640" cy="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sp>
              <p:nvSpPr>
                <p:cNvPr id="377" name="Line 48"/>
                <p:cNvSpPr/>
                <p:nvPr/>
              </p:nvSpPr>
              <p:spPr>
                <a:xfrm flipV="1">
                  <a:off x="1795320" y="5599080"/>
                  <a:ext cx="1209600" cy="20196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grpSp>
          <p:sp>
            <p:nvSpPr>
              <p:cNvPr id="378" name="Line 49"/>
              <p:cNvSpPr/>
              <p:nvPr/>
            </p:nvSpPr>
            <p:spPr>
              <a:xfrm>
                <a:off x="2936160" y="4684680"/>
                <a:ext cx="0" cy="91404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grpSp>
        <p:sp>
          <p:nvSpPr>
            <p:cNvPr id="379" name="Line 50"/>
            <p:cNvSpPr/>
            <p:nvPr/>
          </p:nvSpPr>
          <p:spPr>
            <a:xfrm flipV="1">
              <a:off x="1795320" y="4692240"/>
              <a:ext cx="1141200" cy="215640"/>
            </a:xfrm>
            <a:prstGeom prst="line">
              <a:avLst/>
            </a:prstGeom>
            <a:ln w="9360">
              <a:solidFill>
                <a:srgbClr val="000000"/>
              </a:solidFill>
              <a:miter/>
            </a:ln>
          </p:spPr>
          <p:style>
            <a:lnRef idx="0">
              <a:scrgbClr r="0" g="0" b="0"/>
            </a:lnRef>
            <a:fillRef idx="0">
              <a:scrgbClr r="0" g="0" b="0"/>
            </a:fillRef>
            <a:effectRef idx="0">
              <a:scrgbClr r="0" g="0" b="0"/>
            </a:effectRef>
            <a:fontRef idx="minor"/>
          </p:style>
        </p:sp>
      </p:grpSp>
      <p:sp>
        <p:nvSpPr>
          <p:cNvPr id="380" name="TextBox 19"/>
          <p:cNvSpPr/>
          <p:nvPr/>
        </p:nvSpPr>
        <p:spPr>
          <a:xfrm>
            <a:off x="1592280" y="6815160"/>
            <a:ext cx="4861080" cy="3070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7F7F7F"/>
          </a:solid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400" b="0" strike="noStrike" spc="-1">
                <a:solidFill>
                  <a:srgbClr val="002060"/>
                </a:solidFill>
                <a:latin typeface="Calibri"/>
              </a:rPr>
              <a:t>כיצד תתנהג קרן אור שתפגע באחת הפאות המקבילות?</a:t>
            </a:r>
            <a:r>
              <a:rPr lang="en-US" sz="1400" b="0" strike="noStrike" spc="-1">
                <a:solidFill>
                  <a:srgbClr val="002060"/>
                </a:solidFill>
                <a:latin typeface="Calibri"/>
              </a:rPr>
              <a:t> </a:t>
            </a:r>
            <a:endParaRPr lang="en-US" sz="1400" b="0" strike="noStrike" spc="-1">
              <a:solidFill>
                <a:srgbClr val="000000"/>
              </a:solidFill>
              <a:latin typeface="Calibri"/>
            </a:endParaRPr>
          </a:p>
        </p:txBody>
      </p:sp>
      <p:sp>
        <p:nvSpPr>
          <p:cNvPr id="381" name="TextBox 18"/>
          <p:cNvSpPr/>
          <p:nvPr/>
        </p:nvSpPr>
        <p:spPr>
          <a:xfrm>
            <a:off x="1592280" y="3522600"/>
            <a:ext cx="4835520" cy="30708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000000"/>
            </a:solidFill>
            <a:miter/>
          </a:ln>
        </p:spPr>
        <p:style>
          <a:lnRef idx="0">
            <a:scrgbClr r="0" g="0" b="0"/>
          </a:lnRef>
          <a:fillRef idx="0">
            <a:scrgbClr r="0" g="0" b="0"/>
          </a:fillRef>
          <a:effectRef idx="0">
            <a:scrgbClr r="0" g="0" b="0"/>
          </a:effectRef>
          <a:fontRef idx="minor"/>
        </p:style>
        <p:txBody>
          <a:bodyPr lIns="90000" tIns="46800" rIns="90000" bIns="46800" anchor="t">
            <a:spAutoFit/>
          </a:bodyPr>
          <a:lstStyle/>
          <a:p>
            <a:pPr marL="457200" indent="-457200"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44546A"/>
                </a:solidFill>
                <a:latin typeface="Arial"/>
              </a:rPr>
              <a:t> </a:t>
            </a:r>
            <a:r>
              <a:rPr lang="he-IL" sz="1400" b="0" strike="noStrike" spc="-1">
                <a:solidFill>
                  <a:srgbClr val="44546A"/>
                </a:solidFill>
                <a:latin typeface="Arial"/>
              </a:rPr>
              <a:t>החניך יתאר את מהלך קרן אור בטבלה מקבילת פאות</a:t>
            </a:r>
            <a:endParaRPr lang="en-US" sz="1400" b="0" strike="noStrike" spc="-1">
              <a:solidFill>
                <a:srgbClr val="000000"/>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43" name="PlaceHolder 2"/>
          <p:cNvSpPr>
            <a:spLocks noGrp="1"/>
          </p:cNvSpPr>
          <p:nvPr>
            <p:ph/>
          </p:nvPr>
        </p:nvSpPr>
        <p:spPr>
          <a:xfrm>
            <a:off x="609480" y="160020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4" name="PlaceHolder 3"/>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46"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7"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8"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9" name="PlaceHolder 5"/>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51" name="PlaceHolder 2"/>
          <p:cNvSpPr>
            <a:spLocks noGrp="1"/>
          </p:cNvSpPr>
          <p:nvPr>
            <p:ph/>
          </p:nvPr>
        </p:nvSpPr>
        <p:spPr>
          <a:xfrm>
            <a:off x="60948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2" name="PlaceHolder 3"/>
          <p:cNvSpPr>
            <a:spLocks noGrp="1"/>
          </p:cNvSpPr>
          <p:nvPr>
            <p:ph/>
          </p:nvPr>
        </p:nvSpPr>
        <p:spPr>
          <a:xfrm>
            <a:off x="431964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3" name="PlaceHolder 4"/>
          <p:cNvSpPr>
            <a:spLocks noGrp="1"/>
          </p:cNvSpPr>
          <p:nvPr>
            <p:ph/>
          </p:nvPr>
        </p:nvSpPr>
        <p:spPr>
          <a:xfrm>
            <a:off x="802980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4" name="PlaceHolder 5"/>
          <p:cNvSpPr>
            <a:spLocks noGrp="1"/>
          </p:cNvSpPr>
          <p:nvPr>
            <p:ph/>
          </p:nvPr>
        </p:nvSpPr>
        <p:spPr>
          <a:xfrm>
            <a:off x="60948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5" name="PlaceHolder 6"/>
          <p:cNvSpPr>
            <a:spLocks noGrp="1"/>
          </p:cNvSpPr>
          <p:nvPr>
            <p:ph/>
          </p:nvPr>
        </p:nvSpPr>
        <p:spPr>
          <a:xfrm>
            <a:off x="431964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56" name="PlaceHolder 7"/>
          <p:cNvSpPr>
            <a:spLocks noGrp="1"/>
          </p:cNvSpPr>
          <p:nvPr>
            <p:ph/>
          </p:nvPr>
        </p:nvSpPr>
        <p:spPr>
          <a:xfrm>
            <a:off x="802980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79" name="PlaceHolder 2"/>
          <p:cNvSpPr>
            <a:spLocks noGrp="1"/>
          </p:cNvSpPr>
          <p:nvPr>
            <p:ph type="subTitle"/>
          </p:nvPr>
        </p:nvSpPr>
        <p:spPr>
          <a:xfrm>
            <a:off x="609480" y="1600200"/>
            <a:ext cx="10972800" cy="452592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1" name="PlaceHolder 2"/>
          <p:cNvSpPr>
            <a:spLocks noGrp="1"/>
          </p:cNvSpPr>
          <p:nvPr>
            <p:ph/>
          </p:nvPr>
        </p:nvSpPr>
        <p:spPr>
          <a:xfrm>
            <a:off x="609480" y="1600200"/>
            <a:ext cx="1097280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3"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84"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4320"/>
            <a:ext cx="10972800" cy="529956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88"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89"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0"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2" name="PlaceHolder 2"/>
          <p:cNvSpPr>
            <a:spLocks noGrp="1"/>
          </p:cNvSpPr>
          <p:nvPr>
            <p:ph type="subTitle"/>
          </p:nvPr>
        </p:nvSpPr>
        <p:spPr>
          <a:xfrm>
            <a:off x="609480" y="1600200"/>
            <a:ext cx="10972800" cy="452592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92"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3"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4" name="PlaceHolder 4"/>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96"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7"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98" name="PlaceHolder 4"/>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0" name="PlaceHolder 2"/>
          <p:cNvSpPr>
            <a:spLocks noGrp="1"/>
          </p:cNvSpPr>
          <p:nvPr>
            <p:ph/>
          </p:nvPr>
        </p:nvSpPr>
        <p:spPr>
          <a:xfrm>
            <a:off x="609480" y="160020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1" name="PlaceHolder 3"/>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3"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4"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5"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6" name="PlaceHolder 5"/>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108" name="PlaceHolder 2"/>
          <p:cNvSpPr>
            <a:spLocks noGrp="1"/>
          </p:cNvSpPr>
          <p:nvPr>
            <p:ph/>
          </p:nvPr>
        </p:nvSpPr>
        <p:spPr>
          <a:xfrm>
            <a:off x="60948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09" name="PlaceHolder 3"/>
          <p:cNvSpPr>
            <a:spLocks noGrp="1"/>
          </p:cNvSpPr>
          <p:nvPr>
            <p:ph/>
          </p:nvPr>
        </p:nvSpPr>
        <p:spPr>
          <a:xfrm>
            <a:off x="431964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0" name="PlaceHolder 4"/>
          <p:cNvSpPr>
            <a:spLocks noGrp="1"/>
          </p:cNvSpPr>
          <p:nvPr>
            <p:ph/>
          </p:nvPr>
        </p:nvSpPr>
        <p:spPr>
          <a:xfrm>
            <a:off x="8029800" y="160020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1" name="PlaceHolder 5"/>
          <p:cNvSpPr>
            <a:spLocks noGrp="1"/>
          </p:cNvSpPr>
          <p:nvPr>
            <p:ph/>
          </p:nvPr>
        </p:nvSpPr>
        <p:spPr>
          <a:xfrm>
            <a:off x="60948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2" name="PlaceHolder 6"/>
          <p:cNvSpPr>
            <a:spLocks noGrp="1"/>
          </p:cNvSpPr>
          <p:nvPr>
            <p:ph/>
          </p:nvPr>
        </p:nvSpPr>
        <p:spPr>
          <a:xfrm>
            <a:off x="431964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113" name="PlaceHolder 7"/>
          <p:cNvSpPr>
            <a:spLocks noGrp="1"/>
          </p:cNvSpPr>
          <p:nvPr>
            <p:ph/>
          </p:nvPr>
        </p:nvSpPr>
        <p:spPr>
          <a:xfrm>
            <a:off x="8029800" y="3964320"/>
            <a:ext cx="35330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4" name="PlaceHolder 2"/>
          <p:cNvSpPr>
            <a:spLocks noGrp="1"/>
          </p:cNvSpPr>
          <p:nvPr>
            <p:ph/>
          </p:nvPr>
        </p:nvSpPr>
        <p:spPr>
          <a:xfrm>
            <a:off x="609480" y="1600200"/>
            <a:ext cx="1097280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26"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27"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9" name="PlaceHolder 1"/>
          <p:cNvSpPr>
            <a:spLocks noGrp="1"/>
          </p:cNvSpPr>
          <p:nvPr>
            <p:ph type="subTitle"/>
          </p:nvPr>
        </p:nvSpPr>
        <p:spPr>
          <a:xfrm>
            <a:off x="609480" y="274320"/>
            <a:ext cx="10972800" cy="5299560"/>
          </a:xfrm>
          <a:prstGeom prst="rect">
            <a:avLst/>
          </a:prstGeom>
          <a:noFill/>
          <a:ln w="0">
            <a:noFill/>
          </a:ln>
        </p:spPr>
        <p:txBody>
          <a:bodyPr lIns="0" tIns="0" rIns="0" bIns="0" anchor="ctr">
            <a:noAutofit/>
          </a:bodyPr>
          <a:lstStyle/>
          <a:p>
            <a:pPr algn="ctr" rtl="1">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1"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2" name="PlaceHolder 3"/>
          <p:cNvSpPr>
            <a:spLocks noGrp="1"/>
          </p:cNvSpPr>
          <p:nvPr>
            <p:ph/>
          </p:nvPr>
        </p:nvSpPr>
        <p:spPr>
          <a:xfrm>
            <a:off x="623232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3" name="PlaceHolder 4"/>
          <p:cNvSpPr>
            <a:spLocks noGrp="1"/>
          </p:cNvSpPr>
          <p:nvPr>
            <p:ph/>
          </p:nvPr>
        </p:nvSpPr>
        <p:spPr>
          <a:xfrm>
            <a:off x="60948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5" name="PlaceHolder 2"/>
          <p:cNvSpPr>
            <a:spLocks noGrp="1"/>
          </p:cNvSpPr>
          <p:nvPr>
            <p:ph/>
          </p:nvPr>
        </p:nvSpPr>
        <p:spPr>
          <a:xfrm>
            <a:off x="609480" y="1600200"/>
            <a:ext cx="5354640" cy="452592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6"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37" name="PlaceHolder 4"/>
          <p:cNvSpPr>
            <a:spLocks noGrp="1"/>
          </p:cNvSpPr>
          <p:nvPr>
            <p:ph/>
          </p:nvPr>
        </p:nvSpPr>
        <p:spPr>
          <a:xfrm>
            <a:off x="6232320" y="396432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alibri"/>
            </a:endParaRPr>
          </a:p>
        </p:txBody>
      </p:sp>
      <p:sp>
        <p:nvSpPr>
          <p:cNvPr id="39" name="PlaceHolder 2"/>
          <p:cNvSpPr>
            <a:spLocks noGrp="1"/>
          </p:cNvSpPr>
          <p:nvPr>
            <p:ph/>
          </p:nvPr>
        </p:nvSpPr>
        <p:spPr>
          <a:xfrm>
            <a:off x="60948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0" name="PlaceHolder 3"/>
          <p:cNvSpPr>
            <a:spLocks noGrp="1"/>
          </p:cNvSpPr>
          <p:nvPr>
            <p:ph/>
          </p:nvPr>
        </p:nvSpPr>
        <p:spPr>
          <a:xfrm>
            <a:off x="6232320" y="1600200"/>
            <a:ext cx="535464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
        <p:nvSpPr>
          <p:cNvPr id="41" name="PlaceHolder 4"/>
          <p:cNvSpPr>
            <a:spLocks noGrp="1"/>
          </p:cNvSpPr>
          <p:nvPr>
            <p:ph/>
          </p:nvPr>
        </p:nvSpPr>
        <p:spPr>
          <a:xfrm>
            <a:off x="609480" y="3964320"/>
            <a:ext cx="10972800" cy="2158560"/>
          </a:xfrm>
          <a:prstGeom prst="rect">
            <a:avLst/>
          </a:prstGeom>
          <a:noFill/>
          <a:ln w="0">
            <a:noFill/>
          </a:ln>
        </p:spPr>
        <p:txBody>
          <a:bodyPr lIns="90000" tIns="46800" rIns="90000" bIns="46800" anchor="t">
            <a:normAutofit/>
          </a:bodyPr>
          <a:lstStyle/>
          <a:p>
            <a:pPr algn="r" rtl="1">
              <a:spcBef>
                <a:spcPts val="799"/>
              </a:spcBef>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22" name="PlaceHolder 2"/>
          <p:cNvSpPr>
            <a:spLocks noGrp="1"/>
          </p:cNvSpPr>
          <p:nvPr>
            <p:ph type="body"/>
          </p:nvPr>
        </p:nvSpPr>
        <p:spPr>
          <a:xfrm>
            <a:off x="609480" y="1600200"/>
            <a:ext cx="10972800" cy="4525920"/>
          </a:xfrm>
          <a:prstGeom prst="rect">
            <a:avLst/>
          </a:prstGeom>
          <a:noFill/>
          <a:ln w="0">
            <a:noFill/>
          </a:ln>
        </p:spPr>
        <p:txBody>
          <a:bodyPr lIns="90000" tIns="46800" rIns="90000" bIns="46800" anchor="t">
            <a:normAutofit/>
          </a:bodyPr>
          <a:lstStyle/>
          <a:p>
            <a:pPr marL="343080" indent="-34308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2" name="PlaceHolder 3"/>
          <p:cNvSpPr>
            <a:spLocks noGrp="1"/>
          </p:cNvSpPr>
          <p:nvPr>
            <p:ph type="dt"/>
          </p:nvPr>
        </p:nvSpPr>
        <p:spPr>
          <a:xfrm>
            <a:off x="8737560" y="6356520"/>
            <a:ext cx="2844720" cy="365040"/>
          </a:xfrm>
          <a:prstGeom prst="rect">
            <a:avLst/>
          </a:prstGeom>
          <a:noFill/>
          <a:ln w="0">
            <a:noFill/>
          </a:ln>
        </p:spPr>
        <p:txBody>
          <a:bodyPr lIns="90000" tIns="46800" rIns="90000" bIns="46800" anchor="ct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898989"/>
                </a:solidFill>
                <a:latin typeface="Times New Roman"/>
              </a:rPr>
              <a:t>&lt;date/time&gt;</a:t>
            </a:r>
            <a:endParaRPr lang="en-US" sz="1200" b="0" strike="noStrike" spc="-1">
              <a:latin typeface="Times New Roman"/>
            </a:endParaRPr>
          </a:p>
        </p:txBody>
      </p:sp>
      <p:sp>
        <p:nvSpPr>
          <p:cNvPr id="3" name="PlaceHolder 4"/>
          <p:cNvSpPr>
            <a:spLocks noGrp="1"/>
          </p:cNvSpPr>
          <p:nvPr>
            <p:ph type="ftr"/>
          </p:nvPr>
        </p:nvSpPr>
        <p:spPr>
          <a:xfrm>
            <a:off x="4165200" y="6356520"/>
            <a:ext cx="386100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4" name="PlaceHolder 5"/>
          <p:cNvSpPr>
            <a:spLocks noGrp="1"/>
          </p:cNvSpPr>
          <p:nvPr>
            <p:ph type="sldNum"/>
          </p:nvPr>
        </p:nvSpPr>
        <p:spPr>
          <a:xfrm>
            <a:off x="609120" y="6356520"/>
            <a:ext cx="2845080" cy="365040"/>
          </a:xfrm>
          <a:prstGeom prst="rect">
            <a:avLst/>
          </a:prstGeom>
          <a:noFill/>
          <a:ln w="0">
            <a:noFill/>
          </a:ln>
        </p:spPr>
        <p:txBody>
          <a:bodyPr lIns="90000" tIns="46800" rIns="90000" bIns="46800" anchor="ct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B9B29AE-18E6-43FB-90DC-2C245D4B5BBD}" type="slidenum">
              <a:rPr lang="he-IL" sz="1200" b="0" strike="noStrike" spc="-1">
                <a:solidFill>
                  <a:srgbClr val="898989"/>
                </a:solidFill>
                <a:latin typeface="Times New Roman"/>
              </a:rPr>
              <a:t>‹#›</a:t>
            </a:fld>
            <a:endParaRPr lang="en-US" sz="1200" b="0" strike="noStrike" spc="-1">
              <a:latin typeface="Times New Roman"/>
            </a:endParaRPr>
          </a:p>
        </p:txBody>
      </p:sp>
      <p:sp>
        <p:nvSpPr>
          <p:cNvPr id="5" name="מלבן 6"/>
          <p:cNvSpPr/>
          <p:nvPr/>
        </p:nvSpPr>
        <p:spPr>
          <a:xfrm>
            <a:off x="0" y="6497640"/>
            <a:ext cx="12192120" cy="360360"/>
          </a:xfrm>
          <a:prstGeom prst="rect">
            <a:avLst/>
          </a:pr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sp>
      <p:sp>
        <p:nvSpPr>
          <p:cNvPr id="6" name="משולש ישר-זווית 7"/>
          <p:cNvSpPr/>
          <p:nvPr/>
        </p:nvSpPr>
        <p:spPr>
          <a:xfrm>
            <a:off x="1440" y="5791320"/>
            <a:ext cx="1081080" cy="1079280"/>
          </a:xfrm>
          <a:custGeom>
            <a:avLst/>
            <a:gdLst/>
            <a:ahLst/>
            <a:cxnLst/>
            <a:rect l="l" t="t" r="r" b="b"/>
            <a:pathLst>
              <a:path w="21600" h="21600">
                <a:moveTo>
                  <a:pt x="0" y="0"/>
                </a:moveTo>
                <a:lnTo>
                  <a:pt x="21600" y="21600"/>
                </a:lnTo>
                <a:lnTo>
                  <a:pt x="0" y="21600"/>
                </a:lnTo>
                <a:lnTo>
                  <a:pt x="0" y="0"/>
                </a:lnTo>
                <a:close/>
              </a:path>
            </a:pathLst>
          </a:custGeom>
          <a:solidFill>
            <a:srgbClr val="A3CEED"/>
          </a:solidFill>
          <a:ln w="0">
            <a:noFill/>
          </a:ln>
        </p:spPr>
        <p:style>
          <a:lnRef idx="0">
            <a:scrgbClr r="0" g="0" b="0"/>
          </a:lnRef>
          <a:fillRef idx="0">
            <a:scrgbClr r="0" g="0" b="0"/>
          </a:fillRef>
          <a:effectRef idx="0">
            <a:scrgbClr r="0" g="0" b="0"/>
          </a:effectRef>
          <a:fontRef idx="minor"/>
        </p:style>
      </p:sp>
      <p:sp>
        <p:nvSpPr>
          <p:cNvPr id="7" name="משולש ישר-זווית 8"/>
          <p:cNvSpPr/>
          <p:nvPr/>
        </p:nvSpPr>
        <p:spPr>
          <a:xfrm>
            <a:off x="0" y="6146640"/>
            <a:ext cx="720720" cy="720720"/>
          </a:xfrm>
          <a:custGeom>
            <a:avLst/>
            <a:gdLst/>
            <a:ahLst/>
            <a:cxnLst/>
            <a:rect l="l" t="t" r="r" b="b"/>
            <a:pathLst>
              <a:path w="21600" h="21600">
                <a:moveTo>
                  <a:pt x="0" y="0"/>
                </a:moveTo>
                <a:lnTo>
                  <a:pt x="21600" y="21600"/>
                </a:lnTo>
                <a:lnTo>
                  <a:pt x="0" y="21600"/>
                </a:lnTo>
                <a:lnTo>
                  <a:pt x="0" y="0"/>
                </a:lnTo>
                <a:close/>
              </a:path>
            </a:pathLst>
          </a:custGeom>
          <a:solidFill>
            <a:srgbClr val="1482AC">
              <a:alpha val="80000"/>
            </a:srgbClr>
          </a:solidFill>
          <a:ln w="0">
            <a:noFill/>
          </a:ln>
        </p:spPr>
        <p:style>
          <a:lnRef idx="0">
            <a:scrgbClr r="0" g="0" b="0"/>
          </a:lnRef>
          <a:fillRef idx="0">
            <a:scrgbClr r="0" g="0" b="0"/>
          </a:fillRef>
          <a:effectRef idx="0">
            <a:scrgbClr r="0" g="0" b="0"/>
          </a:effectRef>
          <a:fontRef idx="minor"/>
        </p:style>
      </p:sp>
      <p:sp>
        <p:nvSpPr>
          <p:cNvPr id="8" name="משולש ישר-זווית 9"/>
          <p:cNvSpPr/>
          <p:nvPr/>
        </p:nvSpPr>
        <p:spPr>
          <a:xfrm>
            <a:off x="0" y="6507000"/>
            <a:ext cx="360360" cy="360360"/>
          </a:xfrm>
          <a:custGeom>
            <a:avLst/>
            <a:gdLst/>
            <a:ahLst/>
            <a:cxnLst/>
            <a:rect l="l" t="t" r="r" b="b"/>
            <a:pathLst>
              <a:path w="21600" h="21600">
                <a:moveTo>
                  <a:pt x="0" y="0"/>
                </a:moveTo>
                <a:lnTo>
                  <a:pt x="21600" y="21600"/>
                </a:lnTo>
                <a:lnTo>
                  <a:pt x="0" y="21600"/>
                </a:lnTo>
                <a:lnTo>
                  <a:pt x="0" y="0"/>
                </a:lnTo>
                <a:close/>
              </a:path>
            </a:pathLst>
          </a:custGeom>
          <a:solidFill>
            <a:srgbClr val="1D6295"/>
          </a:solidFill>
          <a:ln w="0">
            <a:noFill/>
          </a:ln>
        </p:spPr>
        <p:style>
          <a:lnRef idx="0">
            <a:scrgbClr r="0" g="0" b="0"/>
          </a:lnRef>
          <a:fillRef idx="0">
            <a:scrgbClr r="0" g="0" b="0"/>
          </a:fillRef>
          <a:effectRef idx="0">
            <a:scrgbClr r="0" g="0" b="0"/>
          </a:effectRef>
          <a:fontRef idx="minor"/>
        </p:style>
      </p:sp>
      <p:sp>
        <p:nvSpPr>
          <p:cNvPr id="9" name="TextBox 10"/>
          <p:cNvSpPr/>
          <p:nvPr/>
        </p:nvSpPr>
        <p:spPr>
          <a:xfrm>
            <a:off x="1008000" y="6497640"/>
            <a:ext cx="33368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cs typeface="AdumaFOT Regular"/>
              </a:rPr>
              <a:t>נושא השיעור - מנסרות</a:t>
            </a:r>
            <a:endParaRPr lang="en-US" sz="1800" b="0" strike="noStrike" spc="-1">
              <a:solidFill>
                <a:srgbClr val="000000"/>
              </a:solidFill>
              <a:latin typeface="Calibri"/>
            </a:endParaRPr>
          </a:p>
        </p:txBody>
      </p:sp>
      <p:sp>
        <p:nvSpPr>
          <p:cNvPr id="10" name="TextBox 11"/>
          <p:cNvSpPr/>
          <p:nvPr/>
        </p:nvSpPr>
        <p:spPr>
          <a:xfrm>
            <a:off x="5334120" y="6497640"/>
            <a:ext cx="15238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ea typeface="AdumaFOT Regular"/>
              </a:rPr>
              <a:t>- שמור -</a:t>
            </a:r>
            <a:endParaRPr lang="en-US" sz="1800" b="0" strike="noStrike" spc="-1">
              <a:solidFill>
                <a:srgbClr val="000000"/>
              </a:solidFill>
              <a:latin typeface="Calibri"/>
            </a:endParaRPr>
          </a:p>
        </p:txBody>
      </p:sp>
      <p:sp>
        <p:nvSpPr>
          <p:cNvPr id="11" name="TextBox 12"/>
          <p:cNvSpPr/>
          <p:nvPr/>
        </p:nvSpPr>
        <p:spPr>
          <a:xfrm>
            <a:off x="11442600" y="6502320"/>
            <a:ext cx="74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412A409-ACAF-4F59-A7F4-9E4FDEC7A9EC}" type="slidenum">
              <a:rPr lang="he-IL" sz="1800" b="0" strike="noStrike" spc="-1">
                <a:solidFill>
                  <a:srgbClr val="FFFFFF"/>
                </a:solidFill>
                <a:latin typeface="AdumaFOT Regular"/>
                <a:ea typeface="AdumaFOT Regular"/>
              </a:rPr>
              <a:t>‹#›</a:t>
            </a:fld>
            <a:endParaRPr lang="en-US" sz="1800" b="0" strike="noStrike" spc="-1">
              <a:solidFill>
                <a:srgbClr val="000000"/>
              </a:solidFill>
              <a:latin typeface="Calibri"/>
            </a:endParaRPr>
          </a:p>
        </p:txBody>
      </p:sp>
      <p:sp>
        <p:nvSpPr>
          <p:cNvPr id="12" name="אליפסה 13"/>
          <p:cNvSpPr/>
          <p:nvPr/>
        </p:nvSpPr>
        <p:spPr>
          <a:xfrm>
            <a:off x="179280" y="179280"/>
            <a:ext cx="720720" cy="719280"/>
          </a:xfrm>
          <a:prstGeom prst="ellipse">
            <a:avLst/>
          </a:prstGeom>
          <a:blipFill rotWithShape="0">
            <a:blip r:embed="rId14"/>
            <a:srcRect/>
            <a:stretch/>
          </a:blipFill>
          <a:ln w="0">
            <a:noFill/>
          </a:ln>
        </p:spPr>
        <p:style>
          <a:lnRef idx="0">
            <a:scrgbClr r="0" g="0" b="0"/>
          </a:lnRef>
          <a:fillRef idx="0">
            <a:scrgbClr r="0" g="0" b="0"/>
          </a:fillRef>
          <a:effectRef idx="0">
            <a:scrgbClr r="0" g="0" b="0"/>
          </a:effectRef>
          <a:fontRef idx="minor"/>
        </p:style>
      </p:sp>
      <p:sp>
        <p:nvSpPr>
          <p:cNvPr id="13" name="מחבר ישר 14"/>
          <p:cNvSpPr/>
          <p:nvPr/>
        </p:nvSpPr>
        <p:spPr>
          <a:xfrm>
            <a:off x="10344240" y="1457280"/>
            <a:ext cx="0" cy="4861080"/>
          </a:xfrm>
          <a:prstGeom prst="line">
            <a:avLst/>
          </a:prstGeom>
          <a:ln w="19080">
            <a:solidFill>
              <a:srgbClr val="1D6295"/>
            </a:solidFill>
            <a:miter/>
          </a:ln>
        </p:spPr>
        <p:style>
          <a:lnRef idx="0">
            <a:scrgbClr r="0" g="0" b="0"/>
          </a:lnRef>
          <a:fillRef idx="0">
            <a:scrgbClr r="0" g="0" b="0"/>
          </a:fillRef>
          <a:effectRef idx="0">
            <a:scrgbClr r="0" g="0" b="0"/>
          </a:effectRef>
          <a:fontRef idx="minor"/>
        </p:style>
      </p:sp>
      <p:sp>
        <p:nvSpPr>
          <p:cNvPr id="14" name="מחבר ישר 15"/>
          <p:cNvSpPr/>
          <p:nvPr/>
        </p:nvSpPr>
        <p:spPr>
          <a:xfrm flipH="1">
            <a:off x="3144960" y="898560"/>
            <a:ext cx="7199280" cy="0"/>
          </a:xfrm>
          <a:prstGeom prst="line">
            <a:avLst/>
          </a:prstGeom>
          <a:ln w="50760" cap="rnd">
            <a:solidFill>
              <a:srgbClr val="1D6295"/>
            </a:solidFill>
            <a:miter/>
          </a:ln>
        </p:spPr>
        <p:style>
          <a:lnRef idx="0">
            <a:scrgbClr r="0" g="0" b="0"/>
          </a:lnRef>
          <a:fillRef idx="0">
            <a:scrgbClr r="0" g="0" b="0"/>
          </a:fillRef>
          <a:effectRef idx="0">
            <a:scrgbClr r="0" g="0" b="0"/>
          </a:effectRef>
          <a:fontRef idx="minor"/>
        </p:style>
      </p:sp>
      <p:sp>
        <p:nvSpPr>
          <p:cNvPr id="15" name="מלבן מעוגל 16"/>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16" name="מלבן מעוגל 17"/>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17" name="מלבן מעוגל 18"/>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18" name="מלבן מעוגל 19"/>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19" name="מלבן מעוגל 20"/>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0" name="מלבן מעוגל 21"/>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57" name="מלבן 6"/>
          <p:cNvSpPr/>
          <p:nvPr/>
        </p:nvSpPr>
        <p:spPr>
          <a:xfrm>
            <a:off x="0" y="6497640"/>
            <a:ext cx="12192120" cy="360360"/>
          </a:xfrm>
          <a:prstGeom prst="rect">
            <a:avLst/>
          </a:pr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sp>
      <p:sp>
        <p:nvSpPr>
          <p:cNvPr id="58" name="משולש ישר-זווית 7"/>
          <p:cNvSpPr/>
          <p:nvPr/>
        </p:nvSpPr>
        <p:spPr>
          <a:xfrm>
            <a:off x="1440" y="5791320"/>
            <a:ext cx="1081080" cy="1079280"/>
          </a:xfrm>
          <a:custGeom>
            <a:avLst/>
            <a:gdLst/>
            <a:ahLst/>
            <a:cxnLst/>
            <a:rect l="l" t="t" r="r" b="b"/>
            <a:pathLst>
              <a:path w="21600" h="21600">
                <a:moveTo>
                  <a:pt x="0" y="0"/>
                </a:moveTo>
                <a:lnTo>
                  <a:pt x="21600" y="21600"/>
                </a:lnTo>
                <a:lnTo>
                  <a:pt x="0" y="21600"/>
                </a:lnTo>
                <a:lnTo>
                  <a:pt x="0" y="0"/>
                </a:lnTo>
                <a:close/>
              </a:path>
            </a:pathLst>
          </a:custGeom>
          <a:solidFill>
            <a:srgbClr val="A3CEED"/>
          </a:solidFill>
          <a:ln w="0">
            <a:noFill/>
          </a:ln>
        </p:spPr>
        <p:style>
          <a:lnRef idx="0">
            <a:scrgbClr r="0" g="0" b="0"/>
          </a:lnRef>
          <a:fillRef idx="0">
            <a:scrgbClr r="0" g="0" b="0"/>
          </a:fillRef>
          <a:effectRef idx="0">
            <a:scrgbClr r="0" g="0" b="0"/>
          </a:effectRef>
          <a:fontRef idx="minor"/>
        </p:style>
      </p:sp>
      <p:sp>
        <p:nvSpPr>
          <p:cNvPr id="59" name="משולש ישר-זווית 8"/>
          <p:cNvSpPr/>
          <p:nvPr/>
        </p:nvSpPr>
        <p:spPr>
          <a:xfrm>
            <a:off x="0" y="6146640"/>
            <a:ext cx="720720" cy="720720"/>
          </a:xfrm>
          <a:custGeom>
            <a:avLst/>
            <a:gdLst/>
            <a:ahLst/>
            <a:cxnLst/>
            <a:rect l="l" t="t" r="r" b="b"/>
            <a:pathLst>
              <a:path w="21600" h="21600">
                <a:moveTo>
                  <a:pt x="0" y="0"/>
                </a:moveTo>
                <a:lnTo>
                  <a:pt x="21600" y="21600"/>
                </a:lnTo>
                <a:lnTo>
                  <a:pt x="0" y="21600"/>
                </a:lnTo>
                <a:lnTo>
                  <a:pt x="0" y="0"/>
                </a:lnTo>
                <a:close/>
              </a:path>
            </a:pathLst>
          </a:custGeom>
          <a:solidFill>
            <a:srgbClr val="1482AC">
              <a:alpha val="80000"/>
            </a:srgbClr>
          </a:solidFill>
          <a:ln w="0">
            <a:noFill/>
          </a:ln>
        </p:spPr>
        <p:style>
          <a:lnRef idx="0">
            <a:scrgbClr r="0" g="0" b="0"/>
          </a:lnRef>
          <a:fillRef idx="0">
            <a:scrgbClr r="0" g="0" b="0"/>
          </a:fillRef>
          <a:effectRef idx="0">
            <a:scrgbClr r="0" g="0" b="0"/>
          </a:effectRef>
          <a:fontRef idx="minor"/>
        </p:style>
      </p:sp>
      <p:sp>
        <p:nvSpPr>
          <p:cNvPr id="60" name="משולש ישר-זווית 9"/>
          <p:cNvSpPr/>
          <p:nvPr/>
        </p:nvSpPr>
        <p:spPr>
          <a:xfrm>
            <a:off x="0" y="6507000"/>
            <a:ext cx="360360" cy="360360"/>
          </a:xfrm>
          <a:custGeom>
            <a:avLst/>
            <a:gdLst/>
            <a:ahLst/>
            <a:cxnLst/>
            <a:rect l="l" t="t" r="r" b="b"/>
            <a:pathLst>
              <a:path w="21600" h="21600">
                <a:moveTo>
                  <a:pt x="0" y="0"/>
                </a:moveTo>
                <a:lnTo>
                  <a:pt x="21600" y="21600"/>
                </a:lnTo>
                <a:lnTo>
                  <a:pt x="0" y="21600"/>
                </a:lnTo>
                <a:lnTo>
                  <a:pt x="0" y="0"/>
                </a:lnTo>
                <a:close/>
              </a:path>
            </a:pathLst>
          </a:custGeom>
          <a:solidFill>
            <a:srgbClr val="1D6295"/>
          </a:solidFill>
          <a:ln w="0">
            <a:noFill/>
          </a:ln>
        </p:spPr>
        <p:style>
          <a:lnRef idx="0">
            <a:scrgbClr r="0" g="0" b="0"/>
          </a:lnRef>
          <a:fillRef idx="0">
            <a:scrgbClr r="0" g="0" b="0"/>
          </a:fillRef>
          <a:effectRef idx="0">
            <a:scrgbClr r="0" g="0" b="0"/>
          </a:effectRef>
          <a:fontRef idx="minor"/>
        </p:style>
      </p:sp>
      <p:sp>
        <p:nvSpPr>
          <p:cNvPr id="61" name="TextBox 10"/>
          <p:cNvSpPr/>
          <p:nvPr/>
        </p:nvSpPr>
        <p:spPr>
          <a:xfrm>
            <a:off x="1008000" y="6497640"/>
            <a:ext cx="333684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cs typeface="AdumaFOT Regular"/>
              </a:rPr>
              <a:t>נושא השיעור - מנסרות</a:t>
            </a:r>
            <a:endParaRPr lang="en-US" sz="1800" b="0" strike="noStrike" spc="-1">
              <a:solidFill>
                <a:srgbClr val="000000"/>
              </a:solidFill>
              <a:latin typeface="Calibri"/>
            </a:endParaRPr>
          </a:p>
        </p:txBody>
      </p:sp>
      <p:sp>
        <p:nvSpPr>
          <p:cNvPr id="62" name="TextBox 11"/>
          <p:cNvSpPr/>
          <p:nvPr/>
        </p:nvSpPr>
        <p:spPr>
          <a:xfrm>
            <a:off x="5334120" y="6497640"/>
            <a:ext cx="152388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FFFFFF"/>
                </a:solidFill>
                <a:latin typeface="AdumaFOT Regular"/>
                <a:ea typeface="AdumaFOT Regular"/>
              </a:rPr>
              <a:t>- שמור -</a:t>
            </a:r>
            <a:endParaRPr lang="en-US" sz="1800" b="0" strike="noStrike" spc="-1">
              <a:solidFill>
                <a:srgbClr val="000000"/>
              </a:solidFill>
              <a:latin typeface="Calibri"/>
            </a:endParaRPr>
          </a:p>
        </p:txBody>
      </p:sp>
      <p:sp>
        <p:nvSpPr>
          <p:cNvPr id="63" name="TextBox 12"/>
          <p:cNvSpPr/>
          <p:nvPr/>
        </p:nvSpPr>
        <p:spPr>
          <a:xfrm>
            <a:off x="11442600" y="6502320"/>
            <a:ext cx="74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BC38256-C1B4-4E46-916E-1441835E14E2}" type="slidenum">
              <a:rPr lang="he-IL" sz="1800" b="0" strike="noStrike" spc="-1">
                <a:solidFill>
                  <a:srgbClr val="FFFFFF"/>
                </a:solidFill>
                <a:latin typeface="AdumaFOT Regular"/>
                <a:ea typeface="AdumaFOT Regular"/>
              </a:rPr>
              <a:t>‹#›</a:t>
            </a:fld>
            <a:endParaRPr lang="en-US" sz="1800" b="0" strike="noStrike" spc="-1">
              <a:solidFill>
                <a:srgbClr val="000000"/>
              </a:solidFill>
              <a:latin typeface="Calibri"/>
            </a:endParaRPr>
          </a:p>
        </p:txBody>
      </p:sp>
      <p:sp>
        <p:nvSpPr>
          <p:cNvPr id="64" name="אליפסה 13"/>
          <p:cNvSpPr/>
          <p:nvPr/>
        </p:nvSpPr>
        <p:spPr>
          <a:xfrm>
            <a:off x="179280" y="179280"/>
            <a:ext cx="720720" cy="719280"/>
          </a:xfrm>
          <a:prstGeom prst="ellipse">
            <a:avLst/>
          </a:prstGeom>
          <a:blipFill rotWithShape="0">
            <a:blip r:embed="rId14"/>
            <a:srcRect/>
            <a:stretch/>
          </a:blipFill>
          <a:ln w="0">
            <a:noFill/>
          </a:ln>
        </p:spPr>
        <p:style>
          <a:lnRef idx="0">
            <a:scrgbClr r="0" g="0" b="0"/>
          </a:lnRef>
          <a:fillRef idx="0">
            <a:scrgbClr r="0" g="0" b="0"/>
          </a:fillRef>
          <a:effectRef idx="0">
            <a:scrgbClr r="0" g="0" b="0"/>
          </a:effectRef>
          <a:fontRef idx="minor"/>
        </p:style>
      </p:sp>
      <p:sp>
        <p:nvSpPr>
          <p:cNvPr id="65" name="מחבר ישר 14"/>
          <p:cNvSpPr/>
          <p:nvPr/>
        </p:nvSpPr>
        <p:spPr>
          <a:xfrm>
            <a:off x="10344240" y="1457280"/>
            <a:ext cx="0" cy="4861080"/>
          </a:xfrm>
          <a:prstGeom prst="line">
            <a:avLst/>
          </a:prstGeom>
          <a:ln w="19080">
            <a:solidFill>
              <a:srgbClr val="1D6295"/>
            </a:solidFill>
            <a:miter/>
          </a:ln>
        </p:spPr>
        <p:style>
          <a:lnRef idx="0">
            <a:scrgbClr r="0" g="0" b="0"/>
          </a:lnRef>
          <a:fillRef idx="0">
            <a:scrgbClr r="0" g="0" b="0"/>
          </a:fillRef>
          <a:effectRef idx="0">
            <a:scrgbClr r="0" g="0" b="0"/>
          </a:effectRef>
          <a:fontRef idx="minor"/>
        </p:style>
      </p:sp>
      <p:sp>
        <p:nvSpPr>
          <p:cNvPr id="66" name="מחבר ישר 15"/>
          <p:cNvSpPr/>
          <p:nvPr/>
        </p:nvSpPr>
        <p:spPr>
          <a:xfrm flipH="1">
            <a:off x="3144960" y="898560"/>
            <a:ext cx="7199280" cy="0"/>
          </a:xfrm>
          <a:prstGeom prst="line">
            <a:avLst/>
          </a:prstGeom>
          <a:ln w="50760" cap="rnd">
            <a:solidFill>
              <a:srgbClr val="1D6295"/>
            </a:solidFill>
            <a:miter/>
          </a:ln>
        </p:spPr>
        <p:style>
          <a:lnRef idx="0">
            <a:scrgbClr r="0" g="0" b="0"/>
          </a:lnRef>
          <a:fillRef idx="0">
            <a:scrgbClr r="0" g="0" b="0"/>
          </a:fillRef>
          <a:effectRef idx="0">
            <a:scrgbClr r="0" g="0" b="0"/>
          </a:effectRef>
          <a:fontRef idx="minor"/>
        </p:style>
      </p:sp>
      <p:sp>
        <p:nvSpPr>
          <p:cNvPr id="67" name="מלבן מעוגל 16"/>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68" name="מלבן מעוגל 17"/>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69" name="מלבן מעוגל 18"/>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70" name="מלבן מעוגל 19"/>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71" name="מלבן מעוגל 20"/>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72" name="מלבן מעוגל 21"/>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
        <p:nvSpPr>
          <p:cNvPr id="73" name="PlaceHolder 1"/>
          <p:cNvSpPr>
            <a:spLocks noGrp="1"/>
          </p:cNvSpPr>
          <p:nvPr>
            <p:ph type="title"/>
          </p:nvPr>
        </p:nvSpPr>
        <p:spPr>
          <a:xfrm>
            <a:off x="609480" y="274320"/>
            <a:ext cx="10972800" cy="1143000"/>
          </a:xfrm>
          <a:prstGeom prst="rect">
            <a:avLst/>
          </a:prstGeom>
          <a:noFill/>
          <a:ln w="0">
            <a:noFill/>
          </a:ln>
        </p:spPr>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alibri"/>
              </a:rPr>
              <a:t>Click to edit the title text format</a:t>
            </a:r>
          </a:p>
        </p:txBody>
      </p:sp>
      <p:sp>
        <p:nvSpPr>
          <p:cNvPr id="74" name="PlaceHolder 2"/>
          <p:cNvSpPr>
            <a:spLocks noGrp="1"/>
          </p:cNvSpPr>
          <p:nvPr>
            <p:ph type="body"/>
          </p:nvPr>
        </p:nvSpPr>
        <p:spPr>
          <a:xfrm>
            <a:off x="609480" y="1600200"/>
            <a:ext cx="10972800" cy="4525920"/>
          </a:xfrm>
          <a:prstGeom prst="rect">
            <a:avLst/>
          </a:prstGeom>
          <a:noFill/>
          <a:ln w="0">
            <a:noFill/>
          </a:ln>
        </p:spPr>
        <p:txBody>
          <a:bodyPr lIns="90000" tIns="46800" rIns="90000" bIns="46800" anchor="t">
            <a:normAutofit/>
          </a:bodyPr>
          <a:lstStyle/>
          <a:p>
            <a:pPr marL="343080" indent="-34308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Click to edit the outline text format</a:t>
            </a:r>
          </a:p>
          <a:p>
            <a:pPr marL="743040" lvl="1" indent="-28584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Second Outline Level</a:t>
            </a:r>
          </a:p>
          <a:p>
            <a:pPr marL="1143000" lvl="2"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Third Outline Level</a:t>
            </a:r>
          </a:p>
          <a:p>
            <a:pPr marL="1600200" lvl="3"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Fourth Outline Level</a:t>
            </a:r>
          </a:p>
          <a:p>
            <a:pPr marL="2057400" lvl="4"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Fifth Outline Level</a:t>
            </a:r>
          </a:p>
          <a:p>
            <a:pPr marL="2057400" lvl="5"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Sixth Outline Level</a:t>
            </a:r>
          </a:p>
          <a:p>
            <a:pPr marL="2057400" lvl="6" indent="-228600" algn="r" rtl="1">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alibri"/>
              </a:rPr>
              <a:t>Seventh Outline Level</a:t>
            </a:r>
          </a:p>
        </p:txBody>
      </p:sp>
      <p:sp>
        <p:nvSpPr>
          <p:cNvPr id="75" name="PlaceHolder 3"/>
          <p:cNvSpPr>
            <a:spLocks noGrp="1"/>
          </p:cNvSpPr>
          <p:nvPr>
            <p:ph type="dt"/>
          </p:nvPr>
        </p:nvSpPr>
        <p:spPr>
          <a:xfrm>
            <a:off x="8737560" y="6356520"/>
            <a:ext cx="2844720" cy="365040"/>
          </a:xfrm>
          <a:prstGeom prst="rect">
            <a:avLst/>
          </a:prstGeom>
          <a:noFill/>
          <a:ln w="0">
            <a:noFill/>
          </a:ln>
        </p:spPr>
        <p:txBody>
          <a:bodyPr lIns="90000" tIns="46800" rIns="90000" bIns="46800" anchor="ct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200" b="0" strike="noStrike" spc="-1">
                <a:solidFill>
                  <a:srgbClr val="898989"/>
                </a:solidFill>
                <a:latin typeface="Times New Roman"/>
              </a:rPr>
              <a:t>&lt;date/time&gt;</a:t>
            </a:r>
            <a:endParaRPr lang="en-US" sz="1200" b="0" strike="noStrike" spc="-1">
              <a:latin typeface="Times New Roman"/>
            </a:endParaRPr>
          </a:p>
        </p:txBody>
      </p:sp>
      <p:sp>
        <p:nvSpPr>
          <p:cNvPr id="76" name="PlaceHolder 4"/>
          <p:cNvSpPr>
            <a:spLocks noGrp="1"/>
          </p:cNvSpPr>
          <p:nvPr>
            <p:ph type="ftr"/>
          </p:nvPr>
        </p:nvSpPr>
        <p:spPr>
          <a:xfrm>
            <a:off x="4165200" y="6356520"/>
            <a:ext cx="3861000" cy="365040"/>
          </a:xfrm>
          <a:prstGeom prst="rect">
            <a:avLst/>
          </a:prstGeom>
          <a:noFill/>
          <a:ln w="0">
            <a:noFill/>
          </a:ln>
        </p:spPr>
        <p:txBody>
          <a:bodyPr lIns="90000" tIns="46800" rIns="90000" bIns="46800" anchor="ctr">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000000"/>
              </a:solidFill>
              <a:latin typeface="Calibri"/>
            </a:endParaRPr>
          </a:p>
        </p:txBody>
      </p:sp>
      <p:sp>
        <p:nvSpPr>
          <p:cNvPr id="77" name="PlaceHolder 5"/>
          <p:cNvSpPr>
            <a:spLocks noGrp="1"/>
          </p:cNvSpPr>
          <p:nvPr>
            <p:ph type="sldNum"/>
          </p:nvPr>
        </p:nvSpPr>
        <p:spPr>
          <a:xfrm>
            <a:off x="681120" y="5450040"/>
            <a:ext cx="2844720" cy="365040"/>
          </a:xfrm>
          <a:prstGeom prst="rect">
            <a:avLst/>
          </a:prstGeom>
          <a:noFill/>
          <a:ln w="0">
            <a:noFill/>
          </a:ln>
        </p:spPr>
        <p:txBody>
          <a:bodyPr lIns="90000" tIns="46800" rIns="90000" bIns="46800" anchor="ct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B294677-77F0-4AB7-B14A-04199DC6C877}" type="slidenum">
              <a:rPr lang="he-IL" sz="1200" b="0" strike="noStrike" spc="-1">
                <a:solidFill>
                  <a:srgbClr val="898989"/>
                </a:solidFill>
                <a:latin typeface="Times New Roman"/>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מלבן מעוגל 18"/>
          <p:cNvSpPr/>
          <p:nvPr/>
        </p:nvSpPr>
        <p:spPr>
          <a:xfrm>
            <a:off x="10550520" y="14605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1</a:t>
            </a:r>
            <a:endParaRPr lang="en-US" sz="1600" b="0" strike="noStrike" spc="-1">
              <a:solidFill>
                <a:srgbClr val="000000"/>
              </a:solidFill>
              <a:latin typeface="Calibri"/>
            </a:endParaRPr>
          </a:p>
        </p:txBody>
      </p:sp>
      <p:sp>
        <p:nvSpPr>
          <p:cNvPr id="122" name="מלבן מעוגל 19"/>
          <p:cNvSpPr/>
          <p:nvPr/>
        </p:nvSpPr>
        <p:spPr>
          <a:xfrm>
            <a:off x="10550520" y="19256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2</a:t>
            </a:r>
            <a:endParaRPr lang="en-US" sz="1600" b="0" strike="noStrike" spc="-1">
              <a:solidFill>
                <a:srgbClr val="000000"/>
              </a:solidFill>
              <a:latin typeface="Calibri"/>
            </a:endParaRPr>
          </a:p>
        </p:txBody>
      </p:sp>
      <p:sp>
        <p:nvSpPr>
          <p:cNvPr id="123" name="מלבן מעוגל 20"/>
          <p:cNvSpPr/>
          <p:nvPr/>
        </p:nvSpPr>
        <p:spPr>
          <a:xfrm>
            <a:off x="10550520" y="239220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FFFFFF"/>
              </a:gs>
              <a:gs pos="100000">
                <a:srgbClr val="A3CEED"/>
              </a:gs>
            </a:gsLst>
            <a:lin ang="10800000"/>
          </a:gradFill>
          <a:ln w="9360">
            <a:solidFill>
              <a:srgbClr val="000000"/>
            </a:solidFill>
            <a:miter/>
          </a:ln>
          <a:effectLst>
            <a:outerShdw dist="23040" dir="5400000" rotWithShape="0">
              <a:srgbClr val="000000">
                <a:alpha val="35000"/>
              </a:srgbClr>
            </a:outerShdw>
          </a:effectLst>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000000"/>
                </a:solidFill>
                <a:latin typeface="AdumaFOT Regular"/>
                <a:cs typeface="AdumaFOT Regular"/>
              </a:rPr>
              <a:t>נושא נוכחי</a:t>
            </a:r>
            <a:endParaRPr lang="en-US" sz="1600" b="0" strike="noStrike" spc="-1">
              <a:solidFill>
                <a:srgbClr val="000000"/>
              </a:solidFill>
              <a:latin typeface="Calibri"/>
            </a:endParaRPr>
          </a:p>
        </p:txBody>
      </p:sp>
      <p:sp>
        <p:nvSpPr>
          <p:cNvPr id="124" name="מלבן מעוגל 21"/>
          <p:cNvSpPr/>
          <p:nvPr/>
        </p:nvSpPr>
        <p:spPr>
          <a:xfrm>
            <a:off x="10550520" y="285588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4</a:t>
            </a:r>
            <a:endParaRPr lang="en-US" sz="1600" b="0" strike="noStrike" spc="-1">
              <a:solidFill>
                <a:srgbClr val="000000"/>
              </a:solidFill>
              <a:latin typeface="Calibri"/>
            </a:endParaRPr>
          </a:p>
        </p:txBody>
      </p:sp>
      <p:sp>
        <p:nvSpPr>
          <p:cNvPr id="125" name="מלבן מעוגל 22"/>
          <p:cNvSpPr/>
          <p:nvPr/>
        </p:nvSpPr>
        <p:spPr>
          <a:xfrm>
            <a:off x="10550520" y="33177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5</a:t>
            </a:r>
            <a:endParaRPr lang="en-US" sz="1600" b="0" strike="noStrike" spc="-1">
              <a:solidFill>
                <a:srgbClr val="000000"/>
              </a:solidFill>
              <a:latin typeface="Calibri"/>
            </a:endParaRPr>
          </a:p>
        </p:txBody>
      </p:sp>
      <p:sp>
        <p:nvSpPr>
          <p:cNvPr id="126" name="מלבן מעוגל 23"/>
          <p:cNvSpPr/>
          <p:nvPr/>
        </p:nvSpPr>
        <p:spPr>
          <a:xfrm>
            <a:off x="10550520" y="37814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AdumaFOT Regular"/>
                <a:cs typeface="AdumaFOT Regular"/>
              </a:rPr>
              <a:t>נושא </a:t>
            </a:r>
            <a:r>
              <a:rPr lang="he-IL" sz="1600" b="0" strike="noStrike" spc="-1">
                <a:solidFill>
                  <a:srgbClr val="FFFFFF"/>
                </a:solidFill>
                <a:latin typeface="AdumaFOT Regular"/>
                <a:ea typeface="AdumaFOT Regular"/>
              </a:rPr>
              <a:t>6</a:t>
            </a:r>
            <a:endParaRPr lang="en-US" sz="1600" b="0" strike="noStrike" spc="-1">
              <a:solidFill>
                <a:srgbClr val="000000"/>
              </a:solidFill>
              <a:latin typeface="Calibri"/>
            </a:endParaRPr>
          </a:p>
        </p:txBody>
      </p:sp>
      <p:sp>
        <p:nvSpPr>
          <p:cNvPr id="127"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AdumaFOT Regular"/>
                <a:cs typeface="AdumaFOT Regular"/>
              </a:rPr>
              <a:t>כותרת</a:t>
            </a:r>
            <a:endParaRPr lang="en-US" sz="4000" b="0" strike="noStrike" spc="-1">
              <a:solidFill>
                <a:srgbClr val="000000"/>
              </a:solidFill>
              <a:latin typeface="Calibri"/>
            </a:endParaRPr>
          </a:p>
        </p:txBody>
      </p:sp>
      <p:sp>
        <p:nvSpPr>
          <p:cNvPr id="128" name="TextBox 24"/>
          <p:cNvSpPr/>
          <p:nvPr/>
        </p:nvSpPr>
        <p:spPr>
          <a:xfrm>
            <a:off x="3705120" y="1353960"/>
            <a:ext cx="6305760" cy="1008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כתב גודל </a:t>
            </a:r>
            <a:r>
              <a:rPr lang="he-IL" sz="2000" b="0" strike="noStrike" spc="-1">
                <a:solidFill>
                  <a:srgbClr val="000000"/>
                </a:solidFill>
                <a:latin typeface="AdumaFOT Regular"/>
                <a:ea typeface="AdumaFOT Regular"/>
              </a:rPr>
              <a:t>20, פונט </a:t>
            </a:r>
            <a:r>
              <a:rPr lang="en-US" sz="2000" b="0" strike="noStrike" spc="-1">
                <a:solidFill>
                  <a:srgbClr val="000000"/>
                </a:solidFill>
                <a:latin typeface="AdumaFOT Regular"/>
                <a:ea typeface="AdumaFOT Regular"/>
              </a:rPr>
              <a:t>AdumaFOT Regular</a:t>
            </a:r>
            <a:r>
              <a:rPr lang="he-IL" sz="2000" b="0" strike="noStrike" spc="-1">
                <a:solidFill>
                  <a:srgbClr val="000000"/>
                </a:solidFill>
                <a:latin typeface="AdumaFOT Regular"/>
                <a:ea typeface="AdumaFOT Regular"/>
              </a:rPr>
              <a:t> , לא מודגש</a:t>
            </a:r>
            <a:endParaRPr lang="en-US" sz="20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000" b="0" strike="noStrike" spc="-1">
                <a:solidFill>
                  <a:srgbClr val="000000"/>
                </a:solidFill>
                <a:latin typeface="AdumaFOT Regular"/>
                <a:cs typeface="AdumaFOT Regular"/>
              </a:rPr>
              <a:t>רווח של שורה וחצי בין שורות</a:t>
            </a:r>
            <a:endParaRPr lang="en-US" sz="2000" b="0" strike="noStrike" spc="-1">
              <a:solidFill>
                <a:srgbClr val="000000"/>
              </a:solidFill>
              <a:latin typeface="Calibri"/>
            </a:endParaRPr>
          </a:p>
        </p:txBody>
      </p:sp>
      <p:sp>
        <p:nvSpPr>
          <p:cNvPr id="129" name="מלבן 25"/>
          <p:cNvSpPr/>
          <p:nvPr/>
        </p:nvSpPr>
        <p:spPr>
          <a:xfrm>
            <a:off x="0" y="0"/>
            <a:ext cx="12190320" cy="6858000"/>
          </a:xfrm>
          <a:prstGeom prst="rect">
            <a:avLst/>
          </a:prstGeom>
          <a:solidFill>
            <a:srgbClr val="0A0A37"/>
          </a:solidFill>
          <a:ln w="0">
            <a:noFill/>
          </a:ln>
        </p:spPr>
        <p:style>
          <a:lnRef idx="0">
            <a:scrgbClr r="0" g="0" b="0"/>
          </a:lnRef>
          <a:fillRef idx="0">
            <a:scrgbClr r="0" g="0" b="0"/>
          </a:fillRef>
          <a:effectRef idx="0">
            <a:scrgbClr r="0" g="0" b="0"/>
          </a:effectRef>
          <a:fontRef idx="minor"/>
        </p:style>
      </p:sp>
      <p:sp>
        <p:nvSpPr>
          <p:cNvPr id="130" name="object 3"/>
          <p:cNvSpPr/>
          <p:nvPr/>
        </p:nvSpPr>
        <p:spPr>
          <a:xfrm>
            <a:off x="0" y="-4680"/>
            <a:ext cx="7834320" cy="6843600"/>
          </a:xfrm>
          <a:prstGeom prst="rect">
            <a:avLst/>
          </a:prstGeom>
          <a:blipFill rotWithShape="0">
            <a:blip r:embed="rId3"/>
            <a:srcRect/>
            <a:stretch/>
          </a:blipFill>
          <a:ln w="0">
            <a:noFill/>
          </a:ln>
        </p:spPr>
        <p:style>
          <a:lnRef idx="0">
            <a:scrgbClr r="0" g="0" b="0"/>
          </a:lnRef>
          <a:fillRef idx="0">
            <a:scrgbClr r="0" g="0" b="0"/>
          </a:fillRef>
          <a:effectRef idx="0">
            <a:scrgbClr r="0" g="0" b="0"/>
          </a:effectRef>
          <a:fontRef idx="minor"/>
        </p:style>
      </p:sp>
      <p:grpSp>
        <p:nvGrpSpPr>
          <p:cNvPr id="131" name="קבוצה 28"/>
          <p:cNvGrpSpPr/>
          <p:nvPr/>
        </p:nvGrpSpPr>
        <p:grpSpPr>
          <a:xfrm>
            <a:off x="285840" y="225360"/>
            <a:ext cx="12412440" cy="6959520"/>
            <a:chOff x="285840" y="225360"/>
            <a:chExt cx="12412440" cy="6959520"/>
          </a:xfrm>
        </p:grpSpPr>
        <p:grpSp>
          <p:nvGrpSpPr>
            <p:cNvPr id="132" name="קבוצה 29"/>
            <p:cNvGrpSpPr/>
            <p:nvPr/>
          </p:nvGrpSpPr>
          <p:grpSpPr>
            <a:xfrm>
              <a:off x="285840" y="225360"/>
              <a:ext cx="12412440" cy="6942240"/>
              <a:chOff x="285840" y="225360"/>
              <a:chExt cx="12412440" cy="6942240"/>
            </a:xfrm>
          </p:grpSpPr>
          <p:sp>
            <p:nvSpPr>
              <p:cNvPr id="133" name="object 10"/>
              <p:cNvSpPr/>
              <p:nvPr/>
            </p:nvSpPr>
            <p:spPr>
              <a:xfrm>
                <a:off x="285840" y="225360"/>
                <a:ext cx="12412440" cy="6937200"/>
              </a:xfrm>
              <a:custGeom>
                <a:avLst/>
                <a:gdLst/>
                <a:ahLst/>
                <a:cxnLst/>
                <a:rect l="l" t="t" r="r" b="b"/>
                <a:pathLst>
                  <a:path w="12411456" h="6937248">
                    <a:moveTo>
                      <a:pt x="0" y="6937248"/>
                    </a:moveTo>
                    <a:lnTo>
                      <a:pt x="12411456" y="6937248"/>
                    </a:lnTo>
                    <a:lnTo>
                      <a:pt x="12411456" y="0"/>
                    </a:lnTo>
                    <a:lnTo>
                      <a:pt x="0" y="0"/>
                    </a:lnTo>
                    <a:lnTo>
                      <a:pt x="0" y="6937248"/>
                    </a:lnTo>
                    <a:close/>
                  </a:path>
                </a:pathLst>
              </a:custGeom>
              <a:noFill/>
              <a:ln w="0">
                <a:noFill/>
              </a:ln>
            </p:spPr>
            <p:style>
              <a:lnRef idx="0">
                <a:scrgbClr r="0" g="0" b="0"/>
              </a:lnRef>
              <a:fillRef idx="0">
                <a:scrgbClr r="0" g="0" b="0"/>
              </a:fillRef>
              <a:effectRef idx="0">
                <a:scrgbClr r="0" g="0" b="0"/>
              </a:effectRef>
              <a:fontRef idx="minor"/>
            </p:style>
          </p:sp>
          <p:sp>
            <p:nvSpPr>
              <p:cNvPr id="134" name="object 11"/>
              <p:cNvSpPr/>
              <p:nvPr/>
            </p:nvSpPr>
            <p:spPr>
              <a:xfrm>
                <a:off x="285840" y="517500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sp>
            <p:nvSpPr>
              <p:cNvPr id="135" name="object 12"/>
              <p:cNvSpPr/>
              <p:nvPr/>
            </p:nvSpPr>
            <p:spPr>
              <a:xfrm>
                <a:off x="11491200" y="237240"/>
                <a:ext cx="360" cy="693036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sp>
            <p:nvSpPr>
              <p:cNvPr id="136" name="object 14"/>
              <p:cNvSpPr/>
              <p:nvPr/>
            </p:nvSpPr>
            <p:spPr>
              <a:xfrm>
                <a:off x="285840" y="3700080"/>
                <a:ext cx="12408120" cy="360"/>
              </a:xfrm>
              <a:custGeom>
                <a:avLst/>
                <a:gdLst/>
                <a:ahLst/>
                <a:cxnLst/>
                <a:rect l="l" t="t" r="r" b="b"/>
                <a:pathLst>
                  <a:path w="12407138">
                    <a:moveTo>
                      <a:pt x="0" y="0"/>
                    </a:moveTo>
                    <a:lnTo>
                      <a:pt x="12407138" y="0"/>
                    </a:lnTo>
                  </a:path>
                </a:pathLst>
              </a:custGeom>
              <a:noFill/>
              <a:ln w="0">
                <a:noFill/>
              </a:ln>
            </p:spPr>
            <p:style>
              <a:lnRef idx="0">
                <a:scrgbClr r="0" g="0" b="0"/>
              </a:lnRef>
              <a:fillRef idx="0">
                <a:scrgbClr r="0" g="0" b="0"/>
              </a:fillRef>
              <a:effectRef idx="0">
                <a:scrgbClr r="0" g="0" b="0"/>
              </a:effectRef>
              <a:fontRef idx="minor"/>
            </p:style>
          </p:sp>
        </p:grpSp>
        <p:sp>
          <p:nvSpPr>
            <p:cNvPr id="137" name="object 12"/>
            <p:cNvSpPr/>
            <p:nvPr/>
          </p:nvSpPr>
          <p:spPr>
            <a:xfrm flipH="1">
              <a:off x="6426000" y="253080"/>
              <a:ext cx="45720" cy="6931800"/>
            </a:xfrm>
            <a:custGeom>
              <a:avLst/>
              <a:gdLst/>
              <a:ahLst/>
              <a:cxnLst/>
              <a:rect l="l" t="t" r="r" b="b"/>
              <a:pathLst>
                <a:path h="6930326">
                  <a:moveTo>
                    <a:pt x="0" y="0"/>
                  </a:moveTo>
                  <a:lnTo>
                    <a:pt x="0" y="6930326"/>
                  </a:lnTo>
                </a:path>
              </a:pathLst>
            </a:custGeom>
            <a:noFill/>
            <a:ln w="0">
              <a:noFill/>
            </a:ln>
          </p:spPr>
          <p:style>
            <a:lnRef idx="0">
              <a:scrgbClr r="0" g="0" b="0"/>
            </a:lnRef>
            <a:fillRef idx="0">
              <a:scrgbClr r="0" g="0" b="0"/>
            </a:fillRef>
            <a:effectRef idx="0">
              <a:scrgbClr r="0" g="0" b="0"/>
            </a:effectRef>
            <a:fontRef idx="minor"/>
          </p:style>
        </p:sp>
      </p:grpSp>
      <p:sp>
        <p:nvSpPr>
          <p:cNvPr id="138" name="object 3"/>
          <p:cNvSpPr/>
          <p:nvPr/>
        </p:nvSpPr>
        <p:spPr>
          <a:xfrm>
            <a:off x="281160" y="7070760"/>
            <a:ext cx="914400" cy="74520"/>
          </a:xfrm>
          <a:custGeom>
            <a:avLst/>
            <a:gdLst/>
            <a:ahLst/>
            <a:cxnLst/>
            <a:rect l="l" t="t" r="r" b="b"/>
            <a:pathLst>
              <a:path w="914400" h="73152">
                <a:moveTo>
                  <a:pt x="0" y="73152"/>
                </a:moveTo>
                <a:lnTo>
                  <a:pt x="914400" y="73152"/>
                </a:lnTo>
                <a:lnTo>
                  <a:pt x="914400" y="0"/>
                </a:lnTo>
                <a:lnTo>
                  <a:pt x="0" y="0"/>
                </a:lnTo>
                <a:lnTo>
                  <a:pt x="0" y="73152"/>
                </a:lnTo>
                <a:close/>
              </a:path>
            </a:pathLst>
          </a:custGeom>
          <a:noFill/>
          <a:ln w="0">
            <a:noFill/>
          </a:ln>
        </p:spPr>
        <p:style>
          <a:lnRef idx="0">
            <a:scrgbClr r="0" g="0" b="0"/>
          </a:lnRef>
          <a:fillRef idx="0">
            <a:scrgbClr r="0" g="0" b="0"/>
          </a:fillRef>
          <a:effectRef idx="0">
            <a:scrgbClr r="0" g="0" b="0"/>
          </a:effectRef>
          <a:fontRef idx="minor"/>
        </p:style>
      </p:sp>
      <p:pic>
        <p:nvPicPr>
          <p:cNvPr id="139" name="תמונה 36"/>
          <p:cNvPicPr/>
          <p:nvPr/>
        </p:nvPicPr>
        <p:blipFill>
          <a:blip r:embed="rId4"/>
          <a:stretch/>
        </p:blipFill>
        <p:spPr>
          <a:xfrm>
            <a:off x="10280520" y="136440"/>
            <a:ext cx="1795680" cy="1774800"/>
          </a:xfrm>
          <a:prstGeom prst="rect">
            <a:avLst/>
          </a:prstGeom>
          <a:ln w="0">
            <a:noFill/>
          </a:ln>
        </p:spPr>
      </p:pic>
      <p:sp>
        <p:nvSpPr>
          <p:cNvPr id="140" name="אליפסה 38"/>
          <p:cNvSpPr/>
          <p:nvPr/>
        </p:nvSpPr>
        <p:spPr>
          <a:xfrm>
            <a:off x="179280" y="179280"/>
            <a:ext cx="720720" cy="719280"/>
          </a:xfrm>
          <a:prstGeom prst="ellipse">
            <a:avLst/>
          </a:prstGeom>
          <a:blipFill rotWithShape="0">
            <a:blip r:embed="rId5"/>
            <a:srcRect/>
            <a:stretch/>
          </a:blipFill>
          <a:ln w="0">
            <a:noFill/>
          </a:ln>
        </p:spPr>
        <p:style>
          <a:lnRef idx="0">
            <a:scrgbClr r="0" g="0" b="0"/>
          </a:lnRef>
          <a:fillRef idx="0">
            <a:scrgbClr r="0" g="0" b="0"/>
          </a:fillRef>
          <a:effectRef idx="0">
            <a:scrgbClr r="0" g="0" b="0"/>
          </a:effectRef>
          <a:fontRef idx="minor"/>
        </p:style>
      </p:sp>
      <p:sp>
        <p:nvSpPr>
          <p:cNvPr id="141" name="PlaceHolder 1"/>
          <p:cNvSpPr>
            <a:spLocks noGrp="1"/>
          </p:cNvSpPr>
          <p:nvPr>
            <p:ph type="title"/>
          </p:nvPr>
        </p:nvSpPr>
        <p:spPr>
          <a:xfrm>
            <a:off x="1074240" y="2458800"/>
            <a:ext cx="10363320" cy="1469880"/>
          </a:xfrm>
          <a:prstGeom prst="rect">
            <a:avLst/>
          </a:prstGeom>
          <a:noFill/>
          <a:ln w="0">
            <a:noFill/>
          </a:ln>
        </p:spPr>
        <p:txBody>
          <a:bodyPr anchor="ctr">
            <a:noAutofit/>
          </a:bodyPr>
          <a:lstStyle/>
          <a:p>
            <a:pPr algn="ct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8800" b="0" strike="noStrike" spc="-1">
                <a:solidFill>
                  <a:srgbClr val="FFFFFF"/>
                </a:solidFill>
                <a:latin typeface="AdumaFOT Bold"/>
                <a:cs typeface="AdumaFOT Bold"/>
              </a:rPr>
              <a:t>מנסרות</a:t>
            </a:r>
            <a:endParaRPr lang="en-US" sz="8800" b="0" strike="noStrike" spc="-1">
              <a:solidFill>
                <a:srgbClr val="000000"/>
              </a:solidFill>
              <a:latin typeface="Calibri"/>
            </a:endParaRPr>
          </a:p>
        </p:txBody>
      </p:sp>
      <p:sp>
        <p:nvSpPr>
          <p:cNvPr id="142" name="כותרת 1"/>
          <p:cNvSpPr/>
          <p:nvPr/>
        </p:nvSpPr>
        <p:spPr>
          <a:xfrm>
            <a:off x="7948440" y="5502240"/>
            <a:ext cx="4124520" cy="13366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rmAutofit fontScale="88000"/>
          </a:bodyPr>
          <a:lstStyle/>
          <a:p>
            <a:pPr algn="r" rtl="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800" b="0" strike="noStrike" spc="-1">
                <a:solidFill>
                  <a:srgbClr val="498FCC"/>
                </a:solidFill>
                <a:latin typeface="AdumaFOT Bold"/>
                <a:cs typeface="AdumaFOT Bold"/>
              </a:rPr>
              <a:t>שם הקורס : דרג ד'</a:t>
            </a:r>
            <a:endParaRPr lang="en-US" sz="4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טבלת מקבילת פאות</a:t>
            </a:r>
            <a:endParaRPr lang="en-US" sz="4000" b="0" strike="noStrike" spc="-1">
              <a:solidFill>
                <a:srgbClr val="000000"/>
              </a:solidFill>
              <a:latin typeface="Calibri"/>
            </a:endParaRPr>
          </a:p>
        </p:txBody>
      </p:sp>
      <p:sp>
        <p:nvSpPr>
          <p:cNvPr id="246" name="Rectangle 3"/>
          <p:cNvSpPr/>
          <p:nvPr/>
        </p:nvSpPr>
        <p:spPr>
          <a:xfrm>
            <a:off x="3457440" y="1371600"/>
            <a:ext cx="6693120" cy="2449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lgn="r" rtl="1">
              <a:lnSpc>
                <a:spcPct val="8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מהלך הקרניים:</a:t>
            </a:r>
            <a:endParaRPr lang="en-US" sz="28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לאחר מעבר בטבלה מקבילת פאות הקרן אינה סוטה מכיוונה המקורי, אלא מוסחת בלבד.</a:t>
            </a: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ההסחה גדלה ככל שרוחב הטבלה ( המרחק בין הפאות ) גדול יותר.</a:t>
            </a: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
        <p:nvSpPr>
          <p:cNvPr id="247" name="מלבן מעוגל 12"/>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48" name="מלבן מעוגל 13"/>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49" name="מלבן מעוגל 14"/>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50" name="מלבן מעוגל 15"/>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51" name="מלבן מעוגל 17"/>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52" name="מלבן מעוגל 18"/>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
        <p:nvSpPr>
          <p:cNvPr id="253" name="מלבן 1"/>
          <p:cNvSpPr/>
          <p:nvPr/>
        </p:nvSpPr>
        <p:spPr>
          <a:xfrm>
            <a:off x="4498920" y="4151160"/>
            <a:ext cx="3522600" cy="1347840"/>
          </a:xfrm>
          <a:prstGeom prst="rect">
            <a:avLst/>
          </a:prstGeom>
          <a:solidFill>
            <a:srgbClr val="FFFFFF"/>
          </a:solidFill>
          <a:ln w="25560">
            <a:solidFill>
              <a:srgbClr val="000000"/>
            </a:solidFill>
            <a:miter/>
          </a:ln>
        </p:spPr>
        <p:style>
          <a:lnRef idx="0">
            <a:scrgbClr r="0" g="0" b="0"/>
          </a:lnRef>
          <a:fillRef idx="0">
            <a:scrgbClr r="0" g="0" b="0"/>
          </a:fillRef>
          <a:effectRef idx="0">
            <a:scrgbClr r="0" g="0" b="0"/>
          </a:effectRef>
          <a:fontRef idx="minor"/>
        </p:style>
      </p:sp>
      <p:cxnSp>
        <p:nvCxnSpPr>
          <p:cNvPr id="254" name="מחבר חץ ישר 20"/>
          <p:cNvCxnSpPr/>
          <p:nvPr/>
        </p:nvCxnSpPr>
        <p:spPr>
          <a:xfrm>
            <a:off x="6400800" y="5519520"/>
            <a:ext cx="805680" cy="883080"/>
          </a:xfrm>
          <a:prstGeom prst="straightConnector1">
            <a:avLst/>
          </a:prstGeom>
          <a:ln w="28440">
            <a:solidFill>
              <a:srgbClr val="FF0000"/>
            </a:solidFill>
            <a:miter/>
            <a:tailEnd type="triangle" w="med" len="med"/>
          </a:ln>
        </p:spPr>
      </p:cxnSp>
      <p:sp>
        <p:nvSpPr>
          <p:cNvPr id="255" name="מחבר ישר 7"/>
          <p:cNvSpPr/>
          <p:nvPr/>
        </p:nvSpPr>
        <p:spPr>
          <a:xfrm>
            <a:off x="6254640" y="3246480"/>
            <a:ext cx="0" cy="2909880"/>
          </a:xfrm>
          <a:prstGeom prst="line">
            <a:avLst/>
          </a:prstGeom>
          <a:ln w="28440">
            <a:solidFill>
              <a:srgbClr val="000000"/>
            </a:solidFill>
            <a:prstDash val="dash"/>
            <a:miter/>
          </a:ln>
        </p:spPr>
        <p:style>
          <a:lnRef idx="0">
            <a:scrgbClr r="0" g="0" b="0"/>
          </a:lnRef>
          <a:fillRef idx="0">
            <a:scrgbClr r="0" g="0" b="0"/>
          </a:fillRef>
          <a:effectRef idx="0">
            <a:scrgbClr r="0" g="0" b="0"/>
          </a:effectRef>
          <a:fontRef idx="minor"/>
        </p:style>
      </p:sp>
      <p:cxnSp>
        <p:nvCxnSpPr>
          <p:cNvPr id="256" name="מחבר חץ ישר 21"/>
          <p:cNvCxnSpPr/>
          <p:nvPr/>
        </p:nvCxnSpPr>
        <p:spPr>
          <a:xfrm>
            <a:off x="5413320" y="3235320"/>
            <a:ext cx="805680" cy="883440"/>
          </a:xfrm>
          <a:prstGeom prst="straightConnector1">
            <a:avLst/>
          </a:prstGeom>
          <a:ln w="28440">
            <a:solidFill>
              <a:srgbClr val="FF0000"/>
            </a:solidFill>
            <a:miter/>
            <a:tailEnd type="triangle" w="med" len="med"/>
          </a:ln>
        </p:spPr>
      </p:cxnSp>
      <p:cxnSp>
        <p:nvCxnSpPr>
          <p:cNvPr id="257" name="מחבר חץ ישר 24"/>
          <p:cNvCxnSpPr/>
          <p:nvPr/>
        </p:nvCxnSpPr>
        <p:spPr>
          <a:xfrm>
            <a:off x="6254640" y="4130280"/>
            <a:ext cx="342000" cy="1369080"/>
          </a:xfrm>
          <a:prstGeom prst="straightConnector1">
            <a:avLst/>
          </a:prstGeom>
          <a:ln w="28440">
            <a:solidFill>
              <a:srgbClr val="FF0000"/>
            </a:solidFill>
            <a:miter/>
            <a:tailEnd type="triangle" w="med" len="med"/>
          </a:ln>
        </p:spPr>
      </p:cxnSp>
      <p:sp>
        <p:nvSpPr>
          <p:cNvPr id="258" name="מחבר ישר 30"/>
          <p:cNvSpPr/>
          <p:nvPr/>
        </p:nvSpPr>
        <p:spPr>
          <a:xfrm>
            <a:off x="6199200" y="4125960"/>
            <a:ext cx="1755720" cy="1855800"/>
          </a:xfrm>
          <a:prstGeom prst="line">
            <a:avLst/>
          </a:prstGeom>
          <a:ln w="28440">
            <a:solidFill>
              <a:srgbClr val="FF0000"/>
            </a:solidFill>
            <a:prstDash val="dash"/>
            <a:miter/>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246"/>
                                        </p:tgtEl>
                                        <p:attrNameLst>
                                          <p:attrName>style.visibility</p:attrName>
                                        </p:attrNameLst>
                                      </p:cBhvr>
                                      <p:to>
                                        <p:strVal val="visible"/>
                                      </p:to>
                                    </p:set>
                                    <p:animEffect transition="in" filter="fade">
                                      <p:cBhvr additive="repl">
                                        <p:cTn id="7" dur="1000"/>
                                        <p:tgtEl>
                                          <p:spTgt spid="246"/>
                                        </p:tgtEl>
                                      </p:cBhvr>
                                    </p:animEffect>
                                    <p:anim calcmode="lin" valueType="num">
                                      <p:cBhvr additive="repl">
                                        <p:cTn id="8" dur="1000" fill="hold"/>
                                        <p:tgtEl>
                                          <p:spTgt spid="246"/>
                                        </p:tgtEl>
                                        <p:attrNameLst>
                                          <p:attrName>ppt_x</p:attrName>
                                        </p:attrNameLst>
                                      </p:cBhvr>
                                      <p:tavLst>
                                        <p:tav tm="0">
                                          <p:val>
                                            <p:strVal val="#ppt_x"/>
                                          </p:val>
                                        </p:tav>
                                        <p:tav tm="100000">
                                          <p:val>
                                            <p:strVal val="#ppt_x"/>
                                          </p:val>
                                        </p:tav>
                                      </p:tavLst>
                                    </p:anim>
                                    <p:anim calcmode="lin" valueType="num">
                                      <p:cBhvr additive="repl">
                                        <p:cTn id="9" dur="1000" fill="hold"/>
                                        <p:tgtEl>
                                          <p:spTgt spid="246"/>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255"/>
                                        </p:tgtEl>
                                        <p:attrNameLst>
                                          <p:attrName>style.visibility</p:attrName>
                                        </p:attrNameLst>
                                      </p:cBhvr>
                                      <p:to>
                                        <p:strVal val="visible"/>
                                      </p:to>
                                    </p:set>
                                    <p:animEffect transition="in" filter="fade">
                                      <p:cBhvr additive="repl">
                                        <p:cTn id="12" dur="1000"/>
                                        <p:tgtEl>
                                          <p:spTgt spid="255"/>
                                        </p:tgtEl>
                                      </p:cBhvr>
                                    </p:animEffect>
                                    <p:anim calcmode="lin" valueType="num">
                                      <p:cBhvr additive="repl">
                                        <p:cTn id="13" dur="1000" fill="hold"/>
                                        <p:tgtEl>
                                          <p:spTgt spid="255"/>
                                        </p:tgtEl>
                                        <p:attrNameLst>
                                          <p:attrName>ppt_x</p:attrName>
                                        </p:attrNameLst>
                                      </p:cBhvr>
                                      <p:tavLst>
                                        <p:tav tm="0">
                                          <p:val>
                                            <p:strVal val="#ppt_x"/>
                                          </p:val>
                                        </p:tav>
                                        <p:tav tm="100000">
                                          <p:val>
                                            <p:strVal val="#ppt_x"/>
                                          </p:val>
                                        </p:tav>
                                      </p:tavLst>
                                    </p:anim>
                                    <p:anim calcmode="lin" valueType="num">
                                      <p:cBhvr additive="repl">
                                        <p:cTn id="14" dur="1000" fill="hold"/>
                                        <p:tgtEl>
                                          <p:spTgt spid="255"/>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256"/>
                                        </p:tgtEl>
                                        <p:attrNameLst>
                                          <p:attrName>style.visibility</p:attrName>
                                        </p:attrNameLst>
                                      </p:cBhvr>
                                      <p:to>
                                        <p:strVal val="visible"/>
                                      </p:to>
                                    </p:set>
                                    <p:animEffect transition="in" filter="fade">
                                      <p:cBhvr additive="repl">
                                        <p:cTn id="17" dur="1000"/>
                                        <p:tgtEl>
                                          <p:spTgt spid="256"/>
                                        </p:tgtEl>
                                      </p:cBhvr>
                                    </p:animEffect>
                                    <p:anim calcmode="lin" valueType="num">
                                      <p:cBhvr additive="repl">
                                        <p:cTn id="18" dur="1000" fill="hold"/>
                                        <p:tgtEl>
                                          <p:spTgt spid="256"/>
                                        </p:tgtEl>
                                        <p:attrNameLst>
                                          <p:attrName>ppt_x</p:attrName>
                                        </p:attrNameLst>
                                      </p:cBhvr>
                                      <p:tavLst>
                                        <p:tav tm="0">
                                          <p:val>
                                            <p:strVal val="#ppt_x"/>
                                          </p:val>
                                        </p:tav>
                                        <p:tav tm="100000">
                                          <p:val>
                                            <p:strVal val="#ppt_x"/>
                                          </p:val>
                                        </p:tav>
                                      </p:tavLst>
                                    </p:anim>
                                    <p:anim calcmode="lin" valueType="num">
                                      <p:cBhvr additive="repl">
                                        <p:cTn id="19" dur="1000" fill="hold"/>
                                        <p:tgtEl>
                                          <p:spTgt spid="256"/>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253"/>
                                        </p:tgtEl>
                                        <p:attrNameLst>
                                          <p:attrName>style.visibility</p:attrName>
                                        </p:attrNameLst>
                                      </p:cBhvr>
                                      <p:to>
                                        <p:strVal val="visible"/>
                                      </p:to>
                                    </p:set>
                                    <p:animEffect transition="in" filter="fade">
                                      <p:cBhvr additive="repl">
                                        <p:cTn id="22" dur="1000"/>
                                        <p:tgtEl>
                                          <p:spTgt spid="253"/>
                                        </p:tgtEl>
                                      </p:cBhvr>
                                    </p:animEffect>
                                    <p:anim calcmode="lin" valueType="num">
                                      <p:cBhvr additive="repl">
                                        <p:cTn id="23" dur="1000" fill="hold"/>
                                        <p:tgtEl>
                                          <p:spTgt spid="253"/>
                                        </p:tgtEl>
                                        <p:attrNameLst>
                                          <p:attrName>ppt_x</p:attrName>
                                        </p:attrNameLst>
                                      </p:cBhvr>
                                      <p:tavLst>
                                        <p:tav tm="0">
                                          <p:val>
                                            <p:strVal val="#ppt_x"/>
                                          </p:val>
                                        </p:tav>
                                        <p:tav tm="100000">
                                          <p:val>
                                            <p:strVal val="#ppt_x"/>
                                          </p:val>
                                        </p:tav>
                                      </p:tavLst>
                                    </p:anim>
                                    <p:anim calcmode="lin" valueType="num">
                                      <p:cBhvr additive="repl">
                                        <p:cTn id="24" dur="1000" fill="hold"/>
                                        <p:tgtEl>
                                          <p:spTgt spid="253"/>
                                        </p:tgtEl>
                                        <p:attrNameLst>
                                          <p:attrName>ppt_y</p:attrName>
                                        </p:attrNameLst>
                                      </p:cBhvr>
                                      <p:tavLst>
                                        <p:tav tm="0">
                                          <p:val>
                                            <p:strVal val="#ppt_y+.1"/>
                                          </p:val>
                                        </p:tav>
                                        <p:tav tm="100000">
                                          <p:val>
                                            <p:strVal val="#ppt_y"/>
                                          </p:val>
                                        </p:tav>
                                      </p:tavLst>
                                    </p:anim>
                                  </p:childTnLst>
                                </p:cTn>
                              </p:par>
                              <p:par>
                                <p:cTn id="25" presetID="42" presetClass="entr" fill="hold" nodeType="withEffect">
                                  <p:stCondLst>
                                    <p:cond delay="0"/>
                                  </p:stCondLst>
                                  <p:childTnLst>
                                    <p:set>
                                      <p:cBhvr>
                                        <p:cTn id="26" dur="1" fill="hold">
                                          <p:stCondLst>
                                            <p:cond delay="0"/>
                                          </p:stCondLst>
                                        </p:cTn>
                                        <p:tgtEl>
                                          <p:spTgt spid="254"/>
                                        </p:tgtEl>
                                        <p:attrNameLst>
                                          <p:attrName>style.visibility</p:attrName>
                                        </p:attrNameLst>
                                      </p:cBhvr>
                                      <p:to>
                                        <p:strVal val="visible"/>
                                      </p:to>
                                    </p:set>
                                    <p:animEffect transition="in" filter="fade">
                                      <p:cBhvr additive="repl">
                                        <p:cTn id="27" dur="1000"/>
                                        <p:tgtEl>
                                          <p:spTgt spid="254"/>
                                        </p:tgtEl>
                                      </p:cBhvr>
                                    </p:animEffect>
                                    <p:anim calcmode="lin" valueType="num">
                                      <p:cBhvr additive="repl">
                                        <p:cTn id="28" dur="1000" fill="hold"/>
                                        <p:tgtEl>
                                          <p:spTgt spid="254"/>
                                        </p:tgtEl>
                                        <p:attrNameLst>
                                          <p:attrName>ppt_x</p:attrName>
                                        </p:attrNameLst>
                                      </p:cBhvr>
                                      <p:tavLst>
                                        <p:tav tm="0">
                                          <p:val>
                                            <p:strVal val="#ppt_x"/>
                                          </p:val>
                                        </p:tav>
                                        <p:tav tm="100000">
                                          <p:val>
                                            <p:strVal val="#ppt_x"/>
                                          </p:val>
                                        </p:tav>
                                      </p:tavLst>
                                    </p:anim>
                                    <p:anim calcmode="lin" valueType="num">
                                      <p:cBhvr additive="repl">
                                        <p:cTn id="29" dur="1000" fill="hold"/>
                                        <p:tgtEl>
                                          <p:spTgt spid="254"/>
                                        </p:tgtEl>
                                        <p:attrNameLst>
                                          <p:attrName>ppt_y</p:attrName>
                                        </p:attrNameLst>
                                      </p:cBhvr>
                                      <p:tavLst>
                                        <p:tav tm="0">
                                          <p:val>
                                            <p:strVal val="#ppt_y+.1"/>
                                          </p:val>
                                        </p:tav>
                                        <p:tav tm="100000">
                                          <p:val>
                                            <p:strVal val="#ppt_y"/>
                                          </p:val>
                                        </p:tav>
                                      </p:tavLst>
                                    </p:anim>
                                  </p:childTnLst>
                                </p:cTn>
                              </p:par>
                              <p:par>
                                <p:cTn id="30" presetID="42" presetClass="entr" fill="hold" nodeType="withEffect">
                                  <p:stCondLst>
                                    <p:cond delay="0"/>
                                  </p:stCondLst>
                                  <p:childTnLst>
                                    <p:set>
                                      <p:cBhvr>
                                        <p:cTn id="31" dur="1" fill="hold">
                                          <p:stCondLst>
                                            <p:cond delay="0"/>
                                          </p:stCondLst>
                                        </p:cTn>
                                        <p:tgtEl>
                                          <p:spTgt spid="257"/>
                                        </p:tgtEl>
                                        <p:attrNameLst>
                                          <p:attrName>style.visibility</p:attrName>
                                        </p:attrNameLst>
                                      </p:cBhvr>
                                      <p:to>
                                        <p:strVal val="visible"/>
                                      </p:to>
                                    </p:set>
                                    <p:animEffect transition="in" filter="fade">
                                      <p:cBhvr additive="repl">
                                        <p:cTn id="32" dur="1000"/>
                                        <p:tgtEl>
                                          <p:spTgt spid="257"/>
                                        </p:tgtEl>
                                      </p:cBhvr>
                                    </p:animEffect>
                                    <p:anim calcmode="lin" valueType="num">
                                      <p:cBhvr additive="repl">
                                        <p:cTn id="33" dur="1000" fill="hold"/>
                                        <p:tgtEl>
                                          <p:spTgt spid="257"/>
                                        </p:tgtEl>
                                        <p:attrNameLst>
                                          <p:attrName>ppt_x</p:attrName>
                                        </p:attrNameLst>
                                      </p:cBhvr>
                                      <p:tavLst>
                                        <p:tav tm="0">
                                          <p:val>
                                            <p:strVal val="#ppt_x"/>
                                          </p:val>
                                        </p:tav>
                                        <p:tav tm="100000">
                                          <p:val>
                                            <p:strVal val="#ppt_x"/>
                                          </p:val>
                                        </p:tav>
                                      </p:tavLst>
                                    </p:anim>
                                    <p:anim calcmode="lin" valueType="num">
                                      <p:cBhvr additive="repl">
                                        <p:cTn id="34" dur="1000" fill="hold"/>
                                        <p:tgtEl>
                                          <p:spTgt spid="257"/>
                                        </p:tgtEl>
                                        <p:attrNameLst>
                                          <p:attrName>ppt_y</p:attrName>
                                        </p:attrNameLst>
                                      </p:cBhvr>
                                      <p:tavLst>
                                        <p:tav tm="0">
                                          <p:val>
                                            <p:strVal val="#ppt_y+.1"/>
                                          </p:val>
                                        </p:tav>
                                        <p:tav tm="100000">
                                          <p:val>
                                            <p:strVal val="#ppt_y"/>
                                          </p:val>
                                        </p:tav>
                                      </p:tavLst>
                                    </p:anim>
                                  </p:childTnLst>
                                </p:cTn>
                              </p:par>
                              <p:par>
                                <p:cTn id="35" presetID="42" presetClass="entr" fill="hold" nodeType="withEffect">
                                  <p:stCondLst>
                                    <p:cond delay="0"/>
                                  </p:stCondLst>
                                  <p:childTnLst>
                                    <p:set>
                                      <p:cBhvr>
                                        <p:cTn id="36" dur="1" fill="hold">
                                          <p:stCondLst>
                                            <p:cond delay="0"/>
                                          </p:stCondLst>
                                        </p:cTn>
                                        <p:tgtEl>
                                          <p:spTgt spid="258"/>
                                        </p:tgtEl>
                                        <p:attrNameLst>
                                          <p:attrName>style.visibility</p:attrName>
                                        </p:attrNameLst>
                                      </p:cBhvr>
                                      <p:to>
                                        <p:strVal val="visible"/>
                                      </p:to>
                                    </p:set>
                                    <p:animEffect transition="in" filter="fade">
                                      <p:cBhvr additive="repl">
                                        <p:cTn id="37" dur="1000"/>
                                        <p:tgtEl>
                                          <p:spTgt spid="258"/>
                                        </p:tgtEl>
                                      </p:cBhvr>
                                    </p:animEffect>
                                    <p:anim calcmode="lin" valueType="num">
                                      <p:cBhvr additive="repl">
                                        <p:cTn id="38" dur="1000" fill="hold"/>
                                        <p:tgtEl>
                                          <p:spTgt spid="258"/>
                                        </p:tgtEl>
                                        <p:attrNameLst>
                                          <p:attrName>ppt_x</p:attrName>
                                        </p:attrNameLst>
                                      </p:cBhvr>
                                      <p:tavLst>
                                        <p:tav tm="0">
                                          <p:val>
                                            <p:strVal val="#ppt_x"/>
                                          </p:val>
                                        </p:tav>
                                        <p:tav tm="100000">
                                          <p:val>
                                            <p:strVal val="#ppt_x"/>
                                          </p:val>
                                        </p:tav>
                                      </p:tavLst>
                                    </p:anim>
                                    <p:anim calcmode="lin" valueType="num">
                                      <p:cBhvr additive="repl">
                                        <p:cTn id="39" dur="1000" fill="hold"/>
                                        <p:tgtEl>
                                          <p:spTgt spid="25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sp>
        <p:nvSpPr>
          <p:cNvPr id="260" name="מלבן 2"/>
          <p:cNvSpPr/>
          <p:nvPr/>
        </p:nvSpPr>
        <p:spPr>
          <a:xfrm>
            <a:off x="3560760" y="1376280"/>
            <a:ext cx="664056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עברנו על חיבור </a:t>
            </a:r>
            <a:r>
              <a:rPr lang="he-IL" sz="2800" b="0" strike="noStrike" spc="-1">
                <a:solidFill>
                  <a:srgbClr val="000000"/>
                </a:solidFill>
                <a:latin typeface="Calibri"/>
                <a:ea typeface="Calibri"/>
              </a:rPr>
              <a:t>2 מנסרות פורו ומנסרת טבלה מקבילת פאות</a:t>
            </a:r>
            <a:endParaRPr lang="en-US" sz="2800" b="0" strike="noStrike" spc="-1">
              <a:solidFill>
                <a:srgbClr val="000000"/>
              </a:solidFill>
              <a:latin typeface="Calibri"/>
            </a:endParaRPr>
          </a:p>
        </p:txBody>
      </p:sp>
      <p:sp>
        <p:nvSpPr>
          <p:cNvPr id="261" name="TextBox 3"/>
          <p:cNvSpPr/>
          <p:nvPr/>
        </p:nvSpPr>
        <p:spPr>
          <a:xfrm>
            <a:off x="4767120" y="2489040"/>
            <a:ext cx="543420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איך תראה הדמות במוצא שני מנסרות פורו?</a:t>
            </a:r>
            <a:endParaRPr lang="en-US" sz="2400" b="0" strike="noStrike" spc="-1">
              <a:solidFill>
                <a:srgbClr val="000000"/>
              </a:solidFill>
              <a:latin typeface="Calibri"/>
            </a:endParaRPr>
          </a:p>
        </p:txBody>
      </p:sp>
      <p:sp>
        <p:nvSpPr>
          <p:cNvPr id="262" name="TextBox 4"/>
          <p:cNvSpPr/>
          <p:nvPr/>
        </p:nvSpPr>
        <p:spPr>
          <a:xfrm>
            <a:off x="3774960" y="3355920"/>
            <a:ext cx="64263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למה גורמת טבלה מקבילת פאות לקרן האור?</a:t>
            </a:r>
            <a:endParaRPr lang="en-US" sz="2400" b="0" strike="noStrike" spc="-1">
              <a:solidFill>
                <a:srgbClr val="000000"/>
              </a:solidFill>
              <a:latin typeface="Calibri"/>
            </a:endParaRPr>
          </a:p>
        </p:txBody>
      </p:sp>
      <p:sp>
        <p:nvSpPr>
          <p:cNvPr id="263" name="מלבן 5"/>
          <p:cNvSpPr/>
          <p:nvPr/>
        </p:nvSpPr>
        <p:spPr>
          <a:xfrm>
            <a:off x="8539200" y="2894040"/>
            <a:ext cx="168948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הפוכה בציר אחד.</a:t>
            </a:r>
            <a:endParaRPr lang="en-US" sz="1800" b="0" strike="noStrike" spc="-1">
              <a:solidFill>
                <a:srgbClr val="000000"/>
              </a:solidFill>
              <a:latin typeface="Calibri"/>
            </a:endParaRPr>
          </a:p>
        </p:txBody>
      </p:sp>
      <p:sp>
        <p:nvSpPr>
          <p:cNvPr id="264" name="TextBox 7"/>
          <p:cNvSpPr/>
          <p:nvPr/>
        </p:nvSpPr>
        <p:spPr>
          <a:xfrm>
            <a:off x="5769000" y="3816360"/>
            <a:ext cx="443232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להסחת קרן האור ממסלולה, באותה הזווית בה פגעה הטבלה.</a:t>
            </a:r>
            <a:endParaRPr lang="en-US" sz="1800" b="0" strike="noStrike" spc="-1">
              <a:solidFill>
                <a:srgbClr val="000000"/>
              </a:solidFill>
              <a:latin typeface="Calibri"/>
            </a:endParaRPr>
          </a:p>
        </p:txBody>
      </p:sp>
      <p:sp>
        <p:nvSpPr>
          <p:cNvPr id="265" name="מלבן 8"/>
          <p:cNvSpPr/>
          <p:nvPr/>
        </p:nvSpPr>
        <p:spPr>
          <a:xfrm>
            <a:off x="3651120" y="4970520"/>
            <a:ext cx="6689880" cy="52056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נלמד על מנסרת טבלה ומנסרה משולשת</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2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261"/>
                                        </p:tgtEl>
                                        <p:attrNameLst>
                                          <p:attrName>style.visibility</p:attrName>
                                        </p:attrNameLst>
                                      </p:cBhvr>
                                      <p:to>
                                        <p:strVal val="visible"/>
                                      </p:to>
                                    </p:set>
                                    <p:animEffect transition="in" filter="fade">
                                      <p:cBhvr additive="repl">
                                        <p:cTn id="11" dur="1000"/>
                                        <p:tgtEl>
                                          <p:spTgt spid="261"/>
                                        </p:tgtEl>
                                      </p:cBhvr>
                                    </p:animEffect>
                                    <p:anim calcmode="lin" valueType="num">
                                      <p:cBhvr additive="repl">
                                        <p:cTn id="12" dur="1000" fill="hold"/>
                                        <p:tgtEl>
                                          <p:spTgt spid="261"/>
                                        </p:tgtEl>
                                        <p:attrNameLst>
                                          <p:attrName>ppt_x</p:attrName>
                                        </p:attrNameLst>
                                      </p:cBhvr>
                                      <p:tavLst>
                                        <p:tav tm="0">
                                          <p:val>
                                            <p:strVal val="#ppt_x"/>
                                          </p:val>
                                        </p:tav>
                                        <p:tav tm="100000">
                                          <p:val>
                                            <p:strVal val="#ppt_x"/>
                                          </p:val>
                                        </p:tav>
                                      </p:tavLst>
                                    </p:anim>
                                    <p:anim calcmode="lin" valueType="num">
                                      <p:cBhvr additive="repl">
                                        <p:cTn id="13" dur="1000" fill="hold"/>
                                        <p:tgtEl>
                                          <p:spTgt spid="26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263"/>
                                        </p:tgtEl>
                                        <p:attrNameLst>
                                          <p:attrName>style.visibility</p:attrName>
                                        </p:attrNameLst>
                                      </p:cBhvr>
                                      <p:to>
                                        <p:strVal val="visible"/>
                                      </p:to>
                                    </p:set>
                                    <p:animEffect transition="in" filter="fade">
                                      <p:cBhvr additive="repl">
                                        <p:cTn id="18" dur="1000"/>
                                        <p:tgtEl>
                                          <p:spTgt spid="263"/>
                                        </p:tgtEl>
                                      </p:cBhvr>
                                    </p:animEffect>
                                    <p:anim calcmode="lin" valueType="num">
                                      <p:cBhvr additive="repl">
                                        <p:cTn id="19" dur="1000" fill="hold"/>
                                        <p:tgtEl>
                                          <p:spTgt spid="263"/>
                                        </p:tgtEl>
                                        <p:attrNameLst>
                                          <p:attrName>ppt_x</p:attrName>
                                        </p:attrNameLst>
                                      </p:cBhvr>
                                      <p:tavLst>
                                        <p:tav tm="0">
                                          <p:val>
                                            <p:strVal val="#ppt_x"/>
                                          </p:val>
                                        </p:tav>
                                        <p:tav tm="100000">
                                          <p:val>
                                            <p:strVal val="#ppt_x"/>
                                          </p:val>
                                        </p:tav>
                                      </p:tavLst>
                                    </p:anim>
                                    <p:anim calcmode="lin" valueType="num">
                                      <p:cBhvr additive="repl">
                                        <p:cTn id="20" dur="1000" fill="hold"/>
                                        <p:tgtEl>
                                          <p:spTgt spid="26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262"/>
                                        </p:tgtEl>
                                        <p:attrNameLst>
                                          <p:attrName>style.visibility</p:attrName>
                                        </p:attrNameLst>
                                      </p:cBhvr>
                                      <p:to>
                                        <p:strVal val="visible"/>
                                      </p:to>
                                    </p:set>
                                    <p:animEffect transition="in" filter="fade">
                                      <p:cBhvr additive="repl">
                                        <p:cTn id="25" dur="1000"/>
                                        <p:tgtEl>
                                          <p:spTgt spid="262"/>
                                        </p:tgtEl>
                                      </p:cBhvr>
                                    </p:animEffect>
                                    <p:anim calcmode="lin" valueType="num">
                                      <p:cBhvr additive="repl">
                                        <p:cTn id="26" dur="1000" fill="hold"/>
                                        <p:tgtEl>
                                          <p:spTgt spid="262"/>
                                        </p:tgtEl>
                                        <p:attrNameLst>
                                          <p:attrName>ppt_x</p:attrName>
                                        </p:attrNameLst>
                                      </p:cBhvr>
                                      <p:tavLst>
                                        <p:tav tm="0">
                                          <p:val>
                                            <p:strVal val="#ppt_x"/>
                                          </p:val>
                                        </p:tav>
                                        <p:tav tm="100000">
                                          <p:val>
                                            <p:strVal val="#ppt_x"/>
                                          </p:val>
                                        </p:tav>
                                      </p:tavLst>
                                    </p:anim>
                                    <p:anim calcmode="lin" valueType="num">
                                      <p:cBhvr additive="repl">
                                        <p:cTn id="27" dur="1000" fill="hold"/>
                                        <p:tgtEl>
                                          <p:spTgt spid="26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264"/>
                                        </p:tgtEl>
                                        <p:attrNameLst>
                                          <p:attrName>style.visibility</p:attrName>
                                        </p:attrNameLst>
                                      </p:cBhvr>
                                      <p:to>
                                        <p:strVal val="visible"/>
                                      </p:to>
                                    </p:set>
                                    <p:animEffect transition="in" filter="fade">
                                      <p:cBhvr additive="repl">
                                        <p:cTn id="32" dur="1000"/>
                                        <p:tgtEl>
                                          <p:spTgt spid="264"/>
                                        </p:tgtEl>
                                      </p:cBhvr>
                                    </p:animEffect>
                                    <p:anim calcmode="lin" valueType="num">
                                      <p:cBhvr additive="repl">
                                        <p:cTn id="33" dur="1000" fill="hold"/>
                                        <p:tgtEl>
                                          <p:spTgt spid="264"/>
                                        </p:tgtEl>
                                        <p:attrNameLst>
                                          <p:attrName>ppt_x</p:attrName>
                                        </p:attrNameLst>
                                      </p:cBhvr>
                                      <p:tavLst>
                                        <p:tav tm="0">
                                          <p:val>
                                            <p:strVal val="#ppt_x"/>
                                          </p:val>
                                        </p:tav>
                                        <p:tav tm="100000">
                                          <p:val>
                                            <p:strVal val="#ppt_x"/>
                                          </p:val>
                                        </p:tav>
                                      </p:tavLst>
                                    </p:anim>
                                    <p:anim calcmode="lin" valueType="num">
                                      <p:cBhvr additive="repl">
                                        <p:cTn id="34" dur="1000" fill="hold"/>
                                        <p:tgtEl>
                                          <p:spTgt spid="26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מנסרה משולשת (פריסמה)</a:t>
            </a:r>
            <a:endParaRPr lang="en-US" sz="4000" b="0" strike="noStrike" spc="-1">
              <a:solidFill>
                <a:srgbClr val="000000"/>
              </a:solidFill>
              <a:latin typeface="Calibri"/>
            </a:endParaRPr>
          </a:p>
        </p:txBody>
      </p:sp>
      <p:sp>
        <p:nvSpPr>
          <p:cNvPr id="267" name="Rectangle 29"/>
          <p:cNvSpPr/>
          <p:nvPr/>
        </p:nvSpPr>
        <p:spPr>
          <a:xfrm>
            <a:off x="8331120" y="4447440"/>
            <a:ext cx="1381680" cy="6426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ctr">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מנסרה בעלת </a:t>
            </a:r>
            <a:endParaRPr lang="en-US" sz="1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חתך משולש</a:t>
            </a:r>
            <a:endParaRPr lang="en-US" sz="1800" b="0" strike="noStrike" spc="-1">
              <a:solidFill>
                <a:srgbClr val="000000"/>
              </a:solidFill>
              <a:latin typeface="Calibri"/>
            </a:endParaRPr>
          </a:p>
        </p:txBody>
      </p:sp>
      <p:sp>
        <p:nvSpPr>
          <p:cNvPr id="268" name="Rectangle 3"/>
          <p:cNvSpPr/>
          <p:nvPr/>
        </p:nvSpPr>
        <p:spPr>
          <a:xfrm>
            <a:off x="1901880" y="1414440"/>
            <a:ext cx="8204040" cy="13017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8000"/>
          </a:bodyPr>
          <a:lstStyle/>
          <a:p>
            <a:pPr algn="r" rtl="1">
              <a:lnSpc>
                <a:spcPct val="8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תופעות:</a:t>
            </a:r>
            <a:endParaRPr lang="en-US" sz="28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1) שינוי כיוון קרן האור מבלי הפיכתה</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2)</a:t>
            </a:r>
            <a:r>
              <a:rPr lang="en-US" sz="2400" b="0" strike="noStrike" spc="-1">
                <a:solidFill>
                  <a:srgbClr val="000000"/>
                </a:solidFill>
                <a:latin typeface="Calibri"/>
                <a:ea typeface="Calibri"/>
              </a:rPr>
              <a:t> </a:t>
            </a:r>
            <a:r>
              <a:rPr lang="he-IL" sz="2400" b="0" strike="noStrike" spc="-1">
                <a:solidFill>
                  <a:srgbClr val="000000"/>
                </a:solidFill>
                <a:latin typeface="Calibri"/>
                <a:cs typeface="Calibri"/>
              </a:rPr>
              <a:t>נפיצת האור</a:t>
            </a:r>
            <a:endParaRPr lang="en-US" sz="2400" b="0" strike="noStrike" spc="-1">
              <a:solidFill>
                <a:srgbClr val="000000"/>
              </a:solidFill>
              <a:latin typeface="Calibri"/>
            </a:endParaRPr>
          </a:p>
        </p:txBody>
      </p:sp>
      <p:sp>
        <p:nvSpPr>
          <p:cNvPr id="269" name="מלבן מעוגל 14"/>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70" name="מלבן מעוגל 15"/>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71" name="מלבן מעוגל 17"/>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72" name="מלבן מעוגל 18"/>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73" name="מלבן מעוגל 19"/>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74" name="מלבן מעוגל 20"/>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מנסרה משולשת (פריסמה)</a:t>
            </a:r>
            <a:endParaRPr lang="en-US" sz="4000" b="0" strike="noStrike" spc="-1">
              <a:solidFill>
                <a:srgbClr val="000000"/>
              </a:solidFill>
              <a:latin typeface="Calibri"/>
            </a:endParaRPr>
          </a:p>
        </p:txBody>
      </p:sp>
      <p:sp>
        <p:nvSpPr>
          <p:cNvPr id="276" name="Rectangle 9"/>
          <p:cNvSpPr/>
          <p:nvPr/>
        </p:nvSpPr>
        <p:spPr>
          <a:xfrm>
            <a:off x="1309680" y="1263600"/>
            <a:ext cx="8856720" cy="3600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88000"/>
          </a:bodyPr>
          <a:lstStyle/>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מהלך הקרניים במנסרה משולשת</a:t>
            </a:r>
            <a:endParaRPr lang="en-US" sz="28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קרן פוגעת באחת הפאות, נשברת ונעה </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בזווית השבירה בתוך המנסרה.</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ביציאה מהמנסרה קרן האור נשברת שוב</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בזווית שונה ומשנה את כיוונה המקורי.</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מנסרה זו תגרום לשינוי כיוון קרני האור</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בלי לגרום לה הפיכה.</a:t>
            </a:r>
            <a:endParaRPr lang="en-US" sz="2400" b="0" strike="noStrike" spc="-1">
              <a:solidFill>
                <a:srgbClr val="000000"/>
              </a:solidFill>
              <a:latin typeface="Calibri"/>
            </a:endParaRPr>
          </a:p>
        </p:txBody>
      </p:sp>
      <p:sp>
        <p:nvSpPr>
          <p:cNvPr id="277" name="מלבן מעוגל 13"/>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78" name="מלבן מעוגל 14"/>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79" name="מלבן מעוגל 15"/>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80" name="מלבן מעוגל 17"/>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81" name="מלבן מעוגל 18"/>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82" name="מלבן מעוגל 20"/>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נפיצת האור</a:t>
            </a:r>
            <a:endParaRPr lang="en-US" sz="4000" b="0" strike="noStrike" spc="-1">
              <a:solidFill>
                <a:srgbClr val="000000"/>
              </a:solidFill>
              <a:latin typeface="Calibri"/>
            </a:endParaRPr>
          </a:p>
        </p:txBody>
      </p:sp>
      <p:sp>
        <p:nvSpPr>
          <p:cNvPr id="284" name="מלבן 1"/>
          <p:cNvSpPr/>
          <p:nvPr/>
        </p:nvSpPr>
        <p:spPr>
          <a:xfrm>
            <a:off x="4124160" y="1376280"/>
            <a:ext cx="6096240" cy="33858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האור הלבן מורכב מכל אורכי הגל הנראים לעין.</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מהירות האור בריק קבועה לכל גלי האור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בעלי אורכי גל השונים.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בחומר, לכל אורך גל יש מהירות משלו-</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לקרני אור בצבעים שונים מנות שבירה שונות בחומר.</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תכונה זו של גלי האור מתבטאת בתופעת הנפיצה.</a:t>
            </a:r>
            <a:endParaRPr lang="en-US" sz="2400" b="0" strike="noStrike" spc="-1">
              <a:solidFill>
                <a:srgbClr val="000000"/>
              </a:solidFill>
              <a:latin typeface="Calibri"/>
            </a:endParaRPr>
          </a:p>
        </p:txBody>
      </p:sp>
      <p:sp>
        <p:nvSpPr>
          <p:cNvPr id="285" name="מלבן מעוגל 12"/>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86" name="מלבן מעוגל 19"/>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87" name="מלבן מעוגל 20"/>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88" name="מלבן מעוגל 21"/>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89" name="מלבן מעוגל 22"/>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90" name="מלבן מעוגל 23"/>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284"/>
                                        </p:tgtEl>
                                        <p:attrNameLst>
                                          <p:attrName>style.visibility</p:attrName>
                                        </p:attrNameLst>
                                      </p:cBhvr>
                                      <p:to>
                                        <p:strVal val="visible"/>
                                      </p:to>
                                    </p:set>
                                    <p:animEffect transition="in" filter="fade">
                                      <p:cBhvr additive="repl">
                                        <p:cTn id="7" dur="500"/>
                                        <p:tgtEl>
                                          <p:spTgt spid="28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fill="hold" nodeType="clickEffect">
                                  <p:stCondLst>
                                    <p:cond delay="0"/>
                                  </p:stCondLst>
                                  <p:childTnLst>
                                    <p:set>
                                      <p:cBhvr>
                                        <p:cTn id="11" dur="1" fill="hold">
                                          <p:stCondLst>
                                            <p:cond delay="0"/>
                                          </p:stCondLst>
                                        </p:cTn>
                                        <p:tgtEl>
                                          <p:spTgt spid="284">
                                            <p:txEl>
                                              <p:pRg st="0" end="0"/>
                                            </p:txEl>
                                          </p:spTgt>
                                        </p:tgtEl>
                                        <p:attrNameLst>
                                          <p:attrName>style.visibility</p:attrName>
                                        </p:attrNameLst>
                                      </p:cBhvr>
                                      <p:to>
                                        <p:strVal val="visible"/>
                                      </p:to>
                                    </p:set>
                                    <p:animEffect transition="in" filter="fade">
                                      <p:cBhvr additive="repl">
                                        <p:cTn id="12" dur="1000"/>
                                        <p:tgtEl>
                                          <p:spTgt spid="284">
                                            <p:txEl>
                                              <p:pRg st="0" end="0"/>
                                            </p:txEl>
                                          </p:spTgt>
                                        </p:tgtEl>
                                      </p:cBhvr>
                                    </p:animEffect>
                                    <p:anim calcmode="lin" valueType="num">
                                      <p:cBhvr additive="repl">
                                        <p:cTn id="13" dur="1000" fill="hold"/>
                                        <p:tgtEl>
                                          <p:spTgt spid="284">
                                            <p:txEl>
                                              <p:pRg st="0" end="0"/>
                                            </p:txEl>
                                          </p:spTgt>
                                        </p:tgtEl>
                                        <p:attrNameLst>
                                          <p:attrName>ppt_x</p:attrName>
                                        </p:attrNameLst>
                                      </p:cBhvr>
                                      <p:tavLst>
                                        <p:tav tm="0">
                                          <p:val>
                                            <p:strVal val="#ppt_x"/>
                                          </p:val>
                                        </p:tav>
                                        <p:tav tm="100000">
                                          <p:val>
                                            <p:strVal val="#ppt_x"/>
                                          </p:val>
                                        </p:tav>
                                      </p:tavLst>
                                    </p:anim>
                                    <p:anim calcmode="lin" valueType="num">
                                      <p:cBhvr additive="repl">
                                        <p:cTn id="14" dur="1000" fill="hold"/>
                                        <p:tgtEl>
                                          <p:spTgt spid="284">
                                            <p:txEl>
                                              <p:pRg st="0" end="0"/>
                                            </p:txEl>
                                          </p:spTgt>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284">
                                            <p:txEl>
                                              <p:pRg st="2" end="2"/>
                                            </p:txEl>
                                          </p:spTgt>
                                        </p:tgtEl>
                                        <p:attrNameLst>
                                          <p:attrName>style.visibility</p:attrName>
                                        </p:attrNameLst>
                                      </p:cBhvr>
                                      <p:to>
                                        <p:strVal val="visible"/>
                                      </p:to>
                                    </p:set>
                                    <p:animEffect transition="in" filter="fade">
                                      <p:cBhvr additive="repl">
                                        <p:cTn id="17" dur="1000"/>
                                        <p:tgtEl>
                                          <p:spTgt spid="284">
                                            <p:txEl>
                                              <p:pRg st="2" end="2"/>
                                            </p:txEl>
                                          </p:spTgt>
                                        </p:tgtEl>
                                      </p:cBhvr>
                                    </p:animEffect>
                                    <p:anim calcmode="lin" valueType="num">
                                      <p:cBhvr additive="repl">
                                        <p:cTn id="18" dur="1000" fill="hold"/>
                                        <p:tgtEl>
                                          <p:spTgt spid="284">
                                            <p:txEl>
                                              <p:pRg st="2" end="2"/>
                                            </p:txEl>
                                          </p:spTgt>
                                        </p:tgtEl>
                                        <p:attrNameLst>
                                          <p:attrName>ppt_x</p:attrName>
                                        </p:attrNameLst>
                                      </p:cBhvr>
                                      <p:tavLst>
                                        <p:tav tm="0">
                                          <p:val>
                                            <p:strVal val="#ppt_x"/>
                                          </p:val>
                                        </p:tav>
                                        <p:tav tm="100000">
                                          <p:val>
                                            <p:strVal val="#ppt_x"/>
                                          </p:val>
                                        </p:tav>
                                      </p:tavLst>
                                    </p:anim>
                                    <p:anim calcmode="lin" valueType="num">
                                      <p:cBhvr additive="repl">
                                        <p:cTn id="19" dur="1000" fill="hold"/>
                                        <p:tgtEl>
                                          <p:spTgt spid="284">
                                            <p:txEl>
                                              <p:pRg st="2" end="2"/>
                                            </p:txEl>
                                          </p:spTgt>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284">
                                            <p:txEl>
                                              <p:pRg st="3" end="3"/>
                                            </p:txEl>
                                          </p:spTgt>
                                        </p:tgtEl>
                                        <p:attrNameLst>
                                          <p:attrName>style.visibility</p:attrName>
                                        </p:attrNameLst>
                                      </p:cBhvr>
                                      <p:to>
                                        <p:strVal val="visible"/>
                                      </p:to>
                                    </p:set>
                                    <p:animEffect transition="in" filter="fade">
                                      <p:cBhvr additive="repl">
                                        <p:cTn id="22" dur="1000"/>
                                        <p:tgtEl>
                                          <p:spTgt spid="284">
                                            <p:txEl>
                                              <p:pRg st="3" end="3"/>
                                            </p:txEl>
                                          </p:spTgt>
                                        </p:tgtEl>
                                      </p:cBhvr>
                                    </p:animEffect>
                                    <p:anim calcmode="lin" valueType="num">
                                      <p:cBhvr additive="repl">
                                        <p:cTn id="23" dur="1000" fill="hold"/>
                                        <p:tgtEl>
                                          <p:spTgt spid="284">
                                            <p:txEl>
                                              <p:pRg st="3" end="3"/>
                                            </p:txEl>
                                          </p:spTgt>
                                        </p:tgtEl>
                                        <p:attrNameLst>
                                          <p:attrName>ppt_x</p:attrName>
                                        </p:attrNameLst>
                                      </p:cBhvr>
                                      <p:tavLst>
                                        <p:tav tm="0">
                                          <p:val>
                                            <p:strVal val="#ppt_x"/>
                                          </p:val>
                                        </p:tav>
                                        <p:tav tm="100000">
                                          <p:val>
                                            <p:strVal val="#ppt_x"/>
                                          </p:val>
                                        </p:tav>
                                      </p:tavLst>
                                    </p:anim>
                                    <p:anim calcmode="lin" valueType="num">
                                      <p:cBhvr additive="repl">
                                        <p:cTn id="24" dur="1000" fill="hold"/>
                                        <p:tgtEl>
                                          <p:spTgt spid="284">
                                            <p:txEl>
                                              <p:pRg st="3" end="3"/>
                                            </p:txEl>
                                          </p:spTgt>
                                        </p:tgtEl>
                                        <p:attrNameLst>
                                          <p:attrName>ppt_y</p:attrName>
                                        </p:attrNameLst>
                                      </p:cBhvr>
                                      <p:tavLst>
                                        <p:tav tm="0">
                                          <p:val>
                                            <p:strVal val="#ppt_y+.1"/>
                                          </p:val>
                                        </p:tav>
                                        <p:tav tm="100000">
                                          <p:val>
                                            <p:strVal val="#ppt_y"/>
                                          </p:val>
                                        </p:tav>
                                      </p:tavLst>
                                    </p:anim>
                                  </p:childTnLst>
                                </p:cTn>
                              </p:par>
                              <p:par>
                                <p:cTn id="25" presetID="42" presetClass="entr" fill="hold" nodeType="withEffect">
                                  <p:stCondLst>
                                    <p:cond delay="0"/>
                                  </p:stCondLst>
                                  <p:childTnLst>
                                    <p:set>
                                      <p:cBhvr>
                                        <p:cTn id="26" dur="1" fill="hold">
                                          <p:stCondLst>
                                            <p:cond delay="0"/>
                                          </p:stCondLst>
                                        </p:cTn>
                                        <p:tgtEl>
                                          <p:spTgt spid="284">
                                            <p:txEl>
                                              <p:pRg st="4" end="4"/>
                                            </p:txEl>
                                          </p:spTgt>
                                        </p:tgtEl>
                                        <p:attrNameLst>
                                          <p:attrName>style.visibility</p:attrName>
                                        </p:attrNameLst>
                                      </p:cBhvr>
                                      <p:to>
                                        <p:strVal val="visible"/>
                                      </p:to>
                                    </p:set>
                                    <p:animEffect transition="in" filter="fade">
                                      <p:cBhvr additive="repl">
                                        <p:cTn id="27" dur="1000"/>
                                        <p:tgtEl>
                                          <p:spTgt spid="284">
                                            <p:txEl>
                                              <p:pRg st="4" end="4"/>
                                            </p:txEl>
                                          </p:spTgt>
                                        </p:tgtEl>
                                      </p:cBhvr>
                                    </p:animEffect>
                                    <p:anim calcmode="lin" valueType="num">
                                      <p:cBhvr additive="repl">
                                        <p:cTn id="28" dur="1000" fill="hold"/>
                                        <p:tgtEl>
                                          <p:spTgt spid="284">
                                            <p:txEl>
                                              <p:pRg st="4" end="4"/>
                                            </p:txEl>
                                          </p:spTgt>
                                        </p:tgtEl>
                                        <p:attrNameLst>
                                          <p:attrName>ppt_x</p:attrName>
                                        </p:attrNameLst>
                                      </p:cBhvr>
                                      <p:tavLst>
                                        <p:tav tm="0">
                                          <p:val>
                                            <p:strVal val="#ppt_x"/>
                                          </p:val>
                                        </p:tav>
                                        <p:tav tm="100000">
                                          <p:val>
                                            <p:strVal val="#ppt_x"/>
                                          </p:val>
                                        </p:tav>
                                      </p:tavLst>
                                    </p:anim>
                                    <p:anim calcmode="lin" valueType="num">
                                      <p:cBhvr additive="repl">
                                        <p:cTn id="29" dur="1000" fill="hold"/>
                                        <p:tgtEl>
                                          <p:spTgt spid="284">
                                            <p:txEl>
                                              <p:pRg st="4" end="4"/>
                                            </p:txEl>
                                          </p:spTgt>
                                        </p:tgtEl>
                                        <p:attrNameLst>
                                          <p:attrName>ppt_y</p:attrName>
                                        </p:attrNameLst>
                                      </p:cBhvr>
                                      <p:tavLst>
                                        <p:tav tm="0">
                                          <p:val>
                                            <p:strVal val="#ppt_y+.1"/>
                                          </p:val>
                                        </p:tav>
                                        <p:tav tm="100000">
                                          <p:val>
                                            <p:strVal val="#ppt_y"/>
                                          </p:val>
                                        </p:tav>
                                      </p:tavLst>
                                    </p:anim>
                                  </p:childTnLst>
                                </p:cTn>
                              </p:par>
                              <p:par>
                                <p:cTn id="30" presetID="42" presetClass="entr" fill="hold" nodeType="withEffect">
                                  <p:stCondLst>
                                    <p:cond delay="0"/>
                                  </p:stCondLst>
                                  <p:childTnLst>
                                    <p:set>
                                      <p:cBhvr>
                                        <p:cTn id="31" dur="1" fill="hold">
                                          <p:stCondLst>
                                            <p:cond delay="0"/>
                                          </p:stCondLst>
                                        </p:cTn>
                                        <p:tgtEl>
                                          <p:spTgt spid="284">
                                            <p:txEl>
                                              <p:pRg st="5" end="5"/>
                                            </p:txEl>
                                          </p:spTgt>
                                        </p:tgtEl>
                                        <p:attrNameLst>
                                          <p:attrName>style.visibility</p:attrName>
                                        </p:attrNameLst>
                                      </p:cBhvr>
                                      <p:to>
                                        <p:strVal val="visible"/>
                                      </p:to>
                                    </p:set>
                                    <p:animEffect transition="in" filter="fade">
                                      <p:cBhvr additive="repl">
                                        <p:cTn id="32" dur="1000"/>
                                        <p:tgtEl>
                                          <p:spTgt spid="284">
                                            <p:txEl>
                                              <p:pRg st="5" end="5"/>
                                            </p:txEl>
                                          </p:spTgt>
                                        </p:tgtEl>
                                      </p:cBhvr>
                                    </p:animEffect>
                                    <p:anim calcmode="lin" valueType="num">
                                      <p:cBhvr additive="repl">
                                        <p:cTn id="33" dur="1000" fill="hold"/>
                                        <p:tgtEl>
                                          <p:spTgt spid="284">
                                            <p:txEl>
                                              <p:pRg st="5" end="5"/>
                                            </p:txEl>
                                          </p:spTgt>
                                        </p:tgtEl>
                                        <p:attrNameLst>
                                          <p:attrName>ppt_x</p:attrName>
                                        </p:attrNameLst>
                                      </p:cBhvr>
                                      <p:tavLst>
                                        <p:tav tm="0">
                                          <p:val>
                                            <p:strVal val="#ppt_x"/>
                                          </p:val>
                                        </p:tav>
                                        <p:tav tm="100000">
                                          <p:val>
                                            <p:strVal val="#ppt_x"/>
                                          </p:val>
                                        </p:tav>
                                      </p:tavLst>
                                    </p:anim>
                                    <p:anim calcmode="lin" valueType="num">
                                      <p:cBhvr additive="repl">
                                        <p:cTn id="34" dur="1000" fill="hold"/>
                                        <p:tgtEl>
                                          <p:spTgt spid="284">
                                            <p:txEl>
                                              <p:pRg st="5" end="5"/>
                                            </p:txEl>
                                          </p:spTgt>
                                        </p:tgtEl>
                                        <p:attrNameLst>
                                          <p:attrName>ppt_y</p:attrName>
                                        </p:attrNameLst>
                                      </p:cBhvr>
                                      <p:tavLst>
                                        <p:tav tm="0">
                                          <p:val>
                                            <p:strVal val="#ppt_y+.1"/>
                                          </p:val>
                                        </p:tav>
                                        <p:tav tm="100000">
                                          <p:val>
                                            <p:strVal val="#ppt_y"/>
                                          </p:val>
                                        </p:tav>
                                      </p:tavLst>
                                    </p:anim>
                                  </p:childTnLst>
                                </p:cTn>
                              </p:par>
                              <p:par>
                                <p:cTn id="35" presetID="42" presetClass="entr" fill="hold" nodeType="withEffect">
                                  <p:stCondLst>
                                    <p:cond delay="0"/>
                                  </p:stCondLst>
                                  <p:childTnLst>
                                    <p:set>
                                      <p:cBhvr>
                                        <p:cTn id="36" dur="1" fill="hold">
                                          <p:stCondLst>
                                            <p:cond delay="0"/>
                                          </p:stCondLst>
                                        </p:cTn>
                                        <p:tgtEl>
                                          <p:spTgt spid="284">
                                            <p:txEl>
                                              <p:pRg st="7" end="7"/>
                                            </p:txEl>
                                          </p:spTgt>
                                        </p:tgtEl>
                                        <p:attrNameLst>
                                          <p:attrName>style.visibility</p:attrName>
                                        </p:attrNameLst>
                                      </p:cBhvr>
                                      <p:to>
                                        <p:strVal val="visible"/>
                                      </p:to>
                                    </p:set>
                                    <p:animEffect transition="in" filter="fade">
                                      <p:cBhvr additive="repl">
                                        <p:cTn id="37" dur="1000"/>
                                        <p:tgtEl>
                                          <p:spTgt spid="284">
                                            <p:txEl>
                                              <p:pRg st="7" end="7"/>
                                            </p:txEl>
                                          </p:spTgt>
                                        </p:tgtEl>
                                      </p:cBhvr>
                                    </p:animEffect>
                                    <p:anim calcmode="lin" valueType="num">
                                      <p:cBhvr additive="repl">
                                        <p:cTn id="38" dur="1000" fill="hold"/>
                                        <p:tgtEl>
                                          <p:spTgt spid="284">
                                            <p:txEl>
                                              <p:pRg st="7" end="7"/>
                                            </p:txEl>
                                          </p:spTgt>
                                        </p:tgtEl>
                                        <p:attrNameLst>
                                          <p:attrName>ppt_x</p:attrName>
                                        </p:attrNameLst>
                                      </p:cBhvr>
                                      <p:tavLst>
                                        <p:tav tm="0">
                                          <p:val>
                                            <p:strVal val="#ppt_x"/>
                                          </p:val>
                                        </p:tav>
                                        <p:tav tm="100000">
                                          <p:val>
                                            <p:strVal val="#ppt_x"/>
                                          </p:val>
                                        </p:tav>
                                      </p:tavLst>
                                    </p:anim>
                                    <p:anim calcmode="lin" valueType="num">
                                      <p:cBhvr additive="repl">
                                        <p:cTn id="39" dur="1000" fill="hold"/>
                                        <p:tgtEl>
                                          <p:spTgt spid="28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נפיצות האור</a:t>
            </a:r>
            <a:endParaRPr lang="en-US" sz="4000" b="0" strike="noStrike" spc="-1">
              <a:solidFill>
                <a:srgbClr val="000000"/>
              </a:solidFill>
              <a:latin typeface="Calibri"/>
            </a:endParaRPr>
          </a:p>
        </p:txBody>
      </p:sp>
      <p:sp>
        <p:nvSpPr>
          <p:cNvPr id="292" name="מלבן 1"/>
          <p:cNvSpPr/>
          <p:nvPr/>
        </p:nvSpPr>
        <p:spPr>
          <a:xfrm>
            <a:off x="4124160" y="1455840"/>
            <a:ext cx="6096240" cy="15570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מנפיצת האור קיבלנו את ספקטרום האור הלבן. </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גלי האור יתגלו לפי סדר קבוע, עפ"י אורכי הגלים:</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מאדום</a:t>
            </a:r>
            <a:r>
              <a:rPr lang="en-US" sz="2400" b="0" strike="noStrike" spc="-1">
                <a:solidFill>
                  <a:srgbClr val="000000"/>
                </a:solidFill>
                <a:latin typeface="Calibri"/>
                <a:ea typeface="Calibri"/>
              </a:rPr>
              <a:t>(750nm) </a:t>
            </a:r>
            <a:r>
              <a:rPr lang="he-IL" sz="2400" b="0" strike="noStrike" spc="-1">
                <a:solidFill>
                  <a:srgbClr val="000000"/>
                </a:solidFill>
                <a:latin typeface="Calibri"/>
                <a:ea typeface="Calibri"/>
              </a:rPr>
              <a:t> עד סגול</a:t>
            </a:r>
            <a:r>
              <a:rPr lang="en-US" sz="2400" b="0" strike="noStrike" spc="-1">
                <a:solidFill>
                  <a:srgbClr val="000000"/>
                </a:solidFill>
                <a:latin typeface="Calibri"/>
                <a:ea typeface="Calibri"/>
              </a:rPr>
              <a:t>(380nm) </a:t>
            </a:r>
            <a:endParaRPr lang="en-US" sz="2400" b="0" strike="noStrike" spc="-1">
              <a:solidFill>
                <a:srgbClr val="000000"/>
              </a:solidFill>
              <a:latin typeface="Calibri"/>
            </a:endParaRPr>
          </a:p>
        </p:txBody>
      </p:sp>
      <p:sp>
        <p:nvSpPr>
          <p:cNvPr id="293" name="מלבן מעוגל 13"/>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94" name="מלבן מעוגל 19"/>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95" name="מלבן מעוגל 22"/>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96" name="מלבן מעוגל 24"/>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97" name="מלבן מעוגל 25"/>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98" name="מלבן מעוגל 27"/>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a:t>
            </a:r>
            <a:endParaRPr lang="en-US" sz="4000" b="0" strike="noStrike" spc="-1">
              <a:solidFill>
                <a:srgbClr val="000000"/>
              </a:solidFill>
              <a:latin typeface="Calibri"/>
            </a:endParaRPr>
          </a:p>
        </p:txBody>
      </p:sp>
      <p:sp>
        <p:nvSpPr>
          <p:cNvPr id="300" name="מלבן 1"/>
          <p:cNvSpPr/>
          <p:nvPr/>
        </p:nvSpPr>
        <p:spPr>
          <a:xfrm>
            <a:off x="2803680" y="1251000"/>
            <a:ext cx="741672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זה הבנו את התנהגות קרן האור במנסרה.</a:t>
            </a:r>
            <a:endParaRPr lang="en-US" sz="28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למדנו  על הגדרה, מסקנה ואופן הפעולה.</a:t>
            </a:r>
            <a:endParaRPr lang="en-US" sz="2800" b="0" strike="noStrike" spc="-1">
              <a:solidFill>
                <a:srgbClr val="000000"/>
              </a:solidFill>
              <a:latin typeface="Calibri"/>
            </a:endParaRPr>
          </a:p>
        </p:txBody>
      </p:sp>
      <p:sp>
        <p:nvSpPr>
          <p:cNvPr id="301" name="TextBox 3"/>
          <p:cNvSpPr/>
          <p:nvPr/>
        </p:nvSpPr>
        <p:spPr>
          <a:xfrm>
            <a:off x="5727600" y="2187720"/>
            <a:ext cx="4492800" cy="11912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באיזו זווית צריכה לפגוע קרן האור בפאת המנסרה כדי לקיים החזרה מלאה?</a:t>
            </a:r>
            <a:endParaRPr lang="en-US" sz="2400" b="0" strike="noStrike" spc="-1">
              <a:solidFill>
                <a:srgbClr val="000000"/>
              </a:solidFill>
              <a:latin typeface="Calibri"/>
            </a:endParaRPr>
          </a:p>
        </p:txBody>
      </p:sp>
      <p:sp>
        <p:nvSpPr>
          <p:cNvPr id="302" name="TextBox 4"/>
          <p:cNvSpPr/>
          <p:nvPr/>
        </p:nvSpPr>
        <p:spPr>
          <a:xfrm>
            <a:off x="4429080" y="3459240"/>
            <a:ext cx="57913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נוכל להסיט קרן אור ושתישאר באותו הכיוון</a:t>
            </a:r>
            <a:endParaRPr lang="en-US" sz="2400" b="0" strike="noStrike" spc="-1">
              <a:solidFill>
                <a:srgbClr val="000000"/>
              </a:solidFill>
              <a:latin typeface="Calibri"/>
            </a:endParaRPr>
          </a:p>
        </p:txBody>
      </p:sp>
      <p:sp>
        <p:nvSpPr>
          <p:cNvPr id="303" name="TextBox 5"/>
          <p:cNvSpPr/>
          <p:nvPr/>
        </p:nvSpPr>
        <p:spPr>
          <a:xfrm>
            <a:off x="4429080" y="4284720"/>
            <a:ext cx="5791320" cy="825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איזה צבע יהיה בחלק העליון ביותר של קשת בענן?</a:t>
            </a:r>
            <a:endParaRPr lang="en-US" sz="2400" b="0" strike="noStrike" spc="-1">
              <a:solidFill>
                <a:srgbClr val="000000"/>
              </a:solidFill>
              <a:latin typeface="Calibri"/>
            </a:endParaRPr>
          </a:p>
        </p:txBody>
      </p:sp>
      <p:sp>
        <p:nvSpPr>
          <p:cNvPr id="304" name="מלבן 6"/>
          <p:cNvSpPr/>
          <p:nvPr/>
        </p:nvSpPr>
        <p:spPr>
          <a:xfrm>
            <a:off x="4998600" y="3027240"/>
            <a:ext cx="531792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lgn="r" rtl="1">
              <a:spcBef>
                <a:spcPts val="4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זווית של מעל </a:t>
            </a:r>
            <a:r>
              <a:rPr lang="he-IL" sz="1800" b="0" strike="noStrike" spc="-1">
                <a:solidFill>
                  <a:srgbClr val="000000"/>
                </a:solidFill>
                <a:latin typeface="Calibri"/>
                <a:ea typeface="Calibri"/>
              </a:rPr>
              <a:t>41.8, מעל הזווית הקריטית של חומר המנסרה.</a:t>
            </a:r>
            <a:endParaRPr lang="en-US" sz="1800" b="0" strike="noStrike" spc="-1">
              <a:solidFill>
                <a:srgbClr val="000000"/>
              </a:solidFill>
              <a:latin typeface="Calibri"/>
            </a:endParaRPr>
          </a:p>
        </p:txBody>
      </p:sp>
      <p:sp>
        <p:nvSpPr>
          <p:cNvPr id="305" name="מלבן 7"/>
          <p:cNvSpPr/>
          <p:nvPr/>
        </p:nvSpPr>
        <p:spPr>
          <a:xfrm>
            <a:off x="7321680" y="3822840"/>
            <a:ext cx="387504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marL="914400" indent="-914400" algn="r" rtl="1">
              <a:spcBef>
                <a:spcPts val="451"/>
              </a:spcBef>
              <a:tabLst>
                <a:tab pos="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בעזרת מנסרת טבלה.</a:t>
            </a:r>
            <a:endParaRPr lang="en-US" sz="1800" b="0" strike="noStrike" spc="-1">
              <a:solidFill>
                <a:srgbClr val="000000"/>
              </a:solidFill>
              <a:latin typeface="Calibri"/>
            </a:endParaRPr>
          </a:p>
        </p:txBody>
      </p:sp>
      <p:sp>
        <p:nvSpPr>
          <p:cNvPr id="306" name="מלבן 8"/>
          <p:cNvSpPr/>
          <p:nvPr/>
        </p:nvSpPr>
        <p:spPr>
          <a:xfrm>
            <a:off x="4124160" y="4665600"/>
            <a:ext cx="6096240" cy="3682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צבע אדום, בגלל שלו יש את אורך הגל הנראה הגדול ביותר.</a:t>
            </a:r>
            <a:endParaRPr lang="en-US" sz="1800" b="0" strike="noStrike" spc="-1">
              <a:solidFill>
                <a:srgbClr val="000000"/>
              </a:solidFill>
              <a:latin typeface="Calibri"/>
            </a:endParaRPr>
          </a:p>
        </p:txBody>
      </p:sp>
      <p:sp>
        <p:nvSpPr>
          <p:cNvPr id="307" name="מלבן 9"/>
          <p:cNvSpPr/>
          <p:nvPr/>
        </p:nvSpPr>
        <p:spPr>
          <a:xfrm>
            <a:off x="2803680" y="5302080"/>
            <a:ext cx="741672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בשיעור הבא נעסוק בעדשות, מה שיתרום לנו לשימוש בקרני האור בצורה מעניינת שטרם למדנו.</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301"/>
                                        </p:tgtEl>
                                        <p:attrNameLst>
                                          <p:attrName>style.visibility</p:attrName>
                                        </p:attrNameLst>
                                      </p:cBhvr>
                                      <p:to>
                                        <p:strVal val="visible"/>
                                      </p:to>
                                    </p:set>
                                    <p:animEffect transition="in" filter="fade">
                                      <p:cBhvr additive="repl">
                                        <p:cTn id="11" dur="1000"/>
                                        <p:tgtEl>
                                          <p:spTgt spid="301"/>
                                        </p:tgtEl>
                                      </p:cBhvr>
                                    </p:animEffect>
                                    <p:anim calcmode="lin" valueType="num">
                                      <p:cBhvr additive="repl">
                                        <p:cTn id="12" dur="1000" fill="hold"/>
                                        <p:tgtEl>
                                          <p:spTgt spid="301"/>
                                        </p:tgtEl>
                                        <p:attrNameLst>
                                          <p:attrName>ppt_x</p:attrName>
                                        </p:attrNameLst>
                                      </p:cBhvr>
                                      <p:tavLst>
                                        <p:tav tm="0">
                                          <p:val>
                                            <p:strVal val="#ppt_x"/>
                                          </p:val>
                                        </p:tav>
                                        <p:tav tm="100000">
                                          <p:val>
                                            <p:strVal val="#ppt_x"/>
                                          </p:val>
                                        </p:tav>
                                      </p:tavLst>
                                    </p:anim>
                                    <p:anim calcmode="lin" valueType="num">
                                      <p:cBhvr additive="repl">
                                        <p:cTn id="13" dur="1000" fill="hold"/>
                                        <p:tgtEl>
                                          <p:spTgt spid="30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304"/>
                                        </p:tgtEl>
                                        <p:attrNameLst>
                                          <p:attrName>style.visibility</p:attrName>
                                        </p:attrNameLst>
                                      </p:cBhvr>
                                      <p:to>
                                        <p:strVal val="visible"/>
                                      </p:to>
                                    </p:set>
                                    <p:animEffect transition="in" filter="fade">
                                      <p:cBhvr additive="repl">
                                        <p:cTn id="18" dur="1000"/>
                                        <p:tgtEl>
                                          <p:spTgt spid="304"/>
                                        </p:tgtEl>
                                      </p:cBhvr>
                                    </p:animEffect>
                                    <p:anim calcmode="lin" valueType="num">
                                      <p:cBhvr additive="repl">
                                        <p:cTn id="19" dur="1000" fill="hold"/>
                                        <p:tgtEl>
                                          <p:spTgt spid="304"/>
                                        </p:tgtEl>
                                        <p:attrNameLst>
                                          <p:attrName>ppt_x</p:attrName>
                                        </p:attrNameLst>
                                      </p:cBhvr>
                                      <p:tavLst>
                                        <p:tav tm="0">
                                          <p:val>
                                            <p:strVal val="#ppt_x"/>
                                          </p:val>
                                        </p:tav>
                                        <p:tav tm="100000">
                                          <p:val>
                                            <p:strVal val="#ppt_x"/>
                                          </p:val>
                                        </p:tav>
                                      </p:tavLst>
                                    </p:anim>
                                    <p:anim calcmode="lin" valueType="num">
                                      <p:cBhvr additive="repl">
                                        <p:cTn id="20" dur="1000" fill="hold"/>
                                        <p:tgtEl>
                                          <p:spTgt spid="30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302"/>
                                        </p:tgtEl>
                                        <p:attrNameLst>
                                          <p:attrName>style.visibility</p:attrName>
                                        </p:attrNameLst>
                                      </p:cBhvr>
                                      <p:to>
                                        <p:strVal val="visible"/>
                                      </p:to>
                                    </p:set>
                                    <p:animEffect transition="in" filter="fade">
                                      <p:cBhvr additive="repl">
                                        <p:cTn id="25" dur="1000"/>
                                        <p:tgtEl>
                                          <p:spTgt spid="302"/>
                                        </p:tgtEl>
                                      </p:cBhvr>
                                    </p:animEffect>
                                    <p:anim calcmode="lin" valueType="num">
                                      <p:cBhvr additive="repl">
                                        <p:cTn id="26" dur="1000" fill="hold"/>
                                        <p:tgtEl>
                                          <p:spTgt spid="302"/>
                                        </p:tgtEl>
                                        <p:attrNameLst>
                                          <p:attrName>ppt_x</p:attrName>
                                        </p:attrNameLst>
                                      </p:cBhvr>
                                      <p:tavLst>
                                        <p:tav tm="0">
                                          <p:val>
                                            <p:strVal val="#ppt_x"/>
                                          </p:val>
                                        </p:tav>
                                        <p:tav tm="100000">
                                          <p:val>
                                            <p:strVal val="#ppt_x"/>
                                          </p:val>
                                        </p:tav>
                                      </p:tavLst>
                                    </p:anim>
                                    <p:anim calcmode="lin" valueType="num">
                                      <p:cBhvr additive="repl">
                                        <p:cTn id="27" dur="1000" fill="hold"/>
                                        <p:tgtEl>
                                          <p:spTgt spid="30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305"/>
                                        </p:tgtEl>
                                        <p:attrNameLst>
                                          <p:attrName>style.visibility</p:attrName>
                                        </p:attrNameLst>
                                      </p:cBhvr>
                                      <p:to>
                                        <p:strVal val="visible"/>
                                      </p:to>
                                    </p:set>
                                    <p:animEffect transition="in" filter="fade">
                                      <p:cBhvr additive="repl">
                                        <p:cTn id="32" dur="1000"/>
                                        <p:tgtEl>
                                          <p:spTgt spid="305"/>
                                        </p:tgtEl>
                                      </p:cBhvr>
                                    </p:animEffect>
                                    <p:anim calcmode="lin" valueType="num">
                                      <p:cBhvr additive="repl">
                                        <p:cTn id="33" dur="1000" fill="hold"/>
                                        <p:tgtEl>
                                          <p:spTgt spid="305"/>
                                        </p:tgtEl>
                                        <p:attrNameLst>
                                          <p:attrName>ppt_x</p:attrName>
                                        </p:attrNameLst>
                                      </p:cBhvr>
                                      <p:tavLst>
                                        <p:tav tm="0">
                                          <p:val>
                                            <p:strVal val="#ppt_x"/>
                                          </p:val>
                                        </p:tav>
                                        <p:tav tm="100000">
                                          <p:val>
                                            <p:strVal val="#ppt_x"/>
                                          </p:val>
                                        </p:tav>
                                      </p:tavLst>
                                    </p:anim>
                                    <p:anim calcmode="lin" valueType="num">
                                      <p:cBhvr additive="repl">
                                        <p:cTn id="34" dur="1000" fill="hold"/>
                                        <p:tgtEl>
                                          <p:spTgt spid="30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303"/>
                                        </p:tgtEl>
                                        <p:attrNameLst>
                                          <p:attrName>style.visibility</p:attrName>
                                        </p:attrNameLst>
                                      </p:cBhvr>
                                      <p:to>
                                        <p:strVal val="visible"/>
                                      </p:to>
                                    </p:set>
                                    <p:animEffect transition="in" filter="fade">
                                      <p:cBhvr additive="repl">
                                        <p:cTn id="39" dur="1000"/>
                                        <p:tgtEl>
                                          <p:spTgt spid="303"/>
                                        </p:tgtEl>
                                      </p:cBhvr>
                                    </p:animEffect>
                                    <p:anim calcmode="lin" valueType="num">
                                      <p:cBhvr additive="repl">
                                        <p:cTn id="40" dur="1000" fill="hold"/>
                                        <p:tgtEl>
                                          <p:spTgt spid="303"/>
                                        </p:tgtEl>
                                        <p:attrNameLst>
                                          <p:attrName>ppt_x</p:attrName>
                                        </p:attrNameLst>
                                      </p:cBhvr>
                                      <p:tavLst>
                                        <p:tav tm="0">
                                          <p:val>
                                            <p:strVal val="#ppt_x"/>
                                          </p:val>
                                        </p:tav>
                                        <p:tav tm="100000">
                                          <p:val>
                                            <p:strVal val="#ppt_x"/>
                                          </p:val>
                                        </p:tav>
                                      </p:tavLst>
                                    </p:anim>
                                    <p:anim calcmode="lin" valueType="num">
                                      <p:cBhvr additive="repl">
                                        <p:cTn id="41" dur="1000" fill="hold"/>
                                        <p:tgtEl>
                                          <p:spTgt spid="303"/>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306"/>
                                        </p:tgtEl>
                                        <p:attrNameLst>
                                          <p:attrName>style.visibility</p:attrName>
                                        </p:attrNameLst>
                                      </p:cBhvr>
                                      <p:to>
                                        <p:strVal val="visible"/>
                                      </p:to>
                                    </p:set>
                                    <p:animEffect transition="in" filter="fade">
                                      <p:cBhvr additive="repl">
                                        <p:cTn id="46" dur="1000"/>
                                        <p:tgtEl>
                                          <p:spTgt spid="306"/>
                                        </p:tgtEl>
                                      </p:cBhvr>
                                    </p:animEffect>
                                    <p:anim calcmode="lin" valueType="num">
                                      <p:cBhvr additive="repl">
                                        <p:cTn id="47" dur="1000" fill="hold"/>
                                        <p:tgtEl>
                                          <p:spTgt spid="306"/>
                                        </p:tgtEl>
                                        <p:attrNameLst>
                                          <p:attrName>ppt_x</p:attrName>
                                        </p:attrNameLst>
                                      </p:cBhvr>
                                      <p:tavLst>
                                        <p:tav tm="0">
                                          <p:val>
                                            <p:strVal val="#ppt_x"/>
                                          </p:val>
                                        </p:tav>
                                        <p:tav tm="100000">
                                          <p:val>
                                            <p:strVal val="#ppt_x"/>
                                          </p:val>
                                        </p:tav>
                                      </p:tavLst>
                                    </p:anim>
                                    <p:anim calcmode="lin" valueType="num">
                                      <p:cBhvr additive="repl">
                                        <p:cTn id="48" dur="1000" fill="hold"/>
                                        <p:tgtEl>
                                          <p:spTgt spid="30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Box 3"/>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מנסרות</a:t>
            </a:r>
            <a:endParaRPr lang="en-US" sz="4000" b="0" strike="noStrike" spc="-1">
              <a:solidFill>
                <a:srgbClr val="000000"/>
              </a:solidFill>
              <a:latin typeface="Calibri"/>
            </a:endParaRPr>
          </a:p>
        </p:txBody>
      </p:sp>
      <p:sp>
        <p:nvSpPr>
          <p:cNvPr id="144" name="TextBox 4"/>
          <p:cNvSpPr/>
          <p:nvPr/>
        </p:nvSpPr>
        <p:spPr>
          <a:xfrm>
            <a:off x="3805200" y="1201680"/>
            <a:ext cx="6305760" cy="44830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1 – הגדרה</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2 – מנסרת פורו</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3 – חיבור מנסרות פורו</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4 – טבלה מקבילת פאות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5 – מנסרה משולשת</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נושא </a:t>
            </a:r>
            <a:r>
              <a:rPr lang="he-IL" sz="2400" b="0" strike="noStrike" spc="-1">
                <a:solidFill>
                  <a:srgbClr val="000000"/>
                </a:solidFill>
                <a:latin typeface="Calibri"/>
                <a:ea typeface="Calibri"/>
              </a:rPr>
              <a:t>6 – נפיצת האור</a:t>
            </a: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15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145"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הגדרה</a:t>
            </a:r>
            <a:endParaRPr lang="en-US" sz="4000" b="0" strike="noStrike" spc="-1">
              <a:solidFill>
                <a:srgbClr val="000000"/>
              </a:solidFill>
              <a:latin typeface="Calibri"/>
            </a:endParaRPr>
          </a:p>
        </p:txBody>
      </p:sp>
      <p:sp>
        <p:nvSpPr>
          <p:cNvPr id="146" name="מלבן 1"/>
          <p:cNvSpPr/>
          <p:nvPr/>
        </p:nvSpPr>
        <p:spPr>
          <a:xfrm>
            <a:off x="4124160" y="1444680"/>
            <a:ext cx="6096240" cy="11912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גוף שקוף בעל שני משטחים מישוריים מלוטשים לפחות, ושיפועים נגדיים שמהם מוחזרת קרן אור, ושדרכם נשברת קרן אור.</a:t>
            </a:r>
            <a:endParaRPr lang="en-US" sz="2400" b="0" strike="noStrike" spc="-1">
              <a:solidFill>
                <a:srgbClr val="000000"/>
              </a:solidFill>
              <a:latin typeface="Calibri"/>
            </a:endParaRPr>
          </a:p>
        </p:txBody>
      </p:sp>
      <p:sp>
        <p:nvSpPr>
          <p:cNvPr id="147" name="מלבן מעוגל 3"/>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148" name="מלבן מעוגל 4"/>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149" name="מלבן מעוגל 5"/>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150" name="מלבן מעוגל 6"/>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151" name="מלבן מעוגל 7"/>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152" name="מלבן מעוגל 8"/>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146">
                                            <p:txEl>
                                              <p:pRg st="0" end="0"/>
                                            </p:txEl>
                                          </p:spTgt>
                                        </p:tgtEl>
                                        <p:attrNameLst>
                                          <p:attrName>style.visibility</p:attrName>
                                        </p:attrNameLst>
                                      </p:cBhvr>
                                      <p:to>
                                        <p:strVal val="visible"/>
                                      </p:to>
                                    </p:set>
                                    <p:animEffect transition="in" filter="fade">
                                      <p:cBhvr additive="repl">
                                        <p:cTn id="7" dur="1000"/>
                                        <p:tgtEl>
                                          <p:spTgt spid="146">
                                            <p:txEl>
                                              <p:pRg st="0" end="0"/>
                                            </p:txEl>
                                          </p:spTgt>
                                        </p:tgtEl>
                                      </p:cBhvr>
                                    </p:animEffect>
                                    <p:anim calcmode="lin" valueType="num">
                                      <p:cBhvr additive="repl">
                                        <p:cTn id="8" dur="1000" fill="hold"/>
                                        <p:tgtEl>
                                          <p:spTgt spid="146">
                                            <p:txEl>
                                              <p:pRg st="0" end="0"/>
                                            </p:txEl>
                                          </p:spTgt>
                                        </p:tgtEl>
                                        <p:attrNameLst>
                                          <p:attrName>ppt_x</p:attrName>
                                        </p:attrNameLst>
                                      </p:cBhvr>
                                      <p:tavLst>
                                        <p:tav tm="0">
                                          <p:val>
                                            <p:strVal val="#ppt_x"/>
                                          </p:val>
                                        </p:tav>
                                        <p:tav tm="100000">
                                          <p:val>
                                            <p:strVal val="#ppt_x"/>
                                          </p:val>
                                        </p:tav>
                                      </p:tavLst>
                                    </p:anim>
                                    <p:anim calcmode="lin" valueType="num">
                                      <p:cBhvr additive="repl">
                                        <p:cTn id="9" dur="1000" fill="hold"/>
                                        <p:tgtEl>
                                          <p:spTgt spid="14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מנסרת פורו</a:t>
            </a:r>
            <a:endParaRPr lang="en-US" sz="4000" b="0" strike="noStrike" spc="-1">
              <a:solidFill>
                <a:srgbClr val="000000"/>
              </a:solidFill>
              <a:latin typeface="Calibri"/>
            </a:endParaRPr>
          </a:p>
        </p:txBody>
      </p:sp>
      <p:sp>
        <p:nvSpPr>
          <p:cNvPr id="154" name="Rectangle 64"/>
          <p:cNvSpPr/>
          <p:nvPr/>
        </p:nvSpPr>
        <p:spPr>
          <a:xfrm>
            <a:off x="2717640" y="2547000"/>
            <a:ext cx="7488360" cy="16178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spAutoFit/>
          </a:bodyPr>
          <a:lstStyle/>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שני מהלכי קרניים אפשריים:</a:t>
            </a:r>
            <a:endParaRPr lang="en-US" sz="28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1) קרן האור נכנסת במאונך לאחד הניצבים ומוחזרת ב-</a:t>
            </a:r>
            <a:r>
              <a:rPr lang="en-US" sz="2400" b="0" strike="noStrike" spc="-1">
                <a:solidFill>
                  <a:srgbClr val="000000"/>
                </a:solidFill>
                <a:latin typeface="Symbol"/>
                <a:ea typeface="Symbol"/>
              </a:rPr>
              <a:t></a:t>
            </a:r>
            <a:r>
              <a:rPr lang="he-IL" sz="2400" b="0" strike="noStrike" spc="-1">
                <a:solidFill>
                  <a:srgbClr val="000000"/>
                </a:solidFill>
                <a:latin typeface="Calibri"/>
                <a:ea typeface="Calibri"/>
              </a:rPr>
              <a:t>90.  כך שהיא יוצאת במאונך לניצב האחר.</a:t>
            </a:r>
            <a:endParaRPr lang="en-US" sz="2400" b="0" strike="noStrike" spc="-1">
              <a:solidFill>
                <a:srgbClr val="000000"/>
              </a:solidFill>
              <a:latin typeface="Calibri"/>
            </a:endParaRPr>
          </a:p>
          <a:p>
            <a:pPr marL="457200" indent="-457200"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2) קרן האור הנכנסת במאונך ליתר, ויוצאת במאונך מאותו יתר.</a:t>
            </a:r>
            <a:endParaRPr lang="en-US" sz="2400" b="0" strike="noStrike" spc="-1">
              <a:solidFill>
                <a:srgbClr val="000000"/>
              </a:solidFill>
              <a:latin typeface="Calibri"/>
            </a:endParaRPr>
          </a:p>
        </p:txBody>
      </p:sp>
      <p:sp>
        <p:nvSpPr>
          <p:cNvPr id="155" name="TextBox 8"/>
          <p:cNvSpPr/>
          <p:nvPr/>
        </p:nvSpPr>
        <p:spPr>
          <a:xfrm>
            <a:off x="4013280" y="1357200"/>
            <a:ext cx="6192720" cy="11912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1" u="sng" strike="noStrike" spc="-1">
                <a:solidFill>
                  <a:srgbClr val="000000"/>
                </a:solidFill>
                <a:uFillTx/>
                <a:latin typeface="Calibri"/>
                <a:cs typeface="Calibri"/>
              </a:rPr>
              <a:t>הגדרה:</a:t>
            </a:r>
            <a:r>
              <a:rPr lang="he-IL" sz="2400" b="1" strike="noStrike" spc="-1">
                <a:solidFill>
                  <a:srgbClr val="000000"/>
                </a:solidFill>
                <a:latin typeface="Calibri"/>
                <a:ea typeface="Calibri"/>
              </a:rPr>
              <a:t>  </a:t>
            </a:r>
            <a:r>
              <a:rPr lang="he-IL" sz="2400" b="0" strike="noStrike" spc="-1">
                <a:solidFill>
                  <a:srgbClr val="000000"/>
                </a:solidFill>
                <a:latin typeface="Calibri"/>
                <a:cs typeface="Calibri"/>
              </a:rPr>
              <a:t>נקראת גם מנסרה ישרת זווית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זוהי מנסרה משולשת ישרת זווית העשויה מזכוכית.</a:t>
            </a:r>
            <a:endParaRPr lang="en-US" sz="2400" b="0" strike="noStrike" spc="-1">
              <a:solidFill>
                <a:srgbClr val="000000"/>
              </a:solidFill>
              <a:latin typeface="Calibri"/>
            </a:endParaRPr>
          </a:p>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זוויות היתר שלה בנות </a:t>
            </a:r>
            <a:r>
              <a:rPr lang="en-US" sz="2400" b="0" strike="noStrike" spc="-1">
                <a:solidFill>
                  <a:srgbClr val="000000"/>
                </a:solidFill>
                <a:latin typeface="Calibri"/>
                <a:ea typeface="Calibri"/>
              </a:rPr>
              <a:t>45</a:t>
            </a:r>
            <a:r>
              <a:rPr lang="en-US" sz="2400" b="0" strike="noStrike" spc="-1">
                <a:solidFill>
                  <a:srgbClr val="000000"/>
                </a:solidFill>
                <a:latin typeface="Symbol"/>
                <a:ea typeface="Symbol"/>
              </a:rPr>
              <a:t></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p:txBody>
      </p:sp>
      <p:sp>
        <p:nvSpPr>
          <p:cNvPr id="156" name="אליפסה 9"/>
          <p:cNvSpPr/>
          <p:nvPr/>
        </p:nvSpPr>
        <p:spPr>
          <a:xfrm>
            <a:off x="8912160" y="4686480"/>
            <a:ext cx="476280" cy="601560"/>
          </a:xfrm>
          <a:prstGeom prst="ellipse">
            <a:avLst/>
          </a:prstGeom>
          <a:solidFill>
            <a:srgbClr val="BFBFBF"/>
          </a:solidFill>
          <a:ln w="9360">
            <a:solidFill>
              <a:srgbClr val="0070C0"/>
            </a:solidFill>
            <a:miter/>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1</a:t>
            </a:r>
            <a:endParaRPr lang="en-US" sz="2400" b="0" strike="noStrike" spc="-1">
              <a:solidFill>
                <a:srgbClr val="000000"/>
              </a:solidFill>
              <a:latin typeface="Calibri"/>
            </a:endParaRPr>
          </a:p>
        </p:txBody>
      </p:sp>
      <p:sp>
        <p:nvSpPr>
          <p:cNvPr id="157" name="אליפסה 10"/>
          <p:cNvSpPr/>
          <p:nvPr/>
        </p:nvSpPr>
        <p:spPr>
          <a:xfrm>
            <a:off x="6013440" y="4686480"/>
            <a:ext cx="474840" cy="601560"/>
          </a:xfrm>
          <a:prstGeom prst="ellipse">
            <a:avLst/>
          </a:prstGeom>
          <a:solidFill>
            <a:srgbClr val="BFBFBF"/>
          </a:solidFill>
          <a:ln w="9360">
            <a:solidFill>
              <a:srgbClr val="0070C0"/>
            </a:solidFill>
            <a:miter/>
          </a:ln>
        </p:spPr>
        <p:style>
          <a:lnRef idx="0">
            <a:scrgbClr r="0" g="0" b="0"/>
          </a:lnRef>
          <a:fillRef idx="0">
            <a:scrgbClr r="0" g="0" b="0"/>
          </a:fillRef>
          <a:effectRef idx="0">
            <a:scrgbClr r="0" g="0" b="0"/>
          </a:effectRef>
          <a:fontRef idx="minor"/>
        </p:style>
        <p:txBody>
          <a:bodyPr lIns="90000" tIns="46800" rIns="90000" bIns="46800" anchor="t">
            <a:no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ea typeface="Calibri"/>
              </a:rPr>
              <a:t>2</a:t>
            </a:r>
            <a:endParaRPr lang="en-US" sz="2400" b="0" strike="noStrike" spc="-1">
              <a:solidFill>
                <a:srgbClr val="000000"/>
              </a:solidFill>
              <a:latin typeface="Calibri"/>
            </a:endParaRPr>
          </a:p>
        </p:txBody>
      </p:sp>
      <p:sp>
        <p:nvSpPr>
          <p:cNvPr id="158" name="מלבן מעוגל 12"/>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159" name="מלבן מעוגל 13"/>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160" name="מלבן מעוגל 14"/>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161" name="מלבן מעוגל 15"/>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162" name="מלבן מעוגל 17"/>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163" name="מלבן מעוגל 18"/>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מנסרת פורו</a:t>
            </a:r>
            <a:endParaRPr lang="en-US" sz="4000" b="0" strike="noStrike" spc="-1">
              <a:solidFill>
                <a:srgbClr val="000000"/>
              </a:solidFill>
              <a:latin typeface="Calibri"/>
            </a:endParaRPr>
          </a:p>
        </p:txBody>
      </p:sp>
      <p:grpSp>
        <p:nvGrpSpPr>
          <p:cNvPr id="165" name="קבוצה 58"/>
          <p:cNvGrpSpPr/>
          <p:nvPr/>
        </p:nvGrpSpPr>
        <p:grpSpPr>
          <a:xfrm>
            <a:off x="3568680" y="3338640"/>
            <a:ext cx="2424240" cy="971280"/>
            <a:chOff x="3568680" y="3338640"/>
            <a:chExt cx="2424240" cy="971280"/>
          </a:xfrm>
        </p:grpSpPr>
        <p:grpSp>
          <p:nvGrpSpPr>
            <p:cNvPr id="166" name="קבוצה 59"/>
            <p:cNvGrpSpPr/>
            <p:nvPr/>
          </p:nvGrpSpPr>
          <p:grpSpPr>
            <a:xfrm>
              <a:off x="3568680" y="3453120"/>
              <a:ext cx="2424240" cy="856800"/>
              <a:chOff x="3568680" y="3453120"/>
              <a:chExt cx="2424240" cy="856800"/>
            </a:xfrm>
          </p:grpSpPr>
          <p:sp>
            <p:nvSpPr>
              <p:cNvPr id="167" name="Rectangle 3"/>
              <p:cNvSpPr/>
              <p:nvPr/>
            </p:nvSpPr>
            <p:spPr>
              <a:xfrm>
                <a:off x="3568680" y="3453120"/>
                <a:ext cx="1233000" cy="576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pSp>
            <p:nvGrpSpPr>
              <p:cNvPr id="168" name="Rectangle 3"/>
              <p:cNvGrpSpPr/>
              <p:nvPr/>
            </p:nvGrpSpPr>
            <p:grpSpPr>
              <a:xfrm>
                <a:off x="5432400" y="3636000"/>
                <a:ext cx="560520" cy="673920"/>
                <a:chOff x="5432400" y="3636000"/>
                <a:chExt cx="560520" cy="673920"/>
              </a:xfrm>
            </p:grpSpPr>
            <p:pic>
              <p:nvPicPr>
                <p:cNvPr id="169" name="Rectangle 3"/>
                <p:cNvPicPr/>
                <p:nvPr/>
              </p:nvPicPr>
              <p:blipFill>
                <a:blip r:embed="rId3"/>
                <a:stretch/>
              </p:blipFill>
              <p:spPr>
                <a:xfrm>
                  <a:off x="5432400" y="3636000"/>
                  <a:ext cx="560520" cy="673920"/>
                </a:xfrm>
                <a:prstGeom prst="rect">
                  <a:avLst/>
                </a:prstGeom>
                <a:ln w="0">
                  <a:noFill/>
                </a:ln>
              </p:spPr>
            </p:pic>
            <p:sp>
              <p:nvSpPr>
                <p:cNvPr id="170" name="צורה חופשית 169"/>
                <p:cNvSpPr/>
                <p:nvPr/>
              </p:nvSpPr>
              <p:spPr>
                <a:xfrm>
                  <a:off x="5484240" y="3663000"/>
                  <a:ext cx="455400" cy="5763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pSp>
        </p:grpSp>
        <p:grpSp>
          <p:nvGrpSpPr>
            <p:cNvPr id="171" name="Rectangle 3"/>
            <p:cNvGrpSpPr/>
            <p:nvPr/>
          </p:nvGrpSpPr>
          <p:grpSpPr>
            <a:xfrm>
              <a:off x="4687200" y="3338640"/>
              <a:ext cx="786600" cy="734400"/>
              <a:chOff x="4687200" y="3338640"/>
              <a:chExt cx="786600" cy="734400"/>
            </a:xfrm>
          </p:grpSpPr>
          <p:pic>
            <p:nvPicPr>
              <p:cNvPr id="172" name="Rectangle 3"/>
              <p:cNvPicPr/>
              <p:nvPr/>
            </p:nvPicPr>
            <p:blipFill>
              <a:blip r:embed="rId4"/>
              <a:stretch/>
            </p:blipFill>
            <p:spPr>
              <a:xfrm>
                <a:off x="4687200" y="3338640"/>
                <a:ext cx="786600" cy="734400"/>
              </a:xfrm>
              <a:prstGeom prst="rect">
                <a:avLst/>
              </a:prstGeom>
              <a:ln w="0">
                <a:noFill/>
              </a:ln>
            </p:spPr>
          </p:pic>
          <p:sp>
            <p:nvSpPr>
              <p:cNvPr id="173" name="צורה חופשית 172"/>
              <p:cNvSpPr/>
              <p:nvPr/>
            </p:nvSpPr>
            <p:spPr>
              <a:xfrm>
                <a:off x="4744440" y="3365640"/>
                <a:ext cx="671760" cy="6282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grpSp>
      </p:grpSp>
      <p:sp>
        <p:nvSpPr>
          <p:cNvPr id="174" name="Rectangle 3"/>
          <p:cNvSpPr/>
          <p:nvPr/>
        </p:nvSpPr>
        <p:spPr>
          <a:xfrm>
            <a:off x="2987640" y="1754280"/>
            <a:ext cx="7174080" cy="2555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מהלך ראשון: קרן פוגעת במאונך לפאה (בזווית של</a:t>
            </a:r>
            <a:r>
              <a:rPr lang="en-US" sz="2400" b="0" strike="noStrike" spc="-1">
                <a:solidFill>
                  <a:srgbClr val="000000"/>
                </a:solidFill>
                <a:latin typeface="Calibri"/>
                <a:ea typeface="Calibri"/>
              </a:rPr>
              <a:t>0</a:t>
            </a:r>
            <a:r>
              <a:rPr lang="en-US" sz="2400" b="0" strike="noStrike" spc="-1">
                <a:solidFill>
                  <a:srgbClr val="000000"/>
                </a:solidFill>
                <a:latin typeface="Symbol"/>
                <a:ea typeface="Symbol"/>
              </a:rPr>
              <a:t></a:t>
            </a:r>
            <a:r>
              <a:rPr lang="en-US" sz="2400" b="0" strike="noStrike" spc="-1">
                <a:solidFill>
                  <a:srgbClr val="000000"/>
                </a:solidFill>
                <a:latin typeface="Calibri"/>
                <a:ea typeface="Calibri"/>
              </a:rPr>
              <a:t> </a:t>
            </a:r>
            <a:r>
              <a:rPr lang="he-IL" sz="2400" b="0" strike="noStrike" spc="-1">
                <a:solidFill>
                  <a:srgbClr val="000000"/>
                </a:solidFill>
                <a:latin typeface="Calibri"/>
                <a:ea typeface="Calibri"/>
              </a:rPr>
              <a:t> ביחס לנורמל).</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הקרן תמשיך במסלולה, אין שבירה בזווית של </a:t>
            </a:r>
            <a:r>
              <a:rPr lang="en-US" sz="2400" b="0" strike="noStrike" spc="-1">
                <a:solidFill>
                  <a:srgbClr val="000000"/>
                </a:solidFill>
                <a:latin typeface="Symbol"/>
                <a:ea typeface="Symbol"/>
              </a:rPr>
              <a:t></a:t>
            </a:r>
            <a:r>
              <a:rPr lang="en-US" sz="2400" b="0" strike="noStrike" spc="-1">
                <a:solidFill>
                  <a:srgbClr val="000000"/>
                </a:solidFill>
                <a:latin typeface="Calibri"/>
                <a:ea typeface="Calibri"/>
              </a:rPr>
              <a:t> </a:t>
            </a:r>
            <a:r>
              <a:rPr lang="he-IL" sz="2400" b="0" strike="noStrike" spc="-1">
                <a:solidFill>
                  <a:srgbClr val="000000"/>
                </a:solidFill>
                <a:latin typeface="Calibri"/>
                <a:ea typeface="Calibri"/>
              </a:rPr>
              <a:t>0</a:t>
            </a:r>
            <a:r>
              <a:rPr lang="en-US" sz="2400" b="0" strike="noStrike" spc="-1">
                <a:solidFill>
                  <a:srgbClr val="000000"/>
                </a:solidFill>
                <a:latin typeface="Calibri"/>
                <a:ea typeface="Calibri"/>
              </a:rPr>
              <a:t> </a:t>
            </a:r>
            <a:r>
              <a:rPr lang="he-IL" sz="2400" b="0" strike="noStrike" spc="-1">
                <a:solidFill>
                  <a:srgbClr val="000000"/>
                </a:solidFill>
                <a:latin typeface="Calibri"/>
                <a:ea typeface="Calibri"/>
              </a:rPr>
              <a:t>.</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מהלך שני: קרן פוגעת בזווית  </a:t>
            </a:r>
            <a:r>
              <a:rPr lang="en-US" sz="2400" b="0" strike="noStrike" spc="-1">
                <a:solidFill>
                  <a:srgbClr val="000000"/>
                </a:solidFill>
                <a:latin typeface="Calibri"/>
                <a:ea typeface="Calibri"/>
              </a:rPr>
              <a:t>45</a:t>
            </a:r>
            <a:r>
              <a:rPr lang="en-US" sz="2400" b="0" strike="noStrike" spc="-1">
                <a:solidFill>
                  <a:srgbClr val="000000"/>
                </a:solidFill>
                <a:latin typeface="Symbol"/>
                <a:ea typeface="Symbol"/>
              </a:rPr>
              <a:t></a:t>
            </a:r>
            <a:r>
              <a:rPr lang="he-IL" sz="2400" b="0" strike="noStrike" spc="-1">
                <a:solidFill>
                  <a:srgbClr val="000000"/>
                </a:solidFill>
                <a:latin typeface="Calibri"/>
                <a:ea typeface="Calibri"/>
              </a:rPr>
              <a:t>, אשר גדולה מ- </a:t>
            </a:r>
            <a:r>
              <a:rPr lang="en-US" sz="2400" b="0" strike="noStrike" spc="-1">
                <a:solidFill>
                  <a:srgbClr val="000000"/>
                </a:solidFill>
                <a:latin typeface="Symbol"/>
                <a:ea typeface="Symbol"/>
              </a:rPr>
              <a:t></a:t>
            </a:r>
            <a:r>
              <a:rPr lang="en-US" sz="2400" b="0" strike="noStrike" spc="-1">
                <a:solidFill>
                  <a:srgbClr val="000000"/>
                </a:solidFill>
                <a:latin typeface="Calibri"/>
                <a:ea typeface="Calibri"/>
              </a:rPr>
              <a:t>c </a:t>
            </a:r>
            <a:r>
              <a:rPr lang="he-IL" sz="2400" b="0" strike="noStrike" spc="-1">
                <a:solidFill>
                  <a:srgbClr val="000000"/>
                </a:solidFill>
                <a:latin typeface="Calibri"/>
                <a:ea typeface="Calibri"/>
              </a:rPr>
              <a:t> של זכוכית מהאוויר (</a:t>
            </a:r>
            <a:r>
              <a:rPr lang="en-US" sz="2400" b="0" strike="noStrike" spc="-1">
                <a:solidFill>
                  <a:srgbClr val="000000"/>
                </a:solidFill>
                <a:latin typeface="Calibri"/>
                <a:ea typeface="Calibri"/>
              </a:rPr>
              <a:t>41.8</a:t>
            </a:r>
            <a:r>
              <a:rPr lang="en-US" sz="2400" b="0" strike="noStrike" spc="-1">
                <a:solidFill>
                  <a:srgbClr val="000000"/>
                </a:solidFill>
                <a:latin typeface="Symbol"/>
                <a:ea typeface="Symbol"/>
              </a:rPr>
              <a:t></a:t>
            </a:r>
            <a:r>
              <a:rPr lang="he-IL" sz="2400" b="0" strike="noStrike" spc="-1">
                <a:solidFill>
                  <a:srgbClr val="000000"/>
                </a:solidFill>
                <a:latin typeface="Calibri"/>
                <a:ea typeface="Calibri"/>
              </a:rPr>
              <a:t>), ולכן הקרן תוחזר.</a:t>
            </a:r>
            <a:endParaRPr lang="en-US" sz="2400" b="0" strike="noStrike" spc="-1">
              <a:solidFill>
                <a:srgbClr val="000000"/>
              </a:solidFill>
              <a:latin typeface="Calibri"/>
            </a:endParaRPr>
          </a:p>
        </p:txBody>
      </p:sp>
      <p:sp>
        <p:nvSpPr>
          <p:cNvPr id="175" name="TextBox 12"/>
          <p:cNvSpPr/>
          <p:nvPr/>
        </p:nvSpPr>
        <p:spPr>
          <a:xfrm>
            <a:off x="3970440" y="1314360"/>
            <a:ext cx="619128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מהלך הקרניים במנסרת פורו:</a:t>
            </a:r>
            <a:endParaRPr lang="en-US" sz="2800" b="0" strike="noStrike" spc="-1">
              <a:solidFill>
                <a:srgbClr val="000000"/>
              </a:solidFill>
              <a:latin typeface="Calibri"/>
            </a:endParaRPr>
          </a:p>
        </p:txBody>
      </p:sp>
      <p:sp>
        <p:nvSpPr>
          <p:cNvPr id="176" name="מלבן מעוגל 10"/>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177" name="מלבן מעוגל 14"/>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178" name="מלבן מעוגל 15"/>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179" name="מלבן מעוגל 17"/>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180" name="מלבן מעוגל 18"/>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181" name="מלבן מעוגל 19"/>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FE3E5"/>
            </a:gs>
          </a:gsLst>
          <a:lin ang="8100000"/>
        </a:gradFill>
        <a:effectLst/>
      </p:bgPr>
    </p:bg>
    <p:spTree>
      <p:nvGrpSpPr>
        <p:cNvPr id="1" name=""/>
        <p:cNvGrpSpPr/>
        <p:nvPr/>
      </p:nvGrpSpPr>
      <p:grpSpPr>
        <a:xfrm>
          <a:off x="0" y="0"/>
          <a:ext cx="0" cy="0"/>
          <a:chOff x="0" y="0"/>
          <a:chExt cx="0" cy="0"/>
        </a:xfrm>
      </p:grpSpPr>
      <p:sp>
        <p:nvSpPr>
          <p:cNvPr id="182"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מנסרת פורו</a:t>
            </a:r>
            <a:endParaRPr lang="en-US" sz="4000" b="0" strike="noStrike" spc="-1">
              <a:solidFill>
                <a:srgbClr val="000000"/>
              </a:solidFill>
              <a:latin typeface="Calibri"/>
            </a:endParaRPr>
          </a:p>
        </p:txBody>
      </p:sp>
      <p:sp>
        <p:nvSpPr>
          <p:cNvPr id="183" name="Rectangle 3"/>
          <p:cNvSpPr/>
          <p:nvPr/>
        </p:nvSpPr>
        <p:spPr>
          <a:xfrm>
            <a:off x="2273400" y="1266840"/>
            <a:ext cx="7915320" cy="30193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a:bodyPr>
          <a:lstStyle/>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תפקידים:</a:t>
            </a:r>
            <a:endParaRPr lang="en-US" sz="28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החזרה ושינוי כיוון הקרניים בזווית הרצויה לנו.</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יתרונות המנסרה:</a:t>
            </a:r>
            <a:endParaRPr lang="en-US" sz="28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האור מוחזר במנסרה במלואו (אין מראה עם החזר </a:t>
            </a:r>
            <a:r>
              <a:rPr lang="he-IL" sz="2400" b="0" strike="noStrike" spc="-1">
                <a:solidFill>
                  <a:srgbClr val="000000"/>
                </a:solidFill>
                <a:latin typeface="Calibri"/>
                <a:ea typeface="Calibri"/>
              </a:rPr>
              <a:t>100%)</a:t>
            </a:r>
            <a:endParaRPr lang="en-US" sz="2400" b="0" strike="noStrike" spc="-1">
              <a:solidFill>
                <a:srgbClr val="000000"/>
              </a:solidFill>
              <a:latin typeface="Calibri"/>
            </a:endParaRPr>
          </a:p>
          <a:p>
            <a:pPr algn="r" rtl="1">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אין תופעות של הופעת כתמים והתכהות (אין ציפוי).</a:t>
            </a:r>
            <a:endParaRPr lang="en-US" sz="2400" b="0" strike="noStrike" spc="-1">
              <a:solidFill>
                <a:srgbClr val="000000"/>
              </a:solidFill>
              <a:latin typeface="Calibri"/>
            </a:endParaRPr>
          </a:p>
        </p:txBody>
      </p:sp>
      <p:sp>
        <p:nvSpPr>
          <p:cNvPr id="184" name="מלבן מעוגל 4"/>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185" name="מלבן מעוגל 5"/>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186" name="מלבן מעוגל 6"/>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187" name="מלבן מעוגל 7"/>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188" name="מלבן מעוגל 8"/>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189" name="מלבן מעוגל 9"/>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סיכום ביניים</a:t>
            </a:r>
            <a:endParaRPr lang="en-US" sz="4000" b="0" strike="noStrike" spc="-1">
              <a:solidFill>
                <a:srgbClr val="000000"/>
              </a:solidFill>
              <a:latin typeface="Calibri"/>
            </a:endParaRPr>
          </a:p>
        </p:txBody>
      </p:sp>
      <p:sp>
        <p:nvSpPr>
          <p:cNvPr id="191" name="מלבן 1"/>
          <p:cNvSpPr/>
          <p:nvPr/>
        </p:nvSpPr>
        <p:spPr>
          <a:xfrm>
            <a:off x="3535200" y="1374840"/>
            <a:ext cx="668520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עד כה עברנו על הגדרת מנסרה, מהלכי הקרניים ותפקיד המנסרת פורו </a:t>
            </a:r>
            <a:endParaRPr lang="en-US" sz="2800" b="0" strike="noStrike" spc="-1">
              <a:solidFill>
                <a:srgbClr val="000000"/>
              </a:solidFill>
              <a:latin typeface="Calibri"/>
            </a:endParaRPr>
          </a:p>
        </p:txBody>
      </p:sp>
      <p:sp>
        <p:nvSpPr>
          <p:cNvPr id="192" name="TextBox 3"/>
          <p:cNvSpPr/>
          <p:nvPr/>
        </p:nvSpPr>
        <p:spPr>
          <a:xfrm>
            <a:off x="3768840" y="2344680"/>
            <a:ext cx="645156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 היא מנסרה?</a:t>
            </a:r>
            <a:endParaRPr lang="en-US" sz="2400" b="0" strike="noStrike" spc="-1">
              <a:solidFill>
                <a:srgbClr val="000000"/>
              </a:solidFill>
              <a:latin typeface="Calibri"/>
            </a:endParaRPr>
          </a:p>
        </p:txBody>
      </p:sp>
      <p:sp>
        <p:nvSpPr>
          <p:cNvPr id="193" name="TextBox 4"/>
          <p:cNvSpPr/>
          <p:nvPr/>
        </p:nvSpPr>
        <p:spPr>
          <a:xfrm>
            <a:off x="4429080" y="3341520"/>
            <a:ext cx="579132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מהם יתרונות המנסרה על פני המראה?</a:t>
            </a:r>
            <a:endParaRPr lang="en-US" sz="2400" b="0" strike="noStrike" spc="-1">
              <a:solidFill>
                <a:srgbClr val="000000"/>
              </a:solidFill>
              <a:latin typeface="Calibri"/>
            </a:endParaRPr>
          </a:p>
        </p:txBody>
      </p:sp>
      <p:sp>
        <p:nvSpPr>
          <p:cNvPr id="194" name="TextBox 5"/>
          <p:cNvSpPr/>
          <p:nvPr/>
        </p:nvSpPr>
        <p:spPr>
          <a:xfrm>
            <a:off x="2822400" y="4114800"/>
            <a:ext cx="7398000" cy="45972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70C0"/>
                </a:solidFill>
                <a:latin typeface="Calibri"/>
                <a:cs typeface="Calibri"/>
              </a:rPr>
              <a:t>כיצד מתאפשרת החזרה מלאה במנסרה?</a:t>
            </a:r>
            <a:endParaRPr lang="en-US" sz="2400" b="0" strike="noStrike" spc="-1">
              <a:solidFill>
                <a:srgbClr val="000000"/>
              </a:solidFill>
              <a:latin typeface="Calibri"/>
            </a:endParaRPr>
          </a:p>
        </p:txBody>
      </p:sp>
      <p:sp>
        <p:nvSpPr>
          <p:cNvPr id="195" name="TextBox 7"/>
          <p:cNvSpPr/>
          <p:nvPr/>
        </p:nvSpPr>
        <p:spPr>
          <a:xfrm>
            <a:off x="6035760" y="2746440"/>
            <a:ext cx="418464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גוף שקוף בעל לפחות שני משטחים מלוטשים ובעל שיפועים נגדיים.</a:t>
            </a:r>
            <a:endParaRPr lang="en-US" sz="1800" b="0" strike="noStrike" spc="-1">
              <a:solidFill>
                <a:srgbClr val="000000"/>
              </a:solidFill>
              <a:latin typeface="Calibri"/>
            </a:endParaRPr>
          </a:p>
        </p:txBody>
      </p:sp>
      <p:sp>
        <p:nvSpPr>
          <p:cNvPr id="196" name="מלבן 8"/>
          <p:cNvSpPr/>
          <p:nvPr/>
        </p:nvSpPr>
        <p:spPr>
          <a:xfrm>
            <a:off x="6328440" y="3733920"/>
            <a:ext cx="4861080" cy="36828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marL="914400" indent="-914400" algn="r" rtl="1">
              <a:spcBef>
                <a:spcPts val="451"/>
              </a:spcBef>
              <a:tabLst>
                <a:tab pos="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החזרה מלאה, אין הופעת כתמים.</a:t>
            </a:r>
            <a:endParaRPr lang="en-US" sz="1800" b="0" strike="noStrike" spc="-1">
              <a:solidFill>
                <a:srgbClr val="000000"/>
              </a:solidFill>
              <a:latin typeface="Calibri"/>
            </a:endParaRPr>
          </a:p>
        </p:txBody>
      </p:sp>
      <p:sp>
        <p:nvSpPr>
          <p:cNvPr id="197" name="TextBox 9"/>
          <p:cNvSpPr/>
          <p:nvPr/>
        </p:nvSpPr>
        <p:spPr>
          <a:xfrm>
            <a:off x="3890880" y="4530600"/>
            <a:ext cx="6329520" cy="368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800" b="0" strike="noStrike" spc="-1">
                <a:solidFill>
                  <a:srgbClr val="000000"/>
                </a:solidFill>
                <a:latin typeface="Calibri"/>
                <a:cs typeface="Calibri"/>
              </a:rPr>
              <a:t>פגיעת קרן האור בזווית גדולה מהזווית הקריטית.</a:t>
            </a:r>
            <a:endParaRPr lang="en-US" sz="1800" b="0" strike="noStrike" spc="-1">
              <a:solidFill>
                <a:srgbClr val="000000"/>
              </a:solidFill>
              <a:latin typeface="Calibri"/>
            </a:endParaRPr>
          </a:p>
        </p:txBody>
      </p:sp>
      <p:sp>
        <p:nvSpPr>
          <p:cNvPr id="198" name="מלבן 18"/>
          <p:cNvSpPr/>
          <p:nvPr/>
        </p:nvSpPr>
        <p:spPr>
          <a:xfrm>
            <a:off x="4522680" y="5178600"/>
            <a:ext cx="5697720" cy="9471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0" strike="noStrike" spc="-1">
                <a:solidFill>
                  <a:srgbClr val="000000"/>
                </a:solidFill>
                <a:latin typeface="Calibri"/>
                <a:cs typeface="Calibri"/>
              </a:rPr>
              <a:t>בהמשך נלמד על חיבור מנסרות, מנסרת טבלה ומנסרה משולשת</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fill="hold" nodeType="clickEffect">
                                  <p:stCondLst>
                                    <p:cond delay="0"/>
                                  </p:stCondLst>
                                  <p:childTnLst>
                                    <p:set>
                                      <p:cBhvr>
                                        <p:cTn id="10" dur="1" fill="hold">
                                          <p:stCondLst>
                                            <p:cond delay="0"/>
                                          </p:stCondLst>
                                        </p:cTn>
                                        <p:tgtEl>
                                          <p:spTgt spid="192"/>
                                        </p:tgtEl>
                                        <p:attrNameLst>
                                          <p:attrName>style.visibility</p:attrName>
                                        </p:attrNameLst>
                                      </p:cBhvr>
                                      <p:to>
                                        <p:strVal val="visible"/>
                                      </p:to>
                                    </p:set>
                                    <p:animEffect transition="in" filter="fade">
                                      <p:cBhvr additive="repl">
                                        <p:cTn id="11" dur="1000"/>
                                        <p:tgtEl>
                                          <p:spTgt spid="192"/>
                                        </p:tgtEl>
                                      </p:cBhvr>
                                    </p:animEffect>
                                    <p:anim calcmode="lin" valueType="num">
                                      <p:cBhvr additive="repl">
                                        <p:cTn id="12" dur="1000" fill="hold"/>
                                        <p:tgtEl>
                                          <p:spTgt spid="192"/>
                                        </p:tgtEl>
                                        <p:attrNameLst>
                                          <p:attrName>ppt_x</p:attrName>
                                        </p:attrNameLst>
                                      </p:cBhvr>
                                      <p:tavLst>
                                        <p:tav tm="0">
                                          <p:val>
                                            <p:strVal val="#ppt_x"/>
                                          </p:val>
                                        </p:tav>
                                        <p:tav tm="100000">
                                          <p:val>
                                            <p:strVal val="#ppt_x"/>
                                          </p:val>
                                        </p:tav>
                                      </p:tavLst>
                                    </p:anim>
                                    <p:anim calcmode="lin" valueType="num">
                                      <p:cBhvr additive="repl">
                                        <p:cTn id="13" dur="1000" fill="hold"/>
                                        <p:tgtEl>
                                          <p:spTgt spid="19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fill="hold" nodeType="clickEffect">
                                  <p:stCondLst>
                                    <p:cond delay="0"/>
                                  </p:stCondLst>
                                  <p:childTnLst>
                                    <p:set>
                                      <p:cBhvr>
                                        <p:cTn id="17" dur="1" fill="hold">
                                          <p:stCondLst>
                                            <p:cond delay="0"/>
                                          </p:stCondLst>
                                        </p:cTn>
                                        <p:tgtEl>
                                          <p:spTgt spid="195"/>
                                        </p:tgtEl>
                                        <p:attrNameLst>
                                          <p:attrName>style.visibility</p:attrName>
                                        </p:attrNameLst>
                                      </p:cBhvr>
                                      <p:to>
                                        <p:strVal val="visible"/>
                                      </p:to>
                                    </p:set>
                                    <p:animEffect transition="in" filter="fade">
                                      <p:cBhvr additive="repl">
                                        <p:cTn id="18" dur="1000"/>
                                        <p:tgtEl>
                                          <p:spTgt spid="195"/>
                                        </p:tgtEl>
                                      </p:cBhvr>
                                    </p:animEffect>
                                    <p:anim calcmode="lin" valueType="num">
                                      <p:cBhvr additive="repl">
                                        <p:cTn id="19" dur="1000" fill="hold"/>
                                        <p:tgtEl>
                                          <p:spTgt spid="195"/>
                                        </p:tgtEl>
                                        <p:attrNameLst>
                                          <p:attrName>ppt_x</p:attrName>
                                        </p:attrNameLst>
                                      </p:cBhvr>
                                      <p:tavLst>
                                        <p:tav tm="0">
                                          <p:val>
                                            <p:strVal val="#ppt_x"/>
                                          </p:val>
                                        </p:tav>
                                        <p:tav tm="100000">
                                          <p:val>
                                            <p:strVal val="#ppt_x"/>
                                          </p:val>
                                        </p:tav>
                                      </p:tavLst>
                                    </p:anim>
                                    <p:anim calcmode="lin" valueType="num">
                                      <p:cBhvr additive="repl">
                                        <p:cTn id="20" dur="1000" fill="hold"/>
                                        <p:tgtEl>
                                          <p:spTgt spid="195"/>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fill="hold" nodeType="clickEffect">
                                  <p:stCondLst>
                                    <p:cond delay="0"/>
                                  </p:stCondLst>
                                  <p:childTnLst>
                                    <p:set>
                                      <p:cBhvr>
                                        <p:cTn id="24" dur="1" fill="hold">
                                          <p:stCondLst>
                                            <p:cond delay="0"/>
                                          </p:stCondLst>
                                        </p:cTn>
                                        <p:tgtEl>
                                          <p:spTgt spid="193"/>
                                        </p:tgtEl>
                                        <p:attrNameLst>
                                          <p:attrName>style.visibility</p:attrName>
                                        </p:attrNameLst>
                                      </p:cBhvr>
                                      <p:to>
                                        <p:strVal val="visible"/>
                                      </p:to>
                                    </p:set>
                                    <p:animEffect transition="in" filter="fade">
                                      <p:cBhvr additive="repl">
                                        <p:cTn id="25" dur="1000"/>
                                        <p:tgtEl>
                                          <p:spTgt spid="193"/>
                                        </p:tgtEl>
                                      </p:cBhvr>
                                    </p:animEffect>
                                    <p:anim calcmode="lin" valueType="num">
                                      <p:cBhvr additive="repl">
                                        <p:cTn id="26" dur="1000" fill="hold"/>
                                        <p:tgtEl>
                                          <p:spTgt spid="193"/>
                                        </p:tgtEl>
                                        <p:attrNameLst>
                                          <p:attrName>ppt_x</p:attrName>
                                        </p:attrNameLst>
                                      </p:cBhvr>
                                      <p:tavLst>
                                        <p:tav tm="0">
                                          <p:val>
                                            <p:strVal val="#ppt_x"/>
                                          </p:val>
                                        </p:tav>
                                        <p:tav tm="100000">
                                          <p:val>
                                            <p:strVal val="#ppt_x"/>
                                          </p:val>
                                        </p:tav>
                                      </p:tavLst>
                                    </p:anim>
                                    <p:anim calcmode="lin" valueType="num">
                                      <p:cBhvr additive="repl">
                                        <p:cTn id="27" dur="1000" fill="hold"/>
                                        <p:tgtEl>
                                          <p:spTgt spid="19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fill="hold" nodeType="clickEffect">
                                  <p:stCondLst>
                                    <p:cond delay="0"/>
                                  </p:stCondLst>
                                  <p:childTnLst>
                                    <p:set>
                                      <p:cBhvr>
                                        <p:cTn id="31" dur="1" fill="hold">
                                          <p:stCondLst>
                                            <p:cond delay="0"/>
                                          </p:stCondLst>
                                        </p:cTn>
                                        <p:tgtEl>
                                          <p:spTgt spid="196"/>
                                        </p:tgtEl>
                                        <p:attrNameLst>
                                          <p:attrName>style.visibility</p:attrName>
                                        </p:attrNameLst>
                                      </p:cBhvr>
                                      <p:to>
                                        <p:strVal val="visible"/>
                                      </p:to>
                                    </p:set>
                                    <p:animEffect transition="in" filter="fade">
                                      <p:cBhvr additive="repl">
                                        <p:cTn id="32" dur="1000"/>
                                        <p:tgtEl>
                                          <p:spTgt spid="196"/>
                                        </p:tgtEl>
                                      </p:cBhvr>
                                    </p:animEffect>
                                    <p:anim calcmode="lin" valueType="num">
                                      <p:cBhvr additive="repl">
                                        <p:cTn id="33" dur="1000" fill="hold"/>
                                        <p:tgtEl>
                                          <p:spTgt spid="196"/>
                                        </p:tgtEl>
                                        <p:attrNameLst>
                                          <p:attrName>ppt_x</p:attrName>
                                        </p:attrNameLst>
                                      </p:cBhvr>
                                      <p:tavLst>
                                        <p:tav tm="0">
                                          <p:val>
                                            <p:strVal val="#ppt_x"/>
                                          </p:val>
                                        </p:tav>
                                        <p:tav tm="100000">
                                          <p:val>
                                            <p:strVal val="#ppt_x"/>
                                          </p:val>
                                        </p:tav>
                                      </p:tavLst>
                                    </p:anim>
                                    <p:anim calcmode="lin" valueType="num">
                                      <p:cBhvr additive="repl">
                                        <p:cTn id="34" dur="1000" fill="hold"/>
                                        <p:tgtEl>
                                          <p:spTgt spid="19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fill="hold" nodeType="clickEffect">
                                  <p:stCondLst>
                                    <p:cond delay="0"/>
                                  </p:stCondLst>
                                  <p:childTnLst>
                                    <p:set>
                                      <p:cBhvr>
                                        <p:cTn id="38" dur="1" fill="hold">
                                          <p:stCondLst>
                                            <p:cond delay="0"/>
                                          </p:stCondLst>
                                        </p:cTn>
                                        <p:tgtEl>
                                          <p:spTgt spid="194"/>
                                        </p:tgtEl>
                                        <p:attrNameLst>
                                          <p:attrName>style.visibility</p:attrName>
                                        </p:attrNameLst>
                                      </p:cBhvr>
                                      <p:to>
                                        <p:strVal val="visible"/>
                                      </p:to>
                                    </p:set>
                                    <p:animEffect transition="in" filter="fade">
                                      <p:cBhvr additive="repl">
                                        <p:cTn id="39" dur="1000"/>
                                        <p:tgtEl>
                                          <p:spTgt spid="194"/>
                                        </p:tgtEl>
                                      </p:cBhvr>
                                    </p:animEffect>
                                    <p:anim calcmode="lin" valueType="num">
                                      <p:cBhvr additive="repl">
                                        <p:cTn id="40" dur="1000" fill="hold"/>
                                        <p:tgtEl>
                                          <p:spTgt spid="194"/>
                                        </p:tgtEl>
                                        <p:attrNameLst>
                                          <p:attrName>ppt_x</p:attrName>
                                        </p:attrNameLst>
                                      </p:cBhvr>
                                      <p:tavLst>
                                        <p:tav tm="0">
                                          <p:val>
                                            <p:strVal val="#ppt_x"/>
                                          </p:val>
                                        </p:tav>
                                        <p:tav tm="100000">
                                          <p:val>
                                            <p:strVal val="#ppt_x"/>
                                          </p:val>
                                        </p:tav>
                                      </p:tavLst>
                                    </p:anim>
                                    <p:anim calcmode="lin" valueType="num">
                                      <p:cBhvr additive="repl">
                                        <p:cTn id="41" dur="1000" fill="hold"/>
                                        <p:tgtEl>
                                          <p:spTgt spid="19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fill="hold" nodeType="clickEffect">
                                  <p:stCondLst>
                                    <p:cond delay="0"/>
                                  </p:stCondLst>
                                  <p:childTnLst>
                                    <p:set>
                                      <p:cBhvr>
                                        <p:cTn id="45" dur="1" fill="hold">
                                          <p:stCondLst>
                                            <p:cond delay="0"/>
                                          </p:stCondLst>
                                        </p:cTn>
                                        <p:tgtEl>
                                          <p:spTgt spid="197"/>
                                        </p:tgtEl>
                                        <p:attrNameLst>
                                          <p:attrName>style.visibility</p:attrName>
                                        </p:attrNameLst>
                                      </p:cBhvr>
                                      <p:to>
                                        <p:strVal val="visible"/>
                                      </p:to>
                                    </p:set>
                                    <p:animEffect transition="in" filter="fade">
                                      <p:cBhvr additive="repl">
                                        <p:cTn id="46" dur="1000"/>
                                        <p:tgtEl>
                                          <p:spTgt spid="197"/>
                                        </p:tgtEl>
                                      </p:cBhvr>
                                    </p:animEffect>
                                    <p:anim calcmode="lin" valueType="num">
                                      <p:cBhvr additive="repl">
                                        <p:cTn id="47" dur="1000" fill="hold"/>
                                        <p:tgtEl>
                                          <p:spTgt spid="197"/>
                                        </p:tgtEl>
                                        <p:attrNameLst>
                                          <p:attrName>ppt_x</p:attrName>
                                        </p:attrNameLst>
                                      </p:cBhvr>
                                      <p:tavLst>
                                        <p:tav tm="0">
                                          <p:val>
                                            <p:strVal val="#ppt_x"/>
                                          </p:val>
                                        </p:tav>
                                        <p:tav tm="100000">
                                          <p:val>
                                            <p:strVal val="#ppt_x"/>
                                          </p:val>
                                        </p:tav>
                                      </p:tavLst>
                                    </p:anim>
                                    <p:anim calcmode="lin" valueType="num">
                                      <p:cBhvr additive="repl">
                                        <p:cTn id="48" dur="1000" fill="hold"/>
                                        <p:tgtEl>
                                          <p:spTgt spid="197"/>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חיבור שתי מנסרות פורו</a:t>
            </a:r>
            <a:endParaRPr lang="en-US" sz="4000" b="0" strike="noStrike" spc="-1">
              <a:solidFill>
                <a:srgbClr val="000000"/>
              </a:solidFill>
              <a:latin typeface="Calibri"/>
            </a:endParaRPr>
          </a:p>
        </p:txBody>
      </p:sp>
      <p:sp>
        <p:nvSpPr>
          <p:cNvPr id="200" name="Rectangle 3"/>
          <p:cNvSpPr/>
          <p:nvPr/>
        </p:nvSpPr>
        <p:spPr>
          <a:xfrm>
            <a:off x="3990960" y="1424160"/>
            <a:ext cx="6262560" cy="3197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rmAutofit fontScale="95000"/>
          </a:bodyPr>
          <a:lstStyle/>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מנסרת פורו יכולה לתת לנו הפיכה של דמות בשני צירים. </a:t>
            </a: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alibri"/>
            </a:endParaRPr>
          </a:p>
          <a:p>
            <a:pPr algn="r" rtl="1">
              <a:lnSpc>
                <a:spcPct val="80000"/>
              </a:lnSpc>
              <a:spcBef>
                <a:spcPts val="6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כדי להשיג הפיכה בציר אחד מצמידים שתי מנסרות פורו זו לזו כפי שנראה בשרטוט.</a:t>
            </a:r>
            <a:endParaRPr lang="en-US" sz="2400" b="0" strike="noStrike" spc="-1">
              <a:solidFill>
                <a:srgbClr val="000000"/>
              </a:solidFill>
              <a:latin typeface="Calibri"/>
            </a:endParaRPr>
          </a:p>
        </p:txBody>
      </p:sp>
      <p:grpSp>
        <p:nvGrpSpPr>
          <p:cNvPr id="201" name="קבוצה 24"/>
          <p:cNvGrpSpPr/>
          <p:nvPr/>
        </p:nvGrpSpPr>
        <p:grpSpPr>
          <a:xfrm>
            <a:off x="5828400" y="1918080"/>
            <a:ext cx="2010600" cy="1921320"/>
            <a:chOff x="5828400" y="1918080"/>
            <a:chExt cx="2010600" cy="1921320"/>
          </a:xfrm>
        </p:grpSpPr>
        <p:sp>
          <p:nvSpPr>
            <p:cNvPr id="202" name="משולש ישר-זווית 1"/>
            <p:cNvSpPr/>
            <p:nvPr/>
          </p:nvSpPr>
          <p:spPr>
            <a:xfrm rot="2700000">
              <a:off x="6108840" y="2199960"/>
              <a:ext cx="1359720" cy="1357200"/>
            </a:xfrm>
            <a:custGeom>
              <a:avLst/>
              <a:gdLst/>
              <a:ahLst/>
              <a:cxnLst/>
              <a:rect l="l" t="t" r="r" b="b"/>
              <a:pathLst>
                <a:path w="21600" h="21600">
                  <a:moveTo>
                    <a:pt x="0" y="0"/>
                  </a:moveTo>
                  <a:lnTo>
                    <a:pt x="21600" y="21600"/>
                  </a:lnTo>
                  <a:lnTo>
                    <a:pt x="0" y="21600"/>
                  </a:lnTo>
                  <a:lnTo>
                    <a:pt x="0" y="0"/>
                  </a:lnTo>
                  <a:close/>
                </a:path>
              </a:pathLst>
            </a:custGeom>
            <a:noFill/>
            <a:ln w="28440">
              <a:solidFill>
                <a:srgbClr val="000000"/>
              </a:solidFill>
              <a:round/>
            </a:ln>
          </p:spPr>
          <p:style>
            <a:lnRef idx="0">
              <a:scrgbClr r="0" g="0" b="0"/>
            </a:lnRef>
            <a:fillRef idx="0">
              <a:scrgbClr r="0" g="0" b="0"/>
            </a:fillRef>
            <a:effectRef idx="0">
              <a:scrgbClr r="0" g="0" b="0"/>
            </a:effectRef>
            <a:fontRef idx="minor"/>
          </p:style>
        </p:sp>
        <p:sp>
          <p:nvSpPr>
            <p:cNvPr id="203" name="TextBox 2"/>
            <p:cNvSpPr/>
            <p:nvPr/>
          </p:nvSpPr>
          <p:spPr>
            <a:xfrm>
              <a:off x="7254000" y="2049480"/>
              <a:ext cx="56700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3600" b="0" strike="noStrike" spc="-1">
                  <a:solidFill>
                    <a:srgbClr val="335B74"/>
                  </a:solidFill>
                  <a:latin typeface="Calibri"/>
                  <a:ea typeface="Calibri"/>
                </a:rPr>
                <a:t>1</a:t>
              </a:r>
              <a:endParaRPr lang="en-US" sz="3600" b="0" strike="noStrike" spc="-1">
                <a:solidFill>
                  <a:srgbClr val="000000"/>
                </a:solidFill>
                <a:latin typeface="Calibri"/>
              </a:endParaRPr>
            </a:p>
          </p:txBody>
        </p:sp>
        <p:pic>
          <p:nvPicPr>
            <p:cNvPr id="204" name="TextBox 28"/>
            <p:cNvPicPr/>
            <p:nvPr/>
          </p:nvPicPr>
          <p:blipFill>
            <a:blip r:embed="rId3"/>
            <a:stretch/>
          </p:blipFill>
          <p:spPr>
            <a:xfrm>
              <a:off x="7241760" y="3064320"/>
              <a:ext cx="597240" cy="671040"/>
            </a:xfrm>
            <a:prstGeom prst="rect">
              <a:avLst/>
            </a:prstGeom>
            <a:ln w="0">
              <a:noFill/>
            </a:ln>
          </p:spPr>
        </p:pic>
        <p:sp>
          <p:nvSpPr>
            <p:cNvPr id="205" name="מחבר ישר 4"/>
            <p:cNvSpPr/>
            <p:nvPr/>
          </p:nvSpPr>
          <p:spPr>
            <a:xfrm flipH="1">
              <a:off x="6466680" y="2294640"/>
              <a:ext cx="10713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06" name="מחבר ישר 10"/>
            <p:cNvSpPr/>
            <p:nvPr/>
          </p:nvSpPr>
          <p:spPr>
            <a:xfrm>
              <a:off x="6466680" y="2294640"/>
              <a:ext cx="0" cy="1177200"/>
            </a:xfrm>
            <a:prstGeom prst="line">
              <a:avLst/>
            </a:prstGeom>
            <a:ln w="28440">
              <a:solidFill>
                <a:srgbClr val="FF0000"/>
              </a:solidFill>
              <a:miter/>
            </a:ln>
          </p:spPr>
          <p:style>
            <a:lnRef idx="0">
              <a:scrgbClr r="0" g="0" b="0"/>
            </a:lnRef>
            <a:fillRef idx="0">
              <a:scrgbClr r="0" g="0" b="0"/>
            </a:fillRef>
            <a:effectRef idx="0">
              <a:scrgbClr r="0" g="0" b="0"/>
            </a:effectRef>
            <a:fontRef idx="minor"/>
          </p:style>
        </p:sp>
        <p:sp>
          <p:nvSpPr>
            <p:cNvPr id="207" name="מחבר ישר 21"/>
            <p:cNvSpPr/>
            <p:nvPr/>
          </p:nvSpPr>
          <p:spPr>
            <a:xfrm flipH="1">
              <a:off x="6182280" y="2508840"/>
              <a:ext cx="1424880" cy="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208" name="מחבר ישר 23"/>
            <p:cNvSpPr/>
            <p:nvPr/>
          </p:nvSpPr>
          <p:spPr>
            <a:xfrm>
              <a:off x="6210720" y="2508840"/>
              <a:ext cx="0" cy="76320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209" name="מחבר ישר 9215"/>
            <p:cNvSpPr/>
            <p:nvPr/>
          </p:nvSpPr>
          <p:spPr>
            <a:xfrm>
              <a:off x="6210720" y="3272040"/>
              <a:ext cx="1396440" cy="0"/>
            </a:xfrm>
            <a:prstGeom prst="line">
              <a:avLst/>
            </a:prstGeom>
            <a:ln w="28440">
              <a:solidFill>
                <a:srgbClr val="3366FF"/>
              </a:solidFill>
              <a:miter/>
            </a:ln>
          </p:spPr>
          <p:style>
            <a:lnRef idx="0">
              <a:scrgbClr r="0" g="0" b="0"/>
            </a:lnRef>
            <a:fillRef idx="0">
              <a:scrgbClr r="0" g="0" b="0"/>
            </a:fillRef>
            <a:effectRef idx="0">
              <a:scrgbClr r="0" g="0" b="0"/>
            </a:effectRef>
            <a:fontRef idx="minor"/>
          </p:style>
        </p:sp>
        <p:sp>
          <p:nvSpPr>
            <p:cNvPr id="210" name="מחבר ישר 9222"/>
            <p:cNvSpPr/>
            <p:nvPr/>
          </p:nvSpPr>
          <p:spPr>
            <a:xfrm>
              <a:off x="6466680" y="3472200"/>
              <a:ext cx="1071360" cy="0"/>
            </a:xfrm>
            <a:prstGeom prst="line">
              <a:avLst/>
            </a:prstGeom>
            <a:ln w="28440">
              <a:solidFill>
                <a:srgbClr val="FF0000"/>
              </a:solidFill>
              <a:miter/>
            </a:ln>
          </p:spPr>
          <p:style>
            <a:lnRef idx="0">
              <a:scrgbClr r="0" g="0" b="0"/>
            </a:lnRef>
            <a:fillRef idx="0">
              <a:scrgbClr r="0" g="0" b="0"/>
            </a:fillRef>
            <a:effectRef idx="0">
              <a:scrgbClr r="0" g="0" b="0"/>
            </a:effectRef>
            <a:fontRef idx="minor"/>
          </p:style>
        </p:sp>
      </p:grpSp>
      <p:sp>
        <p:nvSpPr>
          <p:cNvPr id="211" name="TextBox 43"/>
          <p:cNvSpPr/>
          <p:nvPr/>
        </p:nvSpPr>
        <p:spPr>
          <a:xfrm>
            <a:off x="7985160" y="2575080"/>
            <a:ext cx="573120" cy="6426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3600" b="0" strike="noStrike" spc="-1">
                <a:solidFill>
                  <a:srgbClr val="335B74"/>
                </a:solidFill>
                <a:latin typeface="Calibri"/>
                <a:ea typeface="Calibri"/>
              </a:rPr>
              <a:t>1</a:t>
            </a:r>
            <a:endParaRPr lang="en-US" sz="3600" b="0" strike="noStrike" spc="-1">
              <a:solidFill>
                <a:srgbClr val="000000"/>
              </a:solidFill>
              <a:latin typeface="Calibri"/>
            </a:endParaRPr>
          </a:p>
        </p:txBody>
      </p:sp>
      <p:pic>
        <p:nvPicPr>
          <p:cNvPr id="212" name="TextBox 52"/>
          <p:cNvPicPr/>
          <p:nvPr/>
        </p:nvPicPr>
        <p:blipFill>
          <a:blip r:embed="rId4"/>
          <a:stretch/>
        </p:blipFill>
        <p:spPr>
          <a:xfrm>
            <a:off x="8832960" y="2554200"/>
            <a:ext cx="603000" cy="676440"/>
          </a:xfrm>
          <a:prstGeom prst="rect">
            <a:avLst/>
          </a:prstGeom>
          <a:ln w="0">
            <a:noFill/>
          </a:ln>
        </p:spPr>
      </p:pic>
      <p:pic>
        <p:nvPicPr>
          <p:cNvPr id="213" name="TextBox 53"/>
          <p:cNvPicPr/>
          <p:nvPr/>
        </p:nvPicPr>
        <p:blipFill>
          <a:blip r:embed="rId5"/>
          <a:stretch/>
        </p:blipFill>
        <p:spPr>
          <a:xfrm>
            <a:off x="9412200" y="2567160"/>
            <a:ext cx="603360" cy="676080"/>
          </a:xfrm>
          <a:prstGeom prst="rect">
            <a:avLst/>
          </a:prstGeom>
          <a:ln w="0">
            <a:noFill/>
          </a:ln>
        </p:spPr>
      </p:pic>
      <p:sp>
        <p:nvSpPr>
          <p:cNvPr id="214" name="חץ ימינה 57"/>
          <p:cNvSpPr/>
          <p:nvPr/>
        </p:nvSpPr>
        <p:spPr>
          <a:xfrm>
            <a:off x="8558280" y="2800440"/>
            <a:ext cx="290520" cy="179280"/>
          </a:xfrm>
          <a:custGeom>
            <a:avLst/>
            <a:gdLst/>
            <a:ahLst/>
            <a:cxnLst/>
            <a:rect l="0" t="0" r="r" b="b"/>
            <a:pathLst>
              <a:path w="809" h="500">
                <a:moveTo>
                  <a:pt x="0" y="124"/>
                </a:moveTo>
                <a:lnTo>
                  <a:pt x="560" y="124"/>
                </a:lnTo>
                <a:lnTo>
                  <a:pt x="560" y="0"/>
                </a:lnTo>
                <a:lnTo>
                  <a:pt x="808" y="249"/>
                </a:lnTo>
                <a:lnTo>
                  <a:pt x="560" y="499"/>
                </a:lnTo>
                <a:lnTo>
                  <a:pt x="560" y="374"/>
                </a:lnTo>
                <a:lnTo>
                  <a:pt x="0" y="374"/>
                </a:lnTo>
                <a:lnTo>
                  <a:pt x="0" y="124"/>
                </a:lnTo>
              </a:path>
            </a:pathLst>
          </a:custGeom>
          <a:solidFill>
            <a:srgbClr val="C0C0C0"/>
          </a:solidFill>
          <a:ln w="9360">
            <a:solidFill>
              <a:srgbClr val="000000"/>
            </a:solidFill>
            <a:round/>
          </a:ln>
        </p:spPr>
        <p:style>
          <a:lnRef idx="0">
            <a:scrgbClr r="0" g="0" b="0"/>
          </a:lnRef>
          <a:fillRef idx="0">
            <a:scrgbClr r="0" g="0" b="0"/>
          </a:fillRef>
          <a:effectRef idx="0">
            <a:scrgbClr r="0" g="0" b="0"/>
          </a:effectRef>
          <a:fontRef idx="minor"/>
        </p:style>
      </p:sp>
      <p:sp>
        <p:nvSpPr>
          <p:cNvPr id="215" name="חץ ימינה 58"/>
          <p:cNvSpPr/>
          <p:nvPr/>
        </p:nvSpPr>
        <p:spPr>
          <a:xfrm>
            <a:off x="9275760" y="2808360"/>
            <a:ext cx="291960" cy="179280"/>
          </a:xfrm>
          <a:custGeom>
            <a:avLst/>
            <a:gdLst/>
            <a:ahLst/>
            <a:cxnLst/>
            <a:rect l="0" t="0" r="r" b="b"/>
            <a:pathLst>
              <a:path w="813" h="500">
                <a:moveTo>
                  <a:pt x="0" y="124"/>
                </a:moveTo>
                <a:lnTo>
                  <a:pt x="563" y="124"/>
                </a:lnTo>
                <a:lnTo>
                  <a:pt x="563" y="0"/>
                </a:lnTo>
                <a:lnTo>
                  <a:pt x="812" y="249"/>
                </a:lnTo>
                <a:lnTo>
                  <a:pt x="563" y="499"/>
                </a:lnTo>
                <a:lnTo>
                  <a:pt x="563" y="374"/>
                </a:lnTo>
                <a:lnTo>
                  <a:pt x="0" y="374"/>
                </a:lnTo>
                <a:lnTo>
                  <a:pt x="0" y="124"/>
                </a:lnTo>
              </a:path>
            </a:pathLst>
          </a:custGeom>
          <a:solidFill>
            <a:srgbClr val="C0C0C0"/>
          </a:solidFill>
          <a:ln w="9360">
            <a:solidFill>
              <a:srgbClr val="000000"/>
            </a:solidFill>
            <a:round/>
          </a:ln>
        </p:spPr>
        <p:style>
          <a:lnRef idx="0">
            <a:scrgbClr r="0" g="0" b="0"/>
          </a:lnRef>
          <a:fillRef idx="0">
            <a:scrgbClr r="0" g="0" b="0"/>
          </a:fillRef>
          <a:effectRef idx="0">
            <a:scrgbClr r="0" g="0" b="0"/>
          </a:effectRef>
          <a:fontRef idx="minor"/>
        </p:style>
      </p:sp>
      <p:sp>
        <p:nvSpPr>
          <p:cNvPr id="216" name="מלבן מעוגל 19"/>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17" name="מלבן מעוגל 20"/>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18" name="מלבן מעוגל 21"/>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19" name="מלבן מעוגל 27"/>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20" name="מלבן מעוגל 35"/>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21" name="מלבן מעוגל 36"/>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TextBox 16"/>
          <p:cNvSpPr/>
          <p:nvPr/>
        </p:nvSpPr>
        <p:spPr>
          <a:xfrm>
            <a:off x="4124160" y="277920"/>
            <a:ext cx="6305760" cy="7034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4000" b="1" strike="noStrike" spc="-1">
                <a:solidFill>
                  <a:srgbClr val="000000"/>
                </a:solidFill>
                <a:latin typeface="Calibri"/>
                <a:cs typeface="Calibri"/>
              </a:rPr>
              <a:t>טבלה מקבילת פאות</a:t>
            </a:r>
            <a:endParaRPr lang="en-US" sz="4000" b="0" strike="noStrike" spc="-1">
              <a:solidFill>
                <a:srgbClr val="000000"/>
              </a:solidFill>
              <a:latin typeface="Calibri"/>
            </a:endParaRPr>
          </a:p>
        </p:txBody>
      </p:sp>
      <p:sp>
        <p:nvSpPr>
          <p:cNvPr id="223" name="Rectangle 29"/>
          <p:cNvSpPr/>
          <p:nvPr/>
        </p:nvSpPr>
        <p:spPr>
          <a:xfrm>
            <a:off x="2608200" y="1948680"/>
            <a:ext cx="7585200" cy="8254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טבלה מקבילת פאות היא גוף שקוף כמו מנסרה. ייחודה הוא שפאותיה אינן מושפעות זו מזו, אלא מקבילות.</a:t>
            </a:r>
            <a:endParaRPr lang="en-US" sz="2400" b="0" strike="noStrike" spc="-1">
              <a:solidFill>
                <a:srgbClr val="000000"/>
              </a:solidFill>
              <a:latin typeface="Calibri"/>
            </a:endParaRPr>
          </a:p>
        </p:txBody>
      </p:sp>
      <p:grpSp>
        <p:nvGrpSpPr>
          <p:cNvPr id="224" name="Group 39"/>
          <p:cNvGrpSpPr/>
          <p:nvPr/>
        </p:nvGrpSpPr>
        <p:grpSpPr>
          <a:xfrm>
            <a:off x="3435480" y="3093840"/>
            <a:ext cx="2743200" cy="1143360"/>
            <a:chOff x="3435480" y="3093840"/>
            <a:chExt cx="2743200" cy="1143360"/>
          </a:xfrm>
        </p:grpSpPr>
        <p:grpSp>
          <p:nvGrpSpPr>
            <p:cNvPr id="225" name="Group 40"/>
            <p:cNvGrpSpPr/>
            <p:nvPr/>
          </p:nvGrpSpPr>
          <p:grpSpPr>
            <a:xfrm>
              <a:off x="3435480" y="3093840"/>
              <a:ext cx="2743200" cy="1143360"/>
              <a:chOff x="3435480" y="3093840"/>
              <a:chExt cx="2743200" cy="1143360"/>
            </a:xfrm>
          </p:grpSpPr>
          <p:sp>
            <p:nvSpPr>
              <p:cNvPr id="226" name="Rectangle 41"/>
              <p:cNvSpPr/>
              <p:nvPr/>
            </p:nvSpPr>
            <p:spPr>
              <a:xfrm>
                <a:off x="4575240" y="3094200"/>
                <a:ext cx="1602000" cy="916200"/>
              </a:xfrm>
              <a:prstGeom prst="rect">
                <a:avLst/>
              </a:prstGeom>
              <a:solidFill>
                <a:srgbClr val="FFFFFF"/>
              </a:solidFill>
              <a:ln w="9360">
                <a:solidFill>
                  <a:srgbClr val="000000"/>
                </a:solidFill>
                <a:prstDash val="dash"/>
                <a:miter/>
              </a:ln>
            </p:spPr>
            <p:style>
              <a:lnRef idx="0">
                <a:scrgbClr r="0" g="0" b="0"/>
              </a:lnRef>
              <a:fillRef idx="0">
                <a:scrgbClr r="0" g="0" b="0"/>
              </a:fillRef>
              <a:effectRef idx="0">
                <a:scrgbClr r="0" g="0" b="0"/>
              </a:effectRef>
              <a:fontRef idx="minor"/>
            </p:style>
          </p:sp>
          <p:sp>
            <p:nvSpPr>
              <p:cNvPr id="227" name="Rectangle 42"/>
              <p:cNvSpPr/>
              <p:nvPr/>
            </p:nvSpPr>
            <p:spPr>
              <a:xfrm>
                <a:off x="3435480" y="3322800"/>
                <a:ext cx="1646280" cy="914400"/>
              </a:xfrm>
              <a:prstGeom prst="rect">
                <a:avLst/>
              </a:prstGeom>
              <a:solidFill>
                <a:srgbClr val="FFFFFF"/>
              </a:solidFill>
              <a:ln w="9360">
                <a:solidFill>
                  <a:srgbClr val="000000"/>
                </a:solidFill>
                <a:miter/>
              </a:ln>
            </p:spPr>
            <p:style>
              <a:lnRef idx="0">
                <a:scrgbClr r="0" g="0" b="0"/>
              </a:lnRef>
              <a:fillRef idx="0">
                <a:scrgbClr r="0" g="0" b="0"/>
              </a:fillRef>
              <a:effectRef idx="0">
                <a:scrgbClr r="0" g="0" b="0"/>
              </a:effectRef>
              <a:fontRef idx="minor"/>
            </p:style>
          </p:sp>
          <p:sp>
            <p:nvSpPr>
              <p:cNvPr id="228" name="Line 43"/>
              <p:cNvSpPr/>
              <p:nvPr/>
            </p:nvSpPr>
            <p:spPr>
              <a:xfrm flipV="1">
                <a:off x="5035680" y="4007880"/>
                <a:ext cx="1143000" cy="2286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29" name="Line 44"/>
              <p:cNvSpPr/>
              <p:nvPr/>
            </p:nvSpPr>
            <p:spPr>
              <a:xfrm flipV="1">
                <a:off x="5032440" y="3093840"/>
                <a:ext cx="1144800" cy="2286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30" name="Line 45"/>
              <p:cNvSpPr/>
              <p:nvPr/>
            </p:nvSpPr>
            <p:spPr>
              <a:xfrm>
                <a:off x="6177240" y="3094200"/>
                <a:ext cx="0" cy="91404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31" name="Line 46"/>
              <p:cNvSpPr/>
              <p:nvPr/>
            </p:nvSpPr>
            <p:spPr>
              <a:xfrm>
                <a:off x="4577040" y="3094200"/>
                <a:ext cx="1553760" cy="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32" name="Line 47"/>
              <p:cNvSpPr/>
              <p:nvPr/>
            </p:nvSpPr>
            <p:spPr>
              <a:xfrm flipH="1">
                <a:off x="4577040" y="4008240"/>
                <a:ext cx="547200" cy="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sp>
            <p:nvSpPr>
              <p:cNvPr id="233" name="Line 48"/>
              <p:cNvSpPr/>
              <p:nvPr/>
            </p:nvSpPr>
            <p:spPr>
              <a:xfrm flipV="1">
                <a:off x="3548520" y="4007880"/>
                <a:ext cx="1096560" cy="18396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grpSp>
        <p:sp>
          <p:nvSpPr>
            <p:cNvPr id="234" name="Line 49"/>
            <p:cNvSpPr/>
            <p:nvPr/>
          </p:nvSpPr>
          <p:spPr>
            <a:xfrm>
              <a:off x="4577040" y="3094200"/>
              <a:ext cx="0" cy="1006560"/>
            </a:xfrm>
            <a:prstGeom prst="line">
              <a:avLst/>
            </a:prstGeom>
            <a:ln w="9360">
              <a:solidFill>
                <a:srgbClr val="000000"/>
              </a:solidFill>
              <a:prstDash val="dash"/>
              <a:miter/>
            </a:ln>
          </p:spPr>
          <p:style>
            <a:lnRef idx="0">
              <a:scrgbClr r="0" g="0" b="0"/>
            </a:lnRef>
            <a:fillRef idx="0">
              <a:scrgbClr r="0" g="0" b="0"/>
            </a:fillRef>
            <a:effectRef idx="0">
              <a:scrgbClr r="0" g="0" b="0"/>
            </a:effectRef>
            <a:fontRef idx="minor"/>
          </p:style>
        </p:sp>
      </p:grpSp>
      <p:sp>
        <p:nvSpPr>
          <p:cNvPr id="235" name="Line 50"/>
          <p:cNvSpPr/>
          <p:nvPr/>
        </p:nvSpPr>
        <p:spPr>
          <a:xfrm flipV="1">
            <a:off x="3435480" y="3093840"/>
            <a:ext cx="1209600" cy="228600"/>
          </a:xfrm>
          <a:prstGeom prst="line">
            <a:avLst/>
          </a:prstGeom>
          <a:ln w="9360">
            <a:solidFill>
              <a:srgbClr val="000000"/>
            </a:solidFill>
            <a:miter/>
          </a:ln>
        </p:spPr>
        <p:style>
          <a:lnRef idx="0">
            <a:scrgbClr r="0" g="0" b="0"/>
          </a:lnRef>
          <a:fillRef idx="0">
            <a:scrgbClr r="0" g="0" b="0"/>
          </a:fillRef>
          <a:effectRef idx="0">
            <a:scrgbClr r="0" g="0" b="0"/>
          </a:effectRef>
          <a:fontRef idx="minor"/>
        </p:style>
      </p:sp>
      <p:sp>
        <p:nvSpPr>
          <p:cNvPr id="236" name="TextBox 79"/>
          <p:cNvSpPr/>
          <p:nvPr/>
        </p:nvSpPr>
        <p:spPr>
          <a:xfrm>
            <a:off x="8825040" y="1422360"/>
            <a:ext cx="136836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הגדרה:</a:t>
            </a:r>
            <a:endParaRPr lang="en-US" sz="2800" b="0" strike="noStrike" spc="-1">
              <a:solidFill>
                <a:srgbClr val="000000"/>
              </a:solidFill>
              <a:latin typeface="Calibri"/>
            </a:endParaRPr>
          </a:p>
        </p:txBody>
      </p:sp>
      <p:sp>
        <p:nvSpPr>
          <p:cNvPr id="237" name="TextBox 80"/>
          <p:cNvSpPr/>
          <p:nvPr/>
        </p:nvSpPr>
        <p:spPr>
          <a:xfrm>
            <a:off x="7456320" y="4122720"/>
            <a:ext cx="2737080" cy="5205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800" b="1" u="sng" strike="noStrike" spc="-1">
                <a:solidFill>
                  <a:srgbClr val="000000"/>
                </a:solidFill>
                <a:uFillTx/>
                <a:latin typeface="Calibri"/>
                <a:cs typeface="Calibri"/>
              </a:rPr>
              <a:t>מהלך הקרניים:</a:t>
            </a:r>
            <a:endParaRPr lang="en-US" sz="2800" b="0" strike="noStrike" spc="-1">
              <a:solidFill>
                <a:srgbClr val="000000"/>
              </a:solidFill>
              <a:latin typeface="Calibri"/>
            </a:endParaRPr>
          </a:p>
        </p:txBody>
      </p:sp>
      <p:sp>
        <p:nvSpPr>
          <p:cNvPr id="238" name="Rectangle 29"/>
          <p:cNvSpPr/>
          <p:nvPr/>
        </p:nvSpPr>
        <p:spPr>
          <a:xfrm>
            <a:off x="5032440" y="4613400"/>
            <a:ext cx="5160960" cy="8254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spAutoFit/>
          </a:bodyPr>
          <a:lstStyle/>
          <a:p>
            <a:pPr algn="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2400" b="0" strike="noStrike" spc="-1">
                <a:solidFill>
                  <a:srgbClr val="000000"/>
                </a:solidFill>
                <a:latin typeface="Calibri"/>
                <a:cs typeface="Calibri"/>
              </a:rPr>
              <a:t>קרן האור תשבר בכניסתה מהאוויר לטבלה, ותשבר שוב ביציאתה מהטבלה לאוויר.</a:t>
            </a:r>
            <a:endParaRPr lang="en-US" sz="2400" b="0" strike="noStrike" spc="-1">
              <a:solidFill>
                <a:srgbClr val="000000"/>
              </a:solidFill>
              <a:latin typeface="Calibri"/>
            </a:endParaRPr>
          </a:p>
        </p:txBody>
      </p:sp>
      <p:sp>
        <p:nvSpPr>
          <p:cNvPr id="239" name="מלבן מעוגל 18"/>
          <p:cNvSpPr/>
          <p:nvPr/>
        </p:nvSpPr>
        <p:spPr>
          <a:xfrm>
            <a:off x="10550520" y="145404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הגדרה</a:t>
            </a:r>
            <a:endParaRPr lang="en-US" sz="1600" b="0" strike="noStrike" spc="-1">
              <a:solidFill>
                <a:srgbClr val="000000"/>
              </a:solidFill>
              <a:latin typeface="Calibri"/>
            </a:endParaRPr>
          </a:p>
        </p:txBody>
      </p:sp>
      <p:sp>
        <p:nvSpPr>
          <p:cNvPr id="240" name="מלבן מעוגל 19"/>
          <p:cNvSpPr/>
          <p:nvPr/>
        </p:nvSpPr>
        <p:spPr>
          <a:xfrm>
            <a:off x="10550520" y="185112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מנסרת פורו</a:t>
            </a:r>
            <a:endParaRPr lang="en-US" sz="1600" b="0" strike="noStrike" spc="-1">
              <a:solidFill>
                <a:srgbClr val="000000"/>
              </a:solidFill>
              <a:latin typeface="Calibri"/>
            </a:endParaRPr>
          </a:p>
        </p:txBody>
      </p:sp>
      <p:sp>
        <p:nvSpPr>
          <p:cNvPr id="241" name="מלבן מעוגל 20"/>
          <p:cNvSpPr/>
          <p:nvPr/>
        </p:nvSpPr>
        <p:spPr>
          <a:xfrm>
            <a:off x="10550520" y="39639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נפיצת האור</a:t>
            </a:r>
            <a:endParaRPr lang="en-US" sz="1600" b="0" strike="noStrike" spc="-1">
              <a:solidFill>
                <a:srgbClr val="000000"/>
              </a:solidFill>
              <a:latin typeface="Calibri"/>
            </a:endParaRPr>
          </a:p>
        </p:txBody>
      </p:sp>
      <p:sp>
        <p:nvSpPr>
          <p:cNvPr id="242" name="מלבן מעוגל 21"/>
          <p:cNvSpPr/>
          <p:nvPr/>
        </p:nvSpPr>
        <p:spPr>
          <a:xfrm>
            <a:off x="10550520" y="2903400"/>
            <a:ext cx="1441440" cy="509760"/>
          </a:xfrm>
          <a:custGeom>
            <a:avLst/>
            <a:gdLst/>
            <a:ahLst/>
            <a:cxnLst/>
            <a:rect l="0" t="0" r="r" b="b"/>
            <a:pathLst>
              <a:path w="4006" h="1418">
                <a:moveTo>
                  <a:pt x="236" y="0"/>
                </a:moveTo>
                <a:lnTo>
                  <a:pt x="236" y="0"/>
                </a:lnTo>
                <a:cubicBezTo>
                  <a:pt x="195" y="0"/>
                  <a:pt x="154" y="11"/>
                  <a:pt x="118" y="32"/>
                </a:cubicBezTo>
                <a:cubicBezTo>
                  <a:pt x="82" y="52"/>
                  <a:pt x="52" y="82"/>
                  <a:pt x="32" y="118"/>
                </a:cubicBezTo>
                <a:cubicBezTo>
                  <a:pt x="11" y="154"/>
                  <a:pt x="0" y="195"/>
                  <a:pt x="0" y="236"/>
                </a:cubicBezTo>
                <a:lnTo>
                  <a:pt x="0" y="1180"/>
                </a:lnTo>
                <a:lnTo>
                  <a:pt x="0" y="1181"/>
                </a:lnTo>
                <a:cubicBezTo>
                  <a:pt x="0" y="1222"/>
                  <a:pt x="11" y="1263"/>
                  <a:pt x="32" y="1299"/>
                </a:cubicBezTo>
                <a:cubicBezTo>
                  <a:pt x="52" y="1335"/>
                  <a:pt x="82" y="1365"/>
                  <a:pt x="118" y="1385"/>
                </a:cubicBezTo>
                <a:cubicBezTo>
                  <a:pt x="154" y="1406"/>
                  <a:pt x="195" y="1417"/>
                  <a:pt x="236" y="1417"/>
                </a:cubicBezTo>
                <a:lnTo>
                  <a:pt x="3768" y="1417"/>
                </a:lnTo>
                <a:lnTo>
                  <a:pt x="3769" y="1417"/>
                </a:lnTo>
                <a:cubicBezTo>
                  <a:pt x="3810" y="1417"/>
                  <a:pt x="3851" y="1406"/>
                  <a:pt x="3887" y="1385"/>
                </a:cubicBezTo>
                <a:cubicBezTo>
                  <a:pt x="3923" y="1365"/>
                  <a:pt x="3953" y="1335"/>
                  <a:pt x="3973" y="1299"/>
                </a:cubicBezTo>
                <a:cubicBezTo>
                  <a:pt x="3994" y="1263"/>
                  <a:pt x="4005" y="1222"/>
                  <a:pt x="4005" y="1181"/>
                </a:cubicBezTo>
                <a:lnTo>
                  <a:pt x="4005" y="236"/>
                </a:lnTo>
                <a:lnTo>
                  <a:pt x="4005" y="236"/>
                </a:lnTo>
                <a:lnTo>
                  <a:pt x="4005" y="236"/>
                </a:lnTo>
                <a:cubicBezTo>
                  <a:pt x="4005" y="195"/>
                  <a:pt x="3994" y="154"/>
                  <a:pt x="3973" y="118"/>
                </a:cubicBezTo>
                <a:cubicBezTo>
                  <a:pt x="3953" y="82"/>
                  <a:pt x="3923" y="52"/>
                  <a:pt x="3887" y="32"/>
                </a:cubicBezTo>
                <a:cubicBezTo>
                  <a:pt x="3851" y="11"/>
                  <a:pt x="3810" y="0"/>
                  <a:pt x="3769" y="0"/>
                </a:cubicBezTo>
                <a:lnTo>
                  <a:pt x="236" y="0"/>
                </a:lnTo>
              </a:path>
            </a:pathLst>
          </a:custGeom>
          <a:solidFill>
            <a:srgbClr val="2683C6"/>
          </a:soli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טבלה מקבילת פאות</a:t>
            </a:r>
            <a:endParaRPr lang="en-US" sz="1600" b="0" strike="noStrike" spc="-1">
              <a:solidFill>
                <a:srgbClr val="000000"/>
              </a:solidFill>
              <a:latin typeface="Calibri"/>
            </a:endParaRPr>
          </a:p>
        </p:txBody>
      </p:sp>
      <p:sp>
        <p:nvSpPr>
          <p:cNvPr id="243" name="מלבן מעוגל 22"/>
          <p:cNvSpPr/>
          <p:nvPr/>
        </p:nvSpPr>
        <p:spPr>
          <a:xfrm>
            <a:off x="10550520" y="2281320"/>
            <a:ext cx="1441440" cy="534960"/>
          </a:xfrm>
          <a:custGeom>
            <a:avLst/>
            <a:gdLst/>
            <a:ahLst/>
            <a:cxnLst/>
            <a:rect l="0" t="0" r="r" b="b"/>
            <a:pathLst>
              <a:path w="4006" h="1488">
                <a:moveTo>
                  <a:pt x="247" y="0"/>
                </a:moveTo>
                <a:lnTo>
                  <a:pt x="248" y="0"/>
                </a:lnTo>
                <a:cubicBezTo>
                  <a:pt x="204" y="0"/>
                  <a:pt x="162" y="11"/>
                  <a:pt x="124" y="33"/>
                </a:cubicBezTo>
                <a:cubicBezTo>
                  <a:pt x="86" y="55"/>
                  <a:pt x="55" y="86"/>
                  <a:pt x="33" y="124"/>
                </a:cubicBezTo>
                <a:cubicBezTo>
                  <a:pt x="11" y="162"/>
                  <a:pt x="0" y="204"/>
                  <a:pt x="0" y="248"/>
                </a:cubicBezTo>
                <a:lnTo>
                  <a:pt x="0" y="1239"/>
                </a:lnTo>
                <a:lnTo>
                  <a:pt x="0" y="1239"/>
                </a:lnTo>
                <a:cubicBezTo>
                  <a:pt x="0" y="1283"/>
                  <a:pt x="11" y="1325"/>
                  <a:pt x="33" y="1363"/>
                </a:cubicBezTo>
                <a:cubicBezTo>
                  <a:pt x="55" y="1401"/>
                  <a:pt x="86" y="1432"/>
                  <a:pt x="124" y="1454"/>
                </a:cubicBezTo>
                <a:cubicBezTo>
                  <a:pt x="162" y="1476"/>
                  <a:pt x="204" y="1487"/>
                  <a:pt x="248" y="1487"/>
                </a:cubicBezTo>
                <a:lnTo>
                  <a:pt x="3757" y="1487"/>
                </a:lnTo>
                <a:lnTo>
                  <a:pt x="3757" y="1487"/>
                </a:lnTo>
                <a:cubicBezTo>
                  <a:pt x="3801" y="1487"/>
                  <a:pt x="3843" y="1476"/>
                  <a:pt x="3881" y="1454"/>
                </a:cubicBezTo>
                <a:cubicBezTo>
                  <a:pt x="3919" y="1432"/>
                  <a:pt x="3950" y="1401"/>
                  <a:pt x="3972" y="1363"/>
                </a:cubicBezTo>
                <a:cubicBezTo>
                  <a:pt x="3994" y="1325"/>
                  <a:pt x="4005" y="1283"/>
                  <a:pt x="4005" y="1239"/>
                </a:cubicBezTo>
                <a:lnTo>
                  <a:pt x="4005" y="247"/>
                </a:lnTo>
                <a:lnTo>
                  <a:pt x="4005" y="248"/>
                </a:lnTo>
                <a:lnTo>
                  <a:pt x="4005" y="248"/>
                </a:lnTo>
                <a:cubicBezTo>
                  <a:pt x="4005" y="204"/>
                  <a:pt x="3994" y="162"/>
                  <a:pt x="3972" y="124"/>
                </a:cubicBezTo>
                <a:cubicBezTo>
                  <a:pt x="3950" y="86"/>
                  <a:pt x="3919" y="55"/>
                  <a:pt x="3881" y="33"/>
                </a:cubicBezTo>
                <a:cubicBezTo>
                  <a:pt x="3843" y="11"/>
                  <a:pt x="3801" y="0"/>
                  <a:pt x="3757" y="0"/>
                </a:cubicBezTo>
                <a:lnTo>
                  <a:pt x="247"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חיבור מנסרות פורו</a:t>
            </a:r>
            <a:endParaRPr lang="en-US" sz="1600" b="0" strike="noStrike" spc="-1">
              <a:solidFill>
                <a:srgbClr val="000000"/>
              </a:solidFill>
              <a:latin typeface="Calibri"/>
            </a:endParaRPr>
          </a:p>
        </p:txBody>
      </p:sp>
      <p:sp>
        <p:nvSpPr>
          <p:cNvPr id="244" name="מלבן מעוגל 23"/>
          <p:cNvSpPr/>
          <p:nvPr/>
        </p:nvSpPr>
        <p:spPr>
          <a:xfrm>
            <a:off x="10550520" y="3521160"/>
            <a:ext cx="1441440" cy="333360"/>
          </a:xfrm>
          <a:custGeom>
            <a:avLst/>
            <a:gdLst/>
            <a:ahLst/>
            <a:cxnLst/>
            <a:rect l="0" t="0" r="r" b="b"/>
            <a:pathLst>
              <a:path w="4006" h="928">
                <a:moveTo>
                  <a:pt x="154" y="0"/>
                </a:moveTo>
                <a:lnTo>
                  <a:pt x="155" y="0"/>
                </a:lnTo>
                <a:cubicBezTo>
                  <a:pt x="127" y="0"/>
                  <a:pt x="101" y="7"/>
                  <a:pt x="77" y="21"/>
                </a:cubicBezTo>
                <a:cubicBezTo>
                  <a:pt x="54" y="34"/>
                  <a:pt x="34" y="54"/>
                  <a:pt x="21" y="77"/>
                </a:cubicBezTo>
                <a:cubicBezTo>
                  <a:pt x="7" y="101"/>
                  <a:pt x="0" y="127"/>
                  <a:pt x="0" y="155"/>
                </a:cubicBezTo>
                <a:lnTo>
                  <a:pt x="0" y="772"/>
                </a:lnTo>
                <a:lnTo>
                  <a:pt x="0" y="773"/>
                </a:lnTo>
                <a:cubicBezTo>
                  <a:pt x="0" y="800"/>
                  <a:pt x="7" y="826"/>
                  <a:pt x="21" y="850"/>
                </a:cubicBezTo>
                <a:cubicBezTo>
                  <a:pt x="34" y="873"/>
                  <a:pt x="54" y="893"/>
                  <a:pt x="77" y="906"/>
                </a:cubicBezTo>
                <a:cubicBezTo>
                  <a:pt x="101" y="920"/>
                  <a:pt x="127" y="927"/>
                  <a:pt x="155" y="927"/>
                </a:cubicBezTo>
                <a:lnTo>
                  <a:pt x="3850" y="927"/>
                </a:lnTo>
                <a:lnTo>
                  <a:pt x="3851" y="927"/>
                </a:lnTo>
                <a:cubicBezTo>
                  <a:pt x="3878" y="927"/>
                  <a:pt x="3904" y="920"/>
                  <a:pt x="3928" y="906"/>
                </a:cubicBezTo>
                <a:cubicBezTo>
                  <a:pt x="3951" y="893"/>
                  <a:pt x="3971" y="873"/>
                  <a:pt x="3984" y="850"/>
                </a:cubicBezTo>
                <a:cubicBezTo>
                  <a:pt x="3998" y="826"/>
                  <a:pt x="4005" y="800"/>
                  <a:pt x="4005" y="773"/>
                </a:cubicBezTo>
                <a:lnTo>
                  <a:pt x="4005" y="154"/>
                </a:lnTo>
                <a:lnTo>
                  <a:pt x="4005" y="155"/>
                </a:lnTo>
                <a:lnTo>
                  <a:pt x="4005" y="155"/>
                </a:lnTo>
                <a:cubicBezTo>
                  <a:pt x="4005" y="127"/>
                  <a:pt x="3998" y="101"/>
                  <a:pt x="3984" y="77"/>
                </a:cubicBezTo>
                <a:cubicBezTo>
                  <a:pt x="3971" y="54"/>
                  <a:pt x="3951" y="34"/>
                  <a:pt x="3928" y="21"/>
                </a:cubicBezTo>
                <a:cubicBezTo>
                  <a:pt x="3904" y="7"/>
                  <a:pt x="3878" y="0"/>
                  <a:pt x="3851" y="0"/>
                </a:cubicBezTo>
                <a:lnTo>
                  <a:pt x="154" y="0"/>
                </a:lnTo>
              </a:path>
            </a:pathLst>
          </a:custGeom>
          <a:gradFill rotWithShape="0">
            <a:gsLst>
              <a:gs pos="0">
                <a:srgbClr val="06375A"/>
              </a:gs>
              <a:gs pos="100000">
                <a:srgbClr val="13649D"/>
              </a:gs>
            </a:gsLst>
            <a:lin ang="10800000"/>
          </a:grad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rtl="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he-IL" sz="1600" b="0" strike="noStrike" spc="-1">
                <a:solidFill>
                  <a:srgbClr val="FFFFFF"/>
                </a:solidFill>
                <a:latin typeface="Calibri"/>
                <a:cs typeface="Calibri"/>
              </a:rPr>
              <a:t>מנסרה משולשת</a:t>
            </a:r>
            <a:endParaRPr lang="en-US" sz="16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fill="hold" nodeType="clickEffect">
                                  <p:stCondLst>
                                    <p:cond delay="0"/>
                                  </p:stCondLst>
                                  <p:childTnLst>
                                    <p:set>
                                      <p:cBhvr>
                                        <p:cTn id="6" dur="1" fill="hold">
                                          <p:stCondLst>
                                            <p:cond delay="0"/>
                                          </p:stCondLst>
                                        </p:cTn>
                                        <p:tgtEl>
                                          <p:spTgt spid="236"/>
                                        </p:tgtEl>
                                        <p:attrNameLst>
                                          <p:attrName>style.visibility</p:attrName>
                                        </p:attrNameLst>
                                      </p:cBhvr>
                                      <p:to>
                                        <p:strVal val="visible"/>
                                      </p:to>
                                    </p:set>
                                    <p:animEffect transition="in" filter="fade">
                                      <p:cBhvr additive="repl">
                                        <p:cTn id="7" dur="1000"/>
                                        <p:tgtEl>
                                          <p:spTgt spid="236"/>
                                        </p:tgtEl>
                                      </p:cBhvr>
                                    </p:animEffect>
                                    <p:anim calcmode="lin" valueType="num">
                                      <p:cBhvr additive="repl">
                                        <p:cTn id="8" dur="1000" fill="hold"/>
                                        <p:tgtEl>
                                          <p:spTgt spid="236"/>
                                        </p:tgtEl>
                                        <p:attrNameLst>
                                          <p:attrName>ppt_x</p:attrName>
                                        </p:attrNameLst>
                                      </p:cBhvr>
                                      <p:tavLst>
                                        <p:tav tm="0">
                                          <p:val>
                                            <p:strVal val="#ppt_x"/>
                                          </p:val>
                                        </p:tav>
                                        <p:tav tm="100000">
                                          <p:val>
                                            <p:strVal val="#ppt_x"/>
                                          </p:val>
                                        </p:tav>
                                      </p:tavLst>
                                    </p:anim>
                                    <p:anim calcmode="lin" valueType="num">
                                      <p:cBhvr additive="repl">
                                        <p:cTn id="9" dur="1000" fill="hold"/>
                                        <p:tgtEl>
                                          <p:spTgt spid="236"/>
                                        </p:tgtEl>
                                        <p:attrNameLst>
                                          <p:attrName>ppt_y</p:attrName>
                                        </p:attrNameLst>
                                      </p:cBhvr>
                                      <p:tavLst>
                                        <p:tav tm="0">
                                          <p:val>
                                            <p:strVal val="#ppt_y+.1"/>
                                          </p:val>
                                        </p:tav>
                                        <p:tav tm="100000">
                                          <p:val>
                                            <p:strVal val="#ppt_y"/>
                                          </p:val>
                                        </p:tav>
                                      </p:tavLst>
                                    </p:anim>
                                  </p:childTnLst>
                                </p:cTn>
                              </p:par>
                              <p:par>
                                <p:cTn id="10" presetID="42" presetClass="entr" fill="hold" nodeType="withEffect">
                                  <p:stCondLst>
                                    <p:cond delay="0"/>
                                  </p:stCondLst>
                                  <p:childTnLst>
                                    <p:set>
                                      <p:cBhvr>
                                        <p:cTn id="11" dur="1" fill="hold">
                                          <p:stCondLst>
                                            <p:cond delay="0"/>
                                          </p:stCondLst>
                                        </p:cTn>
                                        <p:tgtEl>
                                          <p:spTgt spid="223"/>
                                        </p:tgtEl>
                                        <p:attrNameLst>
                                          <p:attrName>style.visibility</p:attrName>
                                        </p:attrNameLst>
                                      </p:cBhvr>
                                      <p:to>
                                        <p:strVal val="visible"/>
                                      </p:to>
                                    </p:set>
                                    <p:animEffect transition="in" filter="fade">
                                      <p:cBhvr additive="repl">
                                        <p:cTn id="12" dur="1000"/>
                                        <p:tgtEl>
                                          <p:spTgt spid="223"/>
                                        </p:tgtEl>
                                      </p:cBhvr>
                                    </p:animEffect>
                                    <p:anim calcmode="lin" valueType="num">
                                      <p:cBhvr additive="repl">
                                        <p:cTn id="13" dur="1000" fill="hold"/>
                                        <p:tgtEl>
                                          <p:spTgt spid="223"/>
                                        </p:tgtEl>
                                        <p:attrNameLst>
                                          <p:attrName>ppt_x</p:attrName>
                                        </p:attrNameLst>
                                      </p:cBhvr>
                                      <p:tavLst>
                                        <p:tav tm="0">
                                          <p:val>
                                            <p:strVal val="#ppt_x"/>
                                          </p:val>
                                        </p:tav>
                                        <p:tav tm="100000">
                                          <p:val>
                                            <p:strVal val="#ppt_x"/>
                                          </p:val>
                                        </p:tav>
                                      </p:tavLst>
                                    </p:anim>
                                    <p:anim calcmode="lin" valueType="num">
                                      <p:cBhvr additive="repl">
                                        <p:cTn id="14" dur="1000" fill="hold"/>
                                        <p:tgtEl>
                                          <p:spTgt spid="223"/>
                                        </p:tgtEl>
                                        <p:attrNameLst>
                                          <p:attrName>ppt_y</p:attrName>
                                        </p:attrNameLst>
                                      </p:cBhvr>
                                      <p:tavLst>
                                        <p:tav tm="0">
                                          <p:val>
                                            <p:strVal val="#ppt_y+.1"/>
                                          </p:val>
                                        </p:tav>
                                        <p:tav tm="100000">
                                          <p:val>
                                            <p:strVal val="#ppt_y"/>
                                          </p:val>
                                        </p:tav>
                                      </p:tavLst>
                                    </p:anim>
                                  </p:childTnLst>
                                </p:cTn>
                              </p:par>
                              <p:par>
                                <p:cTn id="15" presetID="42" presetClass="entr" fill="hold" nodeType="withEffect">
                                  <p:stCondLst>
                                    <p:cond delay="0"/>
                                  </p:stCondLst>
                                  <p:childTnLst>
                                    <p:set>
                                      <p:cBhvr>
                                        <p:cTn id="16" dur="1" fill="hold">
                                          <p:stCondLst>
                                            <p:cond delay="0"/>
                                          </p:stCondLst>
                                        </p:cTn>
                                        <p:tgtEl>
                                          <p:spTgt spid="224"/>
                                        </p:tgtEl>
                                        <p:attrNameLst>
                                          <p:attrName>style.visibility</p:attrName>
                                        </p:attrNameLst>
                                      </p:cBhvr>
                                      <p:to>
                                        <p:strVal val="visible"/>
                                      </p:to>
                                    </p:set>
                                    <p:animEffect transition="in" filter="fade">
                                      <p:cBhvr additive="repl">
                                        <p:cTn id="17" dur="1000"/>
                                        <p:tgtEl>
                                          <p:spTgt spid="224"/>
                                        </p:tgtEl>
                                      </p:cBhvr>
                                    </p:animEffect>
                                    <p:anim calcmode="lin" valueType="num">
                                      <p:cBhvr additive="repl">
                                        <p:cTn id="18" dur="1000" fill="hold"/>
                                        <p:tgtEl>
                                          <p:spTgt spid="224"/>
                                        </p:tgtEl>
                                        <p:attrNameLst>
                                          <p:attrName>ppt_x</p:attrName>
                                        </p:attrNameLst>
                                      </p:cBhvr>
                                      <p:tavLst>
                                        <p:tav tm="0">
                                          <p:val>
                                            <p:strVal val="#ppt_x"/>
                                          </p:val>
                                        </p:tav>
                                        <p:tav tm="100000">
                                          <p:val>
                                            <p:strVal val="#ppt_x"/>
                                          </p:val>
                                        </p:tav>
                                      </p:tavLst>
                                    </p:anim>
                                    <p:anim calcmode="lin" valueType="num">
                                      <p:cBhvr additive="repl">
                                        <p:cTn id="19" dur="1000" fill="hold"/>
                                        <p:tgtEl>
                                          <p:spTgt spid="224"/>
                                        </p:tgtEl>
                                        <p:attrNameLst>
                                          <p:attrName>ppt_y</p:attrName>
                                        </p:attrNameLst>
                                      </p:cBhvr>
                                      <p:tavLst>
                                        <p:tav tm="0">
                                          <p:val>
                                            <p:strVal val="#ppt_y+.1"/>
                                          </p:val>
                                        </p:tav>
                                        <p:tav tm="100000">
                                          <p:val>
                                            <p:strVal val="#ppt_y"/>
                                          </p:val>
                                        </p:tav>
                                      </p:tavLst>
                                    </p:anim>
                                  </p:childTnLst>
                                </p:cTn>
                              </p:par>
                              <p:par>
                                <p:cTn id="20" presetID="42" presetClass="entr" fill="hold" nodeType="withEffect">
                                  <p:stCondLst>
                                    <p:cond delay="0"/>
                                  </p:stCondLst>
                                  <p:childTnLst>
                                    <p:set>
                                      <p:cBhvr>
                                        <p:cTn id="21" dur="1" fill="hold">
                                          <p:stCondLst>
                                            <p:cond delay="0"/>
                                          </p:stCondLst>
                                        </p:cTn>
                                        <p:tgtEl>
                                          <p:spTgt spid="235"/>
                                        </p:tgtEl>
                                        <p:attrNameLst>
                                          <p:attrName>style.visibility</p:attrName>
                                        </p:attrNameLst>
                                      </p:cBhvr>
                                      <p:to>
                                        <p:strVal val="visible"/>
                                      </p:to>
                                    </p:set>
                                    <p:animEffect transition="in" filter="fade">
                                      <p:cBhvr additive="repl">
                                        <p:cTn id="22" dur="1000"/>
                                        <p:tgtEl>
                                          <p:spTgt spid="235"/>
                                        </p:tgtEl>
                                      </p:cBhvr>
                                    </p:animEffect>
                                    <p:anim calcmode="lin" valueType="num">
                                      <p:cBhvr additive="repl">
                                        <p:cTn id="23" dur="1000" fill="hold"/>
                                        <p:tgtEl>
                                          <p:spTgt spid="235"/>
                                        </p:tgtEl>
                                        <p:attrNameLst>
                                          <p:attrName>ppt_x</p:attrName>
                                        </p:attrNameLst>
                                      </p:cBhvr>
                                      <p:tavLst>
                                        <p:tav tm="0">
                                          <p:val>
                                            <p:strVal val="#ppt_x"/>
                                          </p:val>
                                        </p:tav>
                                        <p:tav tm="100000">
                                          <p:val>
                                            <p:strVal val="#ppt_x"/>
                                          </p:val>
                                        </p:tav>
                                      </p:tavLst>
                                    </p:anim>
                                    <p:anim calcmode="lin" valueType="num">
                                      <p:cBhvr additive="repl">
                                        <p:cTn id="24" dur="1000" fill="hold"/>
                                        <p:tgtEl>
                                          <p:spTgt spid="23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fill="hold" nodeType="clickEffect">
                                  <p:stCondLst>
                                    <p:cond delay="0"/>
                                  </p:stCondLst>
                                  <p:childTnLst>
                                    <p:set>
                                      <p:cBhvr>
                                        <p:cTn id="28" dur="1" fill="hold">
                                          <p:stCondLst>
                                            <p:cond delay="0"/>
                                          </p:stCondLst>
                                        </p:cTn>
                                        <p:tgtEl>
                                          <p:spTgt spid="237"/>
                                        </p:tgtEl>
                                        <p:attrNameLst>
                                          <p:attrName>style.visibility</p:attrName>
                                        </p:attrNameLst>
                                      </p:cBhvr>
                                      <p:to>
                                        <p:strVal val="visible"/>
                                      </p:to>
                                    </p:set>
                                    <p:animEffect transition="in" filter="fade">
                                      <p:cBhvr additive="repl">
                                        <p:cTn id="29" dur="1000"/>
                                        <p:tgtEl>
                                          <p:spTgt spid="237"/>
                                        </p:tgtEl>
                                      </p:cBhvr>
                                    </p:animEffect>
                                    <p:anim calcmode="lin" valueType="num">
                                      <p:cBhvr additive="repl">
                                        <p:cTn id="30" dur="1000" fill="hold"/>
                                        <p:tgtEl>
                                          <p:spTgt spid="237"/>
                                        </p:tgtEl>
                                        <p:attrNameLst>
                                          <p:attrName>ppt_x</p:attrName>
                                        </p:attrNameLst>
                                      </p:cBhvr>
                                      <p:tavLst>
                                        <p:tav tm="0">
                                          <p:val>
                                            <p:strVal val="#ppt_x"/>
                                          </p:val>
                                        </p:tav>
                                        <p:tav tm="100000">
                                          <p:val>
                                            <p:strVal val="#ppt_x"/>
                                          </p:val>
                                        </p:tav>
                                      </p:tavLst>
                                    </p:anim>
                                    <p:anim calcmode="lin" valueType="num">
                                      <p:cBhvr additive="repl">
                                        <p:cTn id="31" dur="1000" fill="hold"/>
                                        <p:tgtEl>
                                          <p:spTgt spid="237"/>
                                        </p:tgtEl>
                                        <p:attrNameLst>
                                          <p:attrName>ppt_y</p:attrName>
                                        </p:attrNameLst>
                                      </p:cBhvr>
                                      <p:tavLst>
                                        <p:tav tm="0">
                                          <p:val>
                                            <p:strVal val="#ppt_y+.1"/>
                                          </p:val>
                                        </p:tav>
                                        <p:tav tm="100000">
                                          <p:val>
                                            <p:strVal val="#ppt_y"/>
                                          </p:val>
                                        </p:tav>
                                      </p:tavLst>
                                    </p:anim>
                                  </p:childTnLst>
                                </p:cTn>
                              </p:par>
                              <p:par>
                                <p:cTn id="32" presetID="42" presetClass="entr" fill="hold" nodeType="withEffect">
                                  <p:stCondLst>
                                    <p:cond delay="0"/>
                                  </p:stCondLst>
                                  <p:childTnLst>
                                    <p:set>
                                      <p:cBhvr>
                                        <p:cTn id="33" dur="1" fill="hold">
                                          <p:stCondLst>
                                            <p:cond delay="0"/>
                                          </p:stCondLst>
                                        </p:cTn>
                                        <p:tgtEl>
                                          <p:spTgt spid="238"/>
                                        </p:tgtEl>
                                        <p:attrNameLst>
                                          <p:attrName>style.visibility</p:attrName>
                                        </p:attrNameLst>
                                      </p:cBhvr>
                                      <p:to>
                                        <p:strVal val="visible"/>
                                      </p:to>
                                    </p:set>
                                    <p:animEffect transition="in" filter="fade">
                                      <p:cBhvr additive="repl">
                                        <p:cTn id="34" dur="1000"/>
                                        <p:tgtEl>
                                          <p:spTgt spid="238"/>
                                        </p:tgtEl>
                                      </p:cBhvr>
                                    </p:animEffect>
                                    <p:anim calcmode="lin" valueType="num">
                                      <p:cBhvr additive="repl">
                                        <p:cTn id="35" dur="1000" fill="hold"/>
                                        <p:tgtEl>
                                          <p:spTgt spid="238"/>
                                        </p:tgtEl>
                                        <p:attrNameLst>
                                          <p:attrName>ppt_x</p:attrName>
                                        </p:attrNameLst>
                                      </p:cBhvr>
                                      <p:tavLst>
                                        <p:tav tm="0">
                                          <p:val>
                                            <p:strVal val="#ppt_x"/>
                                          </p:val>
                                        </p:tav>
                                        <p:tav tm="100000">
                                          <p:val>
                                            <p:strVal val="#ppt_x"/>
                                          </p:val>
                                        </p:tav>
                                      </p:tavLst>
                                    </p:anim>
                                    <p:anim calcmode="lin" valueType="num">
                                      <p:cBhvr additive="repl">
                                        <p:cTn id="36" dur="1000" fill="hold"/>
                                        <p:tgtEl>
                                          <p:spTgt spid="23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4885</TotalTime>
  <Words>2756</Words>
  <Application>Microsoft Office PowerPoint</Application>
  <PresentationFormat>מותאם אישית</PresentationFormat>
  <Paragraphs>637</Paragraphs>
  <Slides>16</Slides>
  <Notes>16</Notes>
  <HiddenSlides>0</HiddenSlides>
  <MMClips>0</MMClips>
  <ScaleCrop>false</ScaleCrop>
  <HeadingPairs>
    <vt:vector size="6" baseType="variant">
      <vt:variant>
        <vt:lpstr>גופנים בשימוש</vt:lpstr>
      </vt:variant>
      <vt:variant>
        <vt:i4>10</vt:i4>
      </vt:variant>
      <vt:variant>
        <vt:lpstr>ערכת נושא</vt:lpstr>
      </vt:variant>
      <vt:variant>
        <vt:i4>2</vt:i4>
      </vt:variant>
      <vt:variant>
        <vt:lpstr>כותרות שקופיות</vt:lpstr>
      </vt:variant>
      <vt:variant>
        <vt:i4>16</vt:i4>
      </vt:variant>
    </vt:vector>
  </HeadingPairs>
  <TitlesOfParts>
    <vt:vector size="28" baseType="lpstr">
      <vt:lpstr>AdumaFOT Bold</vt:lpstr>
      <vt:lpstr>AdumaFOT Regular</vt:lpstr>
      <vt:lpstr>Arial</vt:lpstr>
      <vt:lpstr>Calibri</vt:lpstr>
      <vt:lpstr>DejaVu Sans</vt:lpstr>
      <vt:lpstr>Guttman Yad-Brush</vt:lpstr>
      <vt:lpstr>Symbol</vt:lpstr>
      <vt:lpstr>Tahoma</vt:lpstr>
      <vt:lpstr>Times New Roman</vt:lpstr>
      <vt:lpstr>Wingdings</vt:lpstr>
      <vt:lpstr>Office Theme</vt:lpstr>
      <vt:lpstr>Office Theme</vt:lpstr>
      <vt:lpstr>מנסרות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subject/>
  <dc:creator>מאור גלס</dc:creator>
  <dc:description/>
  <cp:lastModifiedBy>ADMIN</cp:lastModifiedBy>
  <cp:revision>169</cp:revision>
  <dcterms:created xsi:type="dcterms:W3CDTF">2019-01-01T15:54:30Z</dcterms:created>
  <dcterms:modified xsi:type="dcterms:W3CDTF">2022-02-15T17:28:10Z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r8>-2093827220</vt:r8>
  </property>
  <property fmtid="{D5CDD505-2E9C-101B-9397-08002B2CF9AE}" pid="3" name="_AuthorEmail">
    <vt:lpwstr>s8621276@IAF.IDF.IL</vt:lpwstr>
  </property>
  <property fmtid="{D5CDD505-2E9C-101B-9397-08002B2CF9AE}" pid="4" name="_AuthorEmailDisplayName">
    <vt:lpwstr>דומקה יגב שחר</vt:lpwstr>
  </property>
  <property fmtid="{D5CDD505-2E9C-101B-9397-08002B2CF9AE}" pid="5" name="_EmailSubject">
    <vt:lpwstr>מצגות מתוקפות</vt:lpwstr>
  </property>
  <property fmtid="{D5CDD505-2E9C-101B-9397-08002B2CF9AE}" pid="6" name="_NewReviewCycle">
    <vt:lpwstr/>
  </property>
  <property fmtid="{D5CDD505-2E9C-101B-9397-08002B2CF9AE}" pid="7" name="_PreviousAdHocReviewCycleID">
    <vt:r8>-1194823957</vt:r8>
  </property>
</Properties>
</file>