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26"/>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Lst>
  <p:sldSz cx="12193588"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29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5" name="מלבן 94"/>
          <p:cNvSpPr/>
          <p:nvPr/>
        </p:nvSpPr>
        <p:spPr>
          <a:xfrm>
            <a:off x="0" y="0"/>
            <a:ext cx="6858000" cy="9144000"/>
          </a:xfrm>
          <a:prstGeom prst="rect">
            <a:avLst/>
          </a:prstGeom>
          <a:solidFill>
            <a:srgbClr val="FFFFFF"/>
          </a:solidFill>
          <a:ln w="0">
            <a:noFill/>
          </a:ln>
        </p:spPr>
      </p:sp>
      <p:sp>
        <p:nvSpPr>
          <p:cNvPr id="96" name="PlaceHolder 1"/>
          <p:cNvSpPr>
            <a:spLocks noGrp="1"/>
          </p:cNvSpPr>
          <p:nvPr>
            <p:ph type="hdr"/>
          </p:nvPr>
        </p:nvSpPr>
        <p:spPr>
          <a:xfrm>
            <a:off x="3885840" y="0"/>
            <a:ext cx="2971800" cy="458640"/>
          </a:xfrm>
          <a:prstGeom prst="rect">
            <a:avLst/>
          </a:prstGeom>
          <a:noFill/>
          <a:ln w="0">
            <a:noFill/>
          </a:ln>
        </p:spPr>
        <p:txBody>
          <a:bodyPr lIns="90000" tIns="46800" rIns="90000" bIns="46800" anchor="t">
            <a:noAutofit/>
          </a:bodyPr>
          <a:lstStyle/>
          <a:p>
            <a:endParaRPr lang="en-US" sz="2400" b="0" strike="noStrike" spc="-1">
              <a:latin typeface="Times New Roman"/>
            </a:endParaRPr>
          </a:p>
        </p:txBody>
      </p:sp>
      <p:sp>
        <p:nvSpPr>
          <p:cNvPr id="97" name="PlaceHolder 2"/>
          <p:cNvSpPr>
            <a:spLocks noGrp="1"/>
          </p:cNvSpPr>
          <p:nvPr>
            <p:ph type="dt"/>
          </p:nvPr>
        </p:nvSpPr>
        <p:spPr>
          <a:xfrm>
            <a:off x="1080" y="0"/>
            <a:ext cx="2971800" cy="458640"/>
          </a:xfrm>
          <a:prstGeom prst="rect">
            <a:avLst/>
          </a:prstGeom>
          <a:noFill/>
          <a:ln w="0">
            <a:noFill/>
          </a:ln>
        </p:spPr>
        <p:txBody>
          <a:bodyPr lIns="90000" tIns="46800" rIns="90000" bIns="46800" anchor="t">
            <a:noAutofit/>
          </a:bodyPr>
          <a:lstStyle/>
          <a:p>
            <a:pPr marL="216000" indent="-216000">
              <a:buClr>
                <a:srgbClr val="000000"/>
              </a:buClr>
              <a:buSzPct val="45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latin typeface="Times New Roman"/>
              </a:rPr>
              <a:t>&lt;date/time&gt;</a:t>
            </a:r>
            <a:endParaRPr lang="en-US" sz="1200" b="0" strike="noStrike" spc="-1">
              <a:latin typeface="Times New Roman"/>
            </a:endParaRPr>
          </a:p>
        </p:txBody>
      </p:sp>
      <p:sp>
        <p:nvSpPr>
          <p:cNvPr id="98" name="PlaceHolder 3"/>
          <p:cNvSpPr>
            <a:spLocks noGrp="1" noRot="1" noChangeAspect="1"/>
          </p:cNvSpPr>
          <p:nvPr>
            <p:ph type="sldImg"/>
          </p:nvPr>
        </p:nvSpPr>
        <p:spPr>
          <a:xfrm>
            <a:off x="685800" y="1142640"/>
            <a:ext cx="5486400" cy="3086280"/>
          </a:xfrm>
          <a:prstGeom prst="rect">
            <a:avLst/>
          </a:prstGeom>
          <a:noFill/>
          <a:ln w="12600">
            <a:solidFill>
              <a:srgbClr val="000000"/>
            </a:solidFill>
            <a:miter/>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alibri"/>
              </a:rPr>
              <a:t>Click to move the slide</a:t>
            </a:r>
          </a:p>
        </p:txBody>
      </p:sp>
      <p:sp>
        <p:nvSpPr>
          <p:cNvPr id="99" name="PlaceHolder 4"/>
          <p:cNvSpPr>
            <a:spLocks noGrp="1"/>
          </p:cNvSpPr>
          <p:nvPr>
            <p:ph type="body"/>
          </p:nvPr>
        </p:nvSpPr>
        <p:spPr>
          <a:xfrm>
            <a:off x="685800" y="4400280"/>
            <a:ext cx="5486400" cy="3600360"/>
          </a:xfrm>
          <a:prstGeom prst="rect">
            <a:avLst/>
          </a:prstGeom>
          <a:noFill/>
          <a:ln w="0">
            <a:noFill/>
          </a:ln>
        </p:spPr>
        <p:txBody>
          <a:bodyPr lIns="90000" tIns="46800" rIns="90000" bIns="46800" anchor="t">
            <a:noAutofit/>
          </a:bodyPr>
          <a:lstStyle/>
          <a:p>
            <a:pPr algn="r" rtl="1">
              <a:spcBef>
                <a:spcPts val="4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Calibri"/>
              </a:rPr>
              <a:t>Click to edit the notes format</a:t>
            </a:r>
          </a:p>
        </p:txBody>
      </p:sp>
      <p:sp>
        <p:nvSpPr>
          <p:cNvPr id="100" name="PlaceHolder 5"/>
          <p:cNvSpPr>
            <a:spLocks noGrp="1"/>
          </p:cNvSpPr>
          <p:nvPr>
            <p:ph type="ftr"/>
          </p:nvPr>
        </p:nvSpPr>
        <p:spPr>
          <a:xfrm>
            <a:off x="3885840" y="8685360"/>
            <a:ext cx="2971800" cy="458640"/>
          </a:xfrm>
          <a:prstGeom prst="rect">
            <a:avLst/>
          </a:prstGeom>
          <a:noFill/>
          <a:ln w="0">
            <a:noFill/>
          </a:ln>
        </p:spPr>
        <p:txBody>
          <a:bodyPr lIns="90000" tIns="46800" rIns="90000" bIns="46800" anchor="b">
            <a:noAutofit/>
          </a:bodyPr>
          <a:lstStyle/>
          <a:p>
            <a:endParaRPr lang="en-US" sz="2400" b="0" strike="noStrike" spc="-1">
              <a:latin typeface="Times New Roman"/>
            </a:endParaRPr>
          </a:p>
        </p:txBody>
      </p:sp>
      <p:sp>
        <p:nvSpPr>
          <p:cNvPr id="101" name="PlaceHolder 6"/>
          <p:cNvSpPr>
            <a:spLocks noGrp="1"/>
          </p:cNvSpPr>
          <p:nvPr>
            <p:ph type="sldNum"/>
          </p:nvPr>
        </p:nvSpPr>
        <p:spPr>
          <a:xfrm>
            <a:off x="1080" y="8685360"/>
            <a:ext cx="2971800" cy="458640"/>
          </a:xfrm>
          <a:prstGeom prst="rect">
            <a:avLst/>
          </a:prstGeom>
          <a:noFill/>
          <a:ln w="0">
            <a:noFill/>
          </a:ln>
        </p:spPr>
        <p:txBody>
          <a:bodyPr lIns="90000" tIns="46800" rIns="90000" bIns="46800" anchor="b">
            <a:noAutofit/>
          </a:bodyPr>
          <a:lstStyle/>
          <a:p>
            <a:pPr marL="216000" indent="-216000">
              <a:buClr>
                <a:srgbClr val="000000"/>
              </a:buClr>
              <a:buSzPct val="45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D91231A8-FAA5-4BA0-B164-C6686D196D52}" type="slidenum">
              <a:rPr lang="he-IL" sz="1200" b="0" strike="noStrike" spc="-1">
                <a:latin typeface="Times New Roman"/>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 Target="../slides/slide12.xml"/><Relationship Id="rId1" Type="http://schemas.openxmlformats.org/officeDocument/2006/relationships/notesMaster" Target="../notesMasters/notesMaster1.xml"/><Relationship Id="rId4" Type="http://schemas.openxmlformats.org/officeDocument/2006/relationships/image" Target="../media/image16.png"/></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slide" Target="../slides/slide17.xml"/><Relationship Id="rId1" Type="http://schemas.openxmlformats.org/officeDocument/2006/relationships/notesMaster" Target="../notesMasters/notesMaster1.xml"/><Relationship Id="rId5" Type="http://schemas.openxmlformats.org/officeDocument/2006/relationships/image" Target="../media/image29.png"/><Relationship Id="rId4" Type="http://schemas.openxmlformats.org/officeDocument/2006/relationships/image" Target="../media/image28.png"/></Relationships>
</file>

<file path=ppt/notesSlides/_rels/notesSlide1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slide" Target="../slides/slide18.xml"/><Relationship Id="rId1" Type="http://schemas.openxmlformats.org/officeDocument/2006/relationships/notesMaster" Target="../notesMasters/notesMaster1.xml"/><Relationship Id="rId5" Type="http://schemas.openxmlformats.org/officeDocument/2006/relationships/image" Target="../media/image32.png"/><Relationship Id="rId4" Type="http://schemas.openxmlformats.org/officeDocument/2006/relationships/image" Target="../media/image31.png"/></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8" Type="http://schemas.openxmlformats.org/officeDocument/2006/relationships/image" Target="../media/image40.png"/><Relationship Id="rId3" Type="http://schemas.openxmlformats.org/officeDocument/2006/relationships/image" Target="../media/image35.png"/><Relationship Id="rId7" Type="http://schemas.openxmlformats.org/officeDocument/2006/relationships/image" Target="../media/image39.png"/><Relationship Id="rId2" Type="http://schemas.openxmlformats.org/officeDocument/2006/relationships/slide" Target="../slides/slide20.xml"/><Relationship Id="rId1" Type="http://schemas.openxmlformats.org/officeDocument/2006/relationships/notesMaster" Target="../notesMasters/notesMaster1.xml"/><Relationship Id="rId6" Type="http://schemas.openxmlformats.org/officeDocument/2006/relationships/image" Target="../media/image38.png"/><Relationship Id="rId5" Type="http://schemas.openxmlformats.org/officeDocument/2006/relationships/image" Target="../media/image37.png"/><Relationship Id="rId4" Type="http://schemas.openxmlformats.org/officeDocument/2006/relationships/image" Target="../media/image36.png"/></Relationships>
</file>

<file path=ppt/notesSlides/_rels/notesSlide21.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slide" Target="../slides/slide21.xml"/><Relationship Id="rId1" Type="http://schemas.openxmlformats.org/officeDocument/2006/relationships/notesMaster" Target="../notesMasters/notesMaster1.xml"/><Relationship Id="rId4" Type="http://schemas.openxmlformats.org/officeDocument/2006/relationships/image" Target="../media/image42.png"/></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 name="PlaceHolder 1"/>
          <p:cNvSpPr>
            <a:spLocks noGrp="1" noRot="1" noChangeAspect="1"/>
          </p:cNvSpPr>
          <p:nvPr>
            <p:ph type="sldImg"/>
          </p:nvPr>
        </p:nvSpPr>
        <p:spPr>
          <a:xfrm>
            <a:off x="1447920" y="98280"/>
            <a:ext cx="4029120" cy="2266920"/>
          </a:xfrm>
          <a:prstGeom prst="rect">
            <a:avLst/>
          </a:prstGeom>
          <a:ln w="0">
            <a:noFill/>
          </a:ln>
        </p:spPr>
      </p:sp>
      <p:sp>
        <p:nvSpPr>
          <p:cNvPr id="494"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E0089CEB-0DE7-47DB-A0F8-AEDF878EEDE7}" type="slidenum">
              <a:rPr lang="he-IL" sz="1200" b="0" strike="noStrike" spc="-1">
                <a:solidFill>
                  <a:srgbClr val="000000"/>
                </a:solidFill>
                <a:latin typeface="Calibri"/>
              </a:rPr>
              <a:t>1</a:t>
            </a:fld>
            <a:endParaRPr lang="en-US" sz="1200" b="0" strike="noStrike" spc="-1">
              <a:solidFill>
                <a:srgbClr val="000000"/>
              </a:solidFill>
              <a:latin typeface="Calibri"/>
            </a:endParaRPr>
          </a:p>
        </p:txBody>
      </p:sp>
      <p:sp>
        <p:nvSpPr>
          <p:cNvPr id="495" name="מציין מיקום של מספר שקופית 3"/>
          <p:cNvSpPr/>
          <p:nvPr/>
        </p:nvSpPr>
        <p:spPr>
          <a:xfrm>
            <a:off x="1440" y="8685360"/>
            <a:ext cx="2971800" cy="4572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Arial"/>
              </a:rPr>
              <a:t> </a:t>
            </a:r>
            <a:fld id="{4D59B583-07ED-4176-86DB-4DC23B8C388A}" type="slidenum">
              <a:rPr lang="he-IL" sz="1200" b="0" strike="noStrike" spc="-1">
                <a:solidFill>
                  <a:srgbClr val="000000"/>
                </a:solidFill>
                <a:latin typeface="Arial"/>
              </a:rPr>
              <a:t>1</a:t>
            </a:fld>
            <a:endParaRPr lang="en-US" sz="1200" b="0" strike="noStrike" spc="-1">
              <a:solidFill>
                <a:srgbClr val="000000"/>
              </a:solidFill>
              <a:latin typeface="Calibri"/>
            </a:endParaRPr>
          </a:p>
        </p:txBody>
      </p:sp>
      <p:graphicFrame>
        <p:nvGraphicFramePr>
          <p:cNvPr id="496" name="טבלה 495"/>
          <p:cNvGraphicFramePr/>
          <p:nvPr/>
        </p:nvGraphicFramePr>
        <p:xfrm>
          <a:off x="293760" y="2460600"/>
          <a:ext cx="6337080" cy="7086600"/>
        </p:xfrm>
        <a:graphic>
          <a:graphicData uri="http://schemas.openxmlformats.org/drawingml/2006/table">
            <a:tbl>
              <a:tblPr/>
              <a:tblGrid>
                <a:gridCol w="1220760">
                  <a:extLst>
                    <a:ext uri="{9D8B030D-6E8A-4147-A177-3AD203B41FA5}">
                      <a16:colId xmlns:a16="http://schemas.microsoft.com/office/drawing/2014/main" val="20000"/>
                    </a:ext>
                  </a:extLst>
                </a:gridCol>
                <a:gridCol w="5116320">
                  <a:extLst>
                    <a:ext uri="{9D8B030D-6E8A-4147-A177-3AD203B41FA5}">
                      <a16:colId xmlns:a16="http://schemas.microsoft.com/office/drawing/2014/main" val="20001"/>
                    </a:ext>
                  </a:extLst>
                </a:gridCol>
              </a:tblGrid>
              <a:tr h="33516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marL="68400" marR="68400">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marL="68400" marR="68400">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334800">
                <a:tc>
                  <a:txBody>
                    <a:bodyPr/>
                    <a:lstStyle/>
                    <a:p>
                      <a:endParaRPr lang="he-IL"/>
                    </a:p>
                  </a:txBody>
                  <a:tcPr marL="68400" marR="68400">
                    <a:lnL w="1368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פתיחה</a:t>
                      </a:r>
                      <a:endParaRPr lang="en-US" sz="1400" b="0" strike="noStrike" spc="-1">
                        <a:solidFill>
                          <a:srgbClr val="000000"/>
                        </a:solidFill>
                        <a:latin typeface="Calibri"/>
                      </a:endParaRPr>
                    </a:p>
                  </a:txBody>
                  <a:tcPr marL="68400" marR="68400">
                    <a:lnL w="5760">
                      <a:solidFill>
                        <a:srgbClr val="000000"/>
                      </a:solidFill>
                    </a:lnL>
                    <a:lnR w="1368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1"/>
                  </a:ext>
                </a:extLst>
              </a:tr>
              <a:tr h="641664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יצירת עניין</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קישור לנושא השיעור+ הצגת הנושא</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מטרות על +</a:t>
                      </a:r>
                      <a:r>
                        <a:rPr lang="en-US" sz="1400" b="0" strike="noStrike" spc="-1">
                          <a:solidFill>
                            <a:srgbClr val="000000"/>
                          </a:solidFill>
                          <a:latin typeface="Arial"/>
                        </a:rPr>
                        <a:t> </a:t>
                      </a:r>
                      <a:r>
                        <a:rPr lang="he-IL" sz="1400" b="0" strike="noStrike" spc="-1">
                          <a:solidFill>
                            <a:srgbClr val="000000"/>
                          </a:solidFill>
                          <a:latin typeface="Arial"/>
                        </a:rPr>
                        <a:t>נק עיקריות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הנמקה</a:t>
                      </a:r>
                      <a:endParaRPr lang="en-US" sz="1400" b="0" strike="noStrike" spc="-1">
                        <a:solidFill>
                          <a:srgbClr val="000000"/>
                        </a:solidFill>
                        <a:latin typeface="Calibri"/>
                      </a:endParaRPr>
                    </a:p>
                  </a:txBody>
                  <a:tcPr marL="68400" marR="68400">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כאשר אנחנו מתעסקים בלוחמה מנגד אנחנו רוצים לשדר אותות בתדרים מסויימים כדי לשבש או לחסום אותות של איומים.</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 נצטרך להשתמש בצב"ד מתאים שמודד תדר של אותות. נשתמש במונה תדר. </a:t>
                      </a:r>
                      <a:r>
                        <a:rPr lang="en-US" sz="1400" b="0" strike="noStrike" spc="-1">
                          <a:solidFill>
                            <a:srgbClr val="000000"/>
                          </a:solidFill>
                          <a:latin typeface="Calibri"/>
                        </a:rPr>
                        <a:t> </a:t>
                      </a:r>
                      <a:r>
                        <a:t/>
                      </a:r>
                      <a:br/>
                      <a:r>
                        <a:rPr lang="he-IL" sz="1400" b="0" strike="noStrike" spc="-1">
                          <a:solidFill>
                            <a:srgbClr val="000000"/>
                          </a:solidFill>
                          <a:latin typeface="Calibri"/>
                        </a:rPr>
                        <a:t>וזה נושא השיעור היום: </a:t>
                      </a:r>
                      <a:r>
                        <a:rPr lang="he-IL" sz="1400" b="0" u="sng" strike="noStrike" spc="-1">
                          <a:solidFill>
                            <a:srgbClr val="FF0000"/>
                          </a:solidFill>
                          <a:uFillTx/>
                          <a:latin typeface="Calibri"/>
                        </a:rPr>
                        <a:t>מונה תדר.</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בשיעור אתם תבינו את אופן פעולת מונה התדר </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תלמדו על:  </a:t>
                      </a:r>
                      <a:r>
                        <a:rPr lang="he-IL" sz="1400" b="0" strike="noStrike" spc="-1">
                          <a:solidFill>
                            <a:srgbClr val="000000"/>
                          </a:solidFill>
                          <a:latin typeface="Calibri"/>
                          <a:cs typeface="Calibri"/>
                        </a:rPr>
                        <a:t>תפקיד</a:t>
                      </a:r>
                      <a:endParaRPr lang="en-US" sz="1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ea typeface="Calibri"/>
                        </a:rPr>
                        <a:t>– עקרון פעולה</a:t>
                      </a:r>
                      <a:endParaRPr lang="en-US" sz="1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ea typeface="Calibri"/>
                        </a:rPr>
                        <a:t>– מבנה פנימי</a:t>
                      </a:r>
                      <a:endParaRPr lang="en-US" sz="1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ea typeface="Calibri"/>
                        </a:rPr>
                        <a:t>– שימוש </a:t>
                      </a:r>
                      <a:endParaRPr lang="en-US" sz="1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ea typeface="Calibri"/>
                        </a:rPr>
                        <a:t>– תפעול</a:t>
                      </a:r>
                      <a:endParaRPr lang="en-US" sz="1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ea typeface="Calibri"/>
                        </a:rPr>
                        <a:t>– אופן חיבור</a:t>
                      </a:r>
                      <a:endParaRPr lang="en-US" sz="1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ea typeface="Calibri"/>
                        </a:rPr>
                        <a:t>– תצוגה</a:t>
                      </a:r>
                      <a:endParaRPr lang="en-US" sz="1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ea typeface="Calibri"/>
                        </a:rPr>
                        <a:t>– זהירות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שיעור זה חשוב מפני שמלא מחלקות בדרג ד' משתמשות בצב"ד זה, לכן עליכם לדעת אותו.</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marL="68400" marR="68400">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2"/>
                  </a:ext>
                </a:extLst>
              </a:tr>
            </a:tbl>
          </a:graphicData>
        </a:graphic>
      </p:graphicFrame>
      <p:sp>
        <p:nvSpPr>
          <p:cNvPr id="497" name="TextBox 11"/>
          <p:cNvSpPr/>
          <p:nvPr/>
        </p:nvSpPr>
        <p:spPr>
          <a:xfrm>
            <a:off x="1844640" y="4025880"/>
            <a:ext cx="4687920" cy="52020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איך נוכל לוודא שערך התדר של האות שאנחנו משדרים הינו מדויק?</a:t>
            </a:r>
            <a:endParaRPr lang="en-US" sz="1400" b="0" strike="noStrike" spc="-1">
              <a:solidFill>
                <a:srgbClr val="000000"/>
              </a:solidFill>
              <a:latin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 name="PlaceHolder 1"/>
          <p:cNvSpPr>
            <a:spLocks noGrp="1" noRot="1" noChangeAspect="1"/>
          </p:cNvSpPr>
          <p:nvPr>
            <p:ph type="sldImg"/>
          </p:nvPr>
        </p:nvSpPr>
        <p:spPr>
          <a:xfrm>
            <a:off x="685800" y="1143000"/>
            <a:ext cx="5486400" cy="3086280"/>
          </a:xfrm>
          <a:prstGeom prst="rect">
            <a:avLst/>
          </a:prstGeom>
          <a:ln w="0">
            <a:noFill/>
          </a:ln>
        </p:spPr>
      </p:sp>
      <p:sp>
        <p:nvSpPr>
          <p:cNvPr id="563"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8A6FE809-D1A7-42BD-BA69-1EE6C48590BA}" type="slidenum">
              <a:rPr lang="he-IL" sz="1200" b="0" strike="noStrike" spc="-1">
                <a:solidFill>
                  <a:srgbClr val="000000"/>
                </a:solidFill>
                <a:latin typeface="Calibri"/>
              </a:rPr>
              <a:t>10</a:t>
            </a:fld>
            <a:endParaRPr lang="en-US" sz="1200" b="0" strike="noStrike" spc="-1">
              <a:solidFill>
                <a:srgbClr val="000000"/>
              </a:solidFill>
              <a:latin typeface="Calibri"/>
            </a:endParaRPr>
          </a:p>
        </p:txBody>
      </p:sp>
      <p:graphicFrame>
        <p:nvGraphicFramePr>
          <p:cNvPr id="564" name="טבלה 563"/>
          <p:cNvGraphicFramePr/>
          <p:nvPr/>
        </p:nvGraphicFramePr>
        <p:xfrm>
          <a:off x="685800" y="4597560"/>
          <a:ext cx="5573880" cy="6476760"/>
        </p:xfrm>
        <a:graphic>
          <a:graphicData uri="http://schemas.openxmlformats.org/drawingml/2006/table">
            <a:tbl>
              <a:tblPr/>
              <a:tblGrid>
                <a:gridCol w="1012680">
                  <a:extLst>
                    <a:ext uri="{9D8B030D-6E8A-4147-A177-3AD203B41FA5}">
                      <a16:colId xmlns:a16="http://schemas.microsoft.com/office/drawing/2014/main" val="20000"/>
                    </a:ext>
                  </a:extLst>
                </a:gridCol>
                <a:gridCol w="4561200">
                  <a:extLst>
                    <a:ext uri="{9D8B030D-6E8A-4147-A177-3AD203B41FA5}">
                      <a16:colId xmlns:a16="http://schemas.microsoft.com/office/drawing/2014/main" val="20001"/>
                    </a:ext>
                  </a:extLst>
                </a:gridCol>
              </a:tblGrid>
              <a:tr h="36828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פעילות</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גוף</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0"/>
                  </a:ext>
                </a:extLst>
              </a:tr>
              <a:tr h="611712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t/>
                      </a:r>
                      <a:b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שאלת פיתוח תכנים</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עיצוב אות הכניסה מורכב מ: 1) צימוד </a:t>
                      </a:r>
                      <a:r>
                        <a:rPr lang="en-US" sz="1200" b="0" strike="noStrike" spc="-1">
                          <a:solidFill>
                            <a:srgbClr val="000000"/>
                          </a:solidFill>
                          <a:latin typeface="Calibri"/>
                        </a:rPr>
                        <a:t>AC</a:t>
                      </a:r>
                      <a:r>
                        <a:rPr lang="he-IL" sz="1200" b="0" strike="noStrike" spc="-1">
                          <a:solidFill>
                            <a:srgbClr val="000000"/>
                          </a:solidFill>
                          <a:latin typeface="Calibri"/>
                        </a:rPr>
                        <a:t>  2) הופך אות אנלוגי לדיגיטלי</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1" strike="noStrike" spc="-1">
                          <a:solidFill>
                            <a:srgbClr val="000000"/>
                          </a:solidFill>
                          <a:latin typeface="Calibri"/>
                        </a:rPr>
                        <a:t>צימוד לביטול </a:t>
                      </a:r>
                      <a:r>
                        <a:rPr lang="en-US" sz="1200" b="1" strike="noStrike" spc="-1">
                          <a:solidFill>
                            <a:srgbClr val="000000"/>
                          </a:solidFill>
                          <a:latin typeface="Calibri"/>
                        </a:rPr>
                        <a:t>OFESET</a:t>
                      </a:r>
                      <a:r>
                        <a:rPr lang="he-IL" sz="1200" b="1" strike="noStrike" spc="-1">
                          <a:solidFill>
                            <a:srgbClr val="000000"/>
                          </a:solidFill>
                          <a:latin typeface="Calibri"/>
                        </a:rPr>
                        <a:t>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ניתן לבחור צימוד לכניסת מונה התדר (צימוד </a:t>
                      </a:r>
                      <a:r>
                        <a:rPr lang="en-US" sz="1200" b="0" strike="noStrike" spc="-1">
                          <a:solidFill>
                            <a:srgbClr val="000000"/>
                          </a:solidFill>
                          <a:latin typeface="Calibri"/>
                        </a:rPr>
                        <a:t>AC</a:t>
                      </a:r>
                      <a:r>
                        <a:rPr lang="he-IL" sz="1200" b="0" strike="noStrike" spc="-1">
                          <a:solidFill>
                            <a:srgbClr val="000000"/>
                          </a:solidFill>
                          <a:latin typeface="Calibri"/>
                        </a:rPr>
                        <a:t> או </a:t>
                      </a:r>
                      <a:r>
                        <a:rPr lang="en-US" sz="1200" b="0" strike="noStrike" spc="-1">
                          <a:solidFill>
                            <a:srgbClr val="000000"/>
                          </a:solidFill>
                          <a:latin typeface="Calibri"/>
                        </a:rPr>
                        <a:t>DC</a:t>
                      </a:r>
                      <a:r>
                        <a:rPr lang="he-IL" sz="1200" b="0" strike="noStrike" spc="-1">
                          <a:solidFill>
                            <a:srgbClr val="000000"/>
                          </a:solidFill>
                          <a:latin typeface="Calibri"/>
                        </a:rPr>
                        <a:t>).</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בבחירת צימוד </a:t>
                      </a:r>
                      <a:r>
                        <a:rPr lang="en-US" sz="1200" b="0" strike="noStrike" spc="-1">
                          <a:solidFill>
                            <a:srgbClr val="000000"/>
                          </a:solidFill>
                          <a:latin typeface="Calibri"/>
                        </a:rPr>
                        <a:t>AC</a:t>
                      </a:r>
                      <a:r>
                        <a:rPr lang="he-IL" sz="1200" b="0" strike="noStrike" spc="-1">
                          <a:solidFill>
                            <a:srgbClr val="000000"/>
                          </a:solidFill>
                          <a:latin typeface="Calibri"/>
                        </a:rPr>
                        <a:t> קיים במונה התדר </a:t>
                      </a:r>
                      <a:r>
                        <a:rPr lang="he-IL" sz="1200" b="1" strike="noStrike" spc="-1">
                          <a:solidFill>
                            <a:srgbClr val="000000"/>
                          </a:solidFill>
                          <a:latin typeface="Calibri"/>
                        </a:rPr>
                        <a:t>קבל בטור </a:t>
                      </a:r>
                      <a:r>
                        <a:rPr lang="he-IL" sz="1200" b="0" strike="noStrike" spc="-1">
                          <a:solidFill>
                            <a:srgbClr val="000000"/>
                          </a:solidFill>
                          <a:latin typeface="Calibri"/>
                        </a:rPr>
                        <a:t>לכניסה, כך שכל רכיב </a:t>
                      </a:r>
                      <a:r>
                        <a:rPr lang="en-US" sz="1200" b="0" strike="noStrike" spc="-1">
                          <a:solidFill>
                            <a:srgbClr val="000000"/>
                          </a:solidFill>
                          <a:latin typeface="Calibri"/>
                        </a:rPr>
                        <a:t>DC</a:t>
                      </a:r>
                      <a:r>
                        <a:rPr lang="he-IL" sz="1200" b="0" strike="noStrike" spc="-1">
                          <a:solidFill>
                            <a:srgbClr val="000000"/>
                          </a:solidFill>
                          <a:latin typeface="Calibri"/>
                        </a:rPr>
                        <a:t> של האות לא יעבור וה</a:t>
                      </a:r>
                      <a:r>
                        <a:rPr lang="en-US" sz="1200" b="0" strike="noStrike" spc="-1">
                          <a:solidFill>
                            <a:srgbClr val="000000"/>
                          </a:solidFill>
                          <a:latin typeface="Calibri"/>
                        </a:rPr>
                        <a:t>OFFSET</a:t>
                      </a:r>
                      <a:r>
                        <a:rPr lang="he-IL" sz="1200" b="0" strike="noStrike" spc="-1">
                          <a:solidFill>
                            <a:srgbClr val="000000"/>
                          </a:solidFill>
                          <a:latin typeface="Calibri"/>
                        </a:rPr>
                        <a:t> של האות לא יעבור.</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בבחירת צימוד </a:t>
                      </a:r>
                      <a:r>
                        <a:rPr lang="en-US" sz="1200" b="0" strike="noStrike" spc="-1">
                          <a:solidFill>
                            <a:srgbClr val="000000"/>
                          </a:solidFill>
                          <a:latin typeface="Calibri"/>
                        </a:rPr>
                        <a:t>DC</a:t>
                      </a:r>
                      <a:r>
                        <a:rPr lang="he-IL" sz="1200" b="0" strike="noStrike" spc="-1">
                          <a:solidFill>
                            <a:srgbClr val="000000"/>
                          </a:solidFill>
                          <a:latin typeface="Calibri"/>
                        </a:rPr>
                        <a:t> כל האות עובר כולל רמת </a:t>
                      </a:r>
                      <a:r>
                        <a:rPr lang="en-US" sz="1200" b="0" strike="noStrike" spc="-1">
                          <a:solidFill>
                            <a:srgbClr val="000000"/>
                          </a:solidFill>
                          <a:latin typeface="Calibri"/>
                        </a:rPr>
                        <a:t>Offset</a:t>
                      </a:r>
                      <a:r>
                        <a:rPr lang="he-IL" sz="1200" b="0" strike="noStrike" spc="-1">
                          <a:solidFill>
                            <a:srgbClr val="000000"/>
                          </a:solidFill>
                          <a:latin typeface="Calibri"/>
                        </a:rPr>
                        <a:t> (במידה וקיים </a:t>
                      </a:r>
                      <a:r>
                        <a:rPr lang="en-US" sz="1200" b="0" strike="noStrike" spc="-1">
                          <a:solidFill>
                            <a:srgbClr val="000000"/>
                          </a:solidFill>
                          <a:latin typeface="Calibri"/>
                        </a:rPr>
                        <a:t>offset</a:t>
                      </a:r>
                      <a:r>
                        <a:rPr lang="he-IL" sz="1200" b="0" strike="noStrike" spc="-1">
                          <a:solidFill>
                            <a:srgbClr val="000000"/>
                          </a:solidFill>
                          <a:latin typeface="Calibri"/>
                        </a:rPr>
                        <a:t>)</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ת. משום שאם למונה התדר ייכנס אות שכולו נמצא מעל ציר ה-</a:t>
                      </a:r>
                      <a:r>
                        <a:rPr lang="en-US" sz="1200" b="0" strike="noStrike" spc="-1">
                          <a:solidFill>
                            <a:srgbClr val="000000"/>
                          </a:solidFill>
                          <a:latin typeface="Calibri"/>
                        </a:rPr>
                        <a:t>X</a:t>
                      </a:r>
                      <a:r>
                        <a:rPr lang="he-IL" sz="1200" b="0" strike="noStrike" spc="-1">
                          <a:solidFill>
                            <a:srgbClr val="000000"/>
                          </a:solidFill>
                          <a:latin typeface="Calibri"/>
                        </a:rPr>
                        <a:t> יווצר מצב שבו במוצא מגבר השרת יהיה רק רמת </a:t>
                      </a:r>
                      <a:r>
                        <a:rPr lang="en-US" sz="1200" b="0" strike="noStrike" spc="-1">
                          <a:solidFill>
                            <a:srgbClr val="000000"/>
                          </a:solidFill>
                          <a:latin typeface="Calibri"/>
                        </a:rPr>
                        <a:t>VCC</a:t>
                      </a:r>
                      <a:r>
                        <a:rPr lang="he-IL" sz="1200" b="0" strike="noStrike" spc="-1">
                          <a:solidFill>
                            <a:srgbClr val="000000"/>
                          </a:solidFill>
                          <a:latin typeface="Calibri"/>
                        </a:rPr>
                        <a:t>, כלומר רק רמת '1' לוגי.</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1" strike="noStrike" spc="-1">
                          <a:solidFill>
                            <a:srgbClr val="000000"/>
                          </a:solidFill>
                          <a:latin typeface="Calibri"/>
                        </a:rPr>
                        <a:t>הפיכת אות אנלוגי לדיגיטלי:</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מעגל עיצוב אות הכניסה מורכב ממגבר שרת בחוג פתוח, כפי שלמדנו מגבר שרת בחוג פתוח הוא בעל הגבר אינסופי, לכן, כל אות כניסה יביא לאחד ממתחי הרוויה במוצא המגבר.</a:t>
                      </a:r>
                      <a:endParaRPr lang="en-US" sz="12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8000"/>
                          </a:solidFill>
                          <a:latin typeface="Guttman Yad-Brush"/>
                          <a:cs typeface="Guttman Yad-Brush"/>
                        </a:rPr>
                        <a:t>לדוגמא: אם מתחי הרוויה של מגבר השרת הם בין </a:t>
                      </a:r>
                      <a:r>
                        <a:rPr lang="en-US" sz="1200" b="0" strike="noStrike" spc="-1">
                          <a:solidFill>
                            <a:srgbClr val="008000"/>
                          </a:solidFill>
                          <a:latin typeface="Calibri"/>
                          <a:ea typeface="Guttman Yad-Brush"/>
                        </a:rPr>
                        <a:t>V</a:t>
                      </a:r>
                      <a:r>
                        <a:rPr lang="he-IL" sz="1200" b="0" strike="noStrike" spc="-1">
                          <a:solidFill>
                            <a:srgbClr val="008000"/>
                          </a:solidFill>
                          <a:latin typeface="Guttman Yad-Brush"/>
                          <a:ea typeface="Guttman Yad-Brush"/>
                        </a:rPr>
                        <a:t>15 ל- </a:t>
                      </a:r>
                      <a:r>
                        <a:rPr lang="en-US" sz="1200" b="0" strike="noStrike" spc="-1">
                          <a:solidFill>
                            <a:srgbClr val="008000"/>
                          </a:solidFill>
                          <a:latin typeface="Calibri"/>
                          <a:ea typeface="Guttman Yad-Brush"/>
                        </a:rPr>
                        <a:t>V</a:t>
                      </a:r>
                      <a:r>
                        <a:rPr lang="he-IL" sz="1200" b="0" strike="noStrike" spc="-1">
                          <a:solidFill>
                            <a:srgbClr val="008000"/>
                          </a:solidFill>
                          <a:latin typeface="Guttman Yad-Brush"/>
                          <a:ea typeface="Guttman Yad-Brush"/>
                        </a:rPr>
                        <a:t>0 במוצא יהיה אות דיגיטלי שנע בין ערכי 0 ו- 15 וולט.</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כפי שאנחנו רואים בשרטוט, מגבר השרת בחוג פתוח יוציא אות דיגיטלי שמשנתה בין '1' לוגי ל- '0' לוגי בהתאם למתח הייחוס בכניסה הלא מהפכת של המגבר.</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במוצא מעגל עיצוב אות הכניסה יהיה אות דיגיטלי.</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ת. משום שהמונה מחשב את תדר אות הכניסה לפי מניית ה-'1' הלוגיים בזמן נתון, לכן נמיר את אות הכניסה האנלוגי לאות פולסים.</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1"/>
                  </a:ext>
                </a:extLst>
              </a:tr>
            </a:tbl>
          </a:graphicData>
        </a:graphic>
      </p:graphicFrame>
      <p:sp>
        <p:nvSpPr>
          <p:cNvPr id="565" name="TextBox 6"/>
          <p:cNvSpPr/>
          <p:nvPr/>
        </p:nvSpPr>
        <p:spPr>
          <a:xfrm>
            <a:off x="2633760" y="6180120"/>
            <a:ext cx="3535200" cy="2764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2060"/>
                </a:solidFill>
                <a:latin typeface="Calibri"/>
              </a:rPr>
              <a:t>למה נרצה לבטל את ה</a:t>
            </a:r>
            <a:r>
              <a:rPr lang="en-US" sz="1200" b="0" strike="noStrike" spc="-1">
                <a:solidFill>
                  <a:srgbClr val="002060"/>
                </a:solidFill>
                <a:latin typeface="Calibri"/>
              </a:rPr>
              <a:t>Offset </a:t>
            </a:r>
            <a:r>
              <a:rPr lang="he-IL" sz="1200" b="0" strike="noStrike" spc="-1">
                <a:solidFill>
                  <a:srgbClr val="002060"/>
                </a:solidFill>
                <a:latin typeface="Calibri"/>
              </a:rPr>
              <a:t> של האות שנכנס?</a:t>
            </a:r>
            <a:endParaRPr lang="en-US" sz="1200" b="0" strike="noStrike" spc="-1">
              <a:solidFill>
                <a:srgbClr val="000000"/>
              </a:solidFill>
              <a:latin typeface="Calibri"/>
            </a:endParaRPr>
          </a:p>
        </p:txBody>
      </p:sp>
      <p:grpSp>
        <p:nvGrpSpPr>
          <p:cNvPr id="566" name="קבוצה 6"/>
          <p:cNvGrpSpPr/>
          <p:nvPr/>
        </p:nvGrpSpPr>
        <p:grpSpPr>
          <a:xfrm>
            <a:off x="4800600" y="8101080"/>
            <a:ext cx="1364760" cy="874800"/>
            <a:chOff x="4800600" y="8101080"/>
            <a:chExt cx="1364760" cy="874800"/>
          </a:xfrm>
        </p:grpSpPr>
        <p:sp>
          <p:nvSpPr>
            <p:cNvPr id="567" name="Freeform 6"/>
            <p:cNvSpPr/>
            <p:nvPr/>
          </p:nvSpPr>
          <p:spPr>
            <a:xfrm>
              <a:off x="5594040" y="8443440"/>
              <a:ext cx="360" cy="276480"/>
            </a:xfrm>
            <a:custGeom>
              <a:avLst/>
              <a:gdLst/>
              <a:ahLst/>
              <a:cxnLst/>
              <a:rect l="l" t="t" r="r" b="b"/>
              <a:pathLst>
                <a:path h="40">
                  <a:moveTo>
                    <a:pt x="0" y="40"/>
                  </a:moveTo>
                  <a:lnTo>
                    <a:pt x="0" y="0"/>
                  </a:lnTo>
                </a:path>
              </a:pathLst>
            </a:custGeom>
            <a:noFill/>
            <a:ln w="28440">
              <a:solidFill>
                <a:srgbClr val="0000FF"/>
              </a:solidFill>
              <a:round/>
            </a:ln>
          </p:spPr>
          <p:style>
            <a:lnRef idx="0">
              <a:scrgbClr r="0" g="0" b="0"/>
            </a:lnRef>
            <a:fillRef idx="0">
              <a:scrgbClr r="0" g="0" b="0"/>
            </a:fillRef>
            <a:effectRef idx="0">
              <a:scrgbClr r="0" g="0" b="0"/>
            </a:effectRef>
            <a:fontRef idx="minor"/>
          </p:style>
        </p:sp>
        <p:sp>
          <p:nvSpPr>
            <p:cNvPr id="568" name="Freeform 7"/>
            <p:cNvSpPr/>
            <p:nvPr/>
          </p:nvSpPr>
          <p:spPr>
            <a:xfrm>
              <a:off x="5594040" y="8443440"/>
              <a:ext cx="376200" cy="138240"/>
            </a:xfrm>
            <a:custGeom>
              <a:avLst/>
              <a:gdLst/>
              <a:ahLst/>
              <a:cxnLst/>
              <a:rect l="l" t="t" r="r" b="b"/>
              <a:pathLst>
                <a:path w="40" h="20">
                  <a:moveTo>
                    <a:pt x="0" y="0"/>
                  </a:moveTo>
                  <a:lnTo>
                    <a:pt x="40" y="20"/>
                  </a:lnTo>
                </a:path>
              </a:pathLst>
            </a:custGeom>
            <a:noFill/>
            <a:ln w="28440">
              <a:solidFill>
                <a:srgbClr val="0000FF"/>
              </a:solidFill>
              <a:round/>
            </a:ln>
          </p:spPr>
          <p:style>
            <a:lnRef idx="0">
              <a:scrgbClr r="0" g="0" b="0"/>
            </a:lnRef>
            <a:fillRef idx="0">
              <a:scrgbClr r="0" g="0" b="0"/>
            </a:fillRef>
            <a:effectRef idx="0">
              <a:scrgbClr r="0" g="0" b="0"/>
            </a:effectRef>
            <a:fontRef idx="minor"/>
          </p:style>
        </p:sp>
        <p:sp>
          <p:nvSpPr>
            <p:cNvPr id="569" name="Freeform 8"/>
            <p:cNvSpPr/>
            <p:nvPr/>
          </p:nvSpPr>
          <p:spPr>
            <a:xfrm>
              <a:off x="5594040" y="8581680"/>
              <a:ext cx="376200" cy="138240"/>
            </a:xfrm>
            <a:custGeom>
              <a:avLst/>
              <a:gdLst/>
              <a:ahLst/>
              <a:cxnLst/>
              <a:rect l="l" t="t" r="r" b="b"/>
              <a:pathLst>
                <a:path w="40" h="20">
                  <a:moveTo>
                    <a:pt x="40" y="0"/>
                  </a:moveTo>
                  <a:lnTo>
                    <a:pt x="0" y="20"/>
                  </a:lnTo>
                </a:path>
              </a:pathLst>
            </a:custGeom>
            <a:noFill/>
            <a:ln w="28440">
              <a:solidFill>
                <a:srgbClr val="0000FF"/>
              </a:solidFill>
              <a:round/>
            </a:ln>
          </p:spPr>
          <p:style>
            <a:lnRef idx="0">
              <a:scrgbClr r="0" g="0" b="0"/>
            </a:lnRef>
            <a:fillRef idx="0">
              <a:scrgbClr r="0" g="0" b="0"/>
            </a:fillRef>
            <a:effectRef idx="0">
              <a:scrgbClr r="0" g="0" b="0"/>
            </a:effectRef>
            <a:fontRef idx="minor"/>
          </p:style>
        </p:sp>
        <p:sp>
          <p:nvSpPr>
            <p:cNvPr id="570" name="Rectangle 11"/>
            <p:cNvSpPr/>
            <p:nvPr/>
          </p:nvSpPr>
          <p:spPr>
            <a:xfrm rot="10800000">
              <a:off x="5600520" y="8591400"/>
              <a:ext cx="73800" cy="152640"/>
            </a:xfrm>
            <a:prstGeom prst="rect">
              <a:avLst/>
            </a:prstGeom>
            <a:noFill/>
            <a:ln w="0">
              <a:noFill/>
            </a:ln>
          </p:spPr>
          <p:style>
            <a:lnRef idx="0">
              <a:scrgbClr r="0" g="0" b="0"/>
            </a:lnRef>
            <a:fillRef idx="0">
              <a:scrgbClr r="0" g="0" b="0"/>
            </a:fillRef>
            <a:effectRef idx="0">
              <a:scrgbClr r="0" g="0" b="0"/>
            </a:effectRef>
            <a:fontRef idx="minor"/>
          </p:style>
          <p:txBody>
            <a:bodyPr wrap="none" lIns="0" tIns="0" rIns="0" bIns="0" anchor="t">
              <a:spAutoFit/>
            </a:bodyPr>
            <a:lstStyle/>
            <a:p>
              <a:pPr algn="r" rtl="1">
                <a:lnSpc>
                  <a:spcPct val="100000"/>
                </a:lnSpc>
                <a:spcBef>
                  <a:spcPts val="2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000" b="1" strike="noStrike" spc="-1">
                  <a:solidFill>
                    <a:srgbClr val="0000FF"/>
                  </a:solidFill>
                  <a:latin typeface="Courier New"/>
                </a:rPr>
                <a:t>+</a:t>
              </a:r>
              <a:endParaRPr lang="en-US" sz="1000" b="0" strike="noStrike" spc="-1">
                <a:solidFill>
                  <a:srgbClr val="000000"/>
                </a:solidFill>
                <a:latin typeface="Calibri"/>
              </a:endParaRPr>
            </a:p>
          </p:txBody>
        </p:sp>
        <p:sp>
          <p:nvSpPr>
            <p:cNvPr id="571" name="Rectangle 12"/>
            <p:cNvSpPr/>
            <p:nvPr/>
          </p:nvSpPr>
          <p:spPr>
            <a:xfrm rot="10800000">
              <a:off x="5613120" y="8441640"/>
              <a:ext cx="74520" cy="15264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spAutoFit/>
            </a:bodyPr>
            <a:lstStyle/>
            <a:p>
              <a:pPr algn="r" rtl="1">
                <a:lnSpc>
                  <a:spcPct val="100000"/>
                </a:lnSpc>
                <a:spcBef>
                  <a:spcPts val="2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000" b="1" strike="noStrike" spc="-1">
                  <a:solidFill>
                    <a:srgbClr val="0000FF"/>
                  </a:solidFill>
                  <a:latin typeface="Courier New"/>
                </a:rPr>
                <a:t>-</a:t>
              </a:r>
              <a:endParaRPr lang="en-US" sz="1000" b="0" strike="noStrike" spc="-1">
                <a:solidFill>
                  <a:srgbClr val="000000"/>
                </a:solidFill>
                <a:latin typeface="Calibri"/>
              </a:endParaRPr>
            </a:p>
          </p:txBody>
        </p:sp>
        <p:sp>
          <p:nvSpPr>
            <p:cNvPr id="572" name="Line 19"/>
            <p:cNvSpPr/>
            <p:nvPr/>
          </p:nvSpPr>
          <p:spPr>
            <a:xfrm flipV="1">
              <a:off x="5782320" y="8336520"/>
              <a:ext cx="0" cy="175680"/>
            </a:xfrm>
            <a:prstGeom prst="line">
              <a:avLst/>
            </a:prstGeom>
            <a:ln w="28440">
              <a:solidFill>
                <a:srgbClr val="000000"/>
              </a:solidFill>
              <a:miter/>
            </a:ln>
          </p:spPr>
          <p:style>
            <a:lnRef idx="0">
              <a:scrgbClr r="0" g="0" b="0"/>
            </a:lnRef>
            <a:fillRef idx="0">
              <a:scrgbClr r="0" g="0" b="0"/>
            </a:fillRef>
            <a:effectRef idx="0">
              <a:scrgbClr r="0" g="0" b="0"/>
            </a:effectRef>
            <a:fontRef idx="minor"/>
          </p:style>
        </p:sp>
        <p:sp>
          <p:nvSpPr>
            <p:cNvPr id="573" name="Oval 55"/>
            <p:cNvSpPr/>
            <p:nvPr/>
          </p:nvSpPr>
          <p:spPr>
            <a:xfrm>
              <a:off x="6046200" y="8562960"/>
              <a:ext cx="45720" cy="42480"/>
            </a:xfrm>
            <a:prstGeom prst="ellipse">
              <a:avLst/>
            </a:prstGeom>
            <a:noFill/>
            <a:ln w="28440">
              <a:solidFill>
                <a:srgbClr val="000000"/>
              </a:solidFill>
              <a:miter/>
            </a:ln>
          </p:spPr>
          <p:style>
            <a:lnRef idx="0">
              <a:scrgbClr r="0" g="0" b="0"/>
            </a:lnRef>
            <a:fillRef idx="0">
              <a:scrgbClr r="0" g="0" b="0"/>
            </a:fillRef>
            <a:effectRef idx="0">
              <a:scrgbClr r="0" g="0" b="0"/>
            </a:effectRef>
            <a:fontRef idx="minor"/>
          </p:style>
        </p:sp>
        <p:sp>
          <p:nvSpPr>
            <p:cNvPr id="574" name="Rectangle 56"/>
            <p:cNvSpPr/>
            <p:nvPr/>
          </p:nvSpPr>
          <p:spPr>
            <a:xfrm>
              <a:off x="6044040" y="8420400"/>
              <a:ext cx="121320" cy="173520"/>
            </a:xfrm>
            <a:prstGeom prst="rect">
              <a:avLst/>
            </a:prstGeom>
            <a:noFill/>
            <a:ln w="0">
              <a:noFill/>
            </a:ln>
          </p:spPr>
          <p:style>
            <a:lnRef idx="0">
              <a:scrgbClr r="0" g="0" b="0"/>
            </a:lnRef>
            <a:fillRef idx="0">
              <a:scrgbClr r="0" g="0" b="0"/>
            </a:fillRef>
            <a:effectRef idx="0">
              <a:scrgbClr r="0" g="0" b="0"/>
            </a:effectRef>
            <a:fontRef idx="minor"/>
          </p:style>
          <p:txBody>
            <a:bodyPr wrap="none" lIns="0" tIns="0" rIns="0" bIns="0" anchor="t">
              <a:spAutoFit/>
            </a:bodyPr>
            <a:lstStyle/>
            <a:p>
              <a:pPr algn="ctr" rtl="1">
                <a:lnSpc>
                  <a:spcPct val="100000"/>
                </a:lnSpc>
                <a:spcBef>
                  <a:spcPts val="2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000" b="1" strike="noStrike" spc="-1">
                  <a:solidFill>
                    <a:srgbClr val="000000"/>
                  </a:solidFill>
                  <a:latin typeface="Arial"/>
                </a:rPr>
                <a:t>V</a:t>
              </a:r>
              <a:r>
                <a:rPr lang="en-US" sz="1000" b="1" strike="noStrike" spc="-1" baseline="-25000">
                  <a:solidFill>
                    <a:srgbClr val="000000"/>
                  </a:solidFill>
                  <a:latin typeface="Times New Roman (Hebrew)"/>
                </a:rPr>
                <a:t>o</a:t>
              </a:r>
              <a:endParaRPr lang="en-US" sz="1000" b="0" strike="noStrike" spc="-1">
                <a:solidFill>
                  <a:srgbClr val="000000"/>
                </a:solidFill>
                <a:latin typeface="Calibri"/>
              </a:endParaRPr>
            </a:p>
          </p:txBody>
        </p:sp>
        <p:sp>
          <p:nvSpPr>
            <p:cNvPr id="575" name="Freeform 73"/>
            <p:cNvSpPr/>
            <p:nvPr/>
          </p:nvSpPr>
          <p:spPr>
            <a:xfrm>
              <a:off x="5754240" y="8334360"/>
              <a:ext cx="56160" cy="360"/>
            </a:xfrm>
            <a:custGeom>
              <a:avLst/>
              <a:gdLst/>
              <a:ahLst/>
              <a:cxnLst/>
              <a:rect l="l" t="t" r="r" b="b"/>
              <a:pathLst>
                <a:path w="6">
                  <a:moveTo>
                    <a:pt x="6" y="0"/>
                  </a:moveTo>
                  <a:lnTo>
                    <a:pt x="0" y="0"/>
                  </a:lnTo>
                </a:path>
              </a:pathLst>
            </a:custGeom>
            <a:noFill/>
            <a:ln w="28440">
              <a:solidFill>
                <a:srgbClr val="000000"/>
              </a:solidFill>
              <a:round/>
            </a:ln>
          </p:spPr>
          <p:style>
            <a:lnRef idx="0">
              <a:scrgbClr r="0" g="0" b="0"/>
            </a:lnRef>
            <a:fillRef idx="0">
              <a:scrgbClr r="0" g="0" b="0"/>
            </a:fillRef>
            <a:effectRef idx="0">
              <a:scrgbClr r="0" g="0" b="0"/>
            </a:effectRef>
            <a:fontRef idx="minor"/>
          </p:style>
        </p:sp>
        <p:sp>
          <p:nvSpPr>
            <p:cNvPr id="576" name="Freeform 75"/>
            <p:cNvSpPr/>
            <p:nvPr/>
          </p:nvSpPr>
          <p:spPr>
            <a:xfrm>
              <a:off x="5758560" y="8274960"/>
              <a:ext cx="28080" cy="54720"/>
            </a:xfrm>
            <a:custGeom>
              <a:avLst/>
              <a:gdLst/>
              <a:ahLst/>
              <a:cxnLst/>
              <a:rect l="l" t="t" r="r" b="b"/>
              <a:pathLst>
                <a:path w="3" h="8">
                  <a:moveTo>
                    <a:pt x="0" y="8"/>
                  </a:moveTo>
                  <a:lnTo>
                    <a:pt x="3" y="0"/>
                  </a:lnTo>
                </a:path>
              </a:pathLst>
            </a:custGeom>
            <a:noFill/>
            <a:ln w="28440">
              <a:solidFill>
                <a:srgbClr val="000000"/>
              </a:solidFill>
              <a:round/>
            </a:ln>
          </p:spPr>
          <p:style>
            <a:lnRef idx="0">
              <a:scrgbClr r="0" g="0" b="0"/>
            </a:lnRef>
            <a:fillRef idx="0">
              <a:scrgbClr r="0" g="0" b="0"/>
            </a:fillRef>
            <a:effectRef idx="0">
              <a:scrgbClr r="0" g="0" b="0"/>
            </a:effectRef>
            <a:fontRef idx="minor"/>
          </p:style>
        </p:sp>
        <p:sp>
          <p:nvSpPr>
            <p:cNvPr id="577" name="Freeform 76"/>
            <p:cNvSpPr/>
            <p:nvPr/>
          </p:nvSpPr>
          <p:spPr>
            <a:xfrm>
              <a:off x="5785560" y="8281800"/>
              <a:ext cx="28080" cy="54720"/>
            </a:xfrm>
            <a:custGeom>
              <a:avLst/>
              <a:gdLst/>
              <a:ahLst/>
              <a:cxnLst/>
              <a:rect l="l" t="t" r="r" b="b"/>
              <a:pathLst>
                <a:path w="3" h="8">
                  <a:moveTo>
                    <a:pt x="0" y="0"/>
                  </a:moveTo>
                  <a:lnTo>
                    <a:pt x="3" y="8"/>
                  </a:lnTo>
                </a:path>
              </a:pathLst>
            </a:custGeom>
            <a:noFill/>
            <a:ln w="28440">
              <a:solidFill>
                <a:srgbClr val="000000"/>
              </a:solidFill>
              <a:round/>
            </a:ln>
          </p:spPr>
          <p:style>
            <a:lnRef idx="0">
              <a:scrgbClr r="0" g="0" b="0"/>
            </a:lnRef>
            <a:fillRef idx="0">
              <a:scrgbClr r="0" g="0" b="0"/>
            </a:fillRef>
            <a:effectRef idx="0">
              <a:scrgbClr r="0" g="0" b="0"/>
            </a:effectRef>
            <a:fontRef idx="minor"/>
          </p:style>
        </p:sp>
        <p:sp>
          <p:nvSpPr>
            <p:cNvPr id="578" name="Rectangle 77"/>
            <p:cNvSpPr/>
            <p:nvPr/>
          </p:nvSpPr>
          <p:spPr>
            <a:xfrm>
              <a:off x="5351400" y="8101080"/>
              <a:ext cx="712800" cy="27720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spAutoFit/>
            </a:bodyPr>
            <a:lstStyle/>
            <a:p>
              <a:pPr algn="r" rtl="1">
                <a:lnSpc>
                  <a:spcPct val="100000"/>
                </a:lnSpc>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strike="noStrike" spc="-1" baseline="-25000">
                  <a:solidFill>
                    <a:srgbClr val="000000"/>
                  </a:solidFill>
                  <a:latin typeface="Calibri Light"/>
                </a:rPr>
                <a:t>Vcc= 15(V)</a:t>
              </a:r>
              <a:endParaRPr lang="en-US" sz="1600" b="0" strike="noStrike" spc="-1">
                <a:solidFill>
                  <a:srgbClr val="000000"/>
                </a:solidFill>
                <a:latin typeface="Calibri"/>
              </a:endParaRPr>
            </a:p>
          </p:txBody>
        </p:sp>
        <p:sp>
          <p:nvSpPr>
            <p:cNvPr id="579" name="מחבר ישר 19"/>
            <p:cNvSpPr/>
            <p:nvPr/>
          </p:nvSpPr>
          <p:spPr>
            <a:xfrm flipH="1">
              <a:off x="5367960" y="8663400"/>
              <a:ext cx="225720" cy="0"/>
            </a:xfrm>
            <a:prstGeom prst="line">
              <a:avLst/>
            </a:prstGeom>
            <a:ln w="28440">
              <a:solidFill>
                <a:srgbClr val="000000"/>
              </a:solidFill>
              <a:miter/>
            </a:ln>
          </p:spPr>
          <p:style>
            <a:lnRef idx="0">
              <a:scrgbClr r="0" g="0" b="0"/>
            </a:lnRef>
            <a:fillRef idx="0">
              <a:scrgbClr r="0" g="0" b="0"/>
            </a:fillRef>
            <a:effectRef idx="0">
              <a:scrgbClr r="0" g="0" b="0"/>
            </a:effectRef>
            <a:fontRef idx="minor"/>
          </p:style>
        </p:sp>
        <p:sp>
          <p:nvSpPr>
            <p:cNvPr id="580" name="מחבר ישר 20"/>
            <p:cNvSpPr/>
            <p:nvPr/>
          </p:nvSpPr>
          <p:spPr>
            <a:xfrm flipH="1">
              <a:off x="5389200" y="8504640"/>
              <a:ext cx="210240" cy="0"/>
            </a:xfrm>
            <a:prstGeom prst="line">
              <a:avLst/>
            </a:prstGeom>
            <a:ln w="28440">
              <a:solidFill>
                <a:srgbClr val="000000"/>
              </a:solidFill>
              <a:miter/>
            </a:ln>
          </p:spPr>
          <p:style>
            <a:lnRef idx="0">
              <a:scrgbClr r="0" g="0" b="0"/>
            </a:lnRef>
            <a:fillRef idx="0">
              <a:scrgbClr r="0" g="0" b="0"/>
            </a:fillRef>
            <a:effectRef idx="0">
              <a:scrgbClr r="0" g="0" b="0"/>
            </a:effectRef>
            <a:fontRef idx="minor"/>
          </p:style>
        </p:sp>
        <p:grpSp>
          <p:nvGrpSpPr>
            <p:cNvPr id="581" name="קבוצה 21"/>
            <p:cNvGrpSpPr/>
            <p:nvPr/>
          </p:nvGrpSpPr>
          <p:grpSpPr>
            <a:xfrm>
              <a:off x="5271840" y="8912880"/>
              <a:ext cx="188640" cy="63000"/>
              <a:chOff x="5271840" y="8912880"/>
              <a:chExt cx="188640" cy="63000"/>
            </a:xfrm>
          </p:grpSpPr>
          <p:sp>
            <p:nvSpPr>
              <p:cNvPr id="582" name="Freeform 68"/>
              <p:cNvSpPr/>
              <p:nvPr/>
            </p:nvSpPr>
            <p:spPr>
              <a:xfrm>
                <a:off x="5271840" y="8912880"/>
                <a:ext cx="188640" cy="1440"/>
              </a:xfrm>
              <a:custGeom>
                <a:avLst/>
                <a:gdLst/>
                <a:ahLst/>
                <a:cxnLst/>
                <a:rect l="l" t="t" r="r" b="b"/>
                <a:pathLst>
                  <a:path w="20">
                    <a:moveTo>
                      <a:pt x="0" y="0"/>
                    </a:moveTo>
                    <a:lnTo>
                      <a:pt x="20" y="0"/>
                    </a:lnTo>
                  </a:path>
                </a:pathLst>
              </a:custGeom>
              <a:noFill/>
              <a:ln w="28440">
                <a:solidFill>
                  <a:srgbClr val="000000"/>
                </a:solidFill>
                <a:round/>
              </a:ln>
            </p:spPr>
            <p:style>
              <a:lnRef idx="0">
                <a:scrgbClr r="0" g="0" b="0"/>
              </a:lnRef>
              <a:fillRef idx="0">
                <a:scrgbClr r="0" g="0" b="0"/>
              </a:fillRef>
              <a:effectRef idx="0">
                <a:scrgbClr r="0" g="0" b="0"/>
              </a:effectRef>
              <a:fontRef idx="minor"/>
            </p:style>
          </p:sp>
          <p:sp>
            <p:nvSpPr>
              <p:cNvPr id="583" name="Freeform 69"/>
              <p:cNvSpPr/>
              <p:nvPr/>
            </p:nvSpPr>
            <p:spPr>
              <a:xfrm>
                <a:off x="5300280" y="8933400"/>
                <a:ext cx="133200" cy="1440"/>
              </a:xfrm>
              <a:custGeom>
                <a:avLst/>
                <a:gdLst/>
                <a:ahLst/>
                <a:cxnLst/>
                <a:rect l="l" t="t" r="r" b="b"/>
                <a:pathLst>
                  <a:path w="14">
                    <a:moveTo>
                      <a:pt x="0" y="0"/>
                    </a:moveTo>
                    <a:lnTo>
                      <a:pt x="14" y="0"/>
                    </a:lnTo>
                  </a:path>
                </a:pathLst>
              </a:custGeom>
              <a:noFill/>
              <a:ln w="28440">
                <a:solidFill>
                  <a:srgbClr val="000000"/>
                </a:solidFill>
                <a:round/>
              </a:ln>
            </p:spPr>
            <p:style>
              <a:lnRef idx="0">
                <a:scrgbClr r="0" g="0" b="0"/>
              </a:lnRef>
              <a:fillRef idx="0">
                <a:scrgbClr r="0" g="0" b="0"/>
              </a:fillRef>
              <a:effectRef idx="0">
                <a:scrgbClr r="0" g="0" b="0"/>
              </a:effectRef>
              <a:fontRef idx="minor"/>
            </p:style>
          </p:sp>
          <p:sp>
            <p:nvSpPr>
              <p:cNvPr id="584" name="Freeform 70"/>
              <p:cNvSpPr/>
              <p:nvPr/>
            </p:nvSpPr>
            <p:spPr>
              <a:xfrm>
                <a:off x="5328720" y="8953920"/>
                <a:ext cx="75960" cy="1440"/>
              </a:xfrm>
              <a:custGeom>
                <a:avLst/>
                <a:gdLst/>
                <a:ahLst/>
                <a:cxnLst/>
                <a:rect l="l" t="t" r="r" b="b"/>
                <a:pathLst>
                  <a:path w="8">
                    <a:moveTo>
                      <a:pt x="8" y="0"/>
                    </a:moveTo>
                    <a:lnTo>
                      <a:pt x="0" y="0"/>
                    </a:lnTo>
                  </a:path>
                </a:pathLst>
              </a:custGeom>
              <a:noFill/>
              <a:ln w="28440">
                <a:solidFill>
                  <a:srgbClr val="000000"/>
                </a:solidFill>
                <a:round/>
              </a:ln>
            </p:spPr>
            <p:style>
              <a:lnRef idx="0">
                <a:scrgbClr r="0" g="0" b="0"/>
              </a:lnRef>
              <a:fillRef idx="0">
                <a:scrgbClr r="0" g="0" b="0"/>
              </a:fillRef>
              <a:effectRef idx="0">
                <a:scrgbClr r="0" g="0" b="0"/>
              </a:effectRef>
              <a:fontRef idx="minor"/>
            </p:style>
          </p:sp>
          <p:sp>
            <p:nvSpPr>
              <p:cNvPr id="585" name="Freeform 71"/>
              <p:cNvSpPr/>
              <p:nvPr/>
            </p:nvSpPr>
            <p:spPr>
              <a:xfrm>
                <a:off x="5357520" y="8974440"/>
                <a:ext cx="17280" cy="1440"/>
              </a:xfrm>
              <a:custGeom>
                <a:avLst/>
                <a:gdLst/>
                <a:ahLst/>
                <a:cxnLst/>
                <a:rect l="l" t="t" r="r" b="b"/>
                <a:pathLst>
                  <a:path w="2">
                    <a:moveTo>
                      <a:pt x="0" y="0"/>
                    </a:moveTo>
                    <a:lnTo>
                      <a:pt x="2" y="0"/>
                    </a:lnTo>
                  </a:path>
                </a:pathLst>
              </a:custGeom>
              <a:noFill/>
              <a:ln w="28440">
                <a:solidFill>
                  <a:srgbClr val="000000"/>
                </a:solidFill>
                <a:round/>
              </a:ln>
            </p:spPr>
            <p:style>
              <a:lnRef idx="0">
                <a:scrgbClr r="0" g="0" b="0"/>
              </a:lnRef>
              <a:fillRef idx="0">
                <a:scrgbClr r="0" g="0" b="0"/>
              </a:fillRef>
              <a:effectRef idx="0">
                <a:scrgbClr r="0" g="0" b="0"/>
              </a:effectRef>
              <a:fontRef idx="minor"/>
            </p:style>
          </p:sp>
        </p:grpSp>
        <p:grpSp>
          <p:nvGrpSpPr>
            <p:cNvPr id="586" name="קבוצה 22"/>
            <p:cNvGrpSpPr/>
            <p:nvPr/>
          </p:nvGrpSpPr>
          <p:grpSpPr>
            <a:xfrm>
              <a:off x="5688000" y="8646120"/>
              <a:ext cx="188640" cy="327240"/>
              <a:chOff x="5688000" y="8646120"/>
              <a:chExt cx="188640" cy="327240"/>
            </a:xfrm>
          </p:grpSpPr>
          <p:sp>
            <p:nvSpPr>
              <p:cNvPr id="587" name="Line 64"/>
              <p:cNvSpPr/>
              <p:nvPr/>
            </p:nvSpPr>
            <p:spPr>
              <a:xfrm flipV="1">
                <a:off x="5783040" y="8646120"/>
                <a:ext cx="0" cy="265680"/>
              </a:xfrm>
              <a:prstGeom prst="line">
                <a:avLst/>
              </a:prstGeom>
              <a:ln w="28440">
                <a:solidFill>
                  <a:srgbClr val="000000"/>
                </a:solidFill>
                <a:miter/>
              </a:ln>
            </p:spPr>
            <p:style>
              <a:lnRef idx="0">
                <a:scrgbClr r="0" g="0" b="0"/>
              </a:lnRef>
              <a:fillRef idx="0">
                <a:scrgbClr r="0" g="0" b="0"/>
              </a:fillRef>
              <a:effectRef idx="0">
                <a:scrgbClr r="0" g="0" b="0"/>
              </a:effectRef>
              <a:fontRef idx="minor"/>
            </p:style>
          </p:sp>
          <p:sp>
            <p:nvSpPr>
              <p:cNvPr id="588" name="Freeform 68"/>
              <p:cNvSpPr/>
              <p:nvPr/>
            </p:nvSpPr>
            <p:spPr>
              <a:xfrm>
                <a:off x="5688000" y="8910360"/>
                <a:ext cx="188640" cy="360"/>
              </a:xfrm>
              <a:custGeom>
                <a:avLst/>
                <a:gdLst/>
                <a:ahLst/>
                <a:cxnLst/>
                <a:rect l="l" t="t" r="r" b="b"/>
                <a:pathLst>
                  <a:path w="20">
                    <a:moveTo>
                      <a:pt x="0" y="0"/>
                    </a:moveTo>
                    <a:lnTo>
                      <a:pt x="20" y="0"/>
                    </a:lnTo>
                  </a:path>
                </a:pathLst>
              </a:custGeom>
              <a:noFill/>
              <a:ln w="28440">
                <a:solidFill>
                  <a:srgbClr val="000000"/>
                </a:solidFill>
                <a:round/>
              </a:ln>
            </p:spPr>
            <p:style>
              <a:lnRef idx="0">
                <a:scrgbClr r="0" g="0" b="0"/>
              </a:lnRef>
              <a:fillRef idx="0">
                <a:scrgbClr r="0" g="0" b="0"/>
              </a:fillRef>
              <a:effectRef idx="0">
                <a:scrgbClr r="0" g="0" b="0"/>
              </a:effectRef>
              <a:fontRef idx="minor"/>
            </p:style>
          </p:sp>
          <p:sp>
            <p:nvSpPr>
              <p:cNvPr id="589" name="Freeform 69"/>
              <p:cNvSpPr/>
              <p:nvPr/>
            </p:nvSpPr>
            <p:spPr>
              <a:xfrm>
                <a:off x="5716440" y="8930880"/>
                <a:ext cx="131760" cy="360"/>
              </a:xfrm>
              <a:custGeom>
                <a:avLst/>
                <a:gdLst/>
                <a:ahLst/>
                <a:cxnLst/>
                <a:rect l="l" t="t" r="r" b="b"/>
                <a:pathLst>
                  <a:path w="14">
                    <a:moveTo>
                      <a:pt x="0" y="0"/>
                    </a:moveTo>
                    <a:lnTo>
                      <a:pt x="14" y="0"/>
                    </a:lnTo>
                  </a:path>
                </a:pathLst>
              </a:custGeom>
              <a:noFill/>
              <a:ln w="28440">
                <a:solidFill>
                  <a:srgbClr val="000000"/>
                </a:solidFill>
                <a:round/>
              </a:ln>
            </p:spPr>
            <p:style>
              <a:lnRef idx="0">
                <a:scrgbClr r="0" g="0" b="0"/>
              </a:lnRef>
              <a:fillRef idx="0">
                <a:scrgbClr r="0" g="0" b="0"/>
              </a:fillRef>
              <a:effectRef idx="0">
                <a:scrgbClr r="0" g="0" b="0"/>
              </a:effectRef>
              <a:fontRef idx="minor"/>
            </p:style>
          </p:sp>
          <p:sp>
            <p:nvSpPr>
              <p:cNvPr id="590" name="Freeform 70"/>
              <p:cNvSpPr/>
              <p:nvPr/>
            </p:nvSpPr>
            <p:spPr>
              <a:xfrm>
                <a:off x="5743440" y="8951400"/>
                <a:ext cx="75960" cy="1440"/>
              </a:xfrm>
              <a:custGeom>
                <a:avLst/>
                <a:gdLst/>
                <a:ahLst/>
                <a:cxnLst/>
                <a:rect l="l" t="t" r="r" b="b"/>
                <a:pathLst>
                  <a:path w="8">
                    <a:moveTo>
                      <a:pt x="8" y="0"/>
                    </a:moveTo>
                    <a:lnTo>
                      <a:pt x="0" y="0"/>
                    </a:lnTo>
                  </a:path>
                </a:pathLst>
              </a:custGeom>
              <a:noFill/>
              <a:ln w="28440">
                <a:solidFill>
                  <a:srgbClr val="000000"/>
                </a:solidFill>
                <a:round/>
              </a:ln>
            </p:spPr>
            <p:style>
              <a:lnRef idx="0">
                <a:scrgbClr r="0" g="0" b="0"/>
              </a:lnRef>
              <a:fillRef idx="0">
                <a:scrgbClr r="0" g="0" b="0"/>
              </a:fillRef>
              <a:effectRef idx="0">
                <a:scrgbClr r="0" g="0" b="0"/>
              </a:effectRef>
              <a:fontRef idx="minor"/>
            </p:style>
          </p:sp>
          <p:sp>
            <p:nvSpPr>
              <p:cNvPr id="591" name="Freeform 71"/>
              <p:cNvSpPr/>
              <p:nvPr/>
            </p:nvSpPr>
            <p:spPr>
              <a:xfrm>
                <a:off x="5773680" y="8971920"/>
                <a:ext cx="17280" cy="1440"/>
              </a:xfrm>
              <a:custGeom>
                <a:avLst/>
                <a:gdLst/>
                <a:ahLst/>
                <a:cxnLst/>
                <a:rect l="l" t="t" r="r" b="b"/>
                <a:pathLst>
                  <a:path w="2">
                    <a:moveTo>
                      <a:pt x="0" y="0"/>
                    </a:moveTo>
                    <a:lnTo>
                      <a:pt x="2" y="0"/>
                    </a:lnTo>
                  </a:path>
                </a:pathLst>
              </a:custGeom>
              <a:noFill/>
              <a:ln w="28440">
                <a:solidFill>
                  <a:srgbClr val="000000"/>
                </a:solidFill>
                <a:round/>
              </a:ln>
            </p:spPr>
            <p:style>
              <a:lnRef idx="0">
                <a:scrgbClr r="0" g="0" b="0"/>
              </a:lnRef>
              <a:fillRef idx="0">
                <a:scrgbClr r="0" g="0" b="0"/>
              </a:fillRef>
              <a:effectRef idx="0">
                <a:scrgbClr r="0" g="0" b="0"/>
              </a:effectRef>
              <a:fontRef idx="minor"/>
            </p:style>
          </p:sp>
        </p:grpSp>
        <p:sp>
          <p:nvSpPr>
            <p:cNvPr id="592" name="Line 64"/>
            <p:cNvSpPr/>
            <p:nvPr/>
          </p:nvSpPr>
          <p:spPr>
            <a:xfrm flipV="1">
              <a:off x="5356080" y="8662680"/>
              <a:ext cx="12600" cy="250920"/>
            </a:xfrm>
            <a:prstGeom prst="line">
              <a:avLst/>
            </a:prstGeom>
            <a:ln w="28440">
              <a:solidFill>
                <a:srgbClr val="000000"/>
              </a:solidFill>
              <a:miter/>
            </a:ln>
          </p:spPr>
          <p:style>
            <a:lnRef idx="0">
              <a:scrgbClr r="0" g="0" b="0"/>
            </a:lnRef>
            <a:fillRef idx="0">
              <a:scrgbClr r="0" g="0" b="0"/>
            </a:fillRef>
            <a:effectRef idx="0">
              <a:scrgbClr r="0" g="0" b="0"/>
            </a:effectRef>
            <a:fontRef idx="minor"/>
          </p:style>
        </p:sp>
        <p:grpSp>
          <p:nvGrpSpPr>
            <p:cNvPr id="593" name="קבוצה 24"/>
            <p:cNvGrpSpPr/>
            <p:nvPr/>
          </p:nvGrpSpPr>
          <p:grpSpPr>
            <a:xfrm>
              <a:off x="5216400" y="8418600"/>
              <a:ext cx="182160" cy="172440"/>
              <a:chOff x="5216400" y="8418600"/>
              <a:chExt cx="182160" cy="172440"/>
            </a:xfrm>
          </p:grpSpPr>
          <p:sp>
            <p:nvSpPr>
              <p:cNvPr id="594" name="אליפסה 27"/>
              <p:cNvSpPr/>
              <p:nvPr/>
            </p:nvSpPr>
            <p:spPr>
              <a:xfrm>
                <a:off x="5216400" y="8418600"/>
                <a:ext cx="182160" cy="172440"/>
              </a:xfrm>
              <a:prstGeom prst="ellipse">
                <a:avLst/>
              </a:prstGeom>
              <a:noFill/>
              <a:ln w="19080">
                <a:solidFill>
                  <a:srgbClr val="000000"/>
                </a:solidFill>
                <a:miter/>
              </a:ln>
            </p:spPr>
            <p:style>
              <a:lnRef idx="0">
                <a:scrgbClr r="0" g="0" b="0"/>
              </a:lnRef>
              <a:fillRef idx="0">
                <a:scrgbClr r="0" g="0" b="0"/>
              </a:fillRef>
              <a:effectRef idx="0">
                <a:scrgbClr r="0" g="0" b="0"/>
              </a:effectRef>
              <a:fontRef idx="minor"/>
            </p:style>
          </p:sp>
          <p:sp>
            <p:nvSpPr>
              <p:cNvPr id="595" name="צורה חופשית 28"/>
              <p:cNvSpPr/>
              <p:nvPr/>
            </p:nvSpPr>
            <p:spPr>
              <a:xfrm>
                <a:off x="5254200" y="8466480"/>
                <a:ext cx="95400" cy="91800"/>
              </a:xfrm>
              <a:custGeom>
                <a:avLst/>
                <a:gdLst/>
                <a:ahLst/>
                <a:cxnLst/>
                <a:rect l="l" t="t" r="r" b="b"/>
                <a:pathLst>
                  <a:path w="136399" h="272473">
                    <a:moveTo>
                      <a:pt x="0" y="258831"/>
                    </a:moveTo>
                    <a:cubicBezTo>
                      <a:pt x="2156" y="139499"/>
                      <a:pt x="17338" y="2180"/>
                      <a:pt x="32882" y="4333"/>
                    </a:cubicBezTo>
                    <a:cubicBezTo>
                      <a:pt x="48426" y="6486"/>
                      <a:pt x="76014" y="272473"/>
                      <a:pt x="93267" y="271751"/>
                    </a:cubicBezTo>
                    <a:cubicBezTo>
                      <a:pt x="110520" y="271029"/>
                      <a:pt x="123459" y="119332"/>
                      <a:pt x="136399" y="0"/>
                    </a:cubicBezTo>
                  </a:path>
                </a:pathLst>
              </a:custGeom>
              <a:noFill/>
              <a:ln w="19080">
                <a:solidFill>
                  <a:srgbClr val="000000"/>
                </a:solidFill>
                <a:round/>
              </a:ln>
            </p:spPr>
            <p:style>
              <a:lnRef idx="0">
                <a:scrgbClr r="0" g="0" b="0"/>
              </a:lnRef>
              <a:fillRef idx="0">
                <a:scrgbClr r="0" g="0" b="0"/>
              </a:fillRef>
              <a:effectRef idx="0">
                <a:scrgbClr r="0" g="0" b="0"/>
              </a:effectRef>
              <a:fontRef idx="minor"/>
            </p:style>
          </p:sp>
        </p:grpSp>
        <p:sp>
          <p:nvSpPr>
            <p:cNvPr id="596" name="מחבר ישר 25"/>
            <p:cNvSpPr/>
            <p:nvPr/>
          </p:nvSpPr>
          <p:spPr>
            <a:xfrm flipH="1">
              <a:off x="5966280" y="8581680"/>
              <a:ext cx="75960" cy="0"/>
            </a:xfrm>
            <a:prstGeom prst="line">
              <a:avLst/>
            </a:prstGeom>
            <a:ln w="28440">
              <a:solidFill>
                <a:srgbClr val="000000"/>
              </a:solidFill>
              <a:miter/>
            </a:ln>
          </p:spPr>
          <p:style>
            <a:lnRef idx="0">
              <a:scrgbClr r="0" g="0" b="0"/>
            </a:lnRef>
            <a:fillRef idx="0">
              <a:scrgbClr r="0" g="0" b="0"/>
            </a:fillRef>
            <a:effectRef idx="0">
              <a:scrgbClr r="0" g="0" b="0"/>
            </a:effectRef>
            <a:fontRef idx="minor"/>
          </p:style>
        </p:sp>
        <p:sp>
          <p:nvSpPr>
            <p:cNvPr id="597" name="Rectangle 77"/>
            <p:cNvSpPr/>
            <p:nvPr/>
          </p:nvSpPr>
          <p:spPr>
            <a:xfrm>
              <a:off x="4800600" y="8264520"/>
              <a:ext cx="507960" cy="24264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spAutoFit/>
            </a:bodyPr>
            <a:lstStyle/>
            <a:p>
              <a:pPr algn="r" rtl="1">
                <a:lnSpc>
                  <a:spcPct val="100000"/>
                </a:lnSpc>
                <a:spcBef>
                  <a:spcPts val="3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1" strike="noStrike" spc="-1" baseline="-25000">
                  <a:solidFill>
                    <a:srgbClr val="000000"/>
                  </a:solidFill>
                  <a:latin typeface="Calibri Light"/>
                </a:rPr>
                <a:t>U(</a:t>
              </a:r>
              <a:r>
                <a:rPr lang="en-US" sz="1200" b="1" strike="noStrike" spc="-1" baseline="-25000">
                  <a:solidFill>
                    <a:srgbClr val="000000"/>
                  </a:solidFill>
                  <a:latin typeface="Calibri Light"/>
                </a:rPr>
                <a:t>IN)</a:t>
              </a:r>
              <a:endParaRPr lang="en-US" sz="1200" b="0" strike="noStrike" spc="-1">
                <a:solidFill>
                  <a:srgbClr val="000000"/>
                </a:solidFill>
                <a:latin typeface="Calibri"/>
              </a:endParaRPr>
            </a:p>
          </p:txBody>
        </p:sp>
      </p:grpSp>
      <p:grpSp>
        <p:nvGrpSpPr>
          <p:cNvPr id="598" name="קבוצה 38"/>
          <p:cNvGrpSpPr/>
          <p:nvPr/>
        </p:nvGrpSpPr>
        <p:grpSpPr>
          <a:xfrm>
            <a:off x="1808280" y="8332920"/>
            <a:ext cx="2995560" cy="847800"/>
            <a:chOff x="1808280" y="8332920"/>
            <a:chExt cx="2995560" cy="847800"/>
          </a:xfrm>
        </p:grpSpPr>
        <p:sp>
          <p:nvSpPr>
            <p:cNvPr id="599" name="Text Box 39"/>
            <p:cNvSpPr/>
            <p:nvPr/>
          </p:nvSpPr>
          <p:spPr>
            <a:xfrm>
              <a:off x="4110840" y="8961120"/>
              <a:ext cx="113040" cy="961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800" b="0" strike="noStrike" spc="-1">
                  <a:solidFill>
                    <a:srgbClr val="000000"/>
                  </a:solidFill>
                  <a:latin typeface="Arial"/>
                  <a:ea typeface="Times New Roman"/>
                </a:rPr>
                <a:t>t</a:t>
              </a:r>
              <a:endParaRPr lang="en-US" sz="800" b="0" strike="noStrike" spc="-1">
                <a:solidFill>
                  <a:srgbClr val="000000"/>
                </a:solidFill>
                <a:latin typeface="Calibri"/>
              </a:endParaRPr>
            </a:p>
          </p:txBody>
        </p:sp>
        <p:sp>
          <p:nvSpPr>
            <p:cNvPr id="600" name="Line 37"/>
            <p:cNvSpPr/>
            <p:nvPr/>
          </p:nvSpPr>
          <p:spPr>
            <a:xfrm>
              <a:off x="2517840" y="8778960"/>
              <a:ext cx="0" cy="331560"/>
            </a:xfrm>
            <a:prstGeom prst="line">
              <a:avLst/>
            </a:prstGeom>
            <a:ln w="19080">
              <a:solidFill>
                <a:srgbClr val="000000"/>
              </a:solidFill>
              <a:miter/>
              <a:headEnd type="arrow" w="med" len="med"/>
            </a:ln>
          </p:spPr>
          <p:style>
            <a:lnRef idx="0">
              <a:scrgbClr r="0" g="0" b="0"/>
            </a:lnRef>
            <a:fillRef idx="0">
              <a:scrgbClr r="0" g="0" b="0"/>
            </a:fillRef>
            <a:effectRef idx="0">
              <a:scrgbClr r="0" g="0" b="0"/>
            </a:effectRef>
            <a:fontRef idx="minor"/>
          </p:style>
        </p:sp>
        <p:sp>
          <p:nvSpPr>
            <p:cNvPr id="601" name="Line 19"/>
            <p:cNvSpPr/>
            <p:nvPr/>
          </p:nvSpPr>
          <p:spPr>
            <a:xfrm>
              <a:off x="2692440" y="8356680"/>
              <a:ext cx="0" cy="715680"/>
            </a:xfrm>
            <a:prstGeom prst="line">
              <a:avLst/>
            </a:prstGeom>
            <a:ln w="19080" cap="rnd">
              <a:solidFill>
                <a:srgbClr val="000000"/>
              </a:solidFill>
              <a:custDash>
                <a:ds d="100000" sp="1000"/>
              </a:custDash>
              <a:miter/>
            </a:ln>
          </p:spPr>
          <p:style>
            <a:lnRef idx="0">
              <a:scrgbClr r="0" g="0" b="0"/>
            </a:lnRef>
            <a:fillRef idx="0">
              <a:scrgbClr r="0" g="0" b="0"/>
            </a:fillRef>
            <a:effectRef idx="0">
              <a:scrgbClr r="0" g="0" b="0"/>
            </a:effectRef>
            <a:fontRef idx="minor"/>
          </p:style>
        </p:sp>
        <p:sp>
          <p:nvSpPr>
            <p:cNvPr id="602" name="Line 15"/>
            <p:cNvSpPr/>
            <p:nvPr/>
          </p:nvSpPr>
          <p:spPr>
            <a:xfrm>
              <a:off x="2517840" y="9066240"/>
              <a:ext cx="1616040" cy="0"/>
            </a:xfrm>
            <a:prstGeom prst="line">
              <a:avLst/>
            </a:prstGeom>
            <a:ln w="19080">
              <a:solidFill>
                <a:srgbClr val="000000"/>
              </a:solidFill>
              <a:miter/>
            </a:ln>
          </p:spPr>
          <p:style>
            <a:lnRef idx="0">
              <a:scrgbClr r="0" g="0" b="0"/>
            </a:lnRef>
            <a:fillRef idx="0">
              <a:scrgbClr r="0" g="0" b="0"/>
            </a:fillRef>
            <a:effectRef idx="0">
              <a:scrgbClr r="0" g="0" b="0"/>
            </a:effectRef>
            <a:fontRef idx="minor"/>
          </p:style>
        </p:sp>
        <p:sp>
          <p:nvSpPr>
            <p:cNvPr id="603" name="Line 19"/>
            <p:cNvSpPr/>
            <p:nvPr/>
          </p:nvSpPr>
          <p:spPr>
            <a:xfrm flipH="1">
              <a:off x="3035160" y="8445600"/>
              <a:ext cx="4680" cy="587160"/>
            </a:xfrm>
            <a:prstGeom prst="line">
              <a:avLst/>
            </a:prstGeom>
            <a:ln w="19080" cap="rnd">
              <a:solidFill>
                <a:srgbClr val="000000"/>
              </a:solidFill>
              <a:custDash>
                <a:ds d="100000" sp="1000"/>
              </a:custDash>
              <a:miter/>
            </a:ln>
          </p:spPr>
          <p:style>
            <a:lnRef idx="0">
              <a:scrgbClr r="0" g="0" b="0"/>
            </a:lnRef>
            <a:fillRef idx="0">
              <a:scrgbClr r="0" g="0" b="0"/>
            </a:fillRef>
            <a:effectRef idx="0">
              <a:scrgbClr r="0" g="0" b="0"/>
            </a:effectRef>
            <a:fontRef idx="minor"/>
          </p:style>
        </p:sp>
        <p:sp>
          <p:nvSpPr>
            <p:cNvPr id="604" name="Line 19"/>
            <p:cNvSpPr/>
            <p:nvPr/>
          </p:nvSpPr>
          <p:spPr>
            <a:xfrm>
              <a:off x="2894040" y="8348760"/>
              <a:ext cx="0" cy="723960"/>
            </a:xfrm>
            <a:prstGeom prst="line">
              <a:avLst/>
            </a:prstGeom>
            <a:ln w="19080" cap="rnd">
              <a:solidFill>
                <a:srgbClr val="000000"/>
              </a:solidFill>
              <a:custDash>
                <a:ds d="100000" sp="1000"/>
              </a:custDash>
              <a:miter/>
            </a:ln>
          </p:spPr>
          <p:style>
            <a:lnRef idx="0">
              <a:scrgbClr r="0" g="0" b="0"/>
            </a:lnRef>
            <a:fillRef idx="0">
              <a:scrgbClr r="0" g="0" b="0"/>
            </a:fillRef>
            <a:effectRef idx="0">
              <a:scrgbClr r="0" g="0" b="0"/>
            </a:effectRef>
            <a:fontRef idx="minor"/>
          </p:style>
        </p:sp>
        <p:sp>
          <p:nvSpPr>
            <p:cNvPr id="605" name="Line 19"/>
            <p:cNvSpPr/>
            <p:nvPr/>
          </p:nvSpPr>
          <p:spPr>
            <a:xfrm>
              <a:off x="2560680" y="8359560"/>
              <a:ext cx="0" cy="712800"/>
            </a:xfrm>
            <a:prstGeom prst="line">
              <a:avLst/>
            </a:prstGeom>
            <a:ln w="19080" cap="rnd">
              <a:solidFill>
                <a:srgbClr val="000000"/>
              </a:solidFill>
              <a:custDash>
                <a:ds d="100000" sp="1000"/>
              </a:custDash>
              <a:miter/>
            </a:ln>
          </p:spPr>
          <p:style>
            <a:lnRef idx="0">
              <a:scrgbClr r="0" g="0" b="0"/>
            </a:lnRef>
            <a:fillRef idx="0">
              <a:scrgbClr r="0" g="0" b="0"/>
            </a:fillRef>
            <a:effectRef idx="0">
              <a:scrgbClr r="0" g="0" b="0"/>
            </a:effectRef>
            <a:fontRef idx="minor"/>
          </p:style>
        </p:sp>
        <p:sp>
          <p:nvSpPr>
            <p:cNvPr id="606" name="Line 19"/>
            <p:cNvSpPr/>
            <p:nvPr/>
          </p:nvSpPr>
          <p:spPr>
            <a:xfrm>
              <a:off x="3363840" y="8332920"/>
              <a:ext cx="0" cy="733320"/>
            </a:xfrm>
            <a:prstGeom prst="line">
              <a:avLst/>
            </a:prstGeom>
            <a:ln w="19080" cap="rnd">
              <a:solidFill>
                <a:srgbClr val="000000"/>
              </a:solidFill>
              <a:custDash>
                <a:ds d="100000" sp="1000"/>
              </a:custDash>
              <a:miter/>
            </a:ln>
          </p:spPr>
          <p:style>
            <a:lnRef idx="0">
              <a:scrgbClr r="0" g="0" b="0"/>
            </a:lnRef>
            <a:fillRef idx="0">
              <a:scrgbClr r="0" g="0" b="0"/>
            </a:fillRef>
            <a:effectRef idx="0">
              <a:scrgbClr r="0" g="0" b="0"/>
            </a:effectRef>
            <a:fontRef idx="minor"/>
          </p:style>
        </p:sp>
        <p:sp>
          <p:nvSpPr>
            <p:cNvPr id="607" name="Line 19"/>
            <p:cNvSpPr/>
            <p:nvPr/>
          </p:nvSpPr>
          <p:spPr>
            <a:xfrm>
              <a:off x="3225960" y="8339040"/>
              <a:ext cx="0" cy="733320"/>
            </a:xfrm>
            <a:prstGeom prst="line">
              <a:avLst/>
            </a:prstGeom>
            <a:ln w="19080" cap="rnd">
              <a:solidFill>
                <a:srgbClr val="000000"/>
              </a:solidFill>
              <a:custDash>
                <a:ds d="100000" sp="1000"/>
              </a:custDash>
              <a:miter/>
            </a:ln>
          </p:spPr>
          <p:style>
            <a:lnRef idx="0">
              <a:scrgbClr r="0" g="0" b="0"/>
            </a:lnRef>
            <a:fillRef idx="0">
              <a:scrgbClr r="0" g="0" b="0"/>
            </a:fillRef>
            <a:effectRef idx="0">
              <a:scrgbClr r="0" g="0" b="0"/>
            </a:effectRef>
            <a:fontRef idx="minor"/>
          </p:style>
        </p:sp>
        <p:sp>
          <p:nvSpPr>
            <p:cNvPr id="608" name="מחבר ישר 48"/>
            <p:cNvSpPr/>
            <p:nvPr/>
          </p:nvSpPr>
          <p:spPr>
            <a:xfrm>
              <a:off x="2518200" y="9065880"/>
              <a:ext cx="4176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09" name="מחבר ישר 49"/>
            <p:cNvSpPr/>
            <p:nvPr/>
          </p:nvSpPr>
          <p:spPr>
            <a:xfrm flipV="1">
              <a:off x="2560320" y="8857440"/>
              <a:ext cx="0" cy="20808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10" name="Line 15"/>
            <p:cNvSpPr/>
            <p:nvPr/>
          </p:nvSpPr>
          <p:spPr>
            <a:xfrm flipV="1">
              <a:off x="2517840" y="8862840"/>
              <a:ext cx="1544760" cy="1440"/>
            </a:xfrm>
            <a:prstGeom prst="line">
              <a:avLst/>
            </a:prstGeom>
            <a:ln w="19080">
              <a:solidFill>
                <a:srgbClr val="000000"/>
              </a:solidFill>
              <a:prstDash val="dash"/>
              <a:miter/>
            </a:ln>
          </p:spPr>
          <p:style>
            <a:lnRef idx="0">
              <a:scrgbClr r="0" g="0" b="0"/>
            </a:lnRef>
            <a:fillRef idx="0">
              <a:scrgbClr r="0" g="0" b="0"/>
            </a:fillRef>
            <a:effectRef idx="0">
              <a:scrgbClr r="0" g="0" b="0"/>
            </a:effectRef>
            <a:fontRef idx="minor"/>
          </p:style>
        </p:sp>
        <p:sp>
          <p:nvSpPr>
            <p:cNvPr id="611" name="מחבר ישר 51"/>
            <p:cNvSpPr/>
            <p:nvPr/>
          </p:nvSpPr>
          <p:spPr>
            <a:xfrm>
              <a:off x="2560320" y="8857440"/>
              <a:ext cx="14472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12" name="מחבר ישר 52"/>
            <p:cNvSpPr/>
            <p:nvPr/>
          </p:nvSpPr>
          <p:spPr>
            <a:xfrm flipV="1">
              <a:off x="2695320" y="8864640"/>
              <a:ext cx="0" cy="20808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13" name="מחבר ישר 53"/>
            <p:cNvSpPr/>
            <p:nvPr/>
          </p:nvSpPr>
          <p:spPr>
            <a:xfrm>
              <a:off x="2695320" y="9065880"/>
              <a:ext cx="19116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14" name="מחבר ישר 54"/>
            <p:cNvSpPr/>
            <p:nvPr/>
          </p:nvSpPr>
          <p:spPr>
            <a:xfrm flipV="1">
              <a:off x="2886480" y="8857440"/>
              <a:ext cx="0" cy="20808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15" name="מחבר ישר 55"/>
            <p:cNvSpPr/>
            <p:nvPr/>
          </p:nvSpPr>
          <p:spPr>
            <a:xfrm>
              <a:off x="2886480" y="8857440"/>
              <a:ext cx="15516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16" name="מחבר ישר 56"/>
            <p:cNvSpPr/>
            <p:nvPr/>
          </p:nvSpPr>
          <p:spPr>
            <a:xfrm flipV="1">
              <a:off x="3040920" y="8864640"/>
              <a:ext cx="0" cy="19224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17" name="מחבר ישר 57"/>
            <p:cNvSpPr/>
            <p:nvPr/>
          </p:nvSpPr>
          <p:spPr>
            <a:xfrm>
              <a:off x="3041640" y="9065520"/>
              <a:ext cx="18432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18" name="מחבר ישר 58"/>
            <p:cNvSpPr/>
            <p:nvPr/>
          </p:nvSpPr>
          <p:spPr>
            <a:xfrm flipV="1">
              <a:off x="3226320" y="8857440"/>
              <a:ext cx="0" cy="20808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19" name="מחבר ישר 59"/>
            <p:cNvSpPr/>
            <p:nvPr/>
          </p:nvSpPr>
          <p:spPr>
            <a:xfrm>
              <a:off x="3226320" y="8857440"/>
              <a:ext cx="13968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20" name="מחבר ישר 60"/>
            <p:cNvSpPr/>
            <p:nvPr/>
          </p:nvSpPr>
          <p:spPr>
            <a:xfrm flipV="1">
              <a:off x="3362760" y="8864640"/>
              <a:ext cx="0" cy="20808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21" name="מחבר ישר 61"/>
            <p:cNvSpPr/>
            <p:nvPr/>
          </p:nvSpPr>
          <p:spPr>
            <a:xfrm>
              <a:off x="3362760" y="9065520"/>
              <a:ext cx="19620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22" name="מחבר ישר 62"/>
            <p:cNvSpPr/>
            <p:nvPr/>
          </p:nvSpPr>
          <p:spPr>
            <a:xfrm flipV="1">
              <a:off x="3558960" y="8857440"/>
              <a:ext cx="0" cy="20808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23" name="מחבר ישר 63"/>
            <p:cNvSpPr/>
            <p:nvPr/>
          </p:nvSpPr>
          <p:spPr>
            <a:xfrm>
              <a:off x="3558960" y="8857440"/>
              <a:ext cx="11340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24" name="מחבר ישר 64"/>
            <p:cNvSpPr/>
            <p:nvPr/>
          </p:nvSpPr>
          <p:spPr>
            <a:xfrm flipV="1">
              <a:off x="3672720" y="8864640"/>
              <a:ext cx="0" cy="20808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25" name="מחבר ישר 65"/>
            <p:cNvSpPr/>
            <p:nvPr/>
          </p:nvSpPr>
          <p:spPr>
            <a:xfrm>
              <a:off x="3672720" y="9065520"/>
              <a:ext cx="22536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26" name="מחבר ישר 66"/>
            <p:cNvSpPr/>
            <p:nvPr/>
          </p:nvSpPr>
          <p:spPr>
            <a:xfrm flipV="1">
              <a:off x="3898440" y="8857080"/>
              <a:ext cx="0" cy="20808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27" name="מחבר ישר 67"/>
            <p:cNvSpPr/>
            <p:nvPr/>
          </p:nvSpPr>
          <p:spPr>
            <a:xfrm>
              <a:off x="3898440" y="8857080"/>
              <a:ext cx="11340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28" name="מחבר ישר 68"/>
            <p:cNvSpPr/>
            <p:nvPr/>
          </p:nvSpPr>
          <p:spPr>
            <a:xfrm flipV="1">
              <a:off x="4011840" y="8864640"/>
              <a:ext cx="0" cy="20808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29" name="TextBox 69"/>
            <p:cNvSpPr/>
            <p:nvPr/>
          </p:nvSpPr>
          <p:spPr>
            <a:xfrm>
              <a:off x="1808280" y="8749080"/>
              <a:ext cx="715320" cy="215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800" b="0" strike="noStrike" spc="-1">
                  <a:solidFill>
                    <a:srgbClr val="000000"/>
                  </a:solidFill>
                  <a:latin typeface="Arial"/>
                </a:rPr>
                <a:t>V</a:t>
              </a:r>
              <a:r>
                <a:rPr lang="he-IL" sz="800" b="0" strike="noStrike" spc="-1">
                  <a:solidFill>
                    <a:srgbClr val="000000"/>
                  </a:solidFill>
                  <a:latin typeface="Arial"/>
                </a:rPr>
                <a:t>5</a:t>
              </a:r>
              <a:r>
                <a:rPr lang="en-US" sz="800" b="0" strike="noStrike" spc="-1">
                  <a:solidFill>
                    <a:srgbClr val="000000"/>
                  </a:solidFill>
                  <a:latin typeface="Arial"/>
                </a:rPr>
                <a:t>Vcc=1</a:t>
              </a:r>
              <a:endParaRPr lang="en-US" sz="800" b="0" strike="noStrike" spc="-1">
                <a:solidFill>
                  <a:srgbClr val="000000"/>
                </a:solidFill>
                <a:latin typeface="Calibri"/>
              </a:endParaRPr>
            </a:p>
          </p:txBody>
        </p:sp>
        <p:sp>
          <p:nvSpPr>
            <p:cNvPr id="630" name="TextBox 70"/>
            <p:cNvSpPr/>
            <p:nvPr/>
          </p:nvSpPr>
          <p:spPr>
            <a:xfrm>
              <a:off x="1808280" y="8965080"/>
              <a:ext cx="720720" cy="215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800" b="0" strike="noStrike" spc="-1">
                  <a:solidFill>
                    <a:srgbClr val="000000"/>
                  </a:solidFill>
                  <a:latin typeface="Arial"/>
                </a:rPr>
                <a:t>V</a:t>
              </a:r>
              <a:r>
                <a:rPr lang="he-IL" sz="800" b="0" strike="noStrike" spc="-1">
                  <a:solidFill>
                    <a:srgbClr val="000000"/>
                  </a:solidFill>
                  <a:latin typeface="Arial"/>
                </a:rPr>
                <a:t>0</a:t>
              </a:r>
              <a:r>
                <a:rPr lang="en-US" sz="800" b="0" strike="noStrike" spc="-1">
                  <a:solidFill>
                    <a:srgbClr val="000000"/>
                  </a:solidFill>
                  <a:latin typeface="Arial"/>
                </a:rPr>
                <a:t>Vee=</a:t>
              </a:r>
              <a:endParaRPr lang="en-US" sz="800" b="0" strike="noStrike" spc="-1">
                <a:solidFill>
                  <a:srgbClr val="000000"/>
                </a:solidFill>
                <a:latin typeface="Calibri"/>
              </a:endParaRPr>
            </a:p>
          </p:txBody>
        </p:sp>
        <p:sp>
          <p:nvSpPr>
            <p:cNvPr id="631" name="TextBox 71"/>
            <p:cNvSpPr/>
            <p:nvPr/>
          </p:nvSpPr>
          <p:spPr>
            <a:xfrm>
              <a:off x="3647880" y="8632440"/>
              <a:ext cx="1155960" cy="2311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900" b="1" u="sng" strike="noStrike" spc="-1">
                  <a:solidFill>
                    <a:srgbClr val="000000"/>
                  </a:solidFill>
                  <a:uFillTx/>
                  <a:latin typeface="Arial"/>
                </a:rPr>
                <a:t>אות במוצא </a:t>
              </a:r>
              <a:r>
                <a:rPr lang="en-US" sz="900" b="1" u="sng" strike="noStrike" spc="-1">
                  <a:solidFill>
                    <a:srgbClr val="000000"/>
                  </a:solidFill>
                  <a:uFillTx/>
                  <a:latin typeface="Arial"/>
                </a:rPr>
                <a:t>Vo</a:t>
              </a:r>
              <a:endParaRPr lang="en-US" sz="900" b="0" strike="noStrike" spc="-1">
                <a:solidFill>
                  <a:srgbClr val="000000"/>
                </a:solidFill>
                <a:latin typeface="Calibri"/>
              </a:endParaRPr>
            </a:p>
          </p:txBody>
        </p:sp>
      </p:grpSp>
      <p:grpSp>
        <p:nvGrpSpPr>
          <p:cNvPr id="632" name="קבוצה 72"/>
          <p:cNvGrpSpPr/>
          <p:nvPr/>
        </p:nvGrpSpPr>
        <p:grpSpPr>
          <a:xfrm>
            <a:off x="2540160" y="8101080"/>
            <a:ext cx="2350800" cy="663120"/>
            <a:chOff x="2540160" y="8101080"/>
            <a:chExt cx="2350800" cy="663120"/>
          </a:xfrm>
        </p:grpSpPr>
        <p:sp>
          <p:nvSpPr>
            <p:cNvPr id="633" name="Text Box 52"/>
            <p:cNvSpPr/>
            <p:nvPr/>
          </p:nvSpPr>
          <p:spPr>
            <a:xfrm>
              <a:off x="4125600" y="8557560"/>
              <a:ext cx="99720" cy="842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800" b="0" strike="noStrike" spc="-1">
                  <a:solidFill>
                    <a:srgbClr val="000000"/>
                  </a:solidFill>
                  <a:latin typeface="Arial"/>
                  <a:ea typeface="Times New Roman"/>
                </a:rPr>
                <a:t>t</a:t>
              </a:r>
              <a:endParaRPr lang="en-US" sz="800" b="0" strike="noStrike" spc="-1">
                <a:solidFill>
                  <a:srgbClr val="000000"/>
                </a:solidFill>
                <a:latin typeface="Calibri"/>
              </a:endParaRPr>
            </a:p>
          </p:txBody>
        </p:sp>
        <p:sp>
          <p:nvSpPr>
            <p:cNvPr id="634" name="Line 54"/>
            <p:cNvSpPr/>
            <p:nvPr/>
          </p:nvSpPr>
          <p:spPr>
            <a:xfrm>
              <a:off x="2540160" y="8288280"/>
              <a:ext cx="0" cy="426960"/>
            </a:xfrm>
            <a:prstGeom prst="line">
              <a:avLst/>
            </a:prstGeom>
            <a:ln w="19080">
              <a:solidFill>
                <a:srgbClr val="000000"/>
              </a:solidFill>
              <a:miter/>
              <a:headEnd type="arrow" w="med" len="med"/>
            </a:ln>
          </p:spPr>
          <p:style>
            <a:lnRef idx="0">
              <a:scrgbClr r="0" g="0" b="0"/>
            </a:lnRef>
            <a:fillRef idx="0">
              <a:scrgbClr r="0" g="0" b="0"/>
            </a:fillRef>
            <a:effectRef idx="0">
              <a:scrgbClr r="0" g="0" b="0"/>
            </a:effectRef>
            <a:fontRef idx="minor"/>
          </p:style>
        </p:sp>
        <p:sp>
          <p:nvSpPr>
            <p:cNvPr id="635" name="Line 51"/>
            <p:cNvSpPr/>
            <p:nvPr/>
          </p:nvSpPr>
          <p:spPr>
            <a:xfrm flipV="1">
              <a:off x="2546280" y="8540640"/>
              <a:ext cx="1608120" cy="1440"/>
            </a:xfrm>
            <a:prstGeom prst="line">
              <a:avLst/>
            </a:prstGeom>
            <a:ln w="19080">
              <a:solidFill>
                <a:srgbClr val="000000"/>
              </a:solidFill>
              <a:miter/>
            </a:ln>
          </p:spPr>
          <p:style>
            <a:lnRef idx="0">
              <a:scrgbClr r="0" g="0" b="0"/>
            </a:lnRef>
            <a:fillRef idx="0">
              <a:scrgbClr r="0" g="0" b="0"/>
            </a:fillRef>
            <a:effectRef idx="0">
              <a:scrgbClr r="0" g="0" b="0"/>
            </a:effectRef>
            <a:fontRef idx="minor"/>
          </p:style>
        </p:sp>
        <p:grpSp>
          <p:nvGrpSpPr>
            <p:cNvPr id="636" name="קבוצה 76"/>
            <p:cNvGrpSpPr/>
            <p:nvPr/>
          </p:nvGrpSpPr>
          <p:grpSpPr>
            <a:xfrm>
              <a:off x="2546640" y="8336520"/>
              <a:ext cx="1482840" cy="427680"/>
              <a:chOff x="2546640" y="8336520"/>
              <a:chExt cx="1482840" cy="427680"/>
            </a:xfrm>
          </p:grpSpPr>
          <p:sp>
            <p:nvSpPr>
              <p:cNvPr id="637" name="Freeform 50"/>
              <p:cNvSpPr/>
              <p:nvPr/>
            </p:nvSpPr>
            <p:spPr>
              <a:xfrm>
                <a:off x="2546640" y="8337960"/>
                <a:ext cx="164880" cy="203040"/>
              </a:xfrm>
              <a:custGeom>
                <a:avLst/>
                <a:gdLst/>
                <a:ahLst/>
                <a:cxnLst/>
                <a:rect l="l" t="t" r="r" b="b"/>
                <a:pathLst>
                  <a:path w="10000" h="9549">
                    <a:moveTo>
                      <a:pt x="0" y="9549"/>
                    </a:moveTo>
                    <a:cubicBezTo>
                      <a:pt x="1759" y="4549"/>
                      <a:pt x="3519" y="0"/>
                      <a:pt x="5185" y="0"/>
                    </a:cubicBezTo>
                    <a:cubicBezTo>
                      <a:pt x="6852" y="0"/>
                      <a:pt x="9321" y="7168"/>
                      <a:pt x="10000" y="9549"/>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638" name="Freeform 49"/>
              <p:cNvSpPr/>
              <p:nvPr/>
            </p:nvSpPr>
            <p:spPr>
              <a:xfrm flipV="1">
                <a:off x="2711520" y="8540280"/>
                <a:ext cx="168120" cy="215640"/>
              </a:xfrm>
              <a:custGeom>
                <a:avLst/>
                <a:gdLst/>
                <a:ahLst/>
                <a:cxnLst/>
                <a:rect l="l" t="t" r="r" b="b"/>
                <a:pathLst>
                  <a:path w="10252" h="10000">
                    <a:moveTo>
                      <a:pt x="0" y="10000"/>
                    </a:moveTo>
                    <a:cubicBezTo>
                      <a:pt x="1759" y="5000"/>
                      <a:pt x="3519" y="0"/>
                      <a:pt x="5185" y="0"/>
                    </a:cubicBezTo>
                    <a:cubicBezTo>
                      <a:pt x="6852" y="0"/>
                      <a:pt x="9573" y="7231"/>
                      <a:pt x="10252" y="9612"/>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639" name="Freeform 48"/>
              <p:cNvSpPr/>
              <p:nvPr/>
            </p:nvSpPr>
            <p:spPr>
              <a:xfrm>
                <a:off x="2876760" y="8336520"/>
                <a:ext cx="163440" cy="21564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640" name="Freeform 47"/>
              <p:cNvSpPr/>
              <p:nvPr/>
            </p:nvSpPr>
            <p:spPr>
              <a:xfrm flipV="1">
                <a:off x="3040200" y="8549640"/>
                <a:ext cx="164880" cy="21420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641" name="Freeform 46"/>
              <p:cNvSpPr/>
              <p:nvPr/>
            </p:nvSpPr>
            <p:spPr>
              <a:xfrm>
                <a:off x="3205440" y="8336520"/>
                <a:ext cx="164880" cy="21564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642" name="Freeform 45"/>
              <p:cNvSpPr/>
              <p:nvPr/>
            </p:nvSpPr>
            <p:spPr>
              <a:xfrm flipV="1">
                <a:off x="3370680" y="8549640"/>
                <a:ext cx="164880" cy="21420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643" name="Freeform 44"/>
              <p:cNvSpPr/>
              <p:nvPr/>
            </p:nvSpPr>
            <p:spPr>
              <a:xfrm>
                <a:off x="3535920" y="8336520"/>
                <a:ext cx="164880" cy="21564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644" name="Freeform 43"/>
              <p:cNvSpPr/>
              <p:nvPr/>
            </p:nvSpPr>
            <p:spPr>
              <a:xfrm flipV="1">
                <a:off x="3700800" y="8549640"/>
                <a:ext cx="163440" cy="21420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645" name="Freeform 42"/>
              <p:cNvSpPr/>
              <p:nvPr/>
            </p:nvSpPr>
            <p:spPr>
              <a:xfrm>
                <a:off x="3864600" y="8336520"/>
                <a:ext cx="164880" cy="21564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grpSp>
        <p:sp>
          <p:nvSpPr>
            <p:cNvPr id="646" name="TextBox 77"/>
            <p:cNvSpPr/>
            <p:nvPr/>
          </p:nvSpPr>
          <p:spPr>
            <a:xfrm>
              <a:off x="2715840" y="8101080"/>
              <a:ext cx="2175120" cy="2311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900" b="1" u="sng" strike="noStrike" spc="-1">
                  <a:solidFill>
                    <a:srgbClr val="000000"/>
                  </a:solidFill>
                  <a:uFillTx/>
                  <a:latin typeface="Arial"/>
                </a:rPr>
                <a:t>אות בכניסת מעגל עיצוב אות כניסה</a:t>
              </a:r>
              <a:endParaRPr lang="en-US" sz="900" b="0" strike="noStrike" spc="-1">
                <a:solidFill>
                  <a:srgbClr val="000000"/>
                </a:solidFill>
                <a:latin typeface="Calibri"/>
              </a:endParaRPr>
            </a:p>
          </p:txBody>
        </p:sp>
      </p:gr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7" name="PlaceHolder 1"/>
          <p:cNvSpPr>
            <a:spLocks noGrp="1" noRot="1" noChangeAspect="1"/>
          </p:cNvSpPr>
          <p:nvPr>
            <p:ph type="sldImg"/>
          </p:nvPr>
        </p:nvSpPr>
        <p:spPr>
          <a:xfrm>
            <a:off x="685800" y="1143000"/>
            <a:ext cx="5486400" cy="3086280"/>
          </a:xfrm>
          <a:prstGeom prst="rect">
            <a:avLst/>
          </a:prstGeom>
          <a:ln w="0">
            <a:noFill/>
          </a:ln>
        </p:spPr>
      </p:sp>
      <p:sp>
        <p:nvSpPr>
          <p:cNvPr id="648"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CB25F565-2BDF-4177-9FF0-C838E6DA0087}" type="slidenum">
              <a:rPr lang="he-IL" sz="1200" b="0" strike="noStrike" spc="-1">
                <a:solidFill>
                  <a:srgbClr val="000000"/>
                </a:solidFill>
                <a:latin typeface="Calibri"/>
              </a:rPr>
              <a:t>11</a:t>
            </a:fld>
            <a:endParaRPr lang="en-US" sz="1200" b="0" strike="noStrike" spc="-1">
              <a:solidFill>
                <a:srgbClr val="000000"/>
              </a:solidFill>
              <a:latin typeface="Calibri"/>
            </a:endParaRPr>
          </a:p>
        </p:txBody>
      </p:sp>
      <p:graphicFrame>
        <p:nvGraphicFramePr>
          <p:cNvPr id="649" name="טבלה 648"/>
          <p:cNvGraphicFramePr/>
          <p:nvPr/>
        </p:nvGraphicFramePr>
        <p:xfrm>
          <a:off x="685800" y="4597560"/>
          <a:ext cx="5573880" cy="6553080"/>
        </p:xfrm>
        <a:graphic>
          <a:graphicData uri="http://schemas.openxmlformats.org/drawingml/2006/table">
            <a:tbl>
              <a:tblPr/>
              <a:tblGrid>
                <a:gridCol w="1012680">
                  <a:extLst>
                    <a:ext uri="{9D8B030D-6E8A-4147-A177-3AD203B41FA5}">
                      <a16:colId xmlns:a16="http://schemas.microsoft.com/office/drawing/2014/main" val="20000"/>
                    </a:ext>
                  </a:extLst>
                </a:gridCol>
                <a:gridCol w="4561200">
                  <a:extLst>
                    <a:ext uri="{9D8B030D-6E8A-4147-A177-3AD203B41FA5}">
                      <a16:colId xmlns:a16="http://schemas.microsoft.com/office/drawing/2014/main" val="20001"/>
                    </a:ext>
                  </a:extLst>
                </a:gridCol>
              </a:tblGrid>
              <a:tr h="36828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פעילות</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סיכום</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0"/>
                  </a:ext>
                </a:extLst>
              </a:tr>
              <a:tr h="618804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פיתוח תכנים</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000000"/>
                          </a:solidFill>
                          <a:latin typeface="Calibri"/>
                        </a:rPr>
                        <a:t>מחלקי תדר:</a:t>
                      </a:r>
                      <a:endParaRPr lang="en-US" sz="16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000000"/>
                          </a:solidFill>
                          <a:latin typeface="Calibri"/>
                        </a:rPr>
                        <a:t>מחלקי התדר מורכבים מדלדלגי </a:t>
                      </a:r>
                      <a:r>
                        <a:rPr lang="en-US" sz="1600" b="0" strike="noStrike" spc="-1">
                          <a:solidFill>
                            <a:srgbClr val="000000"/>
                          </a:solidFill>
                          <a:latin typeface="Calibri"/>
                        </a:rPr>
                        <a:t>T</a:t>
                      </a:r>
                      <a:r>
                        <a:rPr lang="he-IL" sz="1600" b="0" strike="noStrike" spc="-1">
                          <a:solidFill>
                            <a:srgbClr val="000000"/>
                          </a:solidFill>
                          <a:latin typeface="Calibri"/>
                        </a:rPr>
                        <a:t>.</a:t>
                      </a:r>
                      <a:endParaRPr lang="en-US" sz="16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000000"/>
                          </a:solidFill>
                          <a:latin typeface="Calibri"/>
                        </a:rPr>
                        <a:t>כידוע, דלגלג מסוג </a:t>
                      </a:r>
                      <a:r>
                        <a:rPr lang="en-US" sz="1600" b="0" strike="noStrike" spc="-1">
                          <a:solidFill>
                            <a:srgbClr val="000000"/>
                          </a:solidFill>
                          <a:latin typeface="Calibri"/>
                        </a:rPr>
                        <a:t>T</a:t>
                      </a:r>
                      <a:r>
                        <a:rPr lang="he-IL" sz="1600" b="0" strike="noStrike" spc="-1">
                          <a:solidFill>
                            <a:srgbClr val="000000"/>
                          </a:solidFill>
                          <a:latin typeface="Calibri"/>
                        </a:rPr>
                        <a:t> (</a:t>
                      </a:r>
                      <a:r>
                        <a:rPr lang="en-US" sz="1600" b="0" strike="noStrike" spc="-1">
                          <a:solidFill>
                            <a:srgbClr val="000000"/>
                          </a:solidFill>
                          <a:latin typeface="Calibri"/>
                        </a:rPr>
                        <a:t>(TRIGGER</a:t>
                      </a:r>
                      <a:r>
                        <a:rPr lang="he-IL" sz="1600" b="0" strike="noStrike" spc="-1">
                          <a:solidFill>
                            <a:srgbClr val="000000"/>
                          </a:solidFill>
                          <a:latin typeface="Calibri"/>
                        </a:rPr>
                        <a:t> משנה את הסיבית במוצאו בכל מתן '1' לוגי בכניסה. כלומר, הדלגלג </a:t>
                      </a:r>
                      <a:r>
                        <a:rPr lang="en-US" sz="1600" b="0" strike="noStrike" spc="-1">
                          <a:solidFill>
                            <a:srgbClr val="000000"/>
                          </a:solidFill>
                          <a:latin typeface="Calibri"/>
                        </a:rPr>
                        <a:t>T</a:t>
                      </a:r>
                      <a:r>
                        <a:rPr lang="he-IL" sz="1600" b="0" strike="noStrike" spc="-1">
                          <a:solidFill>
                            <a:srgbClr val="000000"/>
                          </a:solidFill>
                          <a:latin typeface="Calibri"/>
                        </a:rPr>
                        <a:t> יוציא '1' לוגי במתן '1' לוגי בכניסה, וכאשר בכניסה יהיה '0' לוגי, הדלגלג ישמור על מצבו הקודם (כלומר ישמור על '1'), לאחר מכן, בכניסת הדלגלג יהיה '1' לוגי ואז ישתנה מצב הדלגלג מ-'1' לוגי ל-'0' לוגי.</a:t>
                      </a:r>
                      <a:endParaRPr lang="en-US" sz="16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000000"/>
                          </a:solidFill>
                          <a:latin typeface="Calibri"/>
                        </a:rPr>
                        <a:t>כלומר, כל דלגלג מחלק את התדר פי שתיים</a:t>
                      </a:r>
                      <a:endParaRPr lang="en-US" sz="16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6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6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6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6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6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6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6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6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000000"/>
                          </a:solidFill>
                          <a:latin typeface="Calibri"/>
                        </a:rPr>
                        <a:t>כפי שניתן לראות באיור נוצר מצב שבו תדר אות המוצא הוא פי שתים פחות מתדר אות הכניסה.</a:t>
                      </a:r>
                      <a:endParaRPr lang="en-US" sz="16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6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6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6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6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000000"/>
                          </a:solidFill>
                          <a:latin typeface="Calibri"/>
                        </a:rPr>
                        <a:t>ת. ככל שנוסיף יותר דלגלגים כך ייקטן תדר הייחוס, וזמן המחזור יעלה, וכך, זמן הדגימה יהיה גדול יותר</a:t>
                      </a:r>
                      <a:endParaRPr lang="en-US" sz="16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6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1"/>
                  </a:ext>
                </a:extLst>
              </a:tr>
            </a:tbl>
          </a:graphicData>
        </a:graphic>
      </p:graphicFrame>
      <p:grpSp>
        <p:nvGrpSpPr>
          <p:cNvPr id="650" name="קבוצה 46"/>
          <p:cNvGrpSpPr/>
          <p:nvPr/>
        </p:nvGrpSpPr>
        <p:grpSpPr>
          <a:xfrm>
            <a:off x="2112840" y="7299360"/>
            <a:ext cx="3449880" cy="1636560"/>
            <a:chOff x="2112840" y="7299360"/>
            <a:chExt cx="3449880" cy="1636560"/>
          </a:xfrm>
        </p:grpSpPr>
        <p:grpSp>
          <p:nvGrpSpPr>
            <p:cNvPr id="651" name="קבוצה 6"/>
            <p:cNvGrpSpPr/>
            <p:nvPr/>
          </p:nvGrpSpPr>
          <p:grpSpPr>
            <a:xfrm>
              <a:off x="3287160" y="7532640"/>
              <a:ext cx="1078920" cy="1403280"/>
              <a:chOff x="3287160" y="7532640"/>
              <a:chExt cx="1078920" cy="1403280"/>
            </a:xfrm>
          </p:grpSpPr>
          <p:sp>
            <p:nvSpPr>
              <p:cNvPr id="652" name="מלבן 44"/>
              <p:cNvSpPr/>
              <p:nvPr/>
            </p:nvSpPr>
            <p:spPr>
              <a:xfrm>
                <a:off x="3541320" y="7532640"/>
                <a:ext cx="570600" cy="1403280"/>
              </a:xfrm>
              <a:prstGeom prst="rect">
                <a:avLst/>
              </a:prstGeom>
              <a:solidFill>
                <a:srgbClr val="C0C0C0"/>
              </a:solidFill>
              <a:ln w="28440">
                <a:solidFill>
                  <a:srgbClr val="000000"/>
                </a:solidFill>
                <a:round/>
              </a:ln>
            </p:spPr>
            <p:style>
              <a:lnRef idx="0">
                <a:scrgbClr r="0" g="0" b="0"/>
              </a:lnRef>
              <a:fillRef idx="0">
                <a:scrgbClr r="0" g="0" b="0"/>
              </a:fillRef>
              <a:effectRef idx="0">
                <a:scrgbClr r="0" g="0" b="0"/>
              </a:effectRef>
              <a:fontRef idx="minor"/>
            </p:style>
            <p:txBody>
              <a:bodyPr lIns="90000" tIns="46800" rIns="90000" bIns="46800" anchor="t">
                <a:no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0" strike="noStrike" spc="-1">
                    <a:solidFill>
                      <a:srgbClr val="000000"/>
                    </a:solidFill>
                    <a:latin typeface="Calibri"/>
                  </a:rPr>
                  <a:t>Q</a:t>
                </a:r>
                <a:r>
                  <a:rPr lang="he-IL" sz="1600" b="0" strike="noStrike" spc="-1">
                    <a:solidFill>
                      <a:srgbClr val="000000"/>
                    </a:solidFill>
                    <a:latin typeface="Calibri"/>
                    <a:ea typeface="Times New Roman"/>
                  </a:rPr>
                  <a:t>     </a:t>
                </a:r>
                <a:r>
                  <a:rPr lang="en-US" sz="1600" b="0" strike="noStrike" spc="-1">
                    <a:solidFill>
                      <a:srgbClr val="000000"/>
                    </a:solidFill>
                    <a:latin typeface="Calibri"/>
                  </a:rPr>
                  <a:t>T</a:t>
                </a: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6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0" strike="noStrike" spc="-1">
                    <a:solidFill>
                      <a:srgbClr val="000000"/>
                    </a:solidFill>
                    <a:latin typeface="Calibri"/>
                  </a:rPr>
                  <a:t>_</a:t>
                </a: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0" strike="noStrike" spc="-1">
                    <a:solidFill>
                      <a:srgbClr val="000000"/>
                    </a:solidFill>
                    <a:latin typeface="Calibri"/>
                  </a:rPr>
                  <a:t>Q</a:t>
                </a:r>
              </a:p>
            </p:txBody>
          </p:sp>
          <p:sp>
            <p:nvSpPr>
              <p:cNvPr id="653" name="מחבר ישר 8"/>
              <p:cNvSpPr/>
              <p:nvPr/>
            </p:nvSpPr>
            <p:spPr>
              <a:xfrm>
                <a:off x="3287160" y="7682760"/>
                <a:ext cx="254520" cy="0"/>
              </a:xfrm>
              <a:prstGeom prst="line">
                <a:avLst/>
              </a:prstGeom>
              <a:ln w="28440">
                <a:solidFill>
                  <a:srgbClr val="000000"/>
                </a:solidFill>
                <a:miter/>
              </a:ln>
            </p:spPr>
            <p:style>
              <a:lnRef idx="0">
                <a:scrgbClr r="0" g="0" b="0"/>
              </a:lnRef>
              <a:fillRef idx="0">
                <a:scrgbClr r="0" g="0" b="0"/>
              </a:fillRef>
              <a:effectRef idx="0">
                <a:scrgbClr r="0" g="0" b="0"/>
              </a:effectRef>
              <a:fontRef idx="minor"/>
            </p:style>
          </p:sp>
          <p:sp>
            <p:nvSpPr>
              <p:cNvPr id="654" name="מחבר ישר 9"/>
              <p:cNvSpPr/>
              <p:nvPr/>
            </p:nvSpPr>
            <p:spPr>
              <a:xfrm>
                <a:off x="4111560" y="7682760"/>
                <a:ext cx="254520" cy="0"/>
              </a:xfrm>
              <a:prstGeom prst="line">
                <a:avLst/>
              </a:prstGeom>
              <a:ln w="28440">
                <a:solidFill>
                  <a:srgbClr val="000000"/>
                </a:solidFill>
                <a:miter/>
              </a:ln>
            </p:spPr>
            <p:style>
              <a:lnRef idx="0">
                <a:scrgbClr r="0" g="0" b="0"/>
              </a:lnRef>
              <a:fillRef idx="0">
                <a:scrgbClr r="0" g="0" b="0"/>
              </a:fillRef>
              <a:effectRef idx="0">
                <a:scrgbClr r="0" g="0" b="0"/>
              </a:effectRef>
              <a:fontRef idx="minor"/>
            </p:style>
          </p:sp>
          <p:sp>
            <p:nvSpPr>
              <p:cNvPr id="655" name="מחבר ישר 10"/>
              <p:cNvSpPr/>
              <p:nvPr/>
            </p:nvSpPr>
            <p:spPr>
              <a:xfrm>
                <a:off x="4111560" y="8738280"/>
                <a:ext cx="254520" cy="0"/>
              </a:xfrm>
              <a:prstGeom prst="line">
                <a:avLst/>
              </a:prstGeom>
              <a:ln w="28440">
                <a:solidFill>
                  <a:srgbClr val="000000"/>
                </a:solidFill>
                <a:miter/>
              </a:ln>
            </p:spPr>
            <p:style>
              <a:lnRef idx="0">
                <a:scrgbClr r="0" g="0" b="0"/>
              </a:lnRef>
              <a:fillRef idx="0">
                <a:scrgbClr r="0" g="0" b="0"/>
              </a:fillRef>
              <a:effectRef idx="0">
                <a:scrgbClr r="0" g="0" b="0"/>
              </a:effectRef>
              <a:fontRef idx="minor"/>
            </p:style>
          </p:sp>
        </p:grpSp>
        <p:grpSp>
          <p:nvGrpSpPr>
            <p:cNvPr id="656" name="קבוצה 11"/>
            <p:cNvGrpSpPr/>
            <p:nvPr/>
          </p:nvGrpSpPr>
          <p:grpSpPr>
            <a:xfrm>
              <a:off x="2112840" y="7299360"/>
              <a:ext cx="101160" cy="397800"/>
              <a:chOff x="2112840" y="7299360"/>
              <a:chExt cx="101160" cy="397800"/>
            </a:xfrm>
          </p:grpSpPr>
          <p:sp>
            <p:nvSpPr>
              <p:cNvPr id="657" name="מחבר ישר 12"/>
              <p:cNvSpPr/>
              <p:nvPr/>
            </p:nvSpPr>
            <p:spPr>
              <a:xfrm flipV="1">
                <a:off x="2112840" y="7299360"/>
                <a:ext cx="0" cy="38448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58" name="מחבר ישר 13"/>
              <p:cNvSpPr/>
              <p:nvPr/>
            </p:nvSpPr>
            <p:spPr>
              <a:xfrm>
                <a:off x="2112840" y="7299360"/>
                <a:ext cx="10116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59" name="מחבר ישר 14"/>
              <p:cNvSpPr/>
              <p:nvPr/>
            </p:nvSpPr>
            <p:spPr>
              <a:xfrm flipV="1">
                <a:off x="2212200" y="7312680"/>
                <a:ext cx="0" cy="38448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sp>
          <p:nvSpPr>
            <p:cNvPr id="660" name="מחבר ישר 15"/>
            <p:cNvSpPr/>
            <p:nvPr/>
          </p:nvSpPr>
          <p:spPr>
            <a:xfrm>
              <a:off x="2214000" y="7683480"/>
              <a:ext cx="22752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nvGrpSpPr>
            <p:cNvPr id="661" name="קבוצה 16"/>
            <p:cNvGrpSpPr/>
            <p:nvPr/>
          </p:nvGrpSpPr>
          <p:grpSpPr>
            <a:xfrm>
              <a:off x="2441880" y="7299360"/>
              <a:ext cx="114480" cy="397800"/>
              <a:chOff x="2441880" y="7299360"/>
              <a:chExt cx="114480" cy="397800"/>
            </a:xfrm>
          </p:grpSpPr>
          <p:sp>
            <p:nvSpPr>
              <p:cNvPr id="662" name="מחבר ישר 17"/>
              <p:cNvSpPr/>
              <p:nvPr/>
            </p:nvSpPr>
            <p:spPr>
              <a:xfrm flipV="1">
                <a:off x="2441880" y="7299360"/>
                <a:ext cx="0" cy="38448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63" name="מחבר ישר 18"/>
              <p:cNvSpPr/>
              <p:nvPr/>
            </p:nvSpPr>
            <p:spPr>
              <a:xfrm>
                <a:off x="2441880" y="7299360"/>
                <a:ext cx="11448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64" name="מחבר ישר 19"/>
              <p:cNvSpPr/>
              <p:nvPr/>
            </p:nvSpPr>
            <p:spPr>
              <a:xfrm flipV="1">
                <a:off x="2556360" y="7312680"/>
                <a:ext cx="0" cy="38448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sp>
          <p:nvSpPr>
            <p:cNvPr id="665" name="מחבר ישר 20"/>
            <p:cNvSpPr/>
            <p:nvPr/>
          </p:nvSpPr>
          <p:spPr>
            <a:xfrm>
              <a:off x="2556720" y="7683480"/>
              <a:ext cx="22752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nvGrpSpPr>
            <p:cNvPr id="666" name="קבוצה 21"/>
            <p:cNvGrpSpPr/>
            <p:nvPr/>
          </p:nvGrpSpPr>
          <p:grpSpPr>
            <a:xfrm>
              <a:off x="2784240" y="7299360"/>
              <a:ext cx="114480" cy="397800"/>
              <a:chOff x="2784240" y="7299360"/>
              <a:chExt cx="114480" cy="397800"/>
            </a:xfrm>
          </p:grpSpPr>
          <p:sp>
            <p:nvSpPr>
              <p:cNvPr id="667" name="מחבר ישר 22"/>
              <p:cNvSpPr/>
              <p:nvPr/>
            </p:nvSpPr>
            <p:spPr>
              <a:xfrm flipV="1">
                <a:off x="2784240" y="7299360"/>
                <a:ext cx="0" cy="38448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68" name="מחבר ישר 23"/>
              <p:cNvSpPr/>
              <p:nvPr/>
            </p:nvSpPr>
            <p:spPr>
              <a:xfrm>
                <a:off x="2784240" y="7299360"/>
                <a:ext cx="11448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69" name="מחבר ישר 24"/>
              <p:cNvSpPr/>
              <p:nvPr/>
            </p:nvSpPr>
            <p:spPr>
              <a:xfrm flipV="1">
                <a:off x="2898720" y="7312680"/>
                <a:ext cx="0" cy="38448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sp>
          <p:nvSpPr>
            <p:cNvPr id="670" name="מחבר ישר 25"/>
            <p:cNvSpPr/>
            <p:nvPr/>
          </p:nvSpPr>
          <p:spPr>
            <a:xfrm>
              <a:off x="2892240" y="7683480"/>
              <a:ext cx="22752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nvGrpSpPr>
            <p:cNvPr id="671" name="קבוצה 26"/>
            <p:cNvGrpSpPr/>
            <p:nvPr/>
          </p:nvGrpSpPr>
          <p:grpSpPr>
            <a:xfrm>
              <a:off x="3119760" y="7299360"/>
              <a:ext cx="114480" cy="397800"/>
              <a:chOff x="3119760" y="7299360"/>
              <a:chExt cx="114480" cy="397800"/>
            </a:xfrm>
          </p:grpSpPr>
          <p:sp>
            <p:nvSpPr>
              <p:cNvPr id="672" name="מחבר ישר 27"/>
              <p:cNvSpPr/>
              <p:nvPr/>
            </p:nvSpPr>
            <p:spPr>
              <a:xfrm flipV="1">
                <a:off x="3119760" y="7299360"/>
                <a:ext cx="0" cy="38448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73" name="מחבר ישר 28"/>
              <p:cNvSpPr/>
              <p:nvPr/>
            </p:nvSpPr>
            <p:spPr>
              <a:xfrm>
                <a:off x="3119760" y="7299360"/>
                <a:ext cx="11448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74" name="מחבר ישר 29"/>
              <p:cNvSpPr/>
              <p:nvPr/>
            </p:nvSpPr>
            <p:spPr>
              <a:xfrm flipV="1">
                <a:off x="3234240" y="7312680"/>
                <a:ext cx="0" cy="38448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sp>
          <p:nvSpPr>
            <p:cNvPr id="675" name="מחבר ישר 30"/>
            <p:cNvSpPr/>
            <p:nvPr/>
          </p:nvSpPr>
          <p:spPr>
            <a:xfrm>
              <a:off x="4444560" y="7696440"/>
              <a:ext cx="10116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76" name="מחבר ישר 31"/>
            <p:cNvSpPr/>
            <p:nvPr/>
          </p:nvSpPr>
          <p:spPr>
            <a:xfrm flipV="1">
              <a:off x="4543920" y="7326000"/>
              <a:ext cx="0" cy="38412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77" name="מחבר ישר 32"/>
            <p:cNvSpPr/>
            <p:nvPr/>
          </p:nvSpPr>
          <p:spPr>
            <a:xfrm>
              <a:off x="4542480" y="7316280"/>
              <a:ext cx="22752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nvGrpSpPr>
            <p:cNvPr id="678" name="קבוצה 33"/>
            <p:cNvGrpSpPr/>
            <p:nvPr/>
          </p:nvGrpSpPr>
          <p:grpSpPr>
            <a:xfrm>
              <a:off x="4770000" y="7312680"/>
              <a:ext cx="114480" cy="397800"/>
              <a:chOff x="4770000" y="7312680"/>
              <a:chExt cx="114480" cy="397800"/>
            </a:xfrm>
          </p:grpSpPr>
          <p:sp>
            <p:nvSpPr>
              <p:cNvPr id="679" name="מחבר ישר 34"/>
              <p:cNvSpPr/>
              <p:nvPr/>
            </p:nvSpPr>
            <p:spPr>
              <a:xfrm>
                <a:off x="4770000" y="7312680"/>
                <a:ext cx="11448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80" name="מחבר ישר 35"/>
              <p:cNvSpPr/>
              <p:nvPr/>
            </p:nvSpPr>
            <p:spPr>
              <a:xfrm flipV="1">
                <a:off x="4884480" y="7326000"/>
                <a:ext cx="0" cy="38448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sp>
          <p:nvSpPr>
            <p:cNvPr id="681" name="מחבר ישר 36"/>
            <p:cNvSpPr/>
            <p:nvPr/>
          </p:nvSpPr>
          <p:spPr>
            <a:xfrm>
              <a:off x="4888800" y="7697160"/>
              <a:ext cx="22752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82" name="מחבר ישר 37"/>
            <p:cNvSpPr/>
            <p:nvPr/>
          </p:nvSpPr>
          <p:spPr>
            <a:xfrm>
              <a:off x="5112720" y="7698240"/>
              <a:ext cx="11448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83" name="מחבר ישר 38"/>
            <p:cNvSpPr/>
            <p:nvPr/>
          </p:nvSpPr>
          <p:spPr>
            <a:xfrm flipV="1">
              <a:off x="5227560" y="7326000"/>
              <a:ext cx="0" cy="38412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84" name="מחבר ישר 39"/>
            <p:cNvSpPr/>
            <p:nvPr/>
          </p:nvSpPr>
          <p:spPr>
            <a:xfrm>
              <a:off x="5227560" y="7316280"/>
              <a:ext cx="22752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nvGrpSpPr>
            <p:cNvPr id="685" name="קבוצה 40"/>
            <p:cNvGrpSpPr/>
            <p:nvPr/>
          </p:nvGrpSpPr>
          <p:grpSpPr>
            <a:xfrm>
              <a:off x="5448240" y="7312680"/>
              <a:ext cx="114480" cy="397800"/>
              <a:chOff x="5448240" y="7312680"/>
              <a:chExt cx="114480" cy="397800"/>
            </a:xfrm>
          </p:grpSpPr>
          <p:sp>
            <p:nvSpPr>
              <p:cNvPr id="686" name="מחבר ישר 41"/>
              <p:cNvSpPr/>
              <p:nvPr/>
            </p:nvSpPr>
            <p:spPr>
              <a:xfrm>
                <a:off x="5448240" y="7312680"/>
                <a:ext cx="11448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687" name="מחבר ישר 42"/>
              <p:cNvSpPr/>
              <p:nvPr/>
            </p:nvSpPr>
            <p:spPr>
              <a:xfrm flipV="1">
                <a:off x="5562720" y="7326000"/>
                <a:ext cx="0" cy="38448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sp>
          <p:nvSpPr>
            <p:cNvPr id="688" name="TextBox 25"/>
            <p:cNvSpPr/>
            <p:nvPr/>
          </p:nvSpPr>
          <p:spPr>
            <a:xfrm>
              <a:off x="5123520" y="7644240"/>
              <a:ext cx="401400" cy="5508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000" b="0" strike="noStrike" spc="-1">
                  <a:solidFill>
                    <a:srgbClr val="000000"/>
                  </a:solidFill>
                  <a:latin typeface="Calibri"/>
                </a:rPr>
                <a:t>שומר מצב</a:t>
              </a:r>
              <a:endParaRPr lang="en-US" sz="1000" b="0" strike="noStrike" spc="-1">
                <a:solidFill>
                  <a:srgbClr val="000000"/>
                </a:solidFill>
                <a:latin typeface="Calibri"/>
              </a:endParaRPr>
            </a:p>
          </p:txBody>
        </p:sp>
        <p:sp>
          <p:nvSpPr>
            <p:cNvPr id="689" name="TextBox 26"/>
            <p:cNvSpPr/>
            <p:nvPr/>
          </p:nvSpPr>
          <p:spPr>
            <a:xfrm>
              <a:off x="4794840" y="7657920"/>
              <a:ext cx="400320" cy="5508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000" b="0" strike="noStrike" spc="-1">
                  <a:solidFill>
                    <a:srgbClr val="000000"/>
                  </a:solidFill>
                  <a:latin typeface="Calibri"/>
                </a:rPr>
                <a:t>שומר מצב</a:t>
              </a:r>
              <a:endParaRPr lang="en-US" sz="1000" b="0" strike="noStrike" spc="-1">
                <a:solidFill>
                  <a:srgbClr val="000000"/>
                </a:solidFill>
                <a:latin typeface="Calibri"/>
              </a:endParaRPr>
            </a:p>
          </p:txBody>
        </p:sp>
        <p:sp>
          <p:nvSpPr>
            <p:cNvPr id="690" name="TextBox 27"/>
            <p:cNvSpPr/>
            <p:nvPr/>
          </p:nvSpPr>
          <p:spPr>
            <a:xfrm>
              <a:off x="4428720" y="7677720"/>
              <a:ext cx="400320" cy="5508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000" b="0" strike="noStrike" spc="-1">
                  <a:solidFill>
                    <a:srgbClr val="000000"/>
                  </a:solidFill>
                  <a:latin typeface="Calibri"/>
                </a:rPr>
                <a:t>שומר מצב</a:t>
              </a:r>
              <a:endParaRPr lang="en-US" sz="1000" b="0" strike="noStrike" spc="-1">
                <a:solidFill>
                  <a:srgbClr val="000000"/>
                </a:solidFill>
                <a:latin typeface="Calibri"/>
              </a:endParaRPr>
            </a:p>
          </p:txBody>
        </p:sp>
      </p:grpSp>
      <p:sp>
        <p:nvSpPr>
          <p:cNvPr id="691" name="TextBox 48"/>
          <p:cNvSpPr/>
          <p:nvPr/>
        </p:nvSpPr>
        <p:spPr>
          <a:xfrm>
            <a:off x="2112840" y="9731520"/>
            <a:ext cx="39639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מה יקרה אם נוסיף עוד דלגלגי מסוג </a:t>
            </a:r>
            <a:r>
              <a:rPr lang="en-US" sz="1400" b="0" strike="noStrike" spc="-1">
                <a:solidFill>
                  <a:srgbClr val="002060"/>
                </a:solidFill>
                <a:latin typeface="Calibri"/>
              </a:rPr>
              <a:t>T</a:t>
            </a:r>
            <a:r>
              <a:rPr lang="he-IL" sz="1400" b="0" strike="noStrike" spc="-1">
                <a:solidFill>
                  <a:srgbClr val="002060"/>
                </a:solidFill>
                <a:latin typeface="Calibri"/>
              </a:rPr>
              <a:t> בטור?</a:t>
            </a:r>
            <a:endParaRPr lang="en-US" sz="1400" b="0" strike="noStrike" spc="-1">
              <a:solidFill>
                <a:srgbClr val="000000"/>
              </a:solidFill>
              <a:latin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2" name="PlaceHolder 1"/>
          <p:cNvSpPr>
            <a:spLocks noGrp="1" noRot="1" noChangeAspect="1"/>
          </p:cNvSpPr>
          <p:nvPr>
            <p:ph type="sldImg"/>
          </p:nvPr>
        </p:nvSpPr>
        <p:spPr>
          <a:xfrm>
            <a:off x="685800" y="1143000"/>
            <a:ext cx="5486400" cy="3086280"/>
          </a:xfrm>
          <a:prstGeom prst="rect">
            <a:avLst/>
          </a:prstGeom>
          <a:ln w="0">
            <a:noFill/>
          </a:ln>
        </p:spPr>
      </p:sp>
      <p:sp>
        <p:nvSpPr>
          <p:cNvPr id="693"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E5FF3CC2-052E-4E26-9C2A-8C5200BA27DF}" type="slidenum">
              <a:rPr lang="he-IL" sz="1200" b="0" strike="noStrike" spc="-1">
                <a:solidFill>
                  <a:srgbClr val="000000"/>
                </a:solidFill>
                <a:latin typeface="Calibri"/>
              </a:rPr>
              <a:t>12</a:t>
            </a:fld>
            <a:endParaRPr lang="en-US" sz="1200" b="0" strike="noStrike" spc="-1">
              <a:solidFill>
                <a:srgbClr val="000000"/>
              </a:solidFill>
              <a:latin typeface="Calibri"/>
            </a:endParaRPr>
          </a:p>
        </p:txBody>
      </p:sp>
      <p:graphicFrame>
        <p:nvGraphicFramePr>
          <p:cNvPr id="694" name="טבלה 693"/>
          <p:cNvGraphicFramePr/>
          <p:nvPr/>
        </p:nvGraphicFramePr>
        <p:xfrm>
          <a:off x="685800" y="4597560"/>
          <a:ext cx="5573880" cy="4937040"/>
        </p:xfrm>
        <a:graphic>
          <a:graphicData uri="http://schemas.openxmlformats.org/drawingml/2006/table">
            <a:tbl>
              <a:tblPr/>
              <a:tblGrid>
                <a:gridCol w="1012680">
                  <a:extLst>
                    <a:ext uri="{9D8B030D-6E8A-4147-A177-3AD203B41FA5}">
                      <a16:colId xmlns:a16="http://schemas.microsoft.com/office/drawing/2014/main" val="20000"/>
                    </a:ext>
                  </a:extLst>
                </a:gridCol>
                <a:gridCol w="4561200">
                  <a:extLst>
                    <a:ext uri="{9D8B030D-6E8A-4147-A177-3AD203B41FA5}">
                      <a16:colId xmlns:a16="http://schemas.microsoft.com/office/drawing/2014/main" val="20001"/>
                    </a:ext>
                  </a:extLst>
                </a:gridCol>
              </a:tblGrid>
              <a:tr h="36828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פעילות</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גוף</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0"/>
                  </a:ext>
                </a:extLst>
              </a:tr>
              <a:tr h="457200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שער </a:t>
                      </a:r>
                      <a:r>
                        <a:rPr lang="en-US" sz="1400" b="0" strike="noStrike" spc="-1">
                          <a:solidFill>
                            <a:srgbClr val="000000"/>
                          </a:solidFill>
                          <a:latin typeface="Calibri"/>
                        </a:rPr>
                        <a:t>GATE</a:t>
                      </a: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לשער שתי כניסות; כניסה אחת מגיעה ממחלקי התדר, אל הכניסה השנייה מגיע אות הכניסה לאחר שעוצב כאות דיגיטלי.</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השער </a:t>
                      </a:r>
                      <a:r>
                        <a:rPr lang="en-US" sz="1400" b="0" strike="noStrike" spc="-1">
                          <a:solidFill>
                            <a:srgbClr val="000000"/>
                          </a:solidFill>
                          <a:latin typeface="Calibri"/>
                        </a:rPr>
                        <a:t>AND</a:t>
                      </a:r>
                      <a:r>
                        <a:rPr lang="he-IL" sz="1400" b="0" strike="noStrike" spc="-1">
                          <a:solidFill>
                            <a:srgbClr val="000000"/>
                          </a:solidFill>
                          <a:latin typeface="Calibri"/>
                        </a:rPr>
                        <a:t> יוצא '1' לוגי אל המונה הספרתי כאשר בשני כניסותיו '1' לוגי.</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ה-'1' הלוגי שמגיע ממחלקי התדר קובעים את זמן 'פתיחת' השער</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כל עוד קיים '1' לוגי שמגיע ממחלקי התדר בכניסת השער ניתן למנות את הפולסים שמגיעים מהכניסה השנייה של השער.</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 אם נרצה דגימה מדויקת יותר, נרצה זמן דגימה ארוך יותר ונשיג זאת ע"י תדר קטן יותר של האות שיוצא ממחלקי התדר.</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 </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t/>
                      </a:r>
                      <a:br/>
                      <a:r>
                        <a:t/>
                      </a:r>
                      <a:br/>
                      <a:endParaRPr lang="en-US" sz="14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1"/>
                  </a:ext>
                </a:extLst>
              </a:tr>
            </a:tbl>
          </a:graphicData>
        </a:graphic>
      </p:graphicFrame>
      <p:sp>
        <p:nvSpPr>
          <p:cNvPr id="695" name="TextBox 8"/>
          <p:cNvSpPr/>
          <p:nvPr/>
        </p:nvSpPr>
        <p:spPr>
          <a:xfrm>
            <a:off x="1828800" y="7439040"/>
            <a:ext cx="4340160" cy="52020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האם נרצה שהזמן שמחלקי התדר מספקים '1' לוגי לכניסת השער יהיה ארוך או קצר?</a:t>
            </a:r>
            <a:endParaRPr lang="en-US" sz="1400" b="0" strike="noStrike" spc="-1">
              <a:solidFill>
                <a:srgbClr val="000000"/>
              </a:solidFill>
              <a:latin typeface="Calibri"/>
            </a:endParaRPr>
          </a:p>
        </p:txBody>
      </p:sp>
      <p:pic>
        <p:nvPicPr>
          <p:cNvPr id="696" name="Picture 20"/>
          <p:cNvPicPr/>
          <p:nvPr/>
        </p:nvPicPr>
        <p:blipFill>
          <a:blip r:embed="rId3"/>
          <a:srcRect l="31972" r="42440" b="38749"/>
          <a:stretch/>
        </p:blipFill>
        <p:spPr>
          <a:xfrm>
            <a:off x="4500720" y="8442360"/>
            <a:ext cx="1433520" cy="1401840"/>
          </a:xfrm>
          <a:prstGeom prst="rect">
            <a:avLst/>
          </a:prstGeom>
          <a:ln w="0">
            <a:noFill/>
          </a:ln>
        </p:spPr>
      </p:pic>
      <p:sp>
        <p:nvSpPr>
          <p:cNvPr id="697" name="TextBox 7"/>
          <p:cNvSpPr/>
          <p:nvPr/>
        </p:nvSpPr>
        <p:spPr>
          <a:xfrm>
            <a:off x="4280040" y="8751960"/>
            <a:ext cx="365040" cy="276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Arial"/>
              </a:rPr>
              <a:t>'1'</a:t>
            </a:r>
            <a:endParaRPr lang="en-US" sz="1200" b="0" strike="noStrike" spc="-1">
              <a:solidFill>
                <a:srgbClr val="000000"/>
              </a:solidFill>
              <a:latin typeface="Calibri"/>
            </a:endParaRPr>
          </a:p>
        </p:txBody>
      </p:sp>
      <p:sp>
        <p:nvSpPr>
          <p:cNvPr id="698" name="TextBox 8"/>
          <p:cNvSpPr/>
          <p:nvPr/>
        </p:nvSpPr>
        <p:spPr>
          <a:xfrm>
            <a:off x="4351320" y="9115560"/>
            <a:ext cx="365040" cy="276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Arial"/>
              </a:rPr>
              <a:t>'1'</a:t>
            </a:r>
            <a:endParaRPr lang="en-US" sz="1200" b="0" strike="noStrike" spc="-1">
              <a:solidFill>
                <a:srgbClr val="000000"/>
              </a:solidFill>
              <a:latin typeface="Calibri"/>
            </a:endParaRPr>
          </a:p>
        </p:txBody>
      </p:sp>
      <p:sp>
        <p:nvSpPr>
          <p:cNvPr id="699" name="TextBox 9"/>
          <p:cNvSpPr/>
          <p:nvPr/>
        </p:nvSpPr>
        <p:spPr>
          <a:xfrm>
            <a:off x="4064040" y="9121680"/>
            <a:ext cx="365040" cy="276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Arial"/>
              </a:rPr>
              <a:t>'0'</a:t>
            </a:r>
            <a:endParaRPr lang="en-US" sz="1200" b="0" strike="noStrike" spc="-1">
              <a:solidFill>
                <a:srgbClr val="000000"/>
              </a:solidFill>
              <a:latin typeface="Calibri"/>
            </a:endParaRPr>
          </a:p>
        </p:txBody>
      </p:sp>
      <p:sp>
        <p:nvSpPr>
          <p:cNvPr id="700" name="TextBox 10"/>
          <p:cNvSpPr/>
          <p:nvPr/>
        </p:nvSpPr>
        <p:spPr>
          <a:xfrm>
            <a:off x="3990960" y="8751960"/>
            <a:ext cx="365040" cy="276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Arial"/>
              </a:rPr>
              <a:t>'0'</a:t>
            </a:r>
            <a:endParaRPr lang="en-US" sz="1200" b="0" strike="noStrike" spc="-1">
              <a:solidFill>
                <a:srgbClr val="000000"/>
              </a:solidFill>
              <a:latin typeface="Calibri"/>
            </a:endParaRPr>
          </a:p>
        </p:txBody>
      </p:sp>
      <p:sp>
        <p:nvSpPr>
          <p:cNvPr id="701" name="TextBox 11"/>
          <p:cNvSpPr/>
          <p:nvPr/>
        </p:nvSpPr>
        <p:spPr>
          <a:xfrm>
            <a:off x="5894280" y="8542440"/>
            <a:ext cx="365400" cy="276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Arial"/>
              </a:rPr>
              <a:t>'0'</a:t>
            </a:r>
            <a:endParaRPr lang="en-US" sz="1200" b="0" strike="noStrike" spc="-1">
              <a:solidFill>
                <a:srgbClr val="000000"/>
              </a:solidFill>
              <a:latin typeface="Calibri"/>
            </a:endParaRPr>
          </a:p>
        </p:txBody>
      </p:sp>
      <p:grpSp>
        <p:nvGrpSpPr>
          <p:cNvPr id="702" name="Group 67"/>
          <p:cNvGrpSpPr/>
          <p:nvPr/>
        </p:nvGrpSpPr>
        <p:grpSpPr>
          <a:xfrm>
            <a:off x="1047600" y="8690040"/>
            <a:ext cx="1711440" cy="1212120"/>
            <a:chOff x="1047600" y="8690040"/>
            <a:chExt cx="1711440" cy="1212120"/>
          </a:xfrm>
        </p:grpSpPr>
        <p:pic>
          <p:nvPicPr>
            <p:cNvPr id="703" name="Picture 54"/>
            <p:cNvPicPr/>
            <p:nvPr/>
          </p:nvPicPr>
          <p:blipFill>
            <a:blip r:embed="rId4"/>
            <a:stretch/>
          </p:blipFill>
          <p:spPr>
            <a:xfrm>
              <a:off x="1047600" y="8690040"/>
              <a:ext cx="1711440" cy="1203120"/>
            </a:xfrm>
            <a:prstGeom prst="rect">
              <a:avLst/>
            </a:prstGeom>
            <a:ln w="0">
              <a:noFill/>
            </a:ln>
          </p:spPr>
        </p:pic>
        <p:sp>
          <p:nvSpPr>
            <p:cNvPr id="704" name="Line 55"/>
            <p:cNvSpPr/>
            <p:nvPr/>
          </p:nvSpPr>
          <p:spPr>
            <a:xfrm flipV="1">
              <a:off x="2377800" y="8690040"/>
              <a:ext cx="0" cy="1203120"/>
            </a:xfrm>
            <a:prstGeom prst="line">
              <a:avLst/>
            </a:prstGeom>
            <a:ln w="28440">
              <a:solidFill>
                <a:srgbClr val="0000FF"/>
              </a:solidFill>
              <a:prstDash val="sysDot"/>
              <a:miter/>
            </a:ln>
          </p:spPr>
          <p:style>
            <a:lnRef idx="0">
              <a:scrgbClr r="0" g="0" b="0"/>
            </a:lnRef>
            <a:fillRef idx="0">
              <a:scrgbClr r="0" g="0" b="0"/>
            </a:fillRef>
            <a:effectRef idx="0">
              <a:scrgbClr r="0" g="0" b="0"/>
            </a:effectRef>
            <a:fontRef idx="minor"/>
          </p:style>
        </p:sp>
        <p:sp>
          <p:nvSpPr>
            <p:cNvPr id="705" name="Line 56"/>
            <p:cNvSpPr/>
            <p:nvPr/>
          </p:nvSpPr>
          <p:spPr>
            <a:xfrm flipV="1">
              <a:off x="1323360" y="8690040"/>
              <a:ext cx="0" cy="1203120"/>
            </a:xfrm>
            <a:prstGeom prst="line">
              <a:avLst/>
            </a:prstGeom>
            <a:ln w="28440">
              <a:solidFill>
                <a:srgbClr val="0000FF"/>
              </a:solidFill>
              <a:prstDash val="sysDot"/>
              <a:miter/>
            </a:ln>
          </p:spPr>
          <p:style>
            <a:lnRef idx="0">
              <a:scrgbClr r="0" g="0" b="0"/>
            </a:lnRef>
            <a:fillRef idx="0">
              <a:scrgbClr r="0" g="0" b="0"/>
            </a:fillRef>
            <a:effectRef idx="0">
              <a:scrgbClr r="0" g="0" b="0"/>
            </a:effectRef>
            <a:fontRef idx="minor"/>
          </p:style>
        </p:sp>
        <p:sp>
          <p:nvSpPr>
            <p:cNvPr id="706" name="Line 57"/>
            <p:cNvSpPr/>
            <p:nvPr/>
          </p:nvSpPr>
          <p:spPr>
            <a:xfrm>
              <a:off x="1323360" y="8861760"/>
              <a:ext cx="496440" cy="0"/>
            </a:xfrm>
            <a:prstGeom prst="line">
              <a:avLst/>
            </a:prstGeom>
            <a:ln w="28440">
              <a:solidFill>
                <a:srgbClr val="FF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707" name="Rectangle 58"/>
            <p:cNvSpPr/>
            <p:nvPr/>
          </p:nvSpPr>
          <p:spPr>
            <a:xfrm>
              <a:off x="1356840" y="8861760"/>
              <a:ext cx="291960" cy="3362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000000"/>
                  </a:solidFill>
                  <a:latin typeface="Calibri"/>
                </a:rPr>
                <a:t>t</a:t>
              </a:r>
              <a:r>
                <a:rPr lang="en-US" sz="1400" b="0" strike="noStrike" spc="-1" baseline="-25000">
                  <a:solidFill>
                    <a:srgbClr val="000000"/>
                  </a:solidFill>
                  <a:latin typeface="Calibri"/>
                </a:rPr>
                <a:t>1</a:t>
              </a:r>
              <a:endParaRPr lang="en-US" sz="1400" b="0" strike="noStrike" spc="-1">
                <a:solidFill>
                  <a:srgbClr val="000000"/>
                </a:solidFill>
                <a:latin typeface="Calibri"/>
              </a:endParaRPr>
            </a:p>
          </p:txBody>
        </p:sp>
        <p:sp>
          <p:nvSpPr>
            <p:cNvPr id="708" name="Line 59"/>
            <p:cNvSpPr/>
            <p:nvPr/>
          </p:nvSpPr>
          <p:spPr>
            <a:xfrm>
              <a:off x="1323360" y="9263160"/>
              <a:ext cx="1050840" cy="0"/>
            </a:xfrm>
            <a:prstGeom prst="line">
              <a:avLst/>
            </a:prstGeom>
            <a:ln w="28440">
              <a:solidFill>
                <a:srgbClr val="FF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709" name="Rectangle 60"/>
            <p:cNvSpPr/>
            <p:nvPr/>
          </p:nvSpPr>
          <p:spPr>
            <a:xfrm>
              <a:off x="1718640" y="9254520"/>
              <a:ext cx="255240" cy="27648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Calibri"/>
                </a:rPr>
                <a:t>T</a:t>
              </a:r>
            </a:p>
          </p:txBody>
        </p:sp>
        <p:sp>
          <p:nvSpPr>
            <p:cNvPr id="710" name="Line 61"/>
            <p:cNvSpPr/>
            <p:nvPr/>
          </p:nvSpPr>
          <p:spPr>
            <a:xfrm>
              <a:off x="1877760" y="8861760"/>
              <a:ext cx="496440" cy="0"/>
            </a:xfrm>
            <a:prstGeom prst="line">
              <a:avLst/>
            </a:prstGeom>
            <a:ln w="28440">
              <a:solidFill>
                <a:srgbClr val="FF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711" name="Rectangle 62"/>
            <p:cNvSpPr/>
            <p:nvPr/>
          </p:nvSpPr>
          <p:spPr>
            <a:xfrm>
              <a:off x="1934280" y="8842680"/>
              <a:ext cx="291960" cy="3362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000000"/>
                  </a:solidFill>
                  <a:latin typeface="Calibri"/>
                </a:rPr>
                <a:t>t</a:t>
              </a:r>
              <a:r>
                <a:rPr lang="en-US" sz="1400" b="0" strike="noStrike" spc="-1" baseline="-25000">
                  <a:solidFill>
                    <a:srgbClr val="000000"/>
                  </a:solidFill>
                  <a:latin typeface="Calibri"/>
                </a:rPr>
                <a:t>2</a:t>
              </a:r>
              <a:endParaRPr lang="en-US" sz="1400" b="0" strike="noStrike" spc="-1">
                <a:solidFill>
                  <a:srgbClr val="000000"/>
                </a:solidFill>
                <a:latin typeface="Calibri"/>
              </a:endParaRPr>
            </a:p>
          </p:txBody>
        </p:sp>
        <p:sp>
          <p:nvSpPr>
            <p:cNvPr id="712" name="Rectangle 63"/>
            <p:cNvSpPr/>
            <p:nvPr/>
          </p:nvSpPr>
          <p:spPr>
            <a:xfrm>
              <a:off x="1296360" y="9595080"/>
              <a:ext cx="279720" cy="30708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000000"/>
                  </a:solidFill>
                  <a:latin typeface="Calibri"/>
                </a:rPr>
                <a:t>1</a:t>
              </a:r>
            </a:p>
          </p:txBody>
        </p:sp>
        <p:sp>
          <p:nvSpPr>
            <p:cNvPr id="713" name="Rectangle 64"/>
            <p:cNvSpPr/>
            <p:nvPr/>
          </p:nvSpPr>
          <p:spPr>
            <a:xfrm>
              <a:off x="1852560" y="9595080"/>
              <a:ext cx="279720" cy="30708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000000"/>
                  </a:solidFill>
                  <a:latin typeface="Calibri"/>
                </a:rPr>
                <a:t>2</a:t>
              </a:r>
            </a:p>
          </p:txBody>
        </p:sp>
      </p:grpSp>
      <p:sp>
        <p:nvSpPr>
          <p:cNvPr id="714" name="Rectangle 69"/>
          <p:cNvSpPr/>
          <p:nvPr/>
        </p:nvSpPr>
        <p:spPr>
          <a:xfrm>
            <a:off x="2498760" y="9178920"/>
            <a:ext cx="1116000" cy="30708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תדר ייחוס</a:t>
            </a:r>
            <a:endParaRPr lang="en-US" sz="1400" b="0" strike="noStrike" spc="-1">
              <a:solidFill>
                <a:srgbClr val="000000"/>
              </a:solidFill>
              <a:latin typeface="Calibri"/>
            </a:endParaRPr>
          </a:p>
        </p:txBody>
      </p:sp>
      <p:sp>
        <p:nvSpPr>
          <p:cNvPr id="715" name="Rectangle 70"/>
          <p:cNvSpPr/>
          <p:nvPr/>
        </p:nvSpPr>
        <p:spPr>
          <a:xfrm>
            <a:off x="2395440" y="8745480"/>
            <a:ext cx="1320840" cy="30708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אות הכניסה</a:t>
            </a:r>
            <a:endParaRPr lang="en-US" sz="1400" b="0" strike="noStrike" spc="-1">
              <a:solidFill>
                <a:srgbClr val="000000"/>
              </a:solidFill>
              <a:latin typeface="Calibri"/>
            </a:endParaRPr>
          </a:p>
        </p:txBody>
      </p:sp>
      <p:sp>
        <p:nvSpPr>
          <p:cNvPr id="716" name="Rectangle 71"/>
          <p:cNvSpPr/>
          <p:nvPr/>
        </p:nvSpPr>
        <p:spPr>
          <a:xfrm>
            <a:off x="2340000" y="9596520"/>
            <a:ext cx="1616040" cy="30708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דפקים שנספרו</a:t>
            </a:r>
            <a:endParaRPr lang="en-US" sz="1400" b="0" strike="noStrike" spc="-1">
              <a:solidFill>
                <a:srgbClr val="000000"/>
              </a:solidFill>
              <a:latin typeface="Calib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 name="PlaceHolder 1"/>
          <p:cNvSpPr>
            <a:spLocks noGrp="1" noRot="1" noChangeAspect="1"/>
          </p:cNvSpPr>
          <p:nvPr>
            <p:ph type="sldImg"/>
          </p:nvPr>
        </p:nvSpPr>
        <p:spPr>
          <a:xfrm>
            <a:off x="727200" y="622440"/>
            <a:ext cx="5486400" cy="3085920"/>
          </a:xfrm>
          <a:prstGeom prst="rect">
            <a:avLst/>
          </a:prstGeom>
          <a:ln w="0">
            <a:noFill/>
          </a:ln>
        </p:spPr>
      </p:sp>
      <p:sp>
        <p:nvSpPr>
          <p:cNvPr id="718"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7336F507-3CF5-422D-919C-B17A2431A15C}" type="slidenum">
              <a:rPr lang="he-IL" sz="1200" b="0" strike="noStrike" spc="-1">
                <a:solidFill>
                  <a:srgbClr val="000000"/>
                </a:solidFill>
                <a:latin typeface="Calibri"/>
              </a:rPr>
              <a:t>13</a:t>
            </a:fld>
            <a:endParaRPr lang="en-US" sz="1200" b="0" strike="noStrike" spc="-1">
              <a:solidFill>
                <a:srgbClr val="000000"/>
              </a:solidFill>
              <a:latin typeface="Calibri"/>
            </a:endParaRPr>
          </a:p>
        </p:txBody>
      </p:sp>
      <p:graphicFrame>
        <p:nvGraphicFramePr>
          <p:cNvPr id="719" name="טבלה 718"/>
          <p:cNvGraphicFramePr/>
          <p:nvPr/>
        </p:nvGraphicFramePr>
        <p:xfrm>
          <a:off x="639720" y="3914640"/>
          <a:ext cx="5573880" cy="4087800"/>
        </p:xfrm>
        <a:graphic>
          <a:graphicData uri="http://schemas.openxmlformats.org/drawingml/2006/table">
            <a:tbl>
              <a:tblPr/>
              <a:tblGrid>
                <a:gridCol w="1011240">
                  <a:extLst>
                    <a:ext uri="{9D8B030D-6E8A-4147-A177-3AD203B41FA5}">
                      <a16:colId xmlns:a16="http://schemas.microsoft.com/office/drawing/2014/main" val="20000"/>
                    </a:ext>
                  </a:extLst>
                </a:gridCol>
                <a:gridCol w="4562640">
                  <a:extLst>
                    <a:ext uri="{9D8B030D-6E8A-4147-A177-3AD203B41FA5}">
                      <a16:colId xmlns:a16="http://schemas.microsoft.com/office/drawing/2014/main" val="20001"/>
                    </a:ext>
                  </a:extLst>
                </a:gridCol>
              </a:tblGrid>
              <a:tr h="36828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פעילות</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גוף</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0"/>
                  </a:ext>
                </a:extLst>
              </a:tr>
              <a:tr h="372240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שאלת פיתוח תכנים</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מונה ספרתי ותצוגה:</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 למנות את הדפקים שיוצאים מהשער.</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אל המונה מגיע כמות '1' לוגיים ככמות המחזורים של האות הנדגם.</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כפי שלמדנו, מספר המחזורים של אות מסוים חלקי הזמן שבו ספרנו את המחזורים הוא התדר של האות.</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התצוגה מציגה את המנייה מהמונה הספרתי- כלומר תדר אות הכניסה.</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1"/>
                  </a:ext>
                </a:extLst>
              </a:tr>
            </a:tbl>
          </a:graphicData>
        </a:graphic>
      </p:graphicFrame>
      <p:sp>
        <p:nvSpPr>
          <p:cNvPr id="720" name="TextBox 10"/>
          <p:cNvSpPr/>
          <p:nvPr/>
        </p:nvSpPr>
        <p:spPr>
          <a:xfrm>
            <a:off x="1914480" y="5049720"/>
            <a:ext cx="425448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מה לדעתכם תפקיד רכיב המונה הספרתי במעגל?</a:t>
            </a:r>
            <a:endParaRPr lang="en-US" sz="1400" b="0" strike="noStrike" spc="-1">
              <a:solidFill>
                <a:srgbClr val="000000"/>
              </a:solidFill>
              <a:latin typeface="Calib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1" name="PlaceHolder 1"/>
          <p:cNvSpPr>
            <a:spLocks noGrp="1" noRot="1" noChangeAspect="1"/>
          </p:cNvSpPr>
          <p:nvPr>
            <p:ph type="sldImg"/>
          </p:nvPr>
        </p:nvSpPr>
        <p:spPr>
          <a:xfrm>
            <a:off x="639720" y="614520"/>
            <a:ext cx="5486400" cy="3085920"/>
          </a:xfrm>
          <a:prstGeom prst="rect">
            <a:avLst/>
          </a:prstGeom>
          <a:ln w="0">
            <a:noFill/>
          </a:ln>
        </p:spPr>
      </p:sp>
      <p:sp>
        <p:nvSpPr>
          <p:cNvPr id="722"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2E8F03B0-A7A0-4D9D-9E13-C07CD08A224F}" type="slidenum">
              <a:rPr lang="he-IL" sz="1200" b="0" strike="noStrike" spc="-1">
                <a:solidFill>
                  <a:srgbClr val="000000"/>
                </a:solidFill>
                <a:latin typeface="Calibri"/>
              </a:rPr>
              <a:t>14</a:t>
            </a:fld>
            <a:endParaRPr lang="en-US" sz="1200" b="0" strike="noStrike" spc="-1">
              <a:solidFill>
                <a:srgbClr val="000000"/>
              </a:solidFill>
              <a:latin typeface="Calibri"/>
            </a:endParaRPr>
          </a:p>
        </p:txBody>
      </p:sp>
      <p:graphicFrame>
        <p:nvGraphicFramePr>
          <p:cNvPr id="723" name="טבלה 722"/>
          <p:cNvGraphicFramePr/>
          <p:nvPr/>
        </p:nvGraphicFramePr>
        <p:xfrm>
          <a:off x="639720" y="3914640"/>
          <a:ext cx="5573880" cy="5181840"/>
        </p:xfrm>
        <a:graphic>
          <a:graphicData uri="http://schemas.openxmlformats.org/drawingml/2006/table">
            <a:tbl>
              <a:tblPr/>
              <a:tblGrid>
                <a:gridCol w="1011240">
                  <a:extLst>
                    <a:ext uri="{9D8B030D-6E8A-4147-A177-3AD203B41FA5}">
                      <a16:colId xmlns:a16="http://schemas.microsoft.com/office/drawing/2014/main" val="20000"/>
                    </a:ext>
                  </a:extLst>
                </a:gridCol>
                <a:gridCol w="4562640">
                  <a:extLst>
                    <a:ext uri="{9D8B030D-6E8A-4147-A177-3AD203B41FA5}">
                      <a16:colId xmlns:a16="http://schemas.microsoft.com/office/drawing/2014/main" val="20001"/>
                    </a:ext>
                  </a:extLst>
                </a:gridCol>
              </a:tblGrid>
              <a:tr h="36828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פעילות</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סיכום ביניים</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0"/>
                  </a:ext>
                </a:extLst>
              </a:tr>
              <a:tr h="481644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חזרה על מהלך השיעור</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שאלות וידוא קליטה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קישור להמשך השיעור</a:t>
                      </a:r>
                      <a:endParaRPr lang="en-US" sz="1400" b="0" strike="noStrike" spc="-1">
                        <a:solidFill>
                          <a:srgbClr val="000000"/>
                        </a:solidFill>
                        <a:latin typeface="Calibri"/>
                      </a:endParaRPr>
                    </a:p>
                  </a:txBody>
                  <a:tcPr marL="68400" marR="684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 עד כה למדנו על תפקיד, עקרון פעולה ומבנה פנימי של מונה התדר</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 מעצב אות, מחלקי תדר, שער, מונה, תצוגה </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 הופך גל אנלוגי לדיגיטלי בעזרת מגבר שרת בחוג פתוח </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 מחלק התדר מורכב מ </a:t>
                      </a:r>
                      <a:r>
                        <a:rPr lang="en-US" sz="1400" b="0" strike="noStrike" spc="-1">
                          <a:solidFill>
                            <a:srgbClr val="000000"/>
                          </a:solidFill>
                          <a:latin typeface="Calibri"/>
                        </a:rPr>
                        <a:t>T flip-flops</a:t>
                      </a:r>
                      <a:r>
                        <a:rPr lang="he-IL" sz="1400" b="0" strike="noStrike" spc="-1">
                          <a:solidFill>
                            <a:srgbClr val="000000"/>
                          </a:solidFill>
                          <a:latin typeface="Calibri"/>
                        </a:rPr>
                        <a:t> כל דלגלג מחלק את התדר פי שתים </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בהמשך השיעור נלמד על מבנה פנימי, שימוש, תפעול ואמצעי בטיחות. </a:t>
                      </a:r>
                      <a:endParaRPr lang="en-US" sz="1400" b="0" strike="noStrike" spc="-1">
                        <a:solidFill>
                          <a:srgbClr val="000000"/>
                        </a:solidFill>
                        <a:latin typeface="Calibri"/>
                      </a:endParaRPr>
                    </a:p>
                  </a:txBody>
                  <a:tcPr marL="68400" marR="684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1"/>
                  </a:ext>
                </a:extLst>
              </a:tr>
            </a:tbl>
          </a:graphicData>
        </a:graphic>
      </p:graphicFrame>
      <p:sp>
        <p:nvSpPr>
          <p:cNvPr id="724" name="TextBox 9"/>
          <p:cNvSpPr/>
          <p:nvPr/>
        </p:nvSpPr>
        <p:spPr>
          <a:xfrm>
            <a:off x="828720" y="4392720"/>
            <a:ext cx="72072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50 דק'</a:t>
            </a:r>
            <a:endParaRPr lang="en-US" sz="1400" b="0" strike="noStrike" spc="-1">
              <a:solidFill>
                <a:srgbClr val="000000"/>
              </a:solidFill>
              <a:latin typeface="Calibri"/>
            </a:endParaRPr>
          </a:p>
        </p:txBody>
      </p:sp>
      <p:sp>
        <p:nvSpPr>
          <p:cNvPr id="725" name="TextBox 10"/>
          <p:cNvSpPr/>
          <p:nvPr/>
        </p:nvSpPr>
        <p:spPr>
          <a:xfrm>
            <a:off x="1803240" y="5508720"/>
            <a:ext cx="432288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מה מבנה צב"ד מונה התדר?</a:t>
            </a:r>
            <a:endParaRPr lang="en-US" sz="1400" b="0" strike="noStrike" spc="-1">
              <a:solidFill>
                <a:srgbClr val="000000"/>
              </a:solidFill>
              <a:latin typeface="Calibri"/>
            </a:endParaRPr>
          </a:p>
        </p:txBody>
      </p:sp>
      <p:sp>
        <p:nvSpPr>
          <p:cNvPr id="726" name="TextBox 11"/>
          <p:cNvSpPr/>
          <p:nvPr/>
        </p:nvSpPr>
        <p:spPr>
          <a:xfrm>
            <a:off x="1803240" y="6146640"/>
            <a:ext cx="432288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מה מבצע מעגל עיצוב אות הכניסה?</a:t>
            </a:r>
            <a:endParaRPr lang="en-US" sz="1400" b="0" strike="noStrike" spc="-1">
              <a:solidFill>
                <a:srgbClr val="000000"/>
              </a:solidFill>
              <a:latin typeface="Calibri"/>
            </a:endParaRPr>
          </a:p>
        </p:txBody>
      </p:sp>
      <p:sp>
        <p:nvSpPr>
          <p:cNvPr id="727" name="TextBox 12"/>
          <p:cNvSpPr/>
          <p:nvPr/>
        </p:nvSpPr>
        <p:spPr>
          <a:xfrm>
            <a:off x="1805040" y="6953400"/>
            <a:ext cx="432108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כיצד מחלקי התדר מחלקים את תדר הגביש?</a:t>
            </a:r>
            <a:endParaRPr lang="en-US" sz="1400" b="0" strike="noStrike" spc="-1">
              <a:solidFill>
                <a:srgbClr val="000000"/>
              </a:solidFill>
              <a:latin typeface="Calib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8" name="PlaceHolder 1"/>
          <p:cNvSpPr>
            <a:spLocks noGrp="1" noRot="1" noChangeAspect="1"/>
          </p:cNvSpPr>
          <p:nvPr>
            <p:ph type="sldImg"/>
          </p:nvPr>
        </p:nvSpPr>
        <p:spPr>
          <a:xfrm>
            <a:off x="639720" y="614520"/>
            <a:ext cx="5486400" cy="3085920"/>
          </a:xfrm>
          <a:prstGeom prst="rect">
            <a:avLst/>
          </a:prstGeom>
          <a:ln w="0">
            <a:noFill/>
          </a:ln>
        </p:spPr>
      </p:sp>
      <p:sp>
        <p:nvSpPr>
          <p:cNvPr id="729"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FD5AE8EE-9607-4EA5-B0C0-B35432CD5043}" type="slidenum">
              <a:rPr lang="he-IL" sz="1200" b="0" strike="noStrike" spc="-1">
                <a:solidFill>
                  <a:srgbClr val="000000"/>
                </a:solidFill>
                <a:latin typeface="Calibri"/>
              </a:rPr>
              <a:t>15</a:t>
            </a:fld>
            <a:endParaRPr lang="en-US" sz="1200" b="0" strike="noStrike" spc="-1">
              <a:solidFill>
                <a:srgbClr val="000000"/>
              </a:solidFill>
              <a:latin typeface="Calibri"/>
            </a:endParaRPr>
          </a:p>
        </p:txBody>
      </p:sp>
      <p:graphicFrame>
        <p:nvGraphicFramePr>
          <p:cNvPr id="730" name="טבלה 729"/>
          <p:cNvGraphicFramePr/>
          <p:nvPr/>
        </p:nvGraphicFramePr>
        <p:xfrm>
          <a:off x="639720" y="3914640"/>
          <a:ext cx="5573880" cy="4145040"/>
        </p:xfrm>
        <a:graphic>
          <a:graphicData uri="http://schemas.openxmlformats.org/drawingml/2006/table">
            <a:tbl>
              <a:tblPr/>
              <a:tblGrid>
                <a:gridCol w="1011240">
                  <a:extLst>
                    <a:ext uri="{9D8B030D-6E8A-4147-A177-3AD203B41FA5}">
                      <a16:colId xmlns:a16="http://schemas.microsoft.com/office/drawing/2014/main" val="20000"/>
                    </a:ext>
                  </a:extLst>
                </a:gridCol>
                <a:gridCol w="4562640">
                  <a:extLst>
                    <a:ext uri="{9D8B030D-6E8A-4147-A177-3AD203B41FA5}">
                      <a16:colId xmlns:a16="http://schemas.microsoft.com/office/drawing/2014/main" val="20001"/>
                    </a:ext>
                  </a:extLst>
                </a:gridCol>
              </a:tblGrid>
              <a:tr h="36828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פעילות</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גוף</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0"/>
                  </a:ext>
                </a:extLst>
              </a:tr>
              <a:tr h="377964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t/>
                      </a:r>
                      <a:br/>
                      <a:r>
                        <a:rPr lang="he-IL" sz="1200" b="0" strike="noStrike" spc="-1">
                          <a:solidFill>
                            <a:srgbClr val="000000"/>
                          </a:solidFill>
                          <a:latin typeface="Calibri"/>
                        </a:rPr>
                        <a:t>ישנם צבד"ים כמו מחוללי אותות שתפקידם לייצר אותות בתדרים מסוימים ולא למדוד.</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ת. נשתמש במונה תדר, וזוהי דוגמא אחת לשימוש של מונה תדר בעבודה שלנו בתור טכנאי דרג ד'.</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1" strike="noStrike" spc="-1">
                          <a:solidFill>
                            <a:srgbClr val="000000"/>
                          </a:solidFill>
                          <a:latin typeface="Calibri"/>
                        </a:rPr>
                        <a:t>דוגמאות לשימושי המונה תדר :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מניית תדר לשם כיול רכיב מסוים- לדוגמא מדידת תדר לאות שאנחנו מייצרים ממחולל אותות.</a:t>
                      </a:r>
                      <a:endParaRPr lang="en-US" sz="1200" b="0" strike="noStrike" spc="-1">
                        <a:solidFill>
                          <a:srgbClr val="000000"/>
                        </a:solidFill>
                        <a:latin typeface="Calibri"/>
                      </a:endParaRPr>
                    </a:p>
                    <a:p>
                      <a:pPr algn="r" rtl="1">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מנית תדר לשם ניתוח הגל הנכנס- בבדיקת מערכות </a:t>
                      </a:r>
                      <a:r>
                        <a:rPr lang="en-US" sz="1200" b="0" strike="noStrike" spc="-1">
                          <a:solidFill>
                            <a:srgbClr val="000000"/>
                          </a:solidFill>
                          <a:latin typeface="Calibri"/>
                        </a:rPr>
                        <a:t>RF</a:t>
                      </a:r>
                      <a:r>
                        <a:rPr lang="he-IL" sz="1200" b="0" strike="noStrike" spc="-1">
                          <a:solidFill>
                            <a:srgbClr val="000000"/>
                          </a:solidFill>
                          <a:latin typeface="Calibri"/>
                        </a:rPr>
                        <a:t> ול"א נצטרך לדעת את התדר המדויק של האות. ונעשה זאת ע"י מונה תדר.</a:t>
                      </a:r>
                      <a:endParaRPr lang="en-US" sz="1200" b="0" strike="noStrike" spc="-1">
                        <a:solidFill>
                          <a:srgbClr val="000000"/>
                        </a:solidFill>
                        <a:latin typeface="Calibri"/>
                      </a:endParaRPr>
                    </a:p>
                    <a:p>
                      <a:pPr algn="r" rtl="1">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מונה דפקים- נוכל למנות '1' לוגיים שנכנס למונה בעזרת מונה התדר</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1"/>
                  </a:ext>
                </a:extLst>
              </a:tr>
            </a:tbl>
          </a:graphicData>
        </a:graphic>
      </p:graphicFrame>
      <p:sp>
        <p:nvSpPr>
          <p:cNvPr id="731" name="TextBox 9"/>
          <p:cNvSpPr/>
          <p:nvPr/>
        </p:nvSpPr>
        <p:spPr>
          <a:xfrm>
            <a:off x="804960" y="4356000"/>
            <a:ext cx="6825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47 דק'</a:t>
            </a:r>
            <a:endParaRPr lang="en-US" sz="1400" b="0" strike="noStrike" spc="-1">
              <a:solidFill>
                <a:srgbClr val="000000"/>
              </a:solidFill>
              <a:latin typeface="Calibri"/>
            </a:endParaRPr>
          </a:p>
        </p:txBody>
      </p:sp>
      <p:sp>
        <p:nvSpPr>
          <p:cNvPr id="732" name="TextBox 1"/>
          <p:cNvSpPr/>
          <p:nvPr/>
        </p:nvSpPr>
        <p:spPr>
          <a:xfrm>
            <a:off x="2238480" y="4383000"/>
            <a:ext cx="3887640" cy="33732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000000"/>
                </a:solidFill>
                <a:latin typeface="Arial"/>
              </a:rPr>
              <a:t>החניך ייתן דוגמא לשימושי המונה </a:t>
            </a:r>
            <a:endParaRPr lang="en-US" sz="1600" b="0" strike="noStrike" spc="-1">
              <a:solidFill>
                <a:srgbClr val="000000"/>
              </a:solidFill>
              <a:latin typeface="Calibri"/>
            </a:endParaRPr>
          </a:p>
        </p:txBody>
      </p:sp>
      <p:sp>
        <p:nvSpPr>
          <p:cNvPr id="733" name="TextBox 11"/>
          <p:cNvSpPr/>
          <p:nvPr/>
        </p:nvSpPr>
        <p:spPr>
          <a:xfrm>
            <a:off x="2048040" y="5084640"/>
            <a:ext cx="4078080" cy="52020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כיצד לדעתכם נוכל לוודא כי התדר הרצוי ממחולל אותות הוא אכן התדר שקבענו?</a:t>
            </a:r>
            <a:endParaRPr lang="en-US" sz="1400" b="0" strike="noStrike" spc="-1">
              <a:solidFill>
                <a:srgbClr val="000000"/>
              </a:solidFill>
              <a:latin typeface="Calibri"/>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4" name="PlaceHolder 1"/>
          <p:cNvSpPr>
            <a:spLocks noGrp="1" noRot="1" noChangeAspect="1"/>
          </p:cNvSpPr>
          <p:nvPr>
            <p:ph type="sldImg"/>
          </p:nvPr>
        </p:nvSpPr>
        <p:spPr>
          <a:xfrm>
            <a:off x="639720" y="614520"/>
            <a:ext cx="5486400" cy="3085920"/>
          </a:xfrm>
          <a:prstGeom prst="rect">
            <a:avLst/>
          </a:prstGeom>
          <a:ln w="0">
            <a:noFill/>
          </a:ln>
        </p:spPr>
      </p:sp>
      <p:sp>
        <p:nvSpPr>
          <p:cNvPr id="735"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1F56A96B-0654-49A9-9F9F-E6F48E9111DC}" type="slidenum">
              <a:rPr lang="he-IL" sz="1200" b="0" strike="noStrike" spc="-1">
                <a:solidFill>
                  <a:srgbClr val="000000"/>
                </a:solidFill>
                <a:latin typeface="Calibri"/>
              </a:rPr>
              <a:t>16</a:t>
            </a:fld>
            <a:endParaRPr lang="en-US" sz="1200" b="0" strike="noStrike" spc="-1">
              <a:solidFill>
                <a:srgbClr val="000000"/>
              </a:solidFill>
              <a:latin typeface="Calibri"/>
            </a:endParaRPr>
          </a:p>
        </p:txBody>
      </p:sp>
      <p:graphicFrame>
        <p:nvGraphicFramePr>
          <p:cNvPr id="736" name="טבלה 735"/>
          <p:cNvGraphicFramePr/>
          <p:nvPr/>
        </p:nvGraphicFramePr>
        <p:xfrm>
          <a:off x="639720" y="3914640"/>
          <a:ext cx="5573880" cy="4087800"/>
        </p:xfrm>
        <a:graphic>
          <a:graphicData uri="http://schemas.openxmlformats.org/drawingml/2006/table">
            <a:tbl>
              <a:tblPr/>
              <a:tblGrid>
                <a:gridCol w="1011240">
                  <a:extLst>
                    <a:ext uri="{9D8B030D-6E8A-4147-A177-3AD203B41FA5}">
                      <a16:colId xmlns:a16="http://schemas.microsoft.com/office/drawing/2014/main" val="20000"/>
                    </a:ext>
                  </a:extLst>
                </a:gridCol>
                <a:gridCol w="4562640">
                  <a:extLst>
                    <a:ext uri="{9D8B030D-6E8A-4147-A177-3AD203B41FA5}">
                      <a16:colId xmlns:a16="http://schemas.microsoft.com/office/drawing/2014/main" val="20001"/>
                    </a:ext>
                  </a:extLst>
                </a:gridCol>
              </a:tblGrid>
              <a:tr h="36828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פעילות</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סיכום</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0"/>
                  </a:ext>
                </a:extLst>
              </a:tr>
              <a:tr h="372240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תפעול הצב"ד</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אלו הם הכפתורים והחיוויים שנעבוד איתם בצב"ד מונה תדר.</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1"/>
                  </a:ext>
                </a:extLst>
              </a:tr>
            </a:tbl>
          </a:graphicData>
        </a:graphic>
      </p:graphicFrame>
      <p:grpSp>
        <p:nvGrpSpPr>
          <p:cNvPr id="737" name="קבוצה 1"/>
          <p:cNvGrpSpPr/>
          <p:nvPr/>
        </p:nvGrpSpPr>
        <p:grpSpPr>
          <a:xfrm>
            <a:off x="1727280" y="5189400"/>
            <a:ext cx="4398840" cy="1832040"/>
            <a:chOff x="1727280" y="5189400"/>
            <a:chExt cx="4398840" cy="1832040"/>
          </a:xfrm>
        </p:grpSpPr>
        <p:pic>
          <p:nvPicPr>
            <p:cNvPr id="738" name="Picture 1060"/>
            <p:cNvPicPr/>
            <p:nvPr/>
          </p:nvPicPr>
          <p:blipFill>
            <a:blip r:embed="rId3"/>
            <a:stretch/>
          </p:blipFill>
          <p:spPr>
            <a:xfrm>
              <a:off x="1727280" y="5189400"/>
              <a:ext cx="4398840" cy="1832040"/>
            </a:xfrm>
            <a:prstGeom prst="rect">
              <a:avLst/>
            </a:prstGeom>
            <a:ln w="0">
              <a:noFill/>
            </a:ln>
          </p:spPr>
        </p:pic>
        <p:sp>
          <p:nvSpPr>
            <p:cNvPr id="739" name="אליפסה 3"/>
            <p:cNvSpPr/>
            <p:nvPr/>
          </p:nvSpPr>
          <p:spPr>
            <a:xfrm>
              <a:off x="1866960" y="6105240"/>
              <a:ext cx="330840" cy="531720"/>
            </a:xfrm>
            <a:prstGeom prst="ellipse">
              <a:avLst/>
            </a:prstGeom>
            <a:noFill/>
            <a:ln w="28440">
              <a:solidFill>
                <a:srgbClr val="FF0000"/>
              </a:solidFill>
              <a:miter/>
            </a:ln>
          </p:spPr>
          <p:style>
            <a:lnRef idx="0">
              <a:scrgbClr r="0" g="0" b="0"/>
            </a:lnRef>
            <a:fillRef idx="0">
              <a:scrgbClr r="0" g="0" b="0"/>
            </a:fillRef>
            <a:effectRef idx="0">
              <a:scrgbClr r="0" g="0" b="0"/>
            </a:effectRef>
            <a:fontRef idx="minor"/>
          </p:style>
        </p:sp>
        <p:sp>
          <p:nvSpPr>
            <p:cNvPr id="740" name="אליפסה 9"/>
            <p:cNvSpPr/>
            <p:nvPr/>
          </p:nvSpPr>
          <p:spPr>
            <a:xfrm>
              <a:off x="2366280" y="6104520"/>
              <a:ext cx="235800" cy="532440"/>
            </a:xfrm>
            <a:prstGeom prst="ellipse">
              <a:avLst/>
            </a:prstGeom>
            <a:noFill/>
            <a:ln w="28440">
              <a:solidFill>
                <a:srgbClr val="FF0000"/>
              </a:solidFill>
              <a:miter/>
            </a:ln>
          </p:spPr>
          <p:style>
            <a:lnRef idx="0">
              <a:scrgbClr r="0" g="0" b="0"/>
            </a:lnRef>
            <a:fillRef idx="0">
              <a:scrgbClr r="0" g="0" b="0"/>
            </a:fillRef>
            <a:effectRef idx="0">
              <a:scrgbClr r="0" g="0" b="0"/>
            </a:effectRef>
            <a:fontRef idx="minor"/>
          </p:style>
        </p:sp>
        <p:sp>
          <p:nvSpPr>
            <p:cNvPr id="741" name="אליפסה 13"/>
            <p:cNvSpPr/>
            <p:nvPr/>
          </p:nvSpPr>
          <p:spPr>
            <a:xfrm>
              <a:off x="5514480" y="6370920"/>
              <a:ext cx="611640" cy="296640"/>
            </a:xfrm>
            <a:prstGeom prst="ellipse">
              <a:avLst/>
            </a:prstGeom>
            <a:noFill/>
            <a:ln w="28440">
              <a:solidFill>
                <a:srgbClr val="FF0000"/>
              </a:solidFill>
              <a:miter/>
            </a:ln>
          </p:spPr>
          <p:style>
            <a:lnRef idx="0">
              <a:scrgbClr r="0" g="0" b="0"/>
            </a:lnRef>
            <a:fillRef idx="0">
              <a:scrgbClr r="0" g="0" b="0"/>
            </a:fillRef>
            <a:effectRef idx="0">
              <a:scrgbClr r="0" g="0" b="0"/>
            </a:effectRef>
            <a:fontRef idx="minor"/>
          </p:style>
        </p:sp>
        <p:sp>
          <p:nvSpPr>
            <p:cNvPr id="742" name="אליפסה 14"/>
            <p:cNvSpPr/>
            <p:nvPr/>
          </p:nvSpPr>
          <p:spPr>
            <a:xfrm>
              <a:off x="4424400" y="6374880"/>
              <a:ext cx="612720" cy="295560"/>
            </a:xfrm>
            <a:prstGeom prst="ellipse">
              <a:avLst/>
            </a:prstGeom>
            <a:noFill/>
            <a:ln w="28440">
              <a:solidFill>
                <a:srgbClr val="FF0000"/>
              </a:solidFill>
              <a:miter/>
            </a:ln>
          </p:spPr>
          <p:style>
            <a:lnRef idx="0">
              <a:scrgbClr r="0" g="0" b="0"/>
            </a:lnRef>
            <a:fillRef idx="0">
              <a:scrgbClr r="0" g="0" b="0"/>
            </a:fillRef>
            <a:effectRef idx="0">
              <a:scrgbClr r="0" g="0" b="0"/>
            </a:effectRef>
            <a:fontRef idx="minor"/>
          </p:style>
        </p:sp>
        <p:sp>
          <p:nvSpPr>
            <p:cNvPr id="743" name="אליפסה 9"/>
            <p:cNvSpPr/>
            <p:nvPr/>
          </p:nvSpPr>
          <p:spPr>
            <a:xfrm>
              <a:off x="3146040" y="6067800"/>
              <a:ext cx="235800" cy="531720"/>
            </a:xfrm>
            <a:prstGeom prst="ellipse">
              <a:avLst/>
            </a:prstGeom>
            <a:noFill/>
            <a:ln w="28440">
              <a:solidFill>
                <a:srgbClr val="FF0000"/>
              </a:solidFill>
              <a:miter/>
            </a:ln>
          </p:spPr>
          <p:style>
            <a:lnRef idx="0">
              <a:scrgbClr r="0" g="0" b="0"/>
            </a:lnRef>
            <a:fillRef idx="0">
              <a:scrgbClr r="0" g="0" b="0"/>
            </a:fillRef>
            <a:effectRef idx="0">
              <a:scrgbClr r="0" g="0" b="0"/>
            </a:effectRef>
            <a:fontRef idx="minor"/>
          </p:style>
        </p:sp>
        <p:sp>
          <p:nvSpPr>
            <p:cNvPr id="744" name="אליפסה 10"/>
            <p:cNvSpPr/>
            <p:nvPr/>
          </p:nvSpPr>
          <p:spPr>
            <a:xfrm>
              <a:off x="3524040" y="6067800"/>
              <a:ext cx="235800" cy="531720"/>
            </a:xfrm>
            <a:prstGeom prst="ellipse">
              <a:avLst/>
            </a:prstGeom>
            <a:noFill/>
            <a:ln w="28440">
              <a:solidFill>
                <a:srgbClr val="FF0000"/>
              </a:solidFill>
              <a:miter/>
            </a:ln>
          </p:spPr>
          <p:style>
            <a:lnRef idx="0">
              <a:scrgbClr r="0" g="0" b="0"/>
            </a:lnRef>
            <a:fillRef idx="0">
              <a:scrgbClr r="0" g="0" b="0"/>
            </a:fillRef>
            <a:effectRef idx="0">
              <a:scrgbClr r="0" g="0" b="0"/>
            </a:effectRef>
            <a:fontRef idx="minor"/>
          </p:style>
        </p:sp>
        <p:sp>
          <p:nvSpPr>
            <p:cNvPr id="745" name="אליפסה 11"/>
            <p:cNvSpPr/>
            <p:nvPr/>
          </p:nvSpPr>
          <p:spPr>
            <a:xfrm>
              <a:off x="3732840" y="5974920"/>
              <a:ext cx="489600" cy="662040"/>
            </a:xfrm>
            <a:prstGeom prst="ellipse">
              <a:avLst/>
            </a:prstGeom>
            <a:noFill/>
            <a:ln w="28440">
              <a:solidFill>
                <a:srgbClr val="FF0000"/>
              </a:solidFill>
              <a:miter/>
            </a:ln>
          </p:spPr>
          <p:style>
            <a:lnRef idx="0">
              <a:scrgbClr r="0" g="0" b="0"/>
            </a:lnRef>
            <a:fillRef idx="0">
              <a:scrgbClr r="0" g="0" b="0"/>
            </a:fillRef>
            <a:effectRef idx="0">
              <a:scrgbClr r="0" g="0" b="0"/>
            </a:effectRef>
            <a:fontRef idx="minor"/>
          </p:style>
        </p:sp>
        <p:sp>
          <p:nvSpPr>
            <p:cNvPr id="746" name="אליפסה 16"/>
            <p:cNvSpPr/>
            <p:nvPr/>
          </p:nvSpPr>
          <p:spPr>
            <a:xfrm>
              <a:off x="3986640" y="5436720"/>
              <a:ext cx="390240" cy="531720"/>
            </a:xfrm>
            <a:prstGeom prst="ellipse">
              <a:avLst/>
            </a:prstGeom>
            <a:noFill/>
            <a:ln w="28440">
              <a:solidFill>
                <a:srgbClr val="FF0000"/>
              </a:solidFill>
              <a:miter/>
            </a:ln>
          </p:spPr>
          <p:style>
            <a:lnRef idx="0">
              <a:scrgbClr r="0" g="0" b="0"/>
            </a:lnRef>
            <a:fillRef idx="0">
              <a:scrgbClr r="0" g="0" b="0"/>
            </a:fillRef>
            <a:effectRef idx="0">
              <a:scrgbClr r="0" g="0" b="0"/>
            </a:effectRef>
            <a:fontRef idx="minor"/>
          </p:style>
        </p:sp>
      </p:gr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 name="PlaceHolder 1"/>
          <p:cNvSpPr>
            <a:spLocks noGrp="1" noRot="1" noChangeAspect="1"/>
          </p:cNvSpPr>
          <p:nvPr>
            <p:ph type="sldImg"/>
          </p:nvPr>
        </p:nvSpPr>
        <p:spPr>
          <a:xfrm>
            <a:off x="639720" y="614520"/>
            <a:ext cx="5486400" cy="3085920"/>
          </a:xfrm>
          <a:prstGeom prst="rect">
            <a:avLst/>
          </a:prstGeom>
          <a:ln w="0">
            <a:noFill/>
          </a:ln>
        </p:spPr>
      </p:sp>
      <p:sp>
        <p:nvSpPr>
          <p:cNvPr id="748"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63CC697E-689D-43C3-A65B-4ABFF3788A27}" type="slidenum">
              <a:rPr lang="he-IL" sz="1200" b="0" strike="noStrike" spc="-1">
                <a:solidFill>
                  <a:srgbClr val="000000"/>
                </a:solidFill>
                <a:latin typeface="Calibri"/>
              </a:rPr>
              <a:t>17</a:t>
            </a:fld>
            <a:endParaRPr lang="en-US" sz="1200" b="0" strike="noStrike" spc="-1">
              <a:solidFill>
                <a:srgbClr val="000000"/>
              </a:solidFill>
              <a:latin typeface="Calibri"/>
            </a:endParaRPr>
          </a:p>
        </p:txBody>
      </p:sp>
      <p:graphicFrame>
        <p:nvGraphicFramePr>
          <p:cNvPr id="749" name="טבלה 748"/>
          <p:cNvGraphicFramePr/>
          <p:nvPr/>
        </p:nvGraphicFramePr>
        <p:xfrm>
          <a:off x="639720" y="3914640"/>
          <a:ext cx="5573880" cy="4087800"/>
        </p:xfrm>
        <a:graphic>
          <a:graphicData uri="http://schemas.openxmlformats.org/drawingml/2006/table">
            <a:tbl>
              <a:tblPr/>
              <a:tblGrid>
                <a:gridCol w="1011240">
                  <a:extLst>
                    <a:ext uri="{9D8B030D-6E8A-4147-A177-3AD203B41FA5}">
                      <a16:colId xmlns:a16="http://schemas.microsoft.com/office/drawing/2014/main" val="20000"/>
                    </a:ext>
                  </a:extLst>
                </a:gridCol>
                <a:gridCol w="4562640">
                  <a:extLst>
                    <a:ext uri="{9D8B030D-6E8A-4147-A177-3AD203B41FA5}">
                      <a16:colId xmlns:a16="http://schemas.microsoft.com/office/drawing/2014/main" val="20001"/>
                    </a:ext>
                  </a:extLst>
                </a:gridCol>
              </a:tblGrid>
              <a:tr h="36828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פעילות</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גוף</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0"/>
                  </a:ext>
                </a:extLst>
              </a:tr>
              <a:tr h="372240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t/>
                      </a:r>
                      <a:br/>
                      <a:r>
                        <a:rPr lang="he-IL" sz="1200" b="0" strike="noStrike" spc="-1">
                          <a:solidFill>
                            <a:srgbClr val="000000"/>
                          </a:solidFill>
                          <a:latin typeface="Calibri"/>
                        </a:rPr>
                        <a:t>                  בורר הקובע את הזמן שבו ה"שער" יהיה פתוח (זמן ספירת</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התדר )</a:t>
                      </a:r>
                      <a:r>
                        <a:rPr lang="en-US" sz="1200" b="0" strike="noStrike" spc="-1">
                          <a:solidFill>
                            <a:srgbClr val="000000"/>
                          </a:solidFill>
                          <a:latin typeface="Calibri"/>
                        </a:rPr>
                        <a:t>            </a:t>
                      </a: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Calibri"/>
                        </a:rPr>
                        <a:t> </a:t>
                      </a: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Calibri"/>
                        </a:rPr>
                        <a:t>  </a:t>
                      </a: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כפתור הדלקה וכיבוי .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כפתור האחראי להעביר בין בחירה של הפונקציות העליונות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לפונקציות התחתונות (הכחולות)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1"/>
                  </a:ext>
                </a:extLst>
              </a:tr>
            </a:tbl>
          </a:graphicData>
        </a:graphic>
      </p:graphicFrame>
      <p:pic>
        <p:nvPicPr>
          <p:cNvPr id="750" name="Picture 2"/>
          <p:cNvPicPr/>
          <p:nvPr/>
        </p:nvPicPr>
        <p:blipFill>
          <a:blip r:embed="rId3"/>
          <a:stretch/>
        </p:blipFill>
        <p:spPr>
          <a:xfrm>
            <a:off x="5487840" y="5189400"/>
            <a:ext cx="543240" cy="792360"/>
          </a:xfrm>
          <a:prstGeom prst="rect">
            <a:avLst/>
          </a:prstGeom>
          <a:ln w="0">
            <a:noFill/>
          </a:ln>
        </p:spPr>
      </p:pic>
      <p:pic>
        <p:nvPicPr>
          <p:cNvPr id="751" name="Picture 7"/>
          <p:cNvPicPr/>
          <p:nvPr/>
        </p:nvPicPr>
        <p:blipFill>
          <a:blip r:embed="rId4"/>
          <a:stretch/>
        </p:blipFill>
        <p:spPr>
          <a:xfrm>
            <a:off x="5518080" y="6129360"/>
            <a:ext cx="482760" cy="642960"/>
          </a:xfrm>
          <a:prstGeom prst="rect">
            <a:avLst/>
          </a:prstGeom>
          <a:ln w="0">
            <a:noFill/>
          </a:ln>
        </p:spPr>
      </p:pic>
      <p:pic>
        <p:nvPicPr>
          <p:cNvPr id="752" name="Picture 15"/>
          <p:cNvPicPr/>
          <p:nvPr/>
        </p:nvPicPr>
        <p:blipFill>
          <a:blip r:embed="rId5"/>
          <a:stretch/>
        </p:blipFill>
        <p:spPr>
          <a:xfrm>
            <a:off x="5603760" y="6951600"/>
            <a:ext cx="311400" cy="870120"/>
          </a:xfrm>
          <a:prstGeom prst="rect">
            <a:avLst/>
          </a:prstGeom>
          <a:ln w="0">
            <a:noFill/>
          </a:ln>
        </p:spPr>
      </p:pic>
      <p:sp>
        <p:nvSpPr>
          <p:cNvPr id="753" name="TextBox 1"/>
          <p:cNvSpPr/>
          <p:nvPr/>
        </p:nvSpPr>
        <p:spPr>
          <a:xfrm>
            <a:off x="2236680" y="4383000"/>
            <a:ext cx="3888000" cy="33732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000000"/>
                </a:solidFill>
                <a:latin typeface="Arial"/>
              </a:rPr>
              <a:t>החניך יחזור על חמש מלחצני מונה התדר </a:t>
            </a:r>
            <a:endParaRPr lang="en-US" sz="1600" b="0" strike="noStrike" spc="-1">
              <a:solidFill>
                <a:srgbClr val="000000"/>
              </a:solidFill>
              <a:latin typeface="Calibri"/>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 name="PlaceHolder 1"/>
          <p:cNvSpPr>
            <a:spLocks noGrp="1" noRot="1" noChangeAspect="1"/>
          </p:cNvSpPr>
          <p:nvPr>
            <p:ph type="sldImg"/>
          </p:nvPr>
        </p:nvSpPr>
        <p:spPr>
          <a:xfrm>
            <a:off x="639720" y="614520"/>
            <a:ext cx="5486400" cy="3085920"/>
          </a:xfrm>
          <a:prstGeom prst="rect">
            <a:avLst/>
          </a:prstGeom>
          <a:ln w="0">
            <a:noFill/>
          </a:ln>
        </p:spPr>
      </p:sp>
      <p:sp>
        <p:nvSpPr>
          <p:cNvPr id="755"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DD2B085F-2C8C-45A1-BCF4-E36BE0CB8B43}" type="slidenum">
              <a:rPr lang="he-IL" sz="1200" b="0" strike="noStrike" spc="-1">
                <a:solidFill>
                  <a:srgbClr val="000000"/>
                </a:solidFill>
                <a:latin typeface="Calibri"/>
              </a:rPr>
              <a:t>18</a:t>
            </a:fld>
            <a:endParaRPr lang="en-US" sz="1200" b="0" strike="noStrike" spc="-1">
              <a:solidFill>
                <a:srgbClr val="000000"/>
              </a:solidFill>
              <a:latin typeface="Calibri"/>
            </a:endParaRPr>
          </a:p>
        </p:txBody>
      </p:sp>
      <p:graphicFrame>
        <p:nvGraphicFramePr>
          <p:cNvPr id="756" name="טבלה 755"/>
          <p:cNvGraphicFramePr/>
          <p:nvPr/>
        </p:nvGraphicFramePr>
        <p:xfrm>
          <a:off x="639720" y="3914640"/>
          <a:ext cx="5573880" cy="4087800"/>
        </p:xfrm>
        <a:graphic>
          <a:graphicData uri="http://schemas.openxmlformats.org/drawingml/2006/table">
            <a:tbl>
              <a:tblPr/>
              <a:tblGrid>
                <a:gridCol w="1011240">
                  <a:extLst>
                    <a:ext uri="{9D8B030D-6E8A-4147-A177-3AD203B41FA5}">
                      <a16:colId xmlns:a16="http://schemas.microsoft.com/office/drawing/2014/main" val="20000"/>
                    </a:ext>
                  </a:extLst>
                </a:gridCol>
                <a:gridCol w="4562640">
                  <a:extLst>
                    <a:ext uri="{9D8B030D-6E8A-4147-A177-3AD203B41FA5}">
                      <a16:colId xmlns:a16="http://schemas.microsoft.com/office/drawing/2014/main" val="20001"/>
                    </a:ext>
                  </a:extLst>
                </a:gridCol>
              </a:tblGrid>
              <a:tr h="36828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פעילות</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גוף</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0"/>
                  </a:ext>
                </a:extLst>
              </a:tr>
              <a:tr h="372240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t/>
                      </a:r>
                      <a:b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Calibri"/>
                        </a:rPr>
                        <a:t>  </a:t>
                      </a: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Calibri"/>
                        </a:rPr>
                        <a:t>         </a:t>
                      </a:r>
                      <a:r>
                        <a:rPr lang="he-IL" sz="1200" b="0" strike="noStrike" spc="-1">
                          <a:solidFill>
                            <a:srgbClr val="000000"/>
                          </a:solidFill>
                          <a:latin typeface="Calibri"/>
                        </a:rPr>
                        <a:t>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 כניסה </a:t>
                      </a:r>
                      <a:r>
                        <a:rPr lang="en-US" sz="1200" b="0" strike="noStrike" spc="-1">
                          <a:solidFill>
                            <a:srgbClr val="000000"/>
                          </a:solidFill>
                          <a:latin typeface="Calibri"/>
                        </a:rPr>
                        <a:t>A</a:t>
                      </a:r>
                      <a:r>
                        <a:rPr lang="he-IL" sz="1200" b="0" strike="noStrike" spc="-1">
                          <a:solidFill>
                            <a:srgbClr val="000000"/>
                          </a:solidFill>
                          <a:latin typeface="Calibri"/>
                        </a:rPr>
                        <a:t> – לשם נחבר את האות שנרצה למדוד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 כניסה </a:t>
                      </a:r>
                      <a:r>
                        <a:rPr lang="en-US" sz="1200" b="0" strike="noStrike" spc="-1">
                          <a:solidFill>
                            <a:srgbClr val="000000"/>
                          </a:solidFill>
                          <a:latin typeface="Calibri"/>
                        </a:rPr>
                        <a:t>B</a:t>
                      </a:r>
                      <a:r>
                        <a:rPr lang="he-IL" sz="1200" b="0" strike="noStrike" spc="-1">
                          <a:solidFill>
                            <a:srgbClr val="000000"/>
                          </a:solidFill>
                          <a:latin typeface="Calibri"/>
                        </a:rPr>
                        <a:t> – לשם נחבר את האות שנרצה למדוד </a:t>
                      </a:r>
                      <a:r>
                        <a:rPr lang="en-US" sz="1200" b="0" strike="noStrike" spc="-1">
                          <a:solidFill>
                            <a:srgbClr val="000000"/>
                          </a:solidFill>
                          <a:latin typeface="Calibri"/>
                        </a:rPr>
                        <a:t>  </a:t>
                      </a:r>
                      <a:r>
                        <a:rPr lang="he-IL" sz="1200" b="0" strike="noStrike" spc="-1">
                          <a:solidFill>
                            <a:srgbClr val="000000"/>
                          </a:solidFill>
                          <a:latin typeface="Calibri"/>
                        </a:rPr>
                        <a:t>במקרה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של כניסה </a:t>
                      </a:r>
                      <a:r>
                        <a:rPr lang="en-US" sz="1200" b="0" strike="noStrike" spc="-1">
                          <a:solidFill>
                            <a:srgbClr val="000000"/>
                          </a:solidFill>
                          <a:latin typeface="Calibri"/>
                        </a:rPr>
                        <a:t>B</a:t>
                      </a:r>
                      <a:r>
                        <a:rPr lang="he-IL" sz="1200" b="0" strike="noStrike" spc="-1">
                          <a:solidFill>
                            <a:srgbClr val="000000"/>
                          </a:solidFill>
                          <a:latin typeface="Calibri"/>
                        </a:rPr>
                        <a:t> , בכל מדידה כניסה זו תהיה מושפעת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מכניסה </a:t>
                      </a:r>
                      <a:r>
                        <a:rPr lang="en-US" sz="1200" b="0" strike="noStrike" spc="-1">
                          <a:solidFill>
                            <a:srgbClr val="000000"/>
                          </a:solidFill>
                          <a:latin typeface="Calibri"/>
                        </a:rPr>
                        <a:t>A</a:t>
                      </a:r>
                      <a:r>
                        <a:rPr lang="he-IL" sz="1200" b="0" strike="noStrike" spc="-1">
                          <a:solidFill>
                            <a:srgbClr val="000000"/>
                          </a:solidFill>
                          <a:latin typeface="Calibri"/>
                        </a:rPr>
                        <a:t>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Calibri"/>
                        </a:rPr>
                        <a:t> </a:t>
                      </a: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Calibri"/>
                        </a:rPr>
                        <a:t>   </a:t>
                      </a:r>
                      <a:r>
                        <a:rPr lang="he-IL" sz="1200" b="0" strike="noStrike" spc="-1">
                          <a:solidFill>
                            <a:srgbClr val="000000"/>
                          </a:solidFill>
                          <a:latin typeface="Calibri"/>
                        </a:rPr>
                        <a:t>                  -  כניסה </a:t>
                      </a:r>
                      <a:r>
                        <a:rPr lang="en-US" sz="1200" b="0" strike="noStrike" spc="-1">
                          <a:solidFill>
                            <a:srgbClr val="000000"/>
                          </a:solidFill>
                          <a:latin typeface="Calibri"/>
                        </a:rPr>
                        <a:t>C </a:t>
                      </a:r>
                      <a:r>
                        <a:rPr lang="he-IL" sz="1200" b="0" strike="noStrike" spc="-1">
                          <a:solidFill>
                            <a:srgbClr val="000000"/>
                          </a:solidFill>
                          <a:latin typeface="Calibri"/>
                        </a:rPr>
                        <a:t>– אליה נחבר תדר נוסף שנרצה למדוד .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1"/>
                  </a:ext>
                </a:extLst>
              </a:tr>
            </a:tbl>
          </a:graphicData>
        </a:graphic>
      </p:graphicFrame>
      <p:pic>
        <p:nvPicPr>
          <p:cNvPr id="757" name="Picture 5"/>
          <p:cNvPicPr/>
          <p:nvPr/>
        </p:nvPicPr>
        <p:blipFill>
          <a:blip r:embed="rId3"/>
          <a:stretch/>
        </p:blipFill>
        <p:spPr>
          <a:xfrm>
            <a:off x="5346720" y="5189400"/>
            <a:ext cx="779400" cy="538200"/>
          </a:xfrm>
          <a:prstGeom prst="rect">
            <a:avLst/>
          </a:prstGeom>
          <a:ln w="0">
            <a:noFill/>
          </a:ln>
        </p:spPr>
      </p:pic>
      <p:pic>
        <p:nvPicPr>
          <p:cNvPr id="758" name="Picture 6"/>
          <p:cNvPicPr/>
          <p:nvPr/>
        </p:nvPicPr>
        <p:blipFill>
          <a:blip r:embed="rId4"/>
          <a:stretch/>
        </p:blipFill>
        <p:spPr>
          <a:xfrm>
            <a:off x="5346720" y="5857920"/>
            <a:ext cx="797040" cy="493560"/>
          </a:xfrm>
          <a:prstGeom prst="rect">
            <a:avLst/>
          </a:prstGeom>
          <a:ln w="0">
            <a:noFill/>
          </a:ln>
        </p:spPr>
      </p:pic>
      <p:pic>
        <p:nvPicPr>
          <p:cNvPr id="759" name="Picture 14"/>
          <p:cNvPicPr/>
          <p:nvPr/>
        </p:nvPicPr>
        <p:blipFill>
          <a:blip r:embed="rId5"/>
          <a:stretch/>
        </p:blipFill>
        <p:spPr>
          <a:xfrm>
            <a:off x="5264280" y="6576840"/>
            <a:ext cx="942840" cy="511200"/>
          </a:xfrm>
          <a:prstGeom prst="rect">
            <a:avLst/>
          </a:prstGeom>
          <a:ln w="0">
            <a:noFill/>
          </a:ln>
        </p:spPr>
      </p:pic>
      <p:sp>
        <p:nvSpPr>
          <p:cNvPr id="760" name="TextBox 1"/>
          <p:cNvSpPr/>
          <p:nvPr/>
        </p:nvSpPr>
        <p:spPr>
          <a:xfrm>
            <a:off x="1773360" y="4383000"/>
            <a:ext cx="4319640" cy="33732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000000"/>
                </a:solidFill>
                <a:latin typeface="Arial"/>
              </a:rPr>
              <a:t>החניך יחזור על שלוש כניסות האותות של מונה התדר</a:t>
            </a:r>
            <a:endParaRPr lang="en-US" sz="1600" b="0" strike="noStrike" spc="-1">
              <a:solidFill>
                <a:srgbClr val="000000"/>
              </a:solidFill>
              <a:latin typeface="Calibri"/>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1" name="PlaceHolder 1"/>
          <p:cNvSpPr>
            <a:spLocks noGrp="1" noRot="1" noChangeAspect="1"/>
          </p:cNvSpPr>
          <p:nvPr>
            <p:ph type="sldImg"/>
          </p:nvPr>
        </p:nvSpPr>
        <p:spPr>
          <a:xfrm>
            <a:off x="639720" y="614520"/>
            <a:ext cx="5486400" cy="3085920"/>
          </a:xfrm>
          <a:prstGeom prst="rect">
            <a:avLst/>
          </a:prstGeom>
          <a:ln w="0">
            <a:noFill/>
          </a:ln>
        </p:spPr>
      </p:sp>
      <p:sp>
        <p:nvSpPr>
          <p:cNvPr id="762"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D9CCCE5A-2C78-4907-A08E-A2599807AB51}" type="slidenum">
              <a:rPr lang="he-IL" sz="1200" b="0" strike="noStrike" spc="-1">
                <a:solidFill>
                  <a:srgbClr val="000000"/>
                </a:solidFill>
                <a:latin typeface="Calibri"/>
              </a:rPr>
              <a:t>19</a:t>
            </a:fld>
            <a:endParaRPr lang="en-US" sz="1200" b="0" strike="noStrike" spc="-1">
              <a:solidFill>
                <a:srgbClr val="000000"/>
              </a:solidFill>
              <a:latin typeface="Calibri"/>
            </a:endParaRPr>
          </a:p>
        </p:txBody>
      </p:sp>
      <p:graphicFrame>
        <p:nvGraphicFramePr>
          <p:cNvPr id="763" name="טבלה 762"/>
          <p:cNvGraphicFramePr/>
          <p:nvPr/>
        </p:nvGraphicFramePr>
        <p:xfrm>
          <a:off x="639720" y="3914640"/>
          <a:ext cx="5573880" cy="6218280"/>
        </p:xfrm>
        <a:graphic>
          <a:graphicData uri="http://schemas.openxmlformats.org/drawingml/2006/table">
            <a:tbl>
              <a:tblPr/>
              <a:tblGrid>
                <a:gridCol w="1011240">
                  <a:extLst>
                    <a:ext uri="{9D8B030D-6E8A-4147-A177-3AD203B41FA5}">
                      <a16:colId xmlns:a16="http://schemas.microsoft.com/office/drawing/2014/main" val="20000"/>
                    </a:ext>
                  </a:extLst>
                </a:gridCol>
                <a:gridCol w="4562640">
                  <a:extLst>
                    <a:ext uri="{9D8B030D-6E8A-4147-A177-3AD203B41FA5}">
                      <a16:colId xmlns:a16="http://schemas.microsoft.com/office/drawing/2014/main" val="20001"/>
                    </a:ext>
                  </a:extLst>
                </a:gridCol>
              </a:tblGrid>
              <a:tr h="36828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פעילות</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סיכום ביניים</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0"/>
                  </a:ext>
                </a:extLst>
              </a:tr>
              <a:tr h="585288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חזרה על מהלך השיעור</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שאלות וידוא קליטה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קישור להמשך השיעור</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עד כה למדנו על תפקיד, עקרון פעולה, מבנה פנימי, שימוש ותפעול מונה התדר.</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ת. משום שזמן המחזור של תדר הייחוס הוא הזמן שהשער יהיה פתוח ויאפשר מניית תדר אות הכניסה</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ת. כניסה </a:t>
                      </a:r>
                      <a:r>
                        <a:rPr lang="en-US" sz="1200" b="0" strike="noStrike" spc="-1">
                          <a:solidFill>
                            <a:srgbClr val="000000"/>
                          </a:solidFill>
                          <a:latin typeface="Calibri"/>
                        </a:rPr>
                        <a:t>B</a:t>
                      </a: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ת. בעזרת הגדלת זמן השער ע"י סיבוב הבורר עם כיוון השעון</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בהמשך השיעור נלמד על תפעול ואמצעי בטיחות.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t/>
                      </a:r>
                      <a:br/>
                      <a:endParaRPr lang="en-US" sz="12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1"/>
                  </a:ext>
                </a:extLst>
              </a:tr>
            </a:tbl>
          </a:graphicData>
        </a:graphic>
      </p:graphicFrame>
      <p:sp>
        <p:nvSpPr>
          <p:cNvPr id="764" name="TextBox 5"/>
          <p:cNvSpPr/>
          <p:nvPr/>
        </p:nvSpPr>
        <p:spPr>
          <a:xfrm>
            <a:off x="1776240" y="4986360"/>
            <a:ext cx="42465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מדוע תדר הייחוס צריך להיות נמוך מתדר האות הנמדד?</a:t>
            </a:r>
            <a:endParaRPr lang="en-US" sz="1400" b="0" strike="noStrike" spc="-1">
              <a:solidFill>
                <a:srgbClr val="000000"/>
              </a:solidFill>
              <a:latin typeface="Calibri"/>
            </a:endParaRPr>
          </a:p>
        </p:txBody>
      </p:sp>
      <p:sp>
        <p:nvSpPr>
          <p:cNvPr id="765" name="TextBox 6"/>
          <p:cNvSpPr/>
          <p:nvPr/>
        </p:nvSpPr>
        <p:spPr>
          <a:xfrm>
            <a:off x="1776240" y="5992920"/>
            <a:ext cx="42465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בעזרת איזו כניסה נוכל לבצע פעולות של הפרשי תדרים?</a:t>
            </a:r>
            <a:endParaRPr lang="en-US" sz="1400" b="0" strike="noStrike" spc="-1">
              <a:solidFill>
                <a:srgbClr val="000000"/>
              </a:solidFill>
              <a:latin typeface="Calibri"/>
            </a:endParaRPr>
          </a:p>
        </p:txBody>
      </p:sp>
      <p:sp>
        <p:nvSpPr>
          <p:cNvPr id="766" name="TextBox 7"/>
          <p:cNvSpPr/>
          <p:nvPr/>
        </p:nvSpPr>
        <p:spPr>
          <a:xfrm>
            <a:off x="2030400" y="6783480"/>
            <a:ext cx="399240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כיצד נוכל לבצע מדידה מדויקת יותר של התדר הנמדד?</a:t>
            </a:r>
            <a:endParaRPr lang="en-US" sz="1400" b="0" strike="noStrike" spc="-1">
              <a:solidFill>
                <a:srgbClr val="000000"/>
              </a:solidFill>
              <a:latin typeface="Calibri"/>
            </a:endParaRPr>
          </a:p>
        </p:txBody>
      </p:sp>
      <p:sp>
        <p:nvSpPr>
          <p:cNvPr id="767" name="TextBox 8"/>
          <p:cNvSpPr/>
          <p:nvPr/>
        </p:nvSpPr>
        <p:spPr>
          <a:xfrm>
            <a:off x="828720" y="4343400"/>
            <a:ext cx="74592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20 דק'</a:t>
            </a:r>
            <a:endParaRPr lang="en-US" sz="1400" b="0" strike="noStrike" spc="-1">
              <a:solidFill>
                <a:srgbClr val="000000"/>
              </a:solidFill>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8" name="PlaceHolder 1"/>
          <p:cNvSpPr>
            <a:spLocks noGrp="1" noRot="1" noChangeAspect="1"/>
          </p:cNvSpPr>
          <p:nvPr>
            <p:ph type="sldImg"/>
          </p:nvPr>
        </p:nvSpPr>
        <p:spPr>
          <a:xfrm>
            <a:off x="685800" y="1143000"/>
            <a:ext cx="5486400" cy="3086280"/>
          </a:xfrm>
          <a:prstGeom prst="rect">
            <a:avLst/>
          </a:prstGeom>
          <a:ln w="0">
            <a:noFill/>
          </a:ln>
        </p:spPr>
      </p:sp>
      <p:sp>
        <p:nvSpPr>
          <p:cNvPr id="499"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4C119F7E-3C54-4015-A474-CDC8B603CA5A}" type="slidenum">
              <a:rPr lang="he-IL" sz="1200" b="0" strike="noStrike" spc="-1">
                <a:solidFill>
                  <a:srgbClr val="000000"/>
                </a:solidFill>
                <a:latin typeface="Calibri"/>
              </a:rPr>
              <a:t>2</a:t>
            </a:fld>
            <a:endParaRPr lang="en-US" sz="1200" b="0" strike="noStrike" spc="-1">
              <a:solidFill>
                <a:srgbClr val="000000"/>
              </a:solidFill>
              <a:latin typeface="Calibri"/>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 name="PlaceHolder 1"/>
          <p:cNvSpPr>
            <a:spLocks noGrp="1" noRot="1" noChangeAspect="1"/>
          </p:cNvSpPr>
          <p:nvPr>
            <p:ph type="sldImg"/>
          </p:nvPr>
        </p:nvSpPr>
        <p:spPr>
          <a:xfrm>
            <a:off x="639720" y="614520"/>
            <a:ext cx="5486400" cy="3085920"/>
          </a:xfrm>
          <a:prstGeom prst="rect">
            <a:avLst/>
          </a:prstGeom>
          <a:ln w="0">
            <a:noFill/>
          </a:ln>
        </p:spPr>
      </p:sp>
      <p:sp>
        <p:nvSpPr>
          <p:cNvPr id="769"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83CE6B50-2110-4D45-8F04-C5ACA96E1B39}" type="slidenum">
              <a:rPr lang="he-IL" sz="1200" b="0" strike="noStrike" spc="-1">
                <a:solidFill>
                  <a:srgbClr val="000000"/>
                </a:solidFill>
                <a:latin typeface="Calibri"/>
              </a:rPr>
              <a:t>20</a:t>
            </a:fld>
            <a:endParaRPr lang="en-US" sz="1200" b="0" strike="noStrike" spc="-1">
              <a:solidFill>
                <a:srgbClr val="000000"/>
              </a:solidFill>
              <a:latin typeface="Calibri"/>
            </a:endParaRPr>
          </a:p>
        </p:txBody>
      </p:sp>
      <p:graphicFrame>
        <p:nvGraphicFramePr>
          <p:cNvPr id="770" name="טבלה 769"/>
          <p:cNvGraphicFramePr/>
          <p:nvPr/>
        </p:nvGraphicFramePr>
        <p:xfrm>
          <a:off x="639720" y="3914640"/>
          <a:ext cx="5573880" cy="5229360"/>
        </p:xfrm>
        <a:graphic>
          <a:graphicData uri="http://schemas.openxmlformats.org/drawingml/2006/table">
            <a:tbl>
              <a:tblPr/>
              <a:tblGrid>
                <a:gridCol w="1011240">
                  <a:extLst>
                    <a:ext uri="{9D8B030D-6E8A-4147-A177-3AD203B41FA5}">
                      <a16:colId xmlns:a16="http://schemas.microsoft.com/office/drawing/2014/main" val="20000"/>
                    </a:ext>
                  </a:extLst>
                </a:gridCol>
                <a:gridCol w="4562640">
                  <a:extLst>
                    <a:ext uri="{9D8B030D-6E8A-4147-A177-3AD203B41FA5}">
                      <a16:colId xmlns:a16="http://schemas.microsoft.com/office/drawing/2014/main" val="20001"/>
                    </a:ext>
                  </a:extLst>
                </a:gridCol>
              </a:tblGrid>
              <a:tr h="46836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פעילות</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גוף</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0"/>
                  </a:ext>
                </a:extLst>
              </a:tr>
              <a:tr h="476100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000000"/>
                          </a:solidFill>
                          <a:latin typeface="Calibri"/>
                        </a:rPr>
                        <a:t>     </a:t>
                      </a:r>
                      <a:r>
                        <a:rPr lang="he-IL" sz="1400" b="0" strike="noStrike" spc="-1">
                          <a:solidFill>
                            <a:srgbClr val="000000"/>
                          </a:solidFill>
                          <a:latin typeface="Calibri"/>
                        </a:rPr>
                        <a:t>   - מודד את תדר האות מהכניסה </a:t>
                      </a:r>
                      <a:r>
                        <a:rPr lang="en-US" sz="1400" b="0" strike="noStrike" spc="-1">
                          <a:solidFill>
                            <a:srgbClr val="000000"/>
                          </a:solidFill>
                          <a:latin typeface="Calibri"/>
                        </a:rPr>
                        <a:t>A</a:t>
                      </a:r>
                      <a:r>
                        <a:rPr lang="he-IL" sz="1400" b="0" strike="noStrike" spc="-1">
                          <a:solidFill>
                            <a:srgbClr val="000000"/>
                          </a:solidFill>
                          <a:latin typeface="Calibri"/>
                        </a:rPr>
                        <a:t> .  </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      - מודד את זמן הזמן מחזור של האות מהכניסה </a:t>
                      </a:r>
                      <a:r>
                        <a:rPr lang="en-US" sz="1400" b="0" strike="noStrike" spc="-1">
                          <a:solidFill>
                            <a:srgbClr val="000000"/>
                          </a:solidFill>
                          <a:latin typeface="Calibri"/>
                        </a:rPr>
                        <a:t>A </a:t>
                      </a:r>
                      <a:r>
                        <a:rPr lang="he-IL" sz="1400" b="0" strike="noStrike" spc="-1">
                          <a:solidFill>
                            <a:srgbClr val="000000"/>
                          </a:solidFill>
                          <a:latin typeface="Calibri"/>
                        </a:rPr>
                        <a:t>.  </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 </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     - מודד את תדר האות מהכניסה </a:t>
                      </a:r>
                      <a:r>
                        <a:rPr lang="en-US" sz="1400" b="0" strike="noStrike" spc="-1">
                          <a:solidFill>
                            <a:srgbClr val="000000"/>
                          </a:solidFill>
                          <a:latin typeface="Calibri"/>
                        </a:rPr>
                        <a:t>A</a:t>
                      </a:r>
                      <a:r>
                        <a:rPr lang="he-IL" sz="1400" b="0" strike="noStrike" spc="-1">
                          <a:solidFill>
                            <a:srgbClr val="000000"/>
                          </a:solidFill>
                          <a:latin typeface="Calibri"/>
                        </a:rPr>
                        <a:t> .  </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     -  מציג את הזמן שבו ה"שער" פתוח . </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כפתורים נוספים:</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t/>
                      </a:r>
                      <a:br/>
                      <a:endParaRPr lang="en-US" sz="14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1"/>
                  </a:ext>
                </a:extLst>
              </a:tr>
            </a:tbl>
          </a:graphicData>
        </a:graphic>
      </p:graphicFrame>
      <p:pic>
        <p:nvPicPr>
          <p:cNvPr id="771" name="Picture 3"/>
          <p:cNvPicPr/>
          <p:nvPr/>
        </p:nvPicPr>
        <p:blipFill>
          <a:blip r:embed="rId3"/>
          <a:stretch/>
        </p:blipFill>
        <p:spPr>
          <a:xfrm>
            <a:off x="5888160" y="4383000"/>
            <a:ext cx="237960" cy="590760"/>
          </a:xfrm>
          <a:prstGeom prst="rect">
            <a:avLst/>
          </a:prstGeom>
          <a:ln w="0">
            <a:noFill/>
          </a:ln>
        </p:spPr>
      </p:pic>
      <p:pic>
        <p:nvPicPr>
          <p:cNvPr id="772" name="Picture 4"/>
          <p:cNvPicPr/>
          <p:nvPr/>
        </p:nvPicPr>
        <p:blipFill>
          <a:blip r:embed="rId4"/>
          <a:stretch/>
        </p:blipFill>
        <p:spPr>
          <a:xfrm>
            <a:off x="5848200" y="5289480"/>
            <a:ext cx="277920" cy="625680"/>
          </a:xfrm>
          <a:prstGeom prst="rect">
            <a:avLst/>
          </a:prstGeom>
          <a:ln w="0">
            <a:noFill/>
          </a:ln>
        </p:spPr>
      </p:pic>
      <p:pic>
        <p:nvPicPr>
          <p:cNvPr id="773" name="Picture 8"/>
          <p:cNvPicPr/>
          <p:nvPr/>
        </p:nvPicPr>
        <p:blipFill>
          <a:blip r:embed="rId5"/>
          <a:stretch/>
        </p:blipFill>
        <p:spPr>
          <a:xfrm>
            <a:off x="4464000" y="7566120"/>
            <a:ext cx="704880" cy="544320"/>
          </a:xfrm>
          <a:prstGeom prst="rect">
            <a:avLst/>
          </a:prstGeom>
          <a:ln w="0">
            <a:noFill/>
          </a:ln>
        </p:spPr>
      </p:pic>
      <p:pic>
        <p:nvPicPr>
          <p:cNvPr id="774" name="Picture 9"/>
          <p:cNvPicPr/>
          <p:nvPr/>
        </p:nvPicPr>
        <p:blipFill>
          <a:blip r:embed="rId6"/>
          <a:stretch/>
        </p:blipFill>
        <p:spPr>
          <a:xfrm>
            <a:off x="4521240" y="8339040"/>
            <a:ext cx="669960" cy="486000"/>
          </a:xfrm>
          <a:prstGeom prst="rect">
            <a:avLst/>
          </a:prstGeom>
          <a:ln w="0">
            <a:noFill/>
          </a:ln>
        </p:spPr>
      </p:pic>
      <p:grpSp>
        <p:nvGrpSpPr>
          <p:cNvPr id="775" name="קבוצה 9"/>
          <p:cNvGrpSpPr/>
          <p:nvPr/>
        </p:nvGrpSpPr>
        <p:grpSpPr>
          <a:xfrm>
            <a:off x="4520880" y="6698880"/>
            <a:ext cx="385560" cy="506520"/>
            <a:chOff x="4520880" y="6698880"/>
            <a:chExt cx="385560" cy="506520"/>
          </a:xfrm>
        </p:grpSpPr>
        <p:pic>
          <p:nvPicPr>
            <p:cNvPr id="776" name="Picture 12"/>
            <p:cNvPicPr/>
            <p:nvPr/>
          </p:nvPicPr>
          <p:blipFill>
            <a:blip r:embed="rId7"/>
            <a:stretch/>
          </p:blipFill>
          <p:spPr>
            <a:xfrm rot="10800000">
              <a:off x="4520880" y="6698880"/>
              <a:ext cx="385560" cy="333720"/>
            </a:xfrm>
            <a:prstGeom prst="rect">
              <a:avLst/>
            </a:prstGeom>
            <a:ln w="0">
              <a:noFill/>
            </a:ln>
          </p:spPr>
        </p:pic>
        <p:pic>
          <p:nvPicPr>
            <p:cNvPr id="777" name="Picture 13"/>
            <p:cNvPicPr/>
            <p:nvPr/>
          </p:nvPicPr>
          <p:blipFill>
            <a:blip r:embed="rId8"/>
            <a:stretch/>
          </p:blipFill>
          <p:spPr>
            <a:xfrm rot="10800000">
              <a:off x="4610160" y="7034040"/>
              <a:ext cx="220320" cy="171360"/>
            </a:xfrm>
            <a:prstGeom prst="rect">
              <a:avLst/>
            </a:prstGeom>
            <a:ln w="0">
              <a:noFill/>
            </a:ln>
          </p:spPr>
        </p:pic>
      </p:gr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 name="PlaceHolder 1"/>
          <p:cNvSpPr>
            <a:spLocks noGrp="1" noRot="1" noChangeAspect="1"/>
          </p:cNvSpPr>
          <p:nvPr>
            <p:ph type="sldImg"/>
          </p:nvPr>
        </p:nvSpPr>
        <p:spPr>
          <a:xfrm>
            <a:off x="639720" y="614520"/>
            <a:ext cx="5486400" cy="3085920"/>
          </a:xfrm>
          <a:prstGeom prst="rect">
            <a:avLst/>
          </a:prstGeom>
          <a:ln w="0">
            <a:noFill/>
          </a:ln>
        </p:spPr>
      </p:sp>
      <p:sp>
        <p:nvSpPr>
          <p:cNvPr id="779"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6B9CC298-764E-4342-90C9-A97FE1CAB701}" type="slidenum">
              <a:rPr lang="he-IL" sz="1200" b="0" strike="noStrike" spc="-1">
                <a:solidFill>
                  <a:srgbClr val="000000"/>
                </a:solidFill>
                <a:latin typeface="Calibri"/>
              </a:rPr>
              <a:t>21</a:t>
            </a:fld>
            <a:endParaRPr lang="en-US" sz="1200" b="0" strike="noStrike" spc="-1">
              <a:solidFill>
                <a:srgbClr val="000000"/>
              </a:solidFill>
              <a:latin typeface="Calibri"/>
            </a:endParaRPr>
          </a:p>
        </p:txBody>
      </p:sp>
      <p:graphicFrame>
        <p:nvGraphicFramePr>
          <p:cNvPr id="780" name="טבלה 779"/>
          <p:cNvGraphicFramePr/>
          <p:nvPr/>
        </p:nvGraphicFramePr>
        <p:xfrm>
          <a:off x="639720" y="3914640"/>
          <a:ext cx="5573880" cy="4327560"/>
        </p:xfrm>
        <a:graphic>
          <a:graphicData uri="http://schemas.openxmlformats.org/drawingml/2006/table">
            <a:tbl>
              <a:tblPr/>
              <a:tblGrid>
                <a:gridCol w="1011240">
                  <a:extLst>
                    <a:ext uri="{9D8B030D-6E8A-4147-A177-3AD203B41FA5}">
                      <a16:colId xmlns:a16="http://schemas.microsoft.com/office/drawing/2014/main" val="20000"/>
                    </a:ext>
                  </a:extLst>
                </a:gridCol>
                <a:gridCol w="4562640">
                  <a:extLst>
                    <a:ext uri="{9D8B030D-6E8A-4147-A177-3AD203B41FA5}">
                      <a16:colId xmlns:a16="http://schemas.microsoft.com/office/drawing/2014/main" val="20001"/>
                    </a:ext>
                  </a:extLst>
                </a:gridCol>
              </a:tblGrid>
              <a:tr h="36828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פעילות</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גוף</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0"/>
                  </a:ext>
                </a:extLst>
              </a:tr>
              <a:tr h="396216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t/>
                      </a:r>
                      <a:b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נורות המצביעות על יחידת מדידה </a:t>
                      </a:r>
                      <a:r>
                        <a:rPr lang="en-US" sz="1200" b="0" strike="noStrike" spc="-1">
                          <a:solidFill>
                            <a:srgbClr val="000000"/>
                          </a:solidFill>
                          <a:latin typeface="Calibri"/>
                        </a:rPr>
                        <a:t>HZ/S(second)</a:t>
                      </a:r>
                      <a:r>
                        <a:rPr lang="he-IL" sz="1200" b="0" strike="noStrike" spc="-1">
                          <a:solidFill>
                            <a:srgbClr val="000000"/>
                          </a:solidFill>
                          <a:latin typeface="Calibri"/>
                        </a:rPr>
                        <a:t>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וכל עוד האות עובר דרך ה </a:t>
                      </a:r>
                      <a:r>
                        <a:rPr lang="en-US" sz="1200" b="0" strike="noStrike" spc="-1">
                          <a:solidFill>
                            <a:srgbClr val="000000"/>
                          </a:solidFill>
                          <a:latin typeface="Calibri"/>
                        </a:rPr>
                        <a:t>“GATE”</a:t>
                      </a:r>
                      <a:r>
                        <a:rPr lang="he-IL" sz="1200" b="0" strike="noStrike" spc="-1">
                          <a:solidFill>
                            <a:srgbClr val="000000"/>
                          </a:solidFill>
                          <a:latin typeface="Calibri"/>
                        </a:rPr>
                        <a:t> נורית ה </a:t>
                      </a:r>
                      <a:r>
                        <a:rPr lang="en-US" sz="1200" b="0" strike="noStrike" spc="-1">
                          <a:solidFill>
                            <a:srgbClr val="000000"/>
                          </a:solidFill>
                          <a:latin typeface="Calibri"/>
                        </a:rPr>
                        <a:t>GATE</a:t>
                      </a:r>
                      <a:r>
                        <a:rPr lang="he-IL" sz="1200" b="0" strike="noStrike" spc="-1">
                          <a:solidFill>
                            <a:srgbClr val="000000"/>
                          </a:solidFill>
                          <a:latin typeface="Calibri"/>
                        </a:rPr>
                        <a:t> תאיר .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מציג את ה </a:t>
                      </a:r>
                      <a:r>
                        <a:rPr lang="en-US" sz="1200" b="0" strike="noStrike" spc="-1">
                          <a:solidFill>
                            <a:srgbClr val="000000"/>
                          </a:solidFill>
                          <a:latin typeface="Calibri"/>
                        </a:rPr>
                        <a:t>“EXPONENT”</a:t>
                      </a:r>
                      <a:r>
                        <a:rPr lang="he-IL" sz="1200" b="0" strike="noStrike" spc="-1">
                          <a:solidFill>
                            <a:srgbClr val="000000"/>
                          </a:solidFill>
                          <a:latin typeface="Calibri"/>
                        </a:rPr>
                        <a:t> של המספר ( כמו במחשבון )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1"/>
                  </a:ext>
                </a:extLst>
              </a:tr>
            </a:tbl>
          </a:graphicData>
        </a:graphic>
      </p:graphicFrame>
      <p:pic>
        <p:nvPicPr>
          <p:cNvPr id="781" name="Picture 10"/>
          <p:cNvPicPr/>
          <p:nvPr/>
        </p:nvPicPr>
        <p:blipFill>
          <a:blip r:embed="rId3"/>
          <a:stretch/>
        </p:blipFill>
        <p:spPr>
          <a:xfrm>
            <a:off x="5168880" y="7192800"/>
            <a:ext cx="957240" cy="743040"/>
          </a:xfrm>
          <a:prstGeom prst="rect">
            <a:avLst/>
          </a:prstGeom>
          <a:ln w="0">
            <a:noFill/>
          </a:ln>
        </p:spPr>
      </p:pic>
      <p:pic>
        <p:nvPicPr>
          <p:cNvPr id="782" name="Picture 11"/>
          <p:cNvPicPr/>
          <p:nvPr/>
        </p:nvPicPr>
        <p:blipFill>
          <a:blip r:embed="rId4"/>
          <a:stretch/>
        </p:blipFill>
        <p:spPr>
          <a:xfrm>
            <a:off x="5299200" y="5451480"/>
            <a:ext cx="696960" cy="1014480"/>
          </a:xfrm>
          <a:prstGeom prst="rect">
            <a:avLst/>
          </a:prstGeom>
          <a:ln w="0">
            <a:noFill/>
          </a:ln>
        </p:spPr>
      </p:pic>
      <p:sp>
        <p:nvSpPr>
          <p:cNvPr id="783" name="TextBox 1"/>
          <p:cNvSpPr/>
          <p:nvPr/>
        </p:nvSpPr>
        <p:spPr>
          <a:xfrm>
            <a:off x="1736640" y="4383000"/>
            <a:ext cx="4407120" cy="58068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000000"/>
                </a:solidFill>
                <a:latin typeface="Arial"/>
              </a:rPr>
              <a:t>החניך ירשום במחברתו את שלוש החיוויים של מונה התדר</a:t>
            </a:r>
            <a:endParaRPr lang="en-US" sz="1600" b="0" strike="noStrike" spc="-1">
              <a:solidFill>
                <a:srgbClr val="000000"/>
              </a:solidFill>
              <a:latin typeface="Calibri"/>
            </a:endParaRPr>
          </a:p>
        </p:txBody>
      </p:sp>
      <p:sp>
        <p:nvSpPr>
          <p:cNvPr id="784" name="TextBox 1"/>
          <p:cNvSpPr/>
          <p:nvPr/>
        </p:nvSpPr>
        <p:spPr>
          <a:xfrm>
            <a:off x="1719360" y="6541920"/>
            <a:ext cx="4406760" cy="58068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000000"/>
                </a:solidFill>
                <a:latin typeface="Arial"/>
              </a:rPr>
              <a:t>החניך יחזור על אופן תצוגת הערך הנמדד במונה התדר</a:t>
            </a:r>
            <a:endParaRPr lang="en-US" sz="1600" b="0" strike="noStrike" spc="-1">
              <a:solidFill>
                <a:srgbClr val="000000"/>
              </a:solidFill>
              <a:latin typeface="Calibri"/>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5" name="PlaceHolder 1"/>
          <p:cNvSpPr>
            <a:spLocks noGrp="1" noRot="1" noChangeAspect="1"/>
          </p:cNvSpPr>
          <p:nvPr>
            <p:ph type="sldImg"/>
          </p:nvPr>
        </p:nvSpPr>
        <p:spPr>
          <a:xfrm>
            <a:off x="639720" y="614520"/>
            <a:ext cx="5486400" cy="3085920"/>
          </a:xfrm>
          <a:prstGeom prst="rect">
            <a:avLst/>
          </a:prstGeom>
          <a:ln w="0">
            <a:noFill/>
          </a:ln>
        </p:spPr>
      </p:sp>
      <p:sp>
        <p:nvSpPr>
          <p:cNvPr id="786"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6A8CB635-3EED-4D54-A12C-EAD027CD784B}" type="slidenum">
              <a:rPr lang="he-IL" sz="1200" b="0" strike="noStrike" spc="-1">
                <a:solidFill>
                  <a:srgbClr val="000000"/>
                </a:solidFill>
                <a:latin typeface="Calibri"/>
              </a:rPr>
              <a:t>22</a:t>
            </a:fld>
            <a:endParaRPr lang="en-US" sz="1200" b="0" strike="noStrike" spc="-1">
              <a:solidFill>
                <a:srgbClr val="000000"/>
              </a:solidFill>
              <a:latin typeface="Calibri"/>
            </a:endParaRPr>
          </a:p>
        </p:txBody>
      </p:sp>
      <p:graphicFrame>
        <p:nvGraphicFramePr>
          <p:cNvPr id="787" name="טבלה 786"/>
          <p:cNvGraphicFramePr/>
          <p:nvPr/>
        </p:nvGraphicFramePr>
        <p:xfrm>
          <a:off x="639720" y="3914640"/>
          <a:ext cx="5573880" cy="4087800"/>
        </p:xfrm>
        <a:graphic>
          <a:graphicData uri="http://schemas.openxmlformats.org/drawingml/2006/table">
            <a:tbl>
              <a:tblPr/>
              <a:tblGrid>
                <a:gridCol w="1011240">
                  <a:extLst>
                    <a:ext uri="{9D8B030D-6E8A-4147-A177-3AD203B41FA5}">
                      <a16:colId xmlns:a16="http://schemas.microsoft.com/office/drawing/2014/main" val="20000"/>
                    </a:ext>
                  </a:extLst>
                </a:gridCol>
                <a:gridCol w="4562640">
                  <a:extLst>
                    <a:ext uri="{9D8B030D-6E8A-4147-A177-3AD203B41FA5}">
                      <a16:colId xmlns:a16="http://schemas.microsoft.com/office/drawing/2014/main" val="20001"/>
                    </a:ext>
                  </a:extLst>
                </a:gridCol>
              </a:tblGrid>
              <a:tr h="36828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פעילות</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גוף</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0"/>
                  </a:ext>
                </a:extLst>
              </a:tr>
              <a:tr h="372240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t/>
                      </a:r>
                      <a:b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אמצעי בטיחות לתפעול מונה התדר:</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להציב במקום יציב- הצב"ד כבד ויקר, יש לשים במקום יציב.</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אין להכניס אות בהספק גבוה מהמותר- במידת הצורך מחברים מנחתים בכניסת מונה התדר.</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טווח המתחים המותרת בכניסת מונה התדר הם: </a:t>
                      </a:r>
                      <a:r>
                        <a:rPr lang="en-US" sz="1400" b="0" strike="noStrike" spc="-1">
                          <a:solidFill>
                            <a:srgbClr val="000000"/>
                          </a:solidFill>
                          <a:latin typeface="Calibri"/>
                        </a:rPr>
                        <a:t>-2.5 V</a:t>
                      </a:r>
                      <a:r>
                        <a:rPr lang="en-US" sz="1400" b="0" strike="noStrike" spc="-1" baseline="-25000">
                          <a:solidFill>
                            <a:srgbClr val="000000"/>
                          </a:solidFill>
                          <a:latin typeface="Calibri"/>
                        </a:rPr>
                        <a:t>DC</a:t>
                      </a:r>
                      <a:r>
                        <a:rPr lang="he-IL" sz="1400" b="0" strike="noStrike" spc="-1">
                          <a:solidFill>
                            <a:srgbClr val="000000"/>
                          </a:solidFill>
                          <a:latin typeface="Calibri"/>
                        </a:rPr>
                        <a:t> עד </a:t>
                      </a:r>
                      <a:r>
                        <a:rPr lang="en-US" sz="1400" b="0" strike="noStrike" spc="-1">
                          <a:solidFill>
                            <a:srgbClr val="000000"/>
                          </a:solidFill>
                          <a:latin typeface="Calibri"/>
                        </a:rPr>
                        <a:t>+2.5 V</a:t>
                      </a:r>
                      <a:r>
                        <a:rPr lang="en-US" sz="1400" b="0" strike="noStrike" spc="-1" baseline="-25000">
                          <a:solidFill>
                            <a:srgbClr val="000000"/>
                          </a:solidFill>
                          <a:latin typeface="Calibri"/>
                        </a:rPr>
                        <a:t>DC</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לבדוק פג תוקף- במקרה שלנו הצב"ד צריך להיות מתאים להדרכה.</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1"/>
                  </a:ext>
                </a:extLst>
              </a:tr>
            </a:tbl>
          </a:graphicData>
        </a:graphic>
      </p:graphicFrame>
      <p:sp>
        <p:nvSpPr>
          <p:cNvPr id="788" name="TextBox 1"/>
          <p:cNvSpPr/>
          <p:nvPr/>
        </p:nvSpPr>
        <p:spPr>
          <a:xfrm>
            <a:off x="1779480" y="4421160"/>
            <a:ext cx="4346640" cy="58068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000000"/>
                </a:solidFill>
                <a:latin typeface="Arial"/>
              </a:rPr>
              <a:t>החניך יחזור על שלוש אמצעי הבטיחות בתפעול מונה התדר</a:t>
            </a:r>
            <a:endParaRPr lang="en-US" sz="1600" b="0" strike="noStrike" spc="-1">
              <a:solidFill>
                <a:srgbClr val="000000"/>
              </a:solidFill>
              <a:latin typeface="Calibri"/>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9" name="PlaceHolder 1"/>
          <p:cNvSpPr>
            <a:spLocks noGrp="1" noRot="1" noChangeAspect="1"/>
          </p:cNvSpPr>
          <p:nvPr>
            <p:ph type="sldImg"/>
          </p:nvPr>
        </p:nvSpPr>
        <p:spPr>
          <a:xfrm>
            <a:off x="639720" y="614520"/>
            <a:ext cx="5486400" cy="3085920"/>
          </a:xfrm>
          <a:prstGeom prst="rect">
            <a:avLst/>
          </a:prstGeom>
          <a:ln w="0">
            <a:noFill/>
          </a:ln>
        </p:spPr>
      </p:sp>
      <p:sp>
        <p:nvSpPr>
          <p:cNvPr id="790"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5909FC3-D5DD-4C65-909A-6E1144980AD9}" type="slidenum">
              <a:rPr lang="he-IL" sz="1200" b="0" strike="noStrike" spc="-1">
                <a:solidFill>
                  <a:srgbClr val="000000"/>
                </a:solidFill>
                <a:latin typeface="Calibri"/>
              </a:rPr>
              <a:t>23</a:t>
            </a:fld>
            <a:endParaRPr lang="en-US" sz="1200" b="0" strike="noStrike" spc="-1">
              <a:solidFill>
                <a:srgbClr val="000000"/>
              </a:solidFill>
              <a:latin typeface="Calibri"/>
            </a:endParaRPr>
          </a:p>
        </p:txBody>
      </p:sp>
      <p:graphicFrame>
        <p:nvGraphicFramePr>
          <p:cNvPr id="791" name="טבלה 790"/>
          <p:cNvGraphicFramePr/>
          <p:nvPr/>
        </p:nvGraphicFramePr>
        <p:xfrm>
          <a:off x="639720" y="3914640"/>
          <a:ext cx="5573880" cy="5394600"/>
        </p:xfrm>
        <a:graphic>
          <a:graphicData uri="http://schemas.openxmlformats.org/drawingml/2006/table">
            <a:tbl>
              <a:tblPr/>
              <a:tblGrid>
                <a:gridCol w="1011240">
                  <a:extLst>
                    <a:ext uri="{9D8B030D-6E8A-4147-A177-3AD203B41FA5}">
                      <a16:colId xmlns:a16="http://schemas.microsoft.com/office/drawing/2014/main" val="20000"/>
                    </a:ext>
                  </a:extLst>
                </a:gridCol>
                <a:gridCol w="4562640">
                  <a:extLst>
                    <a:ext uri="{9D8B030D-6E8A-4147-A177-3AD203B41FA5}">
                      <a16:colId xmlns:a16="http://schemas.microsoft.com/office/drawing/2014/main" val="20001"/>
                    </a:ext>
                  </a:extLst>
                </a:gridCol>
              </a:tblGrid>
              <a:tr h="36828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פעילות</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סיכום</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0"/>
                  </a:ext>
                </a:extLst>
              </a:tr>
              <a:tr h="502920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חזרה על מטרות על ונק' עיקריות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שאלות וידוא קליטה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קישור לשיעור הבא</a:t>
                      </a:r>
                      <a:endParaRPr lang="en-US" sz="1400" b="0" strike="noStrike" spc="-1">
                        <a:solidFill>
                          <a:srgbClr val="000000"/>
                        </a:solidFill>
                        <a:latin typeface="Calibri"/>
                      </a:endParaRPr>
                    </a:p>
                  </a:txBody>
                  <a:tcPr marL="68400" marR="684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בשיעור זה הבנו את אופן פעולת מונה התדר.</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למדנו על תפקיד, עקרון פעולה, מבנה פנימי, שימוש, תפעול ואמצעי בטיחות במונה התדר.</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 משום שאם אות הכניסה נמצאת ב </a:t>
                      </a:r>
                      <a:r>
                        <a:rPr lang="en-US" sz="1400" b="0" strike="noStrike" spc="-1">
                          <a:solidFill>
                            <a:srgbClr val="000000"/>
                          </a:solidFill>
                          <a:latin typeface="Calibri"/>
                        </a:rPr>
                        <a:t>Offset</a:t>
                      </a:r>
                      <a:r>
                        <a:rPr lang="he-IL" sz="1400" b="0" strike="noStrike" spc="-1">
                          <a:solidFill>
                            <a:srgbClr val="000000"/>
                          </a:solidFill>
                          <a:latin typeface="Calibri"/>
                        </a:rPr>
                        <a:t> ייצא '1' קבוע ממגבר השרת שבמעגל עיצוב האות.</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 המספר 600 בתצוגת הספרות ובתצוגת </a:t>
                      </a:r>
                      <a:r>
                        <a:rPr lang="en-US" sz="1400" b="0" strike="noStrike" spc="-1">
                          <a:solidFill>
                            <a:srgbClr val="000000"/>
                          </a:solidFill>
                          <a:latin typeface="Calibri"/>
                        </a:rPr>
                        <a:t>Exponent</a:t>
                      </a:r>
                      <a:r>
                        <a:rPr lang="he-IL" sz="1400" b="0" strike="noStrike" spc="-1">
                          <a:solidFill>
                            <a:srgbClr val="000000"/>
                          </a:solidFill>
                          <a:latin typeface="Calibri"/>
                        </a:rPr>
                        <a:t> רשום 6.</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 מיקום יציב, הספק כניסה מתאים, בדיקת תוקף.</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בשיעור הבא נלמד  על מחולל אותות </a:t>
                      </a:r>
                      <a:r>
                        <a:rPr lang="en-US" sz="1400" b="0" strike="noStrike" spc="-1">
                          <a:solidFill>
                            <a:srgbClr val="000000"/>
                          </a:solidFill>
                          <a:latin typeface="Calibri"/>
                        </a:rPr>
                        <a:t>RF</a:t>
                      </a:r>
                    </a:p>
                  </a:txBody>
                  <a:tcPr marL="68400" marR="684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1"/>
                  </a:ext>
                </a:extLst>
              </a:tr>
            </a:tbl>
          </a:graphicData>
        </a:graphic>
      </p:graphicFrame>
      <p:sp>
        <p:nvSpPr>
          <p:cNvPr id="792" name="TextBox 6"/>
          <p:cNvSpPr/>
          <p:nvPr/>
        </p:nvSpPr>
        <p:spPr>
          <a:xfrm>
            <a:off x="914400" y="4334040"/>
            <a:ext cx="57312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5 דק'</a:t>
            </a:r>
            <a:endParaRPr lang="en-US" sz="1400" b="0" strike="noStrike" spc="-1">
              <a:solidFill>
                <a:srgbClr val="000000"/>
              </a:solidFill>
              <a:latin typeface="Calibri"/>
            </a:endParaRPr>
          </a:p>
        </p:txBody>
      </p:sp>
      <p:sp>
        <p:nvSpPr>
          <p:cNvPr id="793" name="TextBox 7"/>
          <p:cNvSpPr/>
          <p:nvPr/>
        </p:nvSpPr>
        <p:spPr>
          <a:xfrm>
            <a:off x="1889280" y="5923080"/>
            <a:ext cx="432432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מדוע נרצה לקבוע צימוד </a:t>
            </a:r>
            <a:r>
              <a:rPr lang="en-US" sz="1400" b="0" strike="noStrike" spc="-1">
                <a:solidFill>
                  <a:srgbClr val="002060"/>
                </a:solidFill>
                <a:latin typeface="Calibri"/>
              </a:rPr>
              <a:t>AC</a:t>
            </a:r>
            <a:r>
              <a:rPr lang="he-IL" sz="1400" b="0" strike="noStrike" spc="-1">
                <a:solidFill>
                  <a:srgbClr val="002060"/>
                </a:solidFill>
                <a:latin typeface="Calibri"/>
              </a:rPr>
              <a:t> בכניסת מונה התדר?</a:t>
            </a:r>
            <a:endParaRPr lang="en-US" sz="1400" b="0" strike="noStrike" spc="-1">
              <a:solidFill>
                <a:srgbClr val="000000"/>
              </a:solidFill>
              <a:latin typeface="Calibri"/>
            </a:endParaRPr>
          </a:p>
        </p:txBody>
      </p:sp>
      <p:sp>
        <p:nvSpPr>
          <p:cNvPr id="794" name="TextBox 8"/>
          <p:cNvSpPr/>
          <p:nvPr/>
        </p:nvSpPr>
        <p:spPr>
          <a:xfrm>
            <a:off x="1889280" y="6789600"/>
            <a:ext cx="432432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כיצד יוצג ערך של </a:t>
            </a:r>
            <a:r>
              <a:rPr lang="en-US" sz="1400" b="0" strike="noStrike" spc="-1">
                <a:solidFill>
                  <a:srgbClr val="002060"/>
                </a:solidFill>
                <a:latin typeface="Calibri"/>
              </a:rPr>
              <a:t>600M(HZ)</a:t>
            </a:r>
            <a:r>
              <a:rPr lang="he-IL" sz="1400" b="0" strike="noStrike" spc="-1">
                <a:solidFill>
                  <a:srgbClr val="002060"/>
                </a:solidFill>
                <a:latin typeface="Calibri"/>
              </a:rPr>
              <a:t> בתצוגת מונה התדר?</a:t>
            </a:r>
            <a:endParaRPr lang="en-US" sz="1400" b="0" strike="noStrike" spc="-1">
              <a:solidFill>
                <a:srgbClr val="000000"/>
              </a:solidFill>
              <a:latin typeface="Calibri"/>
            </a:endParaRPr>
          </a:p>
        </p:txBody>
      </p:sp>
      <p:sp>
        <p:nvSpPr>
          <p:cNvPr id="795" name="TextBox 9"/>
          <p:cNvSpPr/>
          <p:nvPr/>
        </p:nvSpPr>
        <p:spPr>
          <a:xfrm>
            <a:off x="1889280" y="7888320"/>
            <a:ext cx="432432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מהם אמצעי הבטיחות בשימוש מונה התדר?</a:t>
            </a:r>
            <a:endParaRPr lang="en-US" sz="1400" b="0" strike="noStrike" spc="-1">
              <a:solidFill>
                <a:srgbClr val="000000"/>
              </a:solidFill>
              <a:latin typeface="Calibri"/>
            </a:endParaRPr>
          </a:p>
        </p:txBody>
      </p:sp>
      <p:pic>
        <p:nvPicPr>
          <p:cNvPr id="796" name="Picture 10"/>
          <p:cNvPicPr/>
          <p:nvPr/>
        </p:nvPicPr>
        <p:blipFill>
          <a:blip r:embed="rId3"/>
          <a:stretch/>
        </p:blipFill>
        <p:spPr>
          <a:xfrm>
            <a:off x="1889280" y="7419960"/>
            <a:ext cx="433080" cy="398520"/>
          </a:xfrm>
          <a:prstGeom prst="rect">
            <a:avLst/>
          </a:prstGeom>
          <a:ln w="0">
            <a:noFill/>
          </a:ln>
        </p:spPr>
      </p:pic>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0" name="PlaceHolder 1"/>
          <p:cNvSpPr>
            <a:spLocks noGrp="1" noRot="1" noChangeAspect="1"/>
          </p:cNvSpPr>
          <p:nvPr>
            <p:ph type="sldImg"/>
          </p:nvPr>
        </p:nvSpPr>
        <p:spPr>
          <a:xfrm>
            <a:off x="685800" y="1143000"/>
            <a:ext cx="5486400" cy="3086280"/>
          </a:xfrm>
          <a:prstGeom prst="rect">
            <a:avLst/>
          </a:prstGeom>
          <a:ln w="0">
            <a:noFill/>
          </a:ln>
        </p:spPr>
      </p:sp>
      <p:sp>
        <p:nvSpPr>
          <p:cNvPr id="501"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A06165F4-7B1C-44C7-A646-2F09002508CF}" type="slidenum">
              <a:rPr lang="he-IL" sz="1200" b="0" strike="noStrike" spc="-1">
                <a:solidFill>
                  <a:srgbClr val="000000"/>
                </a:solidFill>
                <a:latin typeface="Calibri"/>
              </a:rPr>
              <a:t>3</a:t>
            </a:fld>
            <a:endParaRPr lang="en-US" sz="1200" b="0" strike="noStrike" spc="-1">
              <a:solidFill>
                <a:srgbClr val="000000"/>
              </a:solidFill>
              <a:latin typeface="Calibri"/>
            </a:endParaRPr>
          </a:p>
        </p:txBody>
      </p:sp>
      <p:graphicFrame>
        <p:nvGraphicFramePr>
          <p:cNvPr id="502" name="טבלה 501"/>
          <p:cNvGraphicFramePr/>
          <p:nvPr/>
        </p:nvGraphicFramePr>
        <p:xfrm>
          <a:off x="685800" y="4549680"/>
          <a:ext cx="5551560" cy="4907160"/>
        </p:xfrm>
        <a:graphic>
          <a:graphicData uri="http://schemas.openxmlformats.org/drawingml/2006/table">
            <a:tbl>
              <a:tblPr/>
              <a:tblGrid>
                <a:gridCol w="1008000">
                  <a:extLst>
                    <a:ext uri="{9D8B030D-6E8A-4147-A177-3AD203B41FA5}">
                      <a16:colId xmlns:a16="http://schemas.microsoft.com/office/drawing/2014/main" val="20000"/>
                    </a:ext>
                  </a:extLst>
                </a:gridCol>
                <a:gridCol w="4543560">
                  <a:extLst>
                    <a:ext uri="{9D8B030D-6E8A-4147-A177-3AD203B41FA5}">
                      <a16:colId xmlns:a16="http://schemas.microsoft.com/office/drawing/2014/main" val="20001"/>
                    </a:ext>
                  </a:extLst>
                </a:gridCol>
              </a:tblGrid>
              <a:tr h="39888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AdumaFOT Regular"/>
                          <a:cs typeface="AdumaFOT Regular"/>
                        </a:rPr>
                        <a:t>פעילות</a:t>
                      </a:r>
                      <a:endParaRPr lang="en-US" sz="20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פתיחה</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0"/>
                  </a:ext>
                </a:extLst>
              </a:tr>
              <a:tr h="4510080">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שאלת פיתוח תכנים</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מונה תדר הוא ציוד בדיקה ותפקידו למדוד תדרים בתחומים: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0 עד 100 </a:t>
                      </a:r>
                      <a:r>
                        <a:rPr lang="en-US" sz="1200" b="0" strike="noStrike" spc="-1">
                          <a:solidFill>
                            <a:srgbClr val="000000"/>
                          </a:solidFill>
                          <a:latin typeface="Calibri"/>
                        </a:rPr>
                        <a:t>MHZ </a:t>
                      </a:r>
                      <a:r>
                        <a:rPr lang="he-IL" sz="1200" b="0" strike="noStrike" spc="-1">
                          <a:solidFill>
                            <a:srgbClr val="000000"/>
                          </a:solidFill>
                          <a:latin typeface="Calibri"/>
                        </a:rPr>
                        <a:t>בצימוד </a:t>
                      </a:r>
                      <a:r>
                        <a:rPr lang="en-US" sz="1200" b="0" strike="noStrike" spc="-1">
                          <a:solidFill>
                            <a:srgbClr val="000000"/>
                          </a:solidFill>
                          <a:latin typeface="Calibri"/>
                        </a:rPr>
                        <a:t>DC.</a:t>
                      </a: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Calibri"/>
                        </a:rPr>
                        <a:t>30 HZ </a:t>
                      </a:r>
                      <a:r>
                        <a:rPr lang="he-IL" sz="1200" b="0" strike="noStrike" spc="-1">
                          <a:solidFill>
                            <a:srgbClr val="000000"/>
                          </a:solidFill>
                          <a:latin typeface="Calibri"/>
                        </a:rPr>
                        <a:t>עד 100 </a:t>
                      </a:r>
                      <a:r>
                        <a:rPr lang="en-US" sz="1200" b="0" strike="noStrike" spc="-1">
                          <a:solidFill>
                            <a:srgbClr val="000000"/>
                          </a:solidFill>
                          <a:latin typeface="Calibri"/>
                        </a:rPr>
                        <a:t>MHZ </a:t>
                      </a:r>
                      <a:r>
                        <a:rPr lang="he-IL" sz="1200" b="0" strike="noStrike" spc="-1">
                          <a:solidFill>
                            <a:srgbClr val="000000"/>
                          </a:solidFill>
                          <a:latin typeface="Calibri"/>
                        </a:rPr>
                        <a:t>בצימוד </a:t>
                      </a:r>
                      <a:r>
                        <a:rPr lang="en-US" sz="1200" b="0" strike="noStrike" spc="-1">
                          <a:solidFill>
                            <a:srgbClr val="000000"/>
                          </a:solidFill>
                          <a:latin typeface="Calibri"/>
                        </a:rPr>
                        <a:t>AC.</a:t>
                      </a: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בצימוד </a:t>
                      </a:r>
                      <a:r>
                        <a:rPr lang="en-US" sz="1200" b="0" strike="noStrike" spc="-1">
                          <a:solidFill>
                            <a:srgbClr val="000000"/>
                          </a:solidFill>
                          <a:latin typeface="Calibri"/>
                        </a:rPr>
                        <a:t>AC</a:t>
                      </a:r>
                      <a:r>
                        <a:rPr lang="he-IL" sz="1200" b="0" strike="noStrike" spc="-1">
                          <a:solidFill>
                            <a:srgbClr val="000000"/>
                          </a:solidFill>
                          <a:latin typeface="Calibri"/>
                        </a:rPr>
                        <a:t> נמצא קבל בטור לכניסת מונה התדר, וכך, אותות </a:t>
                      </a:r>
                      <a:r>
                        <a:rPr lang="en-US" sz="1200" b="0" strike="noStrike" spc="-1">
                          <a:solidFill>
                            <a:srgbClr val="000000"/>
                          </a:solidFill>
                          <a:latin typeface="Calibri"/>
                        </a:rPr>
                        <a:t>DC</a:t>
                      </a:r>
                      <a:r>
                        <a:rPr lang="he-IL" sz="1200" b="0" strike="noStrike" spc="-1">
                          <a:solidFill>
                            <a:srgbClr val="000000"/>
                          </a:solidFill>
                          <a:latin typeface="Calibri"/>
                        </a:rPr>
                        <a:t> לא יכולים להיכנס אל מונה התדר.</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אולם, גם אותות בעלי תדרים נמוכים מידי לא יוכלו לעבור דרך הקבל, משום שההיגב של הקבל יהיה גבוה מידי.</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לכן, בצימוד </a:t>
                      </a:r>
                      <a:r>
                        <a:rPr lang="en-US" sz="1200" b="0" strike="noStrike" spc="-1">
                          <a:solidFill>
                            <a:srgbClr val="000000"/>
                          </a:solidFill>
                          <a:latin typeface="Calibri"/>
                        </a:rPr>
                        <a:t>AC</a:t>
                      </a:r>
                      <a:r>
                        <a:rPr lang="he-IL" sz="1200" b="0" strike="noStrike" spc="-1">
                          <a:solidFill>
                            <a:srgbClr val="000000"/>
                          </a:solidFill>
                          <a:latin typeface="Calibri"/>
                        </a:rPr>
                        <a:t> טווח התדרים הוא נמוך יותר ומתחיל מתדר של </a:t>
                      </a:r>
                      <a:r>
                        <a:rPr lang="en-US" sz="1200" b="0" strike="noStrike" spc="-1">
                          <a:solidFill>
                            <a:srgbClr val="000000"/>
                          </a:solidFill>
                          <a:latin typeface="Calibri"/>
                        </a:rPr>
                        <a:t>HZ</a:t>
                      </a:r>
                      <a:r>
                        <a:rPr lang="he-IL" sz="1200" b="0" strike="noStrike" spc="-1">
                          <a:solidFill>
                            <a:srgbClr val="000000"/>
                          </a:solidFill>
                          <a:latin typeface="Calibri"/>
                        </a:rPr>
                        <a:t>30.</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ת.</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מונה תדר מתוכנן לבצע מדידות נוספות, כגון:</a:t>
                      </a:r>
                      <a:r>
                        <a:rPr lang="en-US" sz="1200" b="0" strike="noStrike" spc="-1">
                          <a:solidFill>
                            <a:srgbClr val="000000"/>
                          </a:solidFill>
                          <a:latin typeface="Calibri"/>
                        </a:rPr>
                        <a:t> </a:t>
                      </a:r>
                    </a:p>
                    <a:p>
                      <a:pPr algn="r" rtl="1">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מדידת זמן מחזור.</a:t>
                      </a:r>
                      <a:endParaRPr lang="en-US" sz="1200" b="0" strike="noStrike" spc="-1">
                        <a:solidFill>
                          <a:srgbClr val="000000"/>
                        </a:solidFill>
                        <a:latin typeface="Calibri"/>
                      </a:endParaRPr>
                    </a:p>
                    <a:p>
                      <a:pPr algn="r" rtl="1">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מדידת יחס בין שני תדרים של שני אותות.</a:t>
                      </a:r>
                      <a:endParaRPr lang="en-US" sz="1200" b="0" strike="noStrike" spc="-1">
                        <a:solidFill>
                          <a:srgbClr val="000000"/>
                        </a:solidFill>
                        <a:latin typeface="Calibri"/>
                      </a:endParaRPr>
                    </a:p>
                    <a:p>
                      <a:pPr algn="r" rtl="1">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הפרש זמנים בין שני אירועים.</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לאחר שאנו יודעים אילו מדידות מבצע מונה, נבין את עקרונות המדידות השונות.</a:t>
                      </a:r>
                      <a:endParaRPr lang="en-US" sz="12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1"/>
                  </a:ext>
                </a:extLst>
              </a:tr>
            </a:tbl>
          </a:graphicData>
        </a:graphic>
      </p:graphicFrame>
      <p:sp>
        <p:nvSpPr>
          <p:cNvPr id="503" name="TextBox 6"/>
          <p:cNvSpPr/>
          <p:nvPr/>
        </p:nvSpPr>
        <p:spPr>
          <a:xfrm>
            <a:off x="1841400" y="7004160"/>
            <a:ext cx="433080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אילו מדידות נוספות לדעתם יכול לבצע צב"ד מונה התדר?</a:t>
            </a:r>
            <a:endParaRPr lang="en-US" sz="1400" b="0" strike="noStrike" spc="-1">
              <a:solidFill>
                <a:srgbClr val="000000"/>
              </a:solidFill>
              <a:latin typeface="Calibri"/>
            </a:endParaRPr>
          </a:p>
        </p:txBody>
      </p:sp>
      <p:sp>
        <p:nvSpPr>
          <p:cNvPr id="504" name="TextBox 8"/>
          <p:cNvSpPr/>
          <p:nvPr/>
        </p:nvSpPr>
        <p:spPr>
          <a:xfrm>
            <a:off x="685800" y="5059440"/>
            <a:ext cx="9237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130 דק'</a:t>
            </a:r>
            <a:endParaRPr lang="en-US" sz="1400" b="0" strike="noStrike" spc="-1">
              <a:solidFill>
                <a:srgbClr val="000000"/>
              </a:solidFill>
              <a:latin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5" name="PlaceHolder 1"/>
          <p:cNvSpPr>
            <a:spLocks noGrp="1" noRot="1" noChangeAspect="1"/>
          </p:cNvSpPr>
          <p:nvPr>
            <p:ph type="sldImg"/>
          </p:nvPr>
        </p:nvSpPr>
        <p:spPr>
          <a:xfrm>
            <a:off x="685800" y="1143000"/>
            <a:ext cx="5486400" cy="3086280"/>
          </a:xfrm>
          <a:prstGeom prst="rect">
            <a:avLst/>
          </a:prstGeom>
          <a:ln w="0">
            <a:noFill/>
          </a:ln>
        </p:spPr>
      </p:sp>
      <p:sp>
        <p:nvSpPr>
          <p:cNvPr id="506"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F2085086-C652-4C6A-A111-08A9443414BC}" type="slidenum">
              <a:rPr lang="he-IL" sz="1200" b="0" strike="noStrike" spc="-1">
                <a:solidFill>
                  <a:srgbClr val="000000"/>
                </a:solidFill>
                <a:latin typeface="Calibri"/>
              </a:rPr>
              <a:t>4</a:t>
            </a:fld>
            <a:endParaRPr lang="en-US" sz="1200" b="0" strike="noStrike" spc="-1">
              <a:solidFill>
                <a:srgbClr val="000000"/>
              </a:solidFill>
              <a:latin typeface="Calibri"/>
            </a:endParaRPr>
          </a:p>
        </p:txBody>
      </p:sp>
      <p:sp>
        <p:nvSpPr>
          <p:cNvPr id="507" name="מציין מיקום של הערות 2"/>
          <p:cNvSpPr/>
          <p:nvPr/>
        </p:nvSpPr>
        <p:spPr>
          <a:xfrm>
            <a:off x="685800" y="4400640"/>
            <a:ext cx="5486400" cy="36003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sp>
      <p:graphicFrame>
        <p:nvGraphicFramePr>
          <p:cNvPr id="508" name="טבלה 507"/>
          <p:cNvGraphicFramePr/>
          <p:nvPr/>
        </p:nvGraphicFramePr>
        <p:xfrm>
          <a:off x="663480" y="4421160"/>
          <a:ext cx="5573880" cy="4967280"/>
        </p:xfrm>
        <a:graphic>
          <a:graphicData uri="http://schemas.openxmlformats.org/drawingml/2006/table">
            <a:tbl>
              <a:tblPr/>
              <a:tblGrid>
                <a:gridCol w="1013040">
                  <a:extLst>
                    <a:ext uri="{9D8B030D-6E8A-4147-A177-3AD203B41FA5}">
                      <a16:colId xmlns:a16="http://schemas.microsoft.com/office/drawing/2014/main" val="20000"/>
                    </a:ext>
                  </a:extLst>
                </a:gridCol>
                <a:gridCol w="4560840">
                  <a:extLst>
                    <a:ext uri="{9D8B030D-6E8A-4147-A177-3AD203B41FA5}">
                      <a16:colId xmlns:a16="http://schemas.microsoft.com/office/drawing/2014/main" val="20001"/>
                    </a:ext>
                  </a:extLst>
                </a:gridCol>
              </a:tblGrid>
              <a:tr h="39888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AdumaFOT Regular"/>
                          <a:cs typeface="AdumaFOT Regular"/>
                        </a:rPr>
                        <a:t>פעילות</a:t>
                      </a:r>
                      <a:endParaRPr lang="en-US" sz="20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סיכום ביניים</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0"/>
                  </a:ext>
                </a:extLst>
              </a:tr>
              <a:tr h="4572000">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שאלות פיתוח תכנים</a:t>
                      </a:r>
                      <a:endParaRPr lang="en-US" sz="14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תדר </a:t>
                      </a:r>
                      <a:r>
                        <a:rPr lang="en-US" sz="1400" b="0" strike="noStrike" spc="-1">
                          <a:solidFill>
                            <a:srgbClr val="000000"/>
                          </a:solidFill>
                          <a:latin typeface="Calibri"/>
                        </a:rPr>
                        <a:t>F</a:t>
                      </a:r>
                      <a:r>
                        <a:rPr lang="he-IL" sz="1400" b="0" strike="noStrike" spc="-1">
                          <a:solidFill>
                            <a:srgbClr val="000000"/>
                          </a:solidFill>
                          <a:latin typeface="Calibri"/>
                        </a:rPr>
                        <a:t>, מוגדר כמספר המחזורים שאות חוזר על עצמו בפרק</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זמן כלשהו.</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ניתן לכתוב את ההגדרה, בביטוי המתמטי הבא:</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1" strike="noStrike" spc="-1">
                          <a:solidFill>
                            <a:srgbClr val="000000"/>
                          </a:solidFill>
                          <a:latin typeface="Calibri"/>
                        </a:rPr>
                        <a:t>F = </a:t>
                      </a:r>
                      <a:r>
                        <a:rPr lang="en-US" sz="1400" b="1" u="sng" strike="noStrike" spc="-1">
                          <a:solidFill>
                            <a:srgbClr val="000000"/>
                          </a:solidFill>
                          <a:uFillTx/>
                          <a:latin typeface="Calibri"/>
                        </a:rPr>
                        <a:t>N</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000000"/>
                          </a:solidFill>
                          <a:latin typeface="Calibri"/>
                        </a:rPr>
                        <a:t>  T </a:t>
                      </a: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000000"/>
                          </a:solidFill>
                          <a:latin typeface="Calibri"/>
                        </a:rPr>
                        <a:t>N</a:t>
                      </a:r>
                      <a:r>
                        <a:rPr lang="he-IL" sz="1400" b="0" strike="noStrike" spc="-1">
                          <a:solidFill>
                            <a:srgbClr val="000000"/>
                          </a:solidFill>
                          <a:latin typeface="Calibri"/>
                        </a:rPr>
                        <a:t> – מייצג את מספר המחזורים.</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000000"/>
                          </a:solidFill>
                          <a:latin typeface="Calibri"/>
                        </a:rPr>
                        <a:t>T</a:t>
                      </a:r>
                      <a:r>
                        <a:rPr lang="he-IL" sz="1400" b="0" strike="noStrike" spc="-1">
                          <a:solidFill>
                            <a:srgbClr val="000000"/>
                          </a:solidFill>
                          <a:latin typeface="Calibri"/>
                        </a:rPr>
                        <a:t> – מייצג את פרק הזמן בו נספרים המחזורים.</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 </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אם הזמן הוא </a:t>
                      </a:r>
                      <a:r>
                        <a:rPr lang="en-US" sz="1400" b="0" strike="noStrike" spc="-1">
                          <a:solidFill>
                            <a:srgbClr val="000000"/>
                          </a:solidFill>
                          <a:latin typeface="Calibri"/>
                        </a:rPr>
                        <a:t>1 SEC</a:t>
                      </a:r>
                      <a:r>
                        <a:rPr lang="he-IL" sz="1400" b="0" strike="noStrike" spc="-1">
                          <a:solidFill>
                            <a:srgbClr val="000000"/>
                          </a:solidFill>
                          <a:latin typeface="Calibri"/>
                        </a:rPr>
                        <a:t>, אז נוכל לומר שהתדר נמדד ב – </a:t>
                      </a:r>
                      <a:r>
                        <a:rPr lang="en-US" sz="1400" b="0" strike="noStrike" spc="-1">
                          <a:solidFill>
                            <a:srgbClr val="000000"/>
                          </a:solidFill>
                          <a:latin typeface="Calibri"/>
                        </a:rPr>
                        <a:t>HZ</a:t>
                      </a:r>
                      <a:r>
                        <a:rPr lang="he-IL" sz="1400" b="0" strike="noStrike" spc="-1">
                          <a:solidFill>
                            <a:srgbClr val="000000"/>
                          </a:solidFill>
                          <a:latin typeface="Calibri"/>
                        </a:rPr>
                        <a:t>. </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 </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 </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 בעזרת מונה , רכיב שלמדנו עליו בספרתית </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1"/>
                  </a:ext>
                </a:extLst>
              </a:tr>
            </a:tbl>
          </a:graphicData>
        </a:graphic>
      </p:graphicFrame>
      <p:sp>
        <p:nvSpPr>
          <p:cNvPr id="509" name="TextBox 7"/>
          <p:cNvSpPr/>
          <p:nvPr/>
        </p:nvSpPr>
        <p:spPr>
          <a:xfrm>
            <a:off x="781200" y="4890960"/>
            <a:ext cx="863280" cy="337320"/>
          </a:xfrm>
          <a:custGeom>
            <a:avLst/>
            <a:gdLst/>
            <a:ahLst/>
            <a:cxnLst/>
            <a:rect l="l" t="t" r="r" b="b"/>
            <a:pathLst>
              <a:path w="21600" h="21600">
                <a:moveTo>
                  <a:pt x="0" y="0"/>
                </a:moveTo>
                <a:lnTo>
                  <a:pt x="21600" y="0"/>
                </a:lnTo>
                <a:lnTo>
                  <a:pt x="21600" y="21600"/>
                </a:lnTo>
                <a:lnTo>
                  <a:pt x="0" y="21600"/>
                </a:lnTo>
                <a:lnTo>
                  <a:pt x="0" y="0"/>
                </a:lnTo>
                <a:close/>
              </a:path>
            </a:pathLst>
          </a:custGeom>
          <a:solidFill>
            <a:srgbClr val="A6A6A6"/>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000000"/>
                </a:solidFill>
                <a:latin typeface="Calibri"/>
              </a:rPr>
              <a:t>43 דק'</a:t>
            </a:r>
            <a:endParaRPr lang="en-US" sz="1600" b="0" strike="noStrike" spc="-1">
              <a:solidFill>
                <a:srgbClr val="000000"/>
              </a:solidFill>
              <a:latin typeface="Calibri"/>
            </a:endParaRPr>
          </a:p>
        </p:txBody>
      </p:sp>
      <p:sp>
        <p:nvSpPr>
          <p:cNvPr id="510" name="Rectangle 8"/>
          <p:cNvSpPr/>
          <p:nvPr/>
        </p:nvSpPr>
        <p:spPr>
          <a:xfrm>
            <a:off x="2865600" y="4890960"/>
            <a:ext cx="3306600" cy="439920"/>
          </a:xfrm>
          <a:prstGeom prst="rect">
            <a:avLst/>
          </a:prstGeom>
          <a:solidFill>
            <a:srgbClr val="FFFFFF"/>
          </a:solidFill>
          <a:ln w="1260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ctr">
            <a:no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000000"/>
                </a:solidFill>
                <a:latin typeface="Calibri"/>
              </a:rPr>
              <a:t>החניך יחזור על  עקרון מדידת תדר</a:t>
            </a:r>
            <a:endParaRPr lang="en-US" sz="1600" b="0" strike="noStrike" spc="-1">
              <a:solidFill>
                <a:srgbClr val="000000"/>
              </a:solidFill>
              <a:latin typeface="Calibri"/>
            </a:endParaRPr>
          </a:p>
        </p:txBody>
      </p:sp>
      <p:sp>
        <p:nvSpPr>
          <p:cNvPr id="511" name="TextBox 13"/>
          <p:cNvSpPr/>
          <p:nvPr/>
        </p:nvSpPr>
        <p:spPr>
          <a:xfrm>
            <a:off x="2000160" y="7559640"/>
            <a:ext cx="4172040" cy="52020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בעזרת איזה רכיב לדעתכם נוכל למנות את מספר הפולסים שאנחנו סופרים במשך זמן המדידה?</a:t>
            </a:r>
            <a:endParaRPr lang="en-US" sz="1400" b="0" strike="noStrike" spc="-1">
              <a:solidFill>
                <a:srgbClr val="000000"/>
              </a:solidFill>
              <a:latin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 name="PlaceHolder 1"/>
          <p:cNvSpPr>
            <a:spLocks noGrp="1" noRot="1" noChangeAspect="1"/>
          </p:cNvSpPr>
          <p:nvPr>
            <p:ph type="sldImg"/>
          </p:nvPr>
        </p:nvSpPr>
        <p:spPr>
          <a:xfrm>
            <a:off x="685800" y="1143000"/>
            <a:ext cx="5486400" cy="3086280"/>
          </a:xfrm>
          <a:prstGeom prst="rect">
            <a:avLst/>
          </a:prstGeom>
          <a:ln w="0">
            <a:noFill/>
          </a:ln>
        </p:spPr>
      </p:sp>
      <p:sp>
        <p:nvSpPr>
          <p:cNvPr id="513"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6F87952E-5FC9-41B3-ADFF-09AFEF123552}" type="slidenum">
              <a:rPr lang="he-IL" sz="1200" b="0" strike="noStrike" spc="-1">
                <a:solidFill>
                  <a:srgbClr val="000000"/>
                </a:solidFill>
                <a:latin typeface="Calibri"/>
              </a:rPr>
              <a:t>5</a:t>
            </a:fld>
            <a:endParaRPr lang="en-US" sz="1200" b="0" strike="noStrike" spc="-1">
              <a:solidFill>
                <a:srgbClr val="000000"/>
              </a:solidFill>
              <a:latin typeface="Calibri"/>
            </a:endParaRPr>
          </a:p>
        </p:txBody>
      </p:sp>
      <p:sp>
        <p:nvSpPr>
          <p:cNvPr id="514" name="מציין מיקום של הערות 2"/>
          <p:cNvSpPr/>
          <p:nvPr/>
        </p:nvSpPr>
        <p:spPr>
          <a:xfrm>
            <a:off x="685800" y="4400640"/>
            <a:ext cx="5486400" cy="36003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sp>
      <p:graphicFrame>
        <p:nvGraphicFramePr>
          <p:cNvPr id="515" name="טבלה 514"/>
          <p:cNvGraphicFramePr/>
          <p:nvPr/>
        </p:nvGraphicFramePr>
        <p:xfrm>
          <a:off x="663480" y="4421160"/>
          <a:ext cx="5573880" cy="6218280"/>
        </p:xfrm>
        <a:graphic>
          <a:graphicData uri="http://schemas.openxmlformats.org/drawingml/2006/table">
            <a:tbl>
              <a:tblPr/>
              <a:tblGrid>
                <a:gridCol w="1013040">
                  <a:extLst>
                    <a:ext uri="{9D8B030D-6E8A-4147-A177-3AD203B41FA5}">
                      <a16:colId xmlns:a16="http://schemas.microsoft.com/office/drawing/2014/main" val="20000"/>
                    </a:ext>
                  </a:extLst>
                </a:gridCol>
                <a:gridCol w="4560840">
                  <a:extLst>
                    <a:ext uri="{9D8B030D-6E8A-4147-A177-3AD203B41FA5}">
                      <a16:colId xmlns:a16="http://schemas.microsoft.com/office/drawing/2014/main" val="20001"/>
                    </a:ext>
                  </a:extLst>
                </a:gridCol>
              </a:tblGrid>
              <a:tr h="36828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פעילות</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גוף</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0"/>
                  </a:ext>
                </a:extLst>
              </a:tr>
              <a:tr h="5853240">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כעת נדגים את אופן מניית התדר כפי שמונה התדר עושה זאת.</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בדר"כ אנחנו מחשבים את זמן המחזור של האות ולפי זה מחשבים את התדר, אולם כעת, נעשה זאת ע"י מניית המחזורים של האות בזמן נתון והצבה בנוסחא שלמדנו.</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B050"/>
                          </a:solidFill>
                          <a:latin typeface="Guttman Yad-Brush"/>
                          <a:cs typeface="Guttman Yad-Brush"/>
                        </a:rPr>
                        <a:t>לדוגמא:</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B050"/>
                          </a:solidFill>
                          <a:latin typeface="Guttman Yad-Brush"/>
                          <a:cs typeface="Guttman Yad-Brush"/>
                        </a:rPr>
                        <a:t>נתון אות דיגיטלי, נעזר במניית המחזורים של האות כדי לדעת את התדר:</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אנחנו רואים לפי השרטוט שהגל חוזר על עצמו שלוש פעמים בזמן של שתי שניות.</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כעת נציב את הנתונים בנוחסא: </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ספרנו שלושה מחזורים בזמן שתי שניות:</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גילינו כי התדר של האות הוא 1.5 הרץ.</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1"/>
                  </a:ext>
                </a:extLst>
              </a:tr>
            </a:tbl>
          </a:graphicData>
        </a:graphic>
      </p:graphicFrame>
      <p:grpSp>
        <p:nvGrpSpPr>
          <p:cNvPr id="516" name="Group 19"/>
          <p:cNvGrpSpPr/>
          <p:nvPr/>
        </p:nvGrpSpPr>
        <p:grpSpPr>
          <a:xfrm>
            <a:off x="2136600" y="6757920"/>
            <a:ext cx="2629080" cy="856800"/>
            <a:chOff x="2136600" y="6757920"/>
            <a:chExt cx="2629080" cy="856800"/>
          </a:xfrm>
        </p:grpSpPr>
        <p:pic>
          <p:nvPicPr>
            <p:cNvPr id="517" name="Picture 9"/>
            <p:cNvPicPr/>
            <p:nvPr/>
          </p:nvPicPr>
          <p:blipFill>
            <a:blip r:embed="rId3"/>
            <a:stretch/>
          </p:blipFill>
          <p:spPr>
            <a:xfrm>
              <a:off x="2136600" y="6757920"/>
              <a:ext cx="2629080" cy="610560"/>
            </a:xfrm>
            <a:prstGeom prst="rect">
              <a:avLst/>
            </a:prstGeom>
            <a:ln w="0">
              <a:noFill/>
            </a:ln>
          </p:spPr>
        </p:pic>
        <p:sp>
          <p:nvSpPr>
            <p:cNvPr id="518" name="Line 14"/>
            <p:cNvSpPr/>
            <p:nvPr/>
          </p:nvSpPr>
          <p:spPr>
            <a:xfrm>
              <a:off x="2686680" y="7368480"/>
              <a:ext cx="2049480" cy="0"/>
            </a:xfrm>
            <a:prstGeom prst="line">
              <a:avLst/>
            </a:prstGeom>
            <a:ln w="28440">
              <a:solidFill>
                <a:srgbClr val="FF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519" name="Rectangle 15"/>
            <p:cNvSpPr/>
            <p:nvPr/>
          </p:nvSpPr>
          <p:spPr>
            <a:xfrm>
              <a:off x="3263760" y="7368480"/>
              <a:ext cx="803520" cy="2462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000" b="0" strike="noStrike" spc="-1">
                  <a:solidFill>
                    <a:srgbClr val="000000"/>
                  </a:solidFill>
                  <a:latin typeface="Arial"/>
                </a:rPr>
                <a:t>T= 2 (sec)</a:t>
              </a:r>
              <a:endParaRPr lang="en-US" sz="1000" b="0" strike="noStrike" spc="-1">
                <a:solidFill>
                  <a:srgbClr val="000000"/>
                </a:solidFill>
                <a:latin typeface="Calibri"/>
              </a:endParaRPr>
            </a:p>
          </p:txBody>
        </p:sp>
      </p:grpSp>
      <p:sp>
        <p:nvSpPr>
          <p:cNvPr id="520" name="TextBox 21"/>
          <p:cNvSpPr/>
          <p:nvPr/>
        </p:nvSpPr>
        <p:spPr>
          <a:xfrm>
            <a:off x="2660760" y="6497640"/>
            <a:ext cx="223560" cy="276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1</a:t>
            </a:r>
            <a:endParaRPr lang="en-US" sz="1200" b="0" strike="noStrike" spc="-1">
              <a:solidFill>
                <a:srgbClr val="000000"/>
              </a:solidFill>
              <a:latin typeface="Calibri"/>
            </a:endParaRPr>
          </a:p>
        </p:txBody>
      </p:sp>
      <p:sp>
        <p:nvSpPr>
          <p:cNvPr id="521" name="TextBox 22"/>
          <p:cNvSpPr/>
          <p:nvPr/>
        </p:nvSpPr>
        <p:spPr>
          <a:xfrm>
            <a:off x="3340080" y="6500880"/>
            <a:ext cx="223920" cy="276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2</a:t>
            </a:r>
            <a:endParaRPr lang="en-US" sz="1200" b="0" strike="noStrike" spc="-1">
              <a:solidFill>
                <a:srgbClr val="000000"/>
              </a:solidFill>
              <a:latin typeface="Calibri"/>
            </a:endParaRPr>
          </a:p>
        </p:txBody>
      </p:sp>
      <p:sp>
        <p:nvSpPr>
          <p:cNvPr id="522" name="TextBox 23"/>
          <p:cNvSpPr/>
          <p:nvPr/>
        </p:nvSpPr>
        <p:spPr>
          <a:xfrm>
            <a:off x="4052880" y="6513480"/>
            <a:ext cx="223920" cy="276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ea typeface="Times New Roman"/>
              </a:rPr>
              <a:t>3</a:t>
            </a:r>
            <a:endParaRPr lang="en-US" sz="1200" b="0" strike="noStrike" spc="-1">
              <a:solidFill>
                <a:srgbClr val="000000"/>
              </a:solidFill>
              <a:latin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3" name="PlaceHolder 1"/>
          <p:cNvSpPr>
            <a:spLocks noGrp="1" noRot="1" noChangeAspect="1"/>
          </p:cNvSpPr>
          <p:nvPr>
            <p:ph type="sldImg"/>
          </p:nvPr>
        </p:nvSpPr>
        <p:spPr>
          <a:xfrm>
            <a:off x="685800" y="1143000"/>
            <a:ext cx="5486400" cy="3086280"/>
          </a:xfrm>
          <a:prstGeom prst="rect">
            <a:avLst/>
          </a:prstGeom>
          <a:ln w="0">
            <a:noFill/>
          </a:ln>
        </p:spPr>
      </p:sp>
      <p:sp>
        <p:nvSpPr>
          <p:cNvPr id="524"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FD643EC0-A111-4767-9483-C803735D9317}" type="slidenum">
              <a:rPr lang="he-IL" sz="1200" b="0" strike="noStrike" spc="-1">
                <a:solidFill>
                  <a:srgbClr val="000000"/>
                </a:solidFill>
                <a:latin typeface="Calibri"/>
              </a:rPr>
              <a:t>6</a:t>
            </a:fld>
            <a:endParaRPr lang="en-US" sz="1200" b="0" strike="noStrike" spc="-1">
              <a:solidFill>
                <a:srgbClr val="000000"/>
              </a:solidFill>
              <a:latin typeface="Calibri"/>
            </a:endParaRPr>
          </a:p>
        </p:txBody>
      </p:sp>
      <p:graphicFrame>
        <p:nvGraphicFramePr>
          <p:cNvPr id="525" name="טבלה 524"/>
          <p:cNvGraphicFramePr/>
          <p:nvPr/>
        </p:nvGraphicFramePr>
        <p:xfrm>
          <a:off x="685800" y="4559400"/>
          <a:ext cx="5573880" cy="4087800"/>
        </p:xfrm>
        <a:graphic>
          <a:graphicData uri="http://schemas.openxmlformats.org/drawingml/2006/table">
            <a:tbl>
              <a:tblPr/>
              <a:tblGrid>
                <a:gridCol w="1012680">
                  <a:extLst>
                    <a:ext uri="{9D8B030D-6E8A-4147-A177-3AD203B41FA5}">
                      <a16:colId xmlns:a16="http://schemas.microsoft.com/office/drawing/2014/main" val="20000"/>
                    </a:ext>
                  </a:extLst>
                </a:gridCol>
                <a:gridCol w="4561200">
                  <a:extLst>
                    <a:ext uri="{9D8B030D-6E8A-4147-A177-3AD203B41FA5}">
                      <a16:colId xmlns:a16="http://schemas.microsoft.com/office/drawing/2014/main" val="20001"/>
                    </a:ext>
                  </a:extLst>
                </a:gridCol>
              </a:tblGrid>
              <a:tr h="36828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פעילות</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גוף</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0"/>
                  </a:ext>
                </a:extLst>
              </a:tr>
              <a:tr h="3722760">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שאלת פיתוח תכנים</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300" b="0" strike="noStrike" spc="-1">
                          <a:solidFill>
                            <a:srgbClr val="00B050"/>
                          </a:solidFill>
                          <a:latin typeface="Calibri"/>
                          <a:ea typeface="Guttman Yad-Brush"/>
                        </a:rPr>
                        <a:t>.</a:t>
                      </a:r>
                      <a:endParaRPr lang="en-US" sz="13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החניך יחזור על עקרון מדידת זמן מחזור</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זמן מחזור </a:t>
                      </a:r>
                      <a:r>
                        <a:rPr lang="en-US" sz="1200" b="0" strike="noStrike" spc="-1">
                          <a:solidFill>
                            <a:srgbClr val="000000"/>
                          </a:solidFill>
                          <a:latin typeface="Calibri"/>
                        </a:rPr>
                        <a:t>T</a:t>
                      </a:r>
                      <a:r>
                        <a:rPr lang="he-IL" sz="1200" b="0" strike="noStrike" spc="-1">
                          <a:solidFill>
                            <a:srgbClr val="000000"/>
                          </a:solidFill>
                          <a:latin typeface="Calibri"/>
                        </a:rPr>
                        <a:t>, הוא ההפך מהתדירות </a:t>
                      </a:r>
                      <a:r>
                        <a:rPr lang="en-US" sz="1200" b="0" strike="noStrike" spc="-1">
                          <a:solidFill>
                            <a:srgbClr val="000000"/>
                          </a:solidFill>
                          <a:latin typeface="Calibri"/>
                        </a:rPr>
                        <a:t>F</a:t>
                      </a:r>
                      <a:r>
                        <a:rPr lang="he-IL" sz="1200" b="0" strike="noStrike" spc="-1">
                          <a:solidFill>
                            <a:srgbClr val="000000"/>
                          </a:solidFill>
                          <a:latin typeface="Calibri"/>
                        </a:rPr>
                        <a:t>, כלומר פרק הזמן</a:t>
                      </a:r>
                      <a:r>
                        <a:rPr lang="en-US" sz="1200" b="0" strike="noStrike" spc="-1">
                          <a:solidFill>
                            <a:srgbClr val="000000"/>
                          </a:solidFill>
                          <a:latin typeface="Calibri"/>
                        </a:rPr>
                        <a:t> </a:t>
                      </a:r>
                      <a:r>
                        <a:rPr lang="he-IL" sz="1200" b="0" strike="noStrike" spc="-1">
                          <a:solidFill>
                            <a:srgbClr val="000000"/>
                          </a:solidFill>
                          <a:latin typeface="Calibri"/>
                        </a:rPr>
                        <a:t>שבו האות חוזר על עצמו.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ניתן לכתוב את ההגדרה, בביטוי המתמטי הבא:</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000000"/>
                          </a:solidFill>
                          <a:latin typeface="Calibri"/>
                        </a:rPr>
                        <a:t>T = </a:t>
                      </a:r>
                      <a:r>
                        <a:rPr lang="en-US" sz="1200" b="1" u="sng" strike="noStrike" spc="-1">
                          <a:solidFill>
                            <a:srgbClr val="000000"/>
                          </a:solidFill>
                          <a:uFillTx/>
                          <a:latin typeface="Calibri"/>
                        </a:rPr>
                        <a:t>1</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000000"/>
                          </a:solidFill>
                          <a:latin typeface="Calibri"/>
                        </a:rPr>
                        <a:t>F</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Calibri"/>
                        </a:rPr>
                        <a:t> </a:t>
                      </a: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Calibri"/>
                        </a:rPr>
                        <a:t>F</a:t>
                      </a:r>
                      <a:r>
                        <a:rPr lang="he-IL" sz="1200" b="0" strike="noStrike" spc="-1">
                          <a:solidFill>
                            <a:srgbClr val="000000"/>
                          </a:solidFill>
                          <a:latin typeface="Calibri"/>
                        </a:rPr>
                        <a:t> – מייצג את התדירות.</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Calibri"/>
                        </a:rPr>
                        <a:t>T</a:t>
                      </a:r>
                      <a:r>
                        <a:rPr lang="he-IL" sz="1200" b="0" strike="noStrike" spc="-1">
                          <a:solidFill>
                            <a:srgbClr val="000000"/>
                          </a:solidFill>
                          <a:latin typeface="Calibri"/>
                        </a:rPr>
                        <a:t> – מייצג את זמן המחזור.</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ת. מודד את הזמן בין פולס לפולס עוקב באות </a:t>
                      </a:r>
                      <a:endParaRPr lang="en-US" sz="12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1"/>
                  </a:ext>
                </a:extLst>
              </a:tr>
            </a:tbl>
          </a:graphicData>
        </a:graphic>
      </p:graphicFrame>
      <p:sp>
        <p:nvSpPr>
          <p:cNvPr id="526" name="מלבן 10"/>
          <p:cNvSpPr/>
          <p:nvPr/>
        </p:nvSpPr>
        <p:spPr>
          <a:xfrm>
            <a:off x="3292560" y="5083200"/>
            <a:ext cx="2879640" cy="360360"/>
          </a:xfrm>
          <a:prstGeom prst="rect">
            <a:avLst/>
          </a:prstGeom>
          <a:noFill/>
          <a:ln w="3240">
            <a:solidFill>
              <a:srgbClr val="000000"/>
            </a:solidFill>
            <a:miter/>
          </a:ln>
        </p:spPr>
        <p:style>
          <a:lnRef idx="0">
            <a:scrgbClr r="0" g="0" b="0"/>
          </a:lnRef>
          <a:fillRef idx="0">
            <a:scrgbClr r="0" g="0" b="0"/>
          </a:fillRef>
          <a:effectRef idx="0">
            <a:scrgbClr r="0" g="0" b="0"/>
          </a:effectRef>
          <a:fontRef idx="minor"/>
        </p:style>
      </p:sp>
      <p:sp>
        <p:nvSpPr>
          <p:cNvPr id="527" name="TextBox 11"/>
          <p:cNvSpPr/>
          <p:nvPr/>
        </p:nvSpPr>
        <p:spPr>
          <a:xfrm>
            <a:off x="3097080" y="7139160"/>
            <a:ext cx="30783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כיצד מבצע המונה את חישוב זמן המחזור?</a:t>
            </a:r>
            <a:endParaRPr lang="en-US" sz="1400" b="0" strike="noStrike" spc="-1">
              <a:solidFill>
                <a:srgbClr val="000000"/>
              </a:solidFill>
              <a:latin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8" name="PlaceHolder 1"/>
          <p:cNvSpPr>
            <a:spLocks noGrp="1" noRot="1" noChangeAspect="1"/>
          </p:cNvSpPr>
          <p:nvPr>
            <p:ph type="sldImg"/>
          </p:nvPr>
        </p:nvSpPr>
        <p:spPr>
          <a:xfrm>
            <a:off x="685800" y="1143000"/>
            <a:ext cx="5486400" cy="3086280"/>
          </a:xfrm>
          <a:prstGeom prst="rect">
            <a:avLst/>
          </a:prstGeom>
          <a:ln w="0">
            <a:noFill/>
          </a:ln>
        </p:spPr>
      </p:sp>
      <p:sp>
        <p:nvSpPr>
          <p:cNvPr id="529"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223E8EA-9B0D-4287-B4AF-190F1FA39A68}" type="slidenum">
              <a:rPr lang="he-IL" sz="1200" b="0" strike="noStrike" spc="-1">
                <a:solidFill>
                  <a:srgbClr val="000000"/>
                </a:solidFill>
                <a:latin typeface="Calibri"/>
              </a:rPr>
              <a:t>7</a:t>
            </a:fld>
            <a:endParaRPr lang="en-US" sz="1200" b="0" strike="noStrike" spc="-1">
              <a:solidFill>
                <a:srgbClr val="000000"/>
              </a:solidFill>
              <a:latin typeface="Calibri"/>
            </a:endParaRPr>
          </a:p>
        </p:txBody>
      </p:sp>
      <p:graphicFrame>
        <p:nvGraphicFramePr>
          <p:cNvPr id="530" name="טבלה 529"/>
          <p:cNvGraphicFramePr/>
          <p:nvPr/>
        </p:nvGraphicFramePr>
        <p:xfrm>
          <a:off x="596880" y="4597560"/>
          <a:ext cx="5662800" cy="4706640"/>
        </p:xfrm>
        <a:graphic>
          <a:graphicData uri="http://schemas.openxmlformats.org/drawingml/2006/table">
            <a:tbl>
              <a:tblPr/>
              <a:tblGrid>
                <a:gridCol w="1028880">
                  <a:extLst>
                    <a:ext uri="{9D8B030D-6E8A-4147-A177-3AD203B41FA5}">
                      <a16:colId xmlns:a16="http://schemas.microsoft.com/office/drawing/2014/main" val="20000"/>
                    </a:ext>
                  </a:extLst>
                </a:gridCol>
                <a:gridCol w="4633920">
                  <a:extLst>
                    <a:ext uri="{9D8B030D-6E8A-4147-A177-3AD203B41FA5}">
                      <a16:colId xmlns:a16="http://schemas.microsoft.com/office/drawing/2014/main" val="20001"/>
                    </a:ext>
                  </a:extLst>
                </a:gridCol>
              </a:tblGrid>
              <a:tr h="42048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פעילות</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סיכום</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0"/>
                  </a:ext>
                </a:extLst>
              </a:tr>
              <a:tr h="428616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t/>
                      </a:r>
                      <a:b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במדידה זו אנו מודדים את מספר המחזורים בהם נכנס אות בתוך זמן מחזור אחד של אות שני.</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זהו למעשה היחס בין שני זמני מחזור, התדר הפוך ביחס.</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1"/>
                  </a:ext>
                </a:extLst>
              </a:tr>
            </a:tbl>
          </a:graphicData>
        </a:graphic>
      </p:graphicFrame>
      <p:sp>
        <p:nvSpPr>
          <p:cNvPr id="531" name="מלבן 2"/>
          <p:cNvSpPr/>
          <p:nvPr/>
        </p:nvSpPr>
        <p:spPr>
          <a:xfrm>
            <a:off x="2830680" y="4487760"/>
            <a:ext cx="3429000" cy="64260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p:txBody>
      </p:sp>
      <p:sp>
        <p:nvSpPr>
          <p:cNvPr id="532" name="מלבן 10"/>
          <p:cNvSpPr/>
          <p:nvPr/>
        </p:nvSpPr>
        <p:spPr>
          <a:xfrm>
            <a:off x="2805120" y="5164200"/>
            <a:ext cx="3367080" cy="337320"/>
          </a:xfrm>
          <a:prstGeom prst="rect">
            <a:avLst/>
          </a:pr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000000"/>
                </a:solidFill>
                <a:latin typeface="Calibri"/>
              </a:rPr>
              <a:t>החניך יחזור על עקרון מדידת יחס תדרים</a:t>
            </a:r>
            <a:endParaRPr lang="en-US" sz="1600" b="0" strike="noStrike" spc="-1">
              <a:solidFill>
                <a:srgbClr val="000000"/>
              </a:solidFill>
              <a:latin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3" name="PlaceHolder 1"/>
          <p:cNvSpPr>
            <a:spLocks noGrp="1" noRot="1" noChangeAspect="1"/>
          </p:cNvSpPr>
          <p:nvPr>
            <p:ph type="sldImg"/>
          </p:nvPr>
        </p:nvSpPr>
        <p:spPr>
          <a:xfrm>
            <a:off x="685800" y="1143000"/>
            <a:ext cx="5486400" cy="3086280"/>
          </a:xfrm>
          <a:prstGeom prst="rect">
            <a:avLst/>
          </a:prstGeom>
          <a:ln w="0">
            <a:noFill/>
          </a:ln>
        </p:spPr>
      </p:sp>
      <p:sp>
        <p:nvSpPr>
          <p:cNvPr id="534"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A8B0BDFC-6C70-4021-93FB-AA7C58E46DAB}" type="slidenum">
              <a:rPr lang="he-IL" sz="1200" b="0" strike="noStrike" spc="-1">
                <a:solidFill>
                  <a:srgbClr val="000000"/>
                </a:solidFill>
                <a:latin typeface="Calibri"/>
              </a:rPr>
              <a:t>8</a:t>
            </a:fld>
            <a:endParaRPr lang="en-US" sz="1200" b="0" strike="noStrike" spc="-1">
              <a:solidFill>
                <a:srgbClr val="000000"/>
              </a:solidFill>
              <a:latin typeface="Calibri"/>
            </a:endParaRPr>
          </a:p>
        </p:txBody>
      </p:sp>
      <p:graphicFrame>
        <p:nvGraphicFramePr>
          <p:cNvPr id="535" name="טבלה 534"/>
          <p:cNvGraphicFramePr/>
          <p:nvPr/>
        </p:nvGraphicFramePr>
        <p:xfrm>
          <a:off x="685800" y="4597560"/>
          <a:ext cx="5573880" cy="5241600"/>
        </p:xfrm>
        <a:graphic>
          <a:graphicData uri="http://schemas.openxmlformats.org/drawingml/2006/table">
            <a:tbl>
              <a:tblPr/>
              <a:tblGrid>
                <a:gridCol w="1033560">
                  <a:extLst>
                    <a:ext uri="{9D8B030D-6E8A-4147-A177-3AD203B41FA5}">
                      <a16:colId xmlns:a16="http://schemas.microsoft.com/office/drawing/2014/main" val="20000"/>
                    </a:ext>
                  </a:extLst>
                </a:gridCol>
                <a:gridCol w="4540320">
                  <a:extLst>
                    <a:ext uri="{9D8B030D-6E8A-4147-A177-3AD203B41FA5}">
                      <a16:colId xmlns:a16="http://schemas.microsoft.com/office/drawing/2014/main" val="20001"/>
                    </a:ext>
                  </a:extLst>
                </a:gridCol>
              </a:tblGrid>
              <a:tr h="36828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פעילות</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סיכום ביניים</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0"/>
                  </a:ext>
                </a:extLst>
              </a:tr>
              <a:tr h="490068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100" b="0" strike="noStrike" spc="-1">
                          <a:solidFill>
                            <a:srgbClr val="000000"/>
                          </a:solidFill>
                          <a:latin typeface="Arial"/>
                        </a:rPr>
                        <a:t>חזרה על מהלך השיעור</a:t>
                      </a:r>
                      <a:endParaRPr lang="en-US" sz="11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1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1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1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1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100" b="0" strike="noStrike" spc="-1">
                          <a:solidFill>
                            <a:srgbClr val="000000"/>
                          </a:solidFill>
                          <a:latin typeface="Arial"/>
                        </a:rPr>
                        <a:t>שאלות וידוא קליטה</a:t>
                      </a:r>
                      <a:endParaRPr lang="en-US" sz="11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1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1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1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1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1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1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1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1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1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1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1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1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100" b="0" strike="noStrike" spc="-1">
                          <a:solidFill>
                            <a:srgbClr val="000000"/>
                          </a:solidFill>
                          <a:latin typeface="Arial"/>
                        </a:rPr>
                        <a:t>קישור להמשך השיעור</a:t>
                      </a:r>
                      <a:endParaRPr lang="en-US" sz="11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1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עד כה למדנו על תפקיד ועקרון פעולת מונה התדר</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ת. מונה את מספר הפיקים של האות במשך זמן</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ת. ספרנו ארבע וחצי מחזורים במשך ארבע שניות.</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	התדר הוא </a:t>
                      </a:r>
                      <a:r>
                        <a:rPr lang="en-US" sz="1200" b="0" strike="noStrike" spc="-1">
                          <a:solidFill>
                            <a:srgbClr val="000000"/>
                          </a:solidFill>
                          <a:latin typeface="Calibri"/>
                        </a:rPr>
                        <a:t>HZ</a:t>
                      </a:r>
                      <a:r>
                        <a:rPr lang="he-IL" sz="1200" b="0" strike="noStrike" spc="-1">
                          <a:solidFill>
                            <a:srgbClr val="000000"/>
                          </a:solidFill>
                          <a:latin typeface="Calibri"/>
                        </a:rPr>
                        <a:t>1.135</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000000"/>
                          </a:solidFill>
                          <a:latin typeface="Calibri"/>
                        </a:rPr>
                        <a:t>בהמשך השיעור נלמד על מבנה פנימי, שימוש, תפעול ואמצעי בטיחות. </a:t>
                      </a:r>
                      <a:endParaRPr lang="en-US" sz="12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1"/>
                  </a:ext>
                </a:extLst>
              </a:tr>
            </a:tbl>
          </a:graphicData>
        </a:graphic>
      </p:graphicFrame>
      <p:sp>
        <p:nvSpPr>
          <p:cNvPr id="536" name="TextBox 9"/>
          <p:cNvSpPr/>
          <p:nvPr/>
        </p:nvSpPr>
        <p:spPr>
          <a:xfrm>
            <a:off x="841320" y="5089680"/>
            <a:ext cx="82872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90 דק'</a:t>
            </a:r>
            <a:endParaRPr lang="en-US" sz="1400" b="0" strike="noStrike" spc="-1">
              <a:solidFill>
                <a:srgbClr val="000000"/>
              </a:solidFill>
              <a:latin typeface="Calibri"/>
            </a:endParaRPr>
          </a:p>
        </p:txBody>
      </p:sp>
      <p:sp>
        <p:nvSpPr>
          <p:cNvPr id="537" name="TextBox 10"/>
          <p:cNvSpPr/>
          <p:nvPr/>
        </p:nvSpPr>
        <p:spPr>
          <a:xfrm>
            <a:off x="1865160" y="5659560"/>
            <a:ext cx="430704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כיצד מבצע מונה התדר את מניית התדר?</a:t>
            </a:r>
            <a:endParaRPr lang="en-US" sz="1400" b="0" strike="noStrike" spc="-1">
              <a:solidFill>
                <a:srgbClr val="000000"/>
              </a:solidFill>
              <a:latin typeface="Calibri"/>
            </a:endParaRPr>
          </a:p>
        </p:txBody>
      </p:sp>
      <p:sp>
        <p:nvSpPr>
          <p:cNvPr id="538" name="TextBox 11"/>
          <p:cNvSpPr/>
          <p:nvPr/>
        </p:nvSpPr>
        <p:spPr>
          <a:xfrm>
            <a:off x="1865160" y="6599160"/>
            <a:ext cx="430704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מה התדר של האות הנ"ל?</a:t>
            </a:r>
            <a:endParaRPr lang="en-US" sz="1400" b="0" strike="noStrike" spc="-1">
              <a:solidFill>
                <a:srgbClr val="000000"/>
              </a:solidFill>
              <a:latin typeface="Calibri"/>
            </a:endParaRPr>
          </a:p>
        </p:txBody>
      </p:sp>
      <p:grpSp>
        <p:nvGrpSpPr>
          <p:cNvPr id="539" name="קבוצה 14"/>
          <p:cNvGrpSpPr/>
          <p:nvPr/>
        </p:nvGrpSpPr>
        <p:grpSpPr>
          <a:xfrm>
            <a:off x="1873080" y="6980400"/>
            <a:ext cx="2163960" cy="1000080"/>
            <a:chOff x="1873080" y="6980400"/>
            <a:chExt cx="2163960" cy="1000080"/>
          </a:xfrm>
        </p:grpSpPr>
        <p:grpSp>
          <p:nvGrpSpPr>
            <p:cNvPr id="540" name="קבוצה 17"/>
            <p:cNvGrpSpPr/>
            <p:nvPr/>
          </p:nvGrpSpPr>
          <p:grpSpPr>
            <a:xfrm>
              <a:off x="1873080" y="6980400"/>
              <a:ext cx="2163960" cy="771480"/>
              <a:chOff x="1873080" y="6980400"/>
              <a:chExt cx="2163960" cy="771480"/>
            </a:xfrm>
          </p:grpSpPr>
          <p:sp>
            <p:nvSpPr>
              <p:cNvPr id="541" name="Text Box 52"/>
              <p:cNvSpPr/>
              <p:nvPr/>
            </p:nvSpPr>
            <p:spPr>
              <a:xfrm>
                <a:off x="3912120" y="7322400"/>
                <a:ext cx="124920" cy="1375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000" b="0" strike="noStrike" spc="-1">
                    <a:solidFill>
                      <a:srgbClr val="000000"/>
                    </a:solidFill>
                    <a:latin typeface="Arial"/>
                  </a:rPr>
                  <a:t>t</a:t>
                </a:r>
                <a:endParaRPr lang="en-US" sz="1000" b="0" strike="noStrike" spc="-1">
                  <a:solidFill>
                    <a:srgbClr val="000000"/>
                  </a:solidFill>
                  <a:latin typeface="Calibri"/>
                </a:endParaRPr>
              </a:p>
            </p:txBody>
          </p:sp>
          <p:sp>
            <p:nvSpPr>
              <p:cNvPr id="542" name="Line 54"/>
              <p:cNvSpPr/>
              <p:nvPr/>
            </p:nvSpPr>
            <p:spPr>
              <a:xfrm>
                <a:off x="1873080" y="6980400"/>
                <a:ext cx="0" cy="691200"/>
              </a:xfrm>
              <a:prstGeom prst="line">
                <a:avLst/>
              </a:prstGeom>
              <a:ln w="19080">
                <a:solidFill>
                  <a:srgbClr val="000000"/>
                </a:solidFill>
                <a:miter/>
                <a:headEnd type="arrow" w="med" len="med"/>
              </a:ln>
            </p:spPr>
            <p:style>
              <a:lnRef idx="0">
                <a:scrgbClr r="0" g="0" b="0"/>
              </a:lnRef>
              <a:fillRef idx="0">
                <a:scrgbClr r="0" g="0" b="0"/>
              </a:fillRef>
              <a:effectRef idx="0">
                <a:scrgbClr r="0" g="0" b="0"/>
              </a:effectRef>
              <a:fontRef idx="minor"/>
            </p:style>
          </p:sp>
          <p:sp>
            <p:nvSpPr>
              <p:cNvPr id="543" name="Line 51"/>
              <p:cNvSpPr/>
              <p:nvPr/>
            </p:nvSpPr>
            <p:spPr>
              <a:xfrm flipV="1">
                <a:off x="1881360" y="7390800"/>
                <a:ext cx="2003040" cy="1800"/>
              </a:xfrm>
              <a:prstGeom prst="line">
                <a:avLst/>
              </a:prstGeom>
              <a:ln w="19080">
                <a:solidFill>
                  <a:srgbClr val="000000"/>
                </a:solidFill>
                <a:miter/>
              </a:ln>
            </p:spPr>
            <p:style>
              <a:lnRef idx="0">
                <a:scrgbClr r="0" g="0" b="0"/>
              </a:lnRef>
              <a:fillRef idx="0">
                <a:scrgbClr r="0" g="0" b="0"/>
              </a:fillRef>
              <a:effectRef idx="0">
                <a:scrgbClr r="0" g="0" b="0"/>
              </a:effectRef>
              <a:fontRef idx="minor"/>
            </p:style>
          </p:sp>
          <p:grpSp>
            <p:nvGrpSpPr>
              <p:cNvPr id="544" name="קבוצה 87"/>
              <p:cNvGrpSpPr/>
              <p:nvPr/>
            </p:nvGrpSpPr>
            <p:grpSpPr>
              <a:xfrm>
                <a:off x="1881000" y="7059600"/>
                <a:ext cx="1848960" cy="692280"/>
                <a:chOff x="1881000" y="7059600"/>
                <a:chExt cx="1848960" cy="692280"/>
              </a:xfrm>
            </p:grpSpPr>
            <p:sp>
              <p:nvSpPr>
                <p:cNvPr id="545" name="Freeform 50"/>
                <p:cNvSpPr/>
                <p:nvPr/>
              </p:nvSpPr>
              <p:spPr>
                <a:xfrm>
                  <a:off x="1881000" y="7061400"/>
                  <a:ext cx="205200" cy="330840"/>
                </a:xfrm>
                <a:custGeom>
                  <a:avLst/>
                  <a:gdLst/>
                  <a:ahLst/>
                  <a:cxnLst/>
                  <a:rect l="l" t="t" r="r" b="b"/>
                  <a:pathLst>
                    <a:path w="10000" h="9549">
                      <a:moveTo>
                        <a:pt x="0" y="9549"/>
                      </a:moveTo>
                      <a:cubicBezTo>
                        <a:pt x="1759" y="4549"/>
                        <a:pt x="3519" y="0"/>
                        <a:pt x="5185" y="0"/>
                      </a:cubicBezTo>
                      <a:cubicBezTo>
                        <a:pt x="6852" y="0"/>
                        <a:pt x="9321" y="7168"/>
                        <a:pt x="10000" y="9549"/>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546" name="Freeform 49"/>
                <p:cNvSpPr/>
                <p:nvPr/>
              </p:nvSpPr>
              <p:spPr>
                <a:xfrm flipV="1">
                  <a:off x="2086200" y="7391520"/>
                  <a:ext cx="209520" cy="345240"/>
                </a:xfrm>
                <a:custGeom>
                  <a:avLst/>
                  <a:gdLst/>
                  <a:ahLst/>
                  <a:cxnLst/>
                  <a:rect l="l" t="t" r="r" b="b"/>
                  <a:pathLst>
                    <a:path w="10252" h="10000">
                      <a:moveTo>
                        <a:pt x="0" y="10000"/>
                      </a:moveTo>
                      <a:cubicBezTo>
                        <a:pt x="1759" y="5000"/>
                        <a:pt x="3519" y="0"/>
                        <a:pt x="5185" y="0"/>
                      </a:cubicBezTo>
                      <a:cubicBezTo>
                        <a:pt x="6852" y="0"/>
                        <a:pt x="9573" y="7231"/>
                        <a:pt x="10252" y="9612"/>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547" name="Freeform 48"/>
                <p:cNvSpPr/>
                <p:nvPr/>
              </p:nvSpPr>
              <p:spPr>
                <a:xfrm>
                  <a:off x="2293200" y="7059600"/>
                  <a:ext cx="205200" cy="34524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548" name="Freeform 47"/>
                <p:cNvSpPr/>
                <p:nvPr/>
              </p:nvSpPr>
              <p:spPr>
                <a:xfrm flipV="1">
                  <a:off x="2498760" y="7404120"/>
                  <a:ext cx="205200" cy="34740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549" name="Freeform 46"/>
                <p:cNvSpPr/>
                <p:nvPr/>
              </p:nvSpPr>
              <p:spPr>
                <a:xfrm>
                  <a:off x="2703960" y="7059600"/>
                  <a:ext cx="203760" cy="34524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550" name="Freeform 45"/>
                <p:cNvSpPr/>
                <p:nvPr/>
              </p:nvSpPr>
              <p:spPr>
                <a:xfrm flipV="1">
                  <a:off x="2908080" y="7404120"/>
                  <a:ext cx="205200" cy="34740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551" name="Freeform 44"/>
                <p:cNvSpPr/>
                <p:nvPr/>
              </p:nvSpPr>
              <p:spPr>
                <a:xfrm>
                  <a:off x="3113640" y="7059600"/>
                  <a:ext cx="205200" cy="34524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552" name="Freeform 43"/>
                <p:cNvSpPr/>
                <p:nvPr/>
              </p:nvSpPr>
              <p:spPr>
                <a:xfrm flipV="1">
                  <a:off x="3319200" y="7404120"/>
                  <a:ext cx="205200" cy="34740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553" name="Freeform 42"/>
                <p:cNvSpPr/>
                <p:nvPr/>
              </p:nvSpPr>
              <p:spPr>
                <a:xfrm>
                  <a:off x="3524760" y="7059600"/>
                  <a:ext cx="205200" cy="34524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grpSp>
        </p:grpSp>
        <p:sp>
          <p:nvSpPr>
            <p:cNvPr id="554" name="Line 14"/>
            <p:cNvSpPr/>
            <p:nvPr/>
          </p:nvSpPr>
          <p:spPr>
            <a:xfrm>
              <a:off x="1881360" y="7447320"/>
              <a:ext cx="1848960" cy="0"/>
            </a:xfrm>
            <a:prstGeom prst="line">
              <a:avLst/>
            </a:prstGeom>
            <a:ln w="28440">
              <a:solidFill>
                <a:srgbClr val="FF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555" name="TextBox 16"/>
            <p:cNvSpPr/>
            <p:nvPr/>
          </p:nvSpPr>
          <p:spPr>
            <a:xfrm>
              <a:off x="2435040" y="7704000"/>
              <a:ext cx="781560" cy="276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Calibri"/>
                </a:rPr>
                <a:t>T</a:t>
              </a:r>
              <a:r>
                <a:rPr lang="he-IL" sz="1200" b="0" strike="noStrike" spc="-1">
                  <a:solidFill>
                    <a:srgbClr val="000000"/>
                  </a:solidFill>
                  <a:latin typeface="Calibri"/>
                </a:rPr>
                <a:t>=</a:t>
              </a:r>
              <a:r>
                <a:rPr lang="en-US" sz="1200" b="0" strike="noStrike" spc="-1">
                  <a:solidFill>
                    <a:srgbClr val="000000"/>
                  </a:solidFill>
                  <a:latin typeface="Calibri"/>
                </a:rPr>
                <a:t>4 </a:t>
              </a:r>
              <a:r>
                <a:rPr lang="en-US" sz="1000" b="0" strike="noStrike" spc="-1">
                  <a:solidFill>
                    <a:srgbClr val="000000"/>
                  </a:solidFill>
                  <a:latin typeface="Calibri"/>
                </a:rPr>
                <a:t>SEC</a:t>
              </a:r>
            </a:p>
          </p:txBody>
        </p:sp>
      </p:gr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 name="PlaceHolder 1"/>
          <p:cNvSpPr>
            <a:spLocks noGrp="1" noRot="1" noChangeAspect="1"/>
          </p:cNvSpPr>
          <p:nvPr>
            <p:ph type="sldImg"/>
          </p:nvPr>
        </p:nvSpPr>
        <p:spPr>
          <a:xfrm>
            <a:off x="685800" y="1143000"/>
            <a:ext cx="5486400" cy="3086280"/>
          </a:xfrm>
          <a:prstGeom prst="rect">
            <a:avLst/>
          </a:prstGeom>
          <a:ln w="0">
            <a:noFill/>
          </a:ln>
        </p:spPr>
      </p:sp>
      <p:sp>
        <p:nvSpPr>
          <p:cNvPr id="557"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2C48177D-6EDF-4F3D-9F19-100FFBDB7AE2}" type="slidenum">
              <a:rPr lang="he-IL" sz="1200" b="0" strike="noStrike" spc="-1">
                <a:solidFill>
                  <a:srgbClr val="000000"/>
                </a:solidFill>
                <a:latin typeface="Calibri"/>
              </a:rPr>
              <a:t>9</a:t>
            </a:fld>
            <a:endParaRPr lang="en-US" sz="1200" b="0" strike="noStrike" spc="-1">
              <a:solidFill>
                <a:srgbClr val="000000"/>
              </a:solidFill>
              <a:latin typeface="Calibri"/>
            </a:endParaRPr>
          </a:p>
        </p:txBody>
      </p:sp>
      <p:graphicFrame>
        <p:nvGraphicFramePr>
          <p:cNvPr id="558" name="טבלה 557"/>
          <p:cNvGraphicFramePr/>
          <p:nvPr/>
        </p:nvGraphicFramePr>
        <p:xfrm>
          <a:off x="685800" y="4597560"/>
          <a:ext cx="5573880" cy="5578200"/>
        </p:xfrm>
        <a:graphic>
          <a:graphicData uri="http://schemas.openxmlformats.org/drawingml/2006/table">
            <a:tbl>
              <a:tblPr/>
              <a:tblGrid>
                <a:gridCol w="1012680">
                  <a:extLst>
                    <a:ext uri="{9D8B030D-6E8A-4147-A177-3AD203B41FA5}">
                      <a16:colId xmlns:a16="http://schemas.microsoft.com/office/drawing/2014/main" val="20000"/>
                    </a:ext>
                  </a:extLst>
                </a:gridCol>
                <a:gridCol w="4561200">
                  <a:extLst>
                    <a:ext uri="{9D8B030D-6E8A-4147-A177-3AD203B41FA5}">
                      <a16:colId xmlns:a16="http://schemas.microsoft.com/office/drawing/2014/main" val="20001"/>
                    </a:ext>
                  </a:extLst>
                </a:gridCol>
              </a:tblGrid>
              <a:tr h="368280">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פעילות</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AdumaFOT Regular"/>
                          <a:cs typeface="AdumaFOT Regular"/>
                        </a:rPr>
                        <a:t>גוף</a:t>
                      </a:r>
                      <a:endParaRPr lang="en-US" sz="18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0"/>
                  </a:ext>
                </a:extLst>
              </a:tr>
              <a:tr h="521316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שאלת פיתוח תכנים</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שאלת פיתוח תכנים</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000" b="0" strike="noStrike" spc="-1">
                          <a:solidFill>
                            <a:srgbClr val="000000"/>
                          </a:solidFill>
                          <a:latin typeface="Calibri"/>
                        </a:rPr>
                        <a:t>מונה תדר מורכב מ:</a:t>
                      </a:r>
                      <a:endParaRPr lang="en-US" sz="1000" b="0" strike="noStrike" spc="-1">
                        <a:solidFill>
                          <a:srgbClr val="000000"/>
                        </a:solidFill>
                        <a:latin typeface="Calibri"/>
                      </a:endParaRPr>
                    </a:p>
                    <a:p>
                      <a:pPr algn="r" rtl="1">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he-IL" sz="1000" b="0" u="sng" strike="noStrike" spc="-1">
                          <a:solidFill>
                            <a:srgbClr val="000000"/>
                          </a:solidFill>
                          <a:uFillTx/>
                          <a:latin typeface="Calibri"/>
                        </a:rPr>
                        <a:t>מעגלי עיצוב אות כניסה</a:t>
                      </a:r>
                      <a:r>
                        <a:rPr lang="he-IL" sz="1000" b="0" strike="noStrike" spc="-1">
                          <a:solidFill>
                            <a:srgbClr val="000000"/>
                          </a:solidFill>
                          <a:latin typeface="Calibri"/>
                        </a:rPr>
                        <a:t> - ההופכים כל אות אנלוגי בכניסה לאות ריבועי – דיגיטלי בעזרת מגבר שרת בחוג פתוח (הגבר אינסופי) גורם להוצאת אות דיגיטלי בערכי מתחי הרוויה של המגבר.</a:t>
                      </a:r>
                      <a:endParaRPr lang="en-US" sz="10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0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000" b="0" strike="noStrike" spc="-1">
                          <a:solidFill>
                            <a:srgbClr val="000000"/>
                          </a:solidFill>
                          <a:latin typeface="Calibri"/>
                        </a:rPr>
                        <a:t>            </a:t>
                      </a:r>
                      <a:endParaRPr lang="en-US" sz="10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000" b="0" strike="noStrike" spc="-1">
                          <a:solidFill>
                            <a:srgbClr val="000000"/>
                          </a:solidFill>
                          <a:latin typeface="Calibri"/>
                        </a:rPr>
                        <a:t>ת. משום שאת התדר נספור ע"י מניית החלקים החיוביים של האות האנלוגי, זה בא לידי ביטוי בהפיכת האות האנלוגי לאות דיגיטלי ומניית מספר הפעמים שהאות הדיגיטלי נמצא ב-'1'. </a:t>
                      </a:r>
                      <a:endParaRPr lang="en-US" sz="10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000" b="0" strike="noStrike" spc="-1">
                        <a:solidFill>
                          <a:srgbClr val="000000"/>
                        </a:solidFill>
                        <a:latin typeface="Calibri"/>
                      </a:endParaRPr>
                    </a:p>
                    <a:p>
                      <a:pPr algn="r" rtl="1">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1000" b="0" u="sng" strike="noStrike" spc="-1">
                          <a:solidFill>
                            <a:srgbClr val="000000"/>
                          </a:solidFill>
                          <a:uFillTx/>
                          <a:latin typeface="Calibri"/>
                        </a:rPr>
                        <a:t>TIME BASE</a:t>
                      </a:r>
                      <a:r>
                        <a:rPr lang="en-US" sz="1000" b="0" strike="noStrike" spc="-1">
                          <a:solidFill>
                            <a:srgbClr val="000000"/>
                          </a:solidFill>
                          <a:latin typeface="Calibri"/>
                        </a:rPr>
                        <a:t> </a:t>
                      </a:r>
                      <a:r>
                        <a:rPr lang="he-IL" sz="1000" b="0" strike="noStrike" spc="-1">
                          <a:solidFill>
                            <a:srgbClr val="000000"/>
                          </a:solidFill>
                          <a:latin typeface="Calibri"/>
                        </a:rPr>
                        <a:t> – זהו גביש מיוחד המייצר תדר קבוע ומדויק מאד.</a:t>
                      </a:r>
                      <a:endParaRPr lang="en-US" sz="10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000" b="0" strike="noStrike" spc="-1">
                          <a:solidFill>
                            <a:srgbClr val="000000"/>
                          </a:solidFill>
                          <a:latin typeface="Calibri"/>
                        </a:rPr>
                        <a:t>(רוב המונים מגיעים עם גביש בעל תדר </a:t>
                      </a:r>
                      <a:r>
                        <a:rPr lang="en-US" sz="1000" b="0" strike="noStrike" spc="-1">
                          <a:solidFill>
                            <a:srgbClr val="000000"/>
                          </a:solidFill>
                          <a:latin typeface="Calibri"/>
                        </a:rPr>
                        <a:t>1 MHZ</a:t>
                      </a:r>
                      <a:r>
                        <a:rPr lang="he-IL" sz="1000" b="0" strike="noStrike" spc="-1">
                          <a:solidFill>
                            <a:srgbClr val="000000"/>
                          </a:solidFill>
                          <a:latin typeface="Calibri"/>
                        </a:rPr>
                        <a:t>, </a:t>
                      </a:r>
                      <a:r>
                        <a:rPr lang="en-US" sz="1000" b="0" strike="noStrike" spc="-1">
                          <a:solidFill>
                            <a:srgbClr val="000000"/>
                          </a:solidFill>
                          <a:latin typeface="Calibri"/>
                        </a:rPr>
                        <a:t>5MHZ</a:t>
                      </a:r>
                      <a:r>
                        <a:rPr lang="he-IL" sz="1000" b="0" strike="noStrike" spc="-1">
                          <a:solidFill>
                            <a:srgbClr val="000000"/>
                          </a:solidFill>
                          <a:latin typeface="Calibri"/>
                        </a:rPr>
                        <a:t> או </a:t>
                      </a:r>
                      <a:r>
                        <a:rPr lang="en-US" sz="1000" b="0" strike="noStrike" spc="-1">
                          <a:solidFill>
                            <a:srgbClr val="000000"/>
                          </a:solidFill>
                          <a:latin typeface="Calibri"/>
                        </a:rPr>
                        <a:t>(10 MHZ</a:t>
                      </a:r>
                      <a:r>
                        <a:rPr lang="he-IL" sz="1000" b="0" strike="noStrike" spc="-1">
                          <a:solidFill>
                            <a:srgbClr val="000000"/>
                          </a:solidFill>
                          <a:latin typeface="Calibri"/>
                        </a:rPr>
                        <a:t>.</a:t>
                      </a:r>
                      <a:endParaRPr lang="en-US" sz="10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000" b="0" strike="noStrike" spc="-1">
                          <a:solidFill>
                            <a:srgbClr val="000000"/>
                          </a:solidFill>
                          <a:latin typeface="Calibri"/>
                        </a:rPr>
                        <a:t>תדר </a:t>
                      </a:r>
                      <a:r>
                        <a:rPr lang="en-US" sz="1000" b="0" strike="noStrike" spc="-1">
                          <a:solidFill>
                            <a:srgbClr val="000000"/>
                          </a:solidFill>
                          <a:latin typeface="Calibri"/>
                        </a:rPr>
                        <a:t>TIME BASE</a:t>
                      </a:r>
                      <a:r>
                        <a:rPr lang="he-IL" sz="1000" b="0" strike="noStrike" spc="-1">
                          <a:solidFill>
                            <a:srgbClr val="000000"/>
                          </a:solidFill>
                          <a:latin typeface="Calibri"/>
                        </a:rPr>
                        <a:t> משמש כתדר ייחוס למדידת תדר הכניסה.</a:t>
                      </a:r>
                      <a:endParaRPr lang="en-US" sz="10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000" b="0" strike="noStrike" spc="-1">
                          <a:solidFill>
                            <a:srgbClr val="000000"/>
                          </a:solidFill>
                          <a:latin typeface="Calibri"/>
                        </a:rPr>
                        <a:t> </a:t>
                      </a:r>
                      <a:endParaRPr lang="en-US" sz="1000" b="0" strike="noStrike" spc="-1">
                        <a:solidFill>
                          <a:srgbClr val="000000"/>
                        </a:solidFill>
                        <a:latin typeface="Calibri"/>
                      </a:endParaRPr>
                    </a:p>
                    <a:p>
                      <a:pPr algn="r" rtl="1">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he-IL" sz="1000" b="0" u="sng" strike="noStrike" spc="-1">
                          <a:solidFill>
                            <a:srgbClr val="000000"/>
                          </a:solidFill>
                          <a:uFillTx/>
                          <a:latin typeface="Calibri"/>
                        </a:rPr>
                        <a:t>מחלקי תדר</a:t>
                      </a:r>
                      <a:r>
                        <a:rPr lang="he-IL" sz="1000" b="0" strike="noStrike" spc="-1">
                          <a:solidFill>
                            <a:srgbClr val="000000"/>
                          </a:solidFill>
                          <a:latin typeface="Calibri"/>
                        </a:rPr>
                        <a:t> – נועדו על מנת להתאים את תדר הייחוס לתדר הנמדד.</a:t>
                      </a:r>
                      <a:endParaRPr lang="en-US" sz="10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000" b="0" strike="noStrike" spc="-1">
                        <a:solidFill>
                          <a:srgbClr val="000000"/>
                        </a:solidFill>
                        <a:latin typeface="Calibri"/>
                      </a:endParaRPr>
                    </a:p>
                    <a:p>
                      <a:pPr algn="r" rtl="1">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1000" b="0" u="sng" strike="noStrike" spc="-1">
                          <a:solidFill>
                            <a:srgbClr val="000000"/>
                          </a:solidFill>
                          <a:uFillTx/>
                          <a:latin typeface="Calibri"/>
                        </a:rPr>
                        <a:t>GATE</a:t>
                      </a:r>
                      <a:r>
                        <a:rPr lang="en-US" sz="1000" b="0" strike="noStrike" spc="-1">
                          <a:solidFill>
                            <a:srgbClr val="000000"/>
                          </a:solidFill>
                          <a:latin typeface="Calibri"/>
                        </a:rPr>
                        <a:t> </a:t>
                      </a:r>
                      <a:r>
                        <a:rPr lang="he-IL" sz="1000" b="0" strike="noStrike" spc="-1">
                          <a:solidFill>
                            <a:srgbClr val="000000"/>
                          </a:solidFill>
                          <a:latin typeface="Calibri"/>
                        </a:rPr>
                        <a:t> - זהו שער מסוג </a:t>
                      </a:r>
                      <a:r>
                        <a:rPr lang="en-US" sz="1000" b="0" strike="noStrike" spc="-1">
                          <a:solidFill>
                            <a:srgbClr val="000000"/>
                          </a:solidFill>
                          <a:latin typeface="Calibri"/>
                        </a:rPr>
                        <a:t>AND</a:t>
                      </a:r>
                      <a:r>
                        <a:rPr lang="he-IL" sz="1000" b="0" strike="noStrike" spc="-1">
                          <a:solidFill>
                            <a:srgbClr val="000000"/>
                          </a:solidFill>
                          <a:latin typeface="Calibri"/>
                        </a:rPr>
                        <a:t> המשמש כ"חלון" להעברת דפקי אות הכניסה כאשר תדר הייחוס מאפשר.</a:t>
                      </a:r>
                      <a:endParaRPr lang="en-US" sz="1000" b="0" strike="noStrike" spc="-1">
                        <a:solidFill>
                          <a:srgbClr val="000000"/>
                        </a:solidFill>
                        <a:latin typeface="Calibri"/>
                      </a:endParaRPr>
                    </a:p>
                    <a:p>
                      <a:pPr algn="r" rtl="1">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0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0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000" b="0" strike="noStrike" spc="-1">
                          <a:solidFill>
                            <a:srgbClr val="000000"/>
                          </a:solidFill>
                          <a:latin typeface="Calibri"/>
                        </a:rPr>
                        <a:t>ת. כאשר בשני הכניסות שלו יהיו '1' לוגי.</a:t>
                      </a:r>
                      <a:endParaRPr lang="en-US" sz="1000" b="0" strike="noStrike" spc="-1">
                        <a:solidFill>
                          <a:srgbClr val="000000"/>
                        </a:solidFill>
                        <a:latin typeface="Calibri"/>
                      </a:endParaRPr>
                    </a:p>
                    <a:p>
                      <a:pPr algn="r" rtl="1">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000" b="0" strike="noStrike" spc="-1">
                        <a:solidFill>
                          <a:srgbClr val="000000"/>
                        </a:solidFill>
                        <a:latin typeface="Calibri"/>
                      </a:endParaRPr>
                    </a:p>
                    <a:p>
                      <a:pPr algn="r" rtl="1">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he-IL" sz="1000" b="0" u="sng" strike="noStrike" spc="-1">
                          <a:solidFill>
                            <a:srgbClr val="000000"/>
                          </a:solidFill>
                          <a:uFillTx/>
                          <a:latin typeface="Calibri"/>
                        </a:rPr>
                        <a:t>מונה</a:t>
                      </a:r>
                      <a:r>
                        <a:rPr lang="he-IL" sz="1000" b="0" strike="noStrike" spc="-1">
                          <a:solidFill>
                            <a:srgbClr val="000000"/>
                          </a:solidFill>
                          <a:latin typeface="Calibri"/>
                        </a:rPr>
                        <a:t> – תפקידו לספור את הדפקים שעברו דרך שער </a:t>
                      </a:r>
                      <a:r>
                        <a:rPr lang="en-US" sz="1000" b="0" strike="noStrike" spc="-1">
                          <a:solidFill>
                            <a:srgbClr val="000000"/>
                          </a:solidFill>
                          <a:latin typeface="Calibri"/>
                        </a:rPr>
                        <a:t>AND</a:t>
                      </a:r>
                      <a:r>
                        <a:rPr lang="he-IL" sz="1000" b="0" strike="noStrike" spc="-1">
                          <a:solidFill>
                            <a:srgbClr val="000000"/>
                          </a:solidFill>
                          <a:latin typeface="Calibri"/>
                        </a:rPr>
                        <a:t>.</a:t>
                      </a:r>
                      <a:endParaRPr lang="en-US" sz="1000" b="0" strike="noStrike" spc="-1">
                        <a:solidFill>
                          <a:srgbClr val="000000"/>
                        </a:solidFill>
                        <a:latin typeface="Calibri"/>
                      </a:endParaRPr>
                    </a:p>
                    <a:p>
                      <a:pPr algn="r" rtl="1">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he-IL" sz="1000" b="0" u="sng" strike="noStrike" spc="-1">
                          <a:solidFill>
                            <a:srgbClr val="000000"/>
                          </a:solidFill>
                          <a:uFillTx/>
                          <a:latin typeface="Calibri"/>
                        </a:rPr>
                        <a:t>תצוגה</a:t>
                      </a:r>
                      <a:r>
                        <a:rPr lang="he-IL" sz="1000" b="0" strike="noStrike" spc="-1">
                          <a:solidFill>
                            <a:srgbClr val="000000"/>
                          </a:solidFill>
                          <a:latin typeface="Calibri"/>
                        </a:rPr>
                        <a:t> – מציגה את תוצאת המדידה.</a:t>
                      </a:r>
                      <a:endParaRPr lang="en-US" sz="10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000" b="0" strike="noStrike" spc="-1">
                        <a:solidFill>
                          <a:srgbClr val="000000"/>
                        </a:solidFill>
                        <a:latin typeface="Calibri"/>
                      </a:endParaRPr>
                    </a:p>
                  </a:txBody>
                  <a:tcPr marL="90000" marR="90000">
                    <a:lnL w="5760">
                      <a:solidFill>
                        <a:srgbClr val="000000"/>
                      </a:solidFill>
                    </a:lnL>
                    <a:lnR w="5760">
                      <a:solidFill>
                        <a:srgbClr val="000000"/>
                      </a:solidFill>
                    </a:lnR>
                    <a:lnT w="5760">
                      <a:solidFill>
                        <a:srgbClr val="000000"/>
                      </a:solidFill>
                    </a:lnT>
                    <a:lnB w="5760">
                      <a:solidFill>
                        <a:srgbClr val="000000"/>
                      </a:solidFill>
                    </a:lnB>
                    <a:noFill/>
                  </a:tcPr>
                </a:tc>
                <a:extLst>
                  <a:ext uri="{0D108BD9-81ED-4DB2-BD59-A6C34878D82A}">
                    <a16:rowId xmlns:a16="http://schemas.microsoft.com/office/drawing/2014/main" val="10001"/>
                  </a:ext>
                </a:extLst>
              </a:tr>
            </a:tbl>
          </a:graphicData>
        </a:graphic>
      </p:graphicFrame>
      <p:sp>
        <p:nvSpPr>
          <p:cNvPr id="559" name="TextBox 8"/>
          <p:cNvSpPr/>
          <p:nvPr/>
        </p:nvSpPr>
        <p:spPr>
          <a:xfrm>
            <a:off x="3292560" y="5157720"/>
            <a:ext cx="2879640" cy="52020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החניך יסביר במילותיו על מבנה מונה התדר</a:t>
            </a:r>
            <a:r>
              <a:rPr lang="en-US" sz="1400" b="0" strike="noStrike" spc="-1">
                <a:solidFill>
                  <a:srgbClr val="000000"/>
                </a:solidFill>
                <a:latin typeface="Calibri"/>
              </a:rPr>
              <a:t> </a:t>
            </a:r>
          </a:p>
        </p:txBody>
      </p:sp>
      <p:sp>
        <p:nvSpPr>
          <p:cNvPr id="560" name="TextBox 9"/>
          <p:cNvSpPr/>
          <p:nvPr/>
        </p:nvSpPr>
        <p:spPr>
          <a:xfrm>
            <a:off x="1573200" y="6361200"/>
            <a:ext cx="46245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מדוע לדעתכם נרצה להפוך כל אות כניסה לאות ריבועי דיגיטלי?</a:t>
            </a:r>
            <a:endParaRPr lang="en-US" sz="1400" b="0" strike="noStrike" spc="-1">
              <a:solidFill>
                <a:srgbClr val="000000"/>
              </a:solidFill>
              <a:latin typeface="Calibri"/>
            </a:endParaRPr>
          </a:p>
        </p:txBody>
      </p:sp>
      <p:sp>
        <p:nvSpPr>
          <p:cNvPr id="561" name="TextBox 10"/>
          <p:cNvSpPr/>
          <p:nvPr/>
        </p:nvSpPr>
        <p:spPr>
          <a:xfrm>
            <a:off x="2452680" y="8607600"/>
            <a:ext cx="374508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FBFB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מתי יוציא השער </a:t>
            </a:r>
            <a:r>
              <a:rPr lang="en-US" sz="1400" b="0" strike="noStrike" spc="-1">
                <a:solidFill>
                  <a:srgbClr val="002060"/>
                </a:solidFill>
                <a:latin typeface="Calibri"/>
              </a:rPr>
              <a:t>AND</a:t>
            </a:r>
            <a:r>
              <a:rPr lang="he-IL" sz="1400" b="0" strike="noStrike" spc="-1">
                <a:solidFill>
                  <a:srgbClr val="002060"/>
                </a:solidFill>
                <a:latin typeface="Calibri"/>
              </a:rPr>
              <a:t> '1' לוגי אל רכיב המונה?</a:t>
            </a:r>
            <a:endParaRPr lang="en-US" sz="1400" b="0" strike="noStrike" spc="-1">
              <a:solidFill>
                <a:srgbClr val="000000"/>
              </a:solidFill>
              <a:latin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609480" y="273600"/>
            <a:ext cx="10973520" cy="1144800"/>
          </a:xfrm>
          <a:prstGeom prst="rect">
            <a:avLst/>
          </a:prstGeom>
          <a:noFill/>
          <a:ln w="0">
            <a:noFill/>
          </a:ln>
        </p:spPr>
        <p:txBody>
          <a:bodyPr lIns="0" tIns="0" rIns="0" bIns="0" anchor="ctr">
            <a:noAutofit/>
          </a:bodyPr>
          <a:lstStyle/>
          <a:p>
            <a:endParaRPr lang="en-US" sz="4400" b="0" strike="noStrike" spc="-1">
              <a:solidFill>
                <a:srgbClr val="000000"/>
              </a:solidFill>
              <a:latin typeface="Calibri"/>
            </a:endParaRPr>
          </a:p>
        </p:txBody>
      </p:sp>
      <p:sp>
        <p:nvSpPr>
          <p:cNvPr id="22" name="PlaceHolder 2"/>
          <p:cNvSpPr>
            <a:spLocks noGrp="1"/>
          </p:cNvSpPr>
          <p:nvPr>
            <p:ph/>
          </p:nvPr>
        </p:nvSpPr>
        <p:spPr>
          <a:xfrm>
            <a:off x="609480" y="1604520"/>
            <a:ext cx="1097352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23" name="PlaceHolder 3"/>
          <p:cNvSpPr>
            <a:spLocks noGrp="1"/>
          </p:cNvSpPr>
          <p:nvPr>
            <p:ph/>
          </p:nvPr>
        </p:nvSpPr>
        <p:spPr>
          <a:xfrm>
            <a:off x="609480" y="3682080"/>
            <a:ext cx="1097352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609480" y="273600"/>
            <a:ext cx="10973520" cy="1144800"/>
          </a:xfrm>
          <a:prstGeom prst="rect">
            <a:avLst/>
          </a:prstGeom>
          <a:noFill/>
          <a:ln w="0">
            <a:noFill/>
          </a:ln>
        </p:spPr>
        <p:txBody>
          <a:bodyPr lIns="0" tIns="0" rIns="0" bIns="0" anchor="ctr">
            <a:noAutofit/>
          </a:bodyPr>
          <a:lstStyle/>
          <a:p>
            <a:endParaRPr lang="en-US" sz="4400" b="0" strike="noStrike" spc="-1">
              <a:solidFill>
                <a:srgbClr val="000000"/>
              </a:solidFill>
              <a:latin typeface="Calibri"/>
            </a:endParaRPr>
          </a:p>
        </p:txBody>
      </p:sp>
      <p:sp>
        <p:nvSpPr>
          <p:cNvPr id="25" name="PlaceHolder 2"/>
          <p:cNvSpPr>
            <a:spLocks noGrp="1"/>
          </p:cNvSpPr>
          <p:nvPr>
            <p:ph/>
          </p:nvPr>
        </p:nvSpPr>
        <p:spPr>
          <a:xfrm>
            <a:off x="609480" y="1604520"/>
            <a:ext cx="53550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26" name="PlaceHolder 3"/>
          <p:cNvSpPr>
            <a:spLocks noGrp="1"/>
          </p:cNvSpPr>
          <p:nvPr>
            <p:ph/>
          </p:nvPr>
        </p:nvSpPr>
        <p:spPr>
          <a:xfrm>
            <a:off x="6232680" y="1604520"/>
            <a:ext cx="53550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27" name="PlaceHolder 4"/>
          <p:cNvSpPr>
            <a:spLocks noGrp="1"/>
          </p:cNvSpPr>
          <p:nvPr>
            <p:ph/>
          </p:nvPr>
        </p:nvSpPr>
        <p:spPr>
          <a:xfrm>
            <a:off x="609480" y="3682080"/>
            <a:ext cx="53550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28" name="PlaceHolder 5"/>
          <p:cNvSpPr>
            <a:spLocks noGrp="1"/>
          </p:cNvSpPr>
          <p:nvPr>
            <p:ph/>
          </p:nvPr>
        </p:nvSpPr>
        <p:spPr>
          <a:xfrm>
            <a:off x="6232680" y="3682080"/>
            <a:ext cx="53550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09480" y="273600"/>
            <a:ext cx="10973520" cy="1144800"/>
          </a:xfrm>
          <a:prstGeom prst="rect">
            <a:avLst/>
          </a:prstGeom>
          <a:noFill/>
          <a:ln w="0">
            <a:noFill/>
          </a:ln>
        </p:spPr>
        <p:txBody>
          <a:bodyPr lIns="0" tIns="0" rIns="0" bIns="0" anchor="ctr">
            <a:noAutofit/>
          </a:bodyPr>
          <a:lstStyle/>
          <a:p>
            <a:endParaRPr lang="en-US" sz="4400" b="0" strike="noStrike" spc="-1">
              <a:solidFill>
                <a:srgbClr val="000000"/>
              </a:solidFill>
              <a:latin typeface="Calibri"/>
            </a:endParaRPr>
          </a:p>
        </p:txBody>
      </p:sp>
      <p:sp>
        <p:nvSpPr>
          <p:cNvPr id="30" name="PlaceHolder 2"/>
          <p:cNvSpPr>
            <a:spLocks noGrp="1"/>
          </p:cNvSpPr>
          <p:nvPr>
            <p:ph/>
          </p:nvPr>
        </p:nvSpPr>
        <p:spPr>
          <a:xfrm>
            <a:off x="609480" y="1604520"/>
            <a:ext cx="35334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31" name="PlaceHolder 3"/>
          <p:cNvSpPr>
            <a:spLocks noGrp="1"/>
          </p:cNvSpPr>
          <p:nvPr>
            <p:ph/>
          </p:nvPr>
        </p:nvSpPr>
        <p:spPr>
          <a:xfrm>
            <a:off x="4320000" y="1604520"/>
            <a:ext cx="35334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32" name="PlaceHolder 4"/>
          <p:cNvSpPr>
            <a:spLocks noGrp="1"/>
          </p:cNvSpPr>
          <p:nvPr>
            <p:ph/>
          </p:nvPr>
        </p:nvSpPr>
        <p:spPr>
          <a:xfrm>
            <a:off x="8030520" y="1604520"/>
            <a:ext cx="35334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33" name="PlaceHolder 5"/>
          <p:cNvSpPr>
            <a:spLocks noGrp="1"/>
          </p:cNvSpPr>
          <p:nvPr>
            <p:ph/>
          </p:nvPr>
        </p:nvSpPr>
        <p:spPr>
          <a:xfrm>
            <a:off x="609480" y="3682080"/>
            <a:ext cx="35334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34" name="PlaceHolder 6"/>
          <p:cNvSpPr>
            <a:spLocks noGrp="1"/>
          </p:cNvSpPr>
          <p:nvPr>
            <p:ph/>
          </p:nvPr>
        </p:nvSpPr>
        <p:spPr>
          <a:xfrm>
            <a:off x="4320000" y="3682080"/>
            <a:ext cx="35334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35" name="PlaceHolder 7"/>
          <p:cNvSpPr>
            <a:spLocks noGrp="1"/>
          </p:cNvSpPr>
          <p:nvPr>
            <p:ph/>
          </p:nvPr>
        </p:nvSpPr>
        <p:spPr>
          <a:xfrm>
            <a:off x="8030520" y="3682080"/>
            <a:ext cx="35334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9" name="PlaceHolder 1"/>
          <p:cNvSpPr>
            <a:spLocks noGrp="1"/>
          </p:cNvSpPr>
          <p:nvPr>
            <p:ph type="title"/>
          </p:nvPr>
        </p:nvSpPr>
        <p:spPr>
          <a:xfrm>
            <a:off x="609480" y="273600"/>
            <a:ext cx="10973520" cy="1144800"/>
          </a:xfrm>
          <a:prstGeom prst="rect">
            <a:avLst/>
          </a:prstGeom>
          <a:noFill/>
          <a:ln w="0">
            <a:noFill/>
          </a:ln>
        </p:spPr>
        <p:txBody>
          <a:bodyPr lIns="0" tIns="0" rIns="0" bIns="0" anchor="ctr">
            <a:noAutofit/>
          </a:bodyPr>
          <a:lstStyle/>
          <a:p>
            <a:endParaRPr lang="en-US" sz="4400" b="0" strike="noStrike" spc="-1">
              <a:solidFill>
                <a:srgbClr val="000000"/>
              </a:solidFill>
              <a:latin typeface="Calibri"/>
            </a:endParaRPr>
          </a:p>
        </p:txBody>
      </p:sp>
      <p:sp>
        <p:nvSpPr>
          <p:cNvPr id="60" name="PlaceHolder 2"/>
          <p:cNvSpPr>
            <a:spLocks noGrp="1"/>
          </p:cNvSpPr>
          <p:nvPr>
            <p:ph type="subTitle"/>
          </p:nvPr>
        </p:nvSpPr>
        <p:spPr>
          <a:xfrm>
            <a:off x="609480" y="1604520"/>
            <a:ext cx="10973520" cy="3977280"/>
          </a:xfrm>
          <a:prstGeom prst="rect">
            <a:avLst/>
          </a:prstGeom>
          <a:noFill/>
          <a:ln w="0">
            <a:noFill/>
          </a:ln>
        </p:spPr>
        <p:txBody>
          <a:bodyPr lIns="0" tIns="0" rIns="0" bIns="0" anchor="ctr">
            <a:noAutofit/>
          </a:bodyPr>
          <a:lstStyle/>
          <a:p>
            <a:endParaRPr lang="en-US" sz="3200" b="0" strike="noStrike" spc="-1">
              <a:solidFill>
                <a:srgbClr val="000000"/>
              </a:solidFill>
              <a:latin typeface="Calibri"/>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609480" y="273600"/>
            <a:ext cx="10973520" cy="1144800"/>
          </a:xfrm>
          <a:prstGeom prst="rect">
            <a:avLst/>
          </a:prstGeom>
          <a:noFill/>
          <a:ln w="0">
            <a:noFill/>
          </a:ln>
        </p:spPr>
        <p:txBody>
          <a:bodyPr lIns="0" tIns="0" rIns="0" bIns="0" anchor="ctr">
            <a:noAutofit/>
          </a:bodyPr>
          <a:lstStyle/>
          <a:p>
            <a:endParaRPr lang="en-US" sz="4400" b="0" strike="noStrike" spc="-1">
              <a:solidFill>
                <a:srgbClr val="000000"/>
              </a:solidFill>
              <a:latin typeface="Calibri"/>
            </a:endParaRPr>
          </a:p>
        </p:txBody>
      </p:sp>
      <p:sp>
        <p:nvSpPr>
          <p:cNvPr id="62" name="PlaceHolder 2"/>
          <p:cNvSpPr>
            <a:spLocks noGrp="1"/>
          </p:cNvSpPr>
          <p:nvPr>
            <p:ph/>
          </p:nvPr>
        </p:nvSpPr>
        <p:spPr>
          <a:xfrm>
            <a:off x="609480" y="1604520"/>
            <a:ext cx="10973520" cy="397728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609480" y="273600"/>
            <a:ext cx="10973520" cy="1144800"/>
          </a:xfrm>
          <a:prstGeom prst="rect">
            <a:avLst/>
          </a:prstGeom>
          <a:noFill/>
          <a:ln w="0">
            <a:noFill/>
          </a:ln>
        </p:spPr>
        <p:txBody>
          <a:bodyPr lIns="0" tIns="0" rIns="0" bIns="0" anchor="ctr">
            <a:noAutofit/>
          </a:bodyPr>
          <a:lstStyle/>
          <a:p>
            <a:endParaRPr lang="en-US" sz="4400" b="0" strike="noStrike" spc="-1">
              <a:solidFill>
                <a:srgbClr val="000000"/>
              </a:solidFill>
              <a:latin typeface="Calibri"/>
            </a:endParaRPr>
          </a:p>
        </p:txBody>
      </p:sp>
      <p:sp>
        <p:nvSpPr>
          <p:cNvPr id="64" name="PlaceHolder 2"/>
          <p:cNvSpPr>
            <a:spLocks noGrp="1"/>
          </p:cNvSpPr>
          <p:nvPr>
            <p:ph/>
          </p:nvPr>
        </p:nvSpPr>
        <p:spPr>
          <a:xfrm>
            <a:off x="609480" y="1604520"/>
            <a:ext cx="5355000" cy="397728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65" name="PlaceHolder 3"/>
          <p:cNvSpPr>
            <a:spLocks noGrp="1"/>
          </p:cNvSpPr>
          <p:nvPr>
            <p:ph/>
          </p:nvPr>
        </p:nvSpPr>
        <p:spPr>
          <a:xfrm>
            <a:off x="6232680" y="1604520"/>
            <a:ext cx="5355000" cy="397728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6" name="PlaceHolder 1"/>
          <p:cNvSpPr>
            <a:spLocks noGrp="1"/>
          </p:cNvSpPr>
          <p:nvPr>
            <p:ph type="title"/>
          </p:nvPr>
        </p:nvSpPr>
        <p:spPr>
          <a:xfrm>
            <a:off x="609480" y="273600"/>
            <a:ext cx="10973520" cy="1144800"/>
          </a:xfrm>
          <a:prstGeom prst="rect">
            <a:avLst/>
          </a:prstGeom>
          <a:noFill/>
          <a:ln w="0">
            <a:noFill/>
          </a:ln>
        </p:spPr>
        <p:txBody>
          <a:bodyPr lIns="0" tIns="0" rIns="0" bIns="0" anchor="ctr">
            <a:noAutofit/>
          </a:bodyPr>
          <a:lstStyle/>
          <a:p>
            <a:endParaRPr lang="en-US" sz="44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67" name="PlaceHolder 1"/>
          <p:cNvSpPr>
            <a:spLocks noGrp="1"/>
          </p:cNvSpPr>
          <p:nvPr>
            <p:ph type="subTitle"/>
          </p:nvPr>
        </p:nvSpPr>
        <p:spPr>
          <a:xfrm>
            <a:off x="609480" y="273600"/>
            <a:ext cx="10973520" cy="5307840"/>
          </a:xfrm>
          <a:prstGeom prst="rect">
            <a:avLst/>
          </a:prstGeom>
          <a:noFill/>
          <a:ln w="0">
            <a:noFill/>
          </a:ln>
        </p:spPr>
        <p:txBody>
          <a:bodyPr lIns="0" tIns="0" rIns="0" bIns="0" anchor="ctr">
            <a:noAutofit/>
          </a:bodyPr>
          <a:lstStyle/>
          <a:p>
            <a:endParaRPr lang="en-US" sz="3200" b="0" strike="noStrike" spc="-1">
              <a:solidFill>
                <a:srgbClr val="000000"/>
              </a:solidFill>
              <a:latin typeface="Calibri"/>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609480" y="273600"/>
            <a:ext cx="10973520" cy="1144800"/>
          </a:xfrm>
          <a:prstGeom prst="rect">
            <a:avLst/>
          </a:prstGeom>
          <a:noFill/>
          <a:ln w="0">
            <a:noFill/>
          </a:ln>
        </p:spPr>
        <p:txBody>
          <a:bodyPr lIns="0" tIns="0" rIns="0" bIns="0" anchor="ctr">
            <a:noAutofit/>
          </a:bodyPr>
          <a:lstStyle/>
          <a:p>
            <a:endParaRPr lang="en-US" sz="4400" b="0" strike="noStrike" spc="-1">
              <a:solidFill>
                <a:srgbClr val="000000"/>
              </a:solidFill>
              <a:latin typeface="Calibri"/>
            </a:endParaRPr>
          </a:p>
        </p:txBody>
      </p:sp>
      <p:sp>
        <p:nvSpPr>
          <p:cNvPr id="69" name="PlaceHolder 2"/>
          <p:cNvSpPr>
            <a:spLocks noGrp="1"/>
          </p:cNvSpPr>
          <p:nvPr>
            <p:ph/>
          </p:nvPr>
        </p:nvSpPr>
        <p:spPr>
          <a:xfrm>
            <a:off x="609480" y="1604520"/>
            <a:ext cx="53550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70" name="PlaceHolder 3"/>
          <p:cNvSpPr>
            <a:spLocks noGrp="1"/>
          </p:cNvSpPr>
          <p:nvPr>
            <p:ph/>
          </p:nvPr>
        </p:nvSpPr>
        <p:spPr>
          <a:xfrm>
            <a:off x="6232680" y="1604520"/>
            <a:ext cx="5355000" cy="397728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71" name="PlaceHolder 4"/>
          <p:cNvSpPr>
            <a:spLocks noGrp="1"/>
          </p:cNvSpPr>
          <p:nvPr>
            <p:ph/>
          </p:nvPr>
        </p:nvSpPr>
        <p:spPr>
          <a:xfrm>
            <a:off x="609480" y="3682080"/>
            <a:ext cx="53550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480" y="273600"/>
            <a:ext cx="10973520" cy="1144800"/>
          </a:xfrm>
          <a:prstGeom prst="rect">
            <a:avLst/>
          </a:prstGeom>
          <a:noFill/>
          <a:ln w="0">
            <a:noFill/>
          </a:ln>
        </p:spPr>
        <p:txBody>
          <a:bodyPr lIns="0" tIns="0" rIns="0" bIns="0" anchor="ctr">
            <a:noAutofit/>
          </a:bodyPr>
          <a:lstStyle/>
          <a:p>
            <a:endParaRPr lang="en-US" sz="4400" b="0" strike="noStrike" spc="-1">
              <a:solidFill>
                <a:srgbClr val="000000"/>
              </a:solidFill>
              <a:latin typeface="Calibri"/>
            </a:endParaRPr>
          </a:p>
        </p:txBody>
      </p:sp>
      <p:sp>
        <p:nvSpPr>
          <p:cNvPr id="3" name="PlaceHolder 2"/>
          <p:cNvSpPr>
            <a:spLocks noGrp="1"/>
          </p:cNvSpPr>
          <p:nvPr>
            <p:ph type="subTitle"/>
          </p:nvPr>
        </p:nvSpPr>
        <p:spPr>
          <a:xfrm>
            <a:off x="609480" y="1604520"/>
            <a:ext cx="10973520" cy="3977280"/>
          </a:xfrm>
          <a:prstGeom prst="rect">
            <a:avLst/>
          </a:prstGeom>
          <a:noFill/>
          <a:ln w="0">
            <a:noFill/>
          </a:ln>
        </p:spPr>
        <p:txBody>
          <a:bodyPr lIns="0" tIns="0" rIns="0" bIns="0" anchor="ctr">
            <a:noAutofit/>
          </a:bodyPr>
          <a:lstStyle/>
          <a:p>
            <a:endParaRPr lang="en-US" sz="3200" b="0" strike="noStrike" spc="-1">
              <a:solidFill>
                <a:srgbClr val="000000"/>
              </a:solidFill>
              <a:latin typeface="Calibri"/>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609480" y="273600"/>
            <a:ext cx="10973520" cy="1144800"/>
          </a:xfrm>
          <a:prstGeom prst="rect">
            <a:avLst/>
          </a:prstGeom>
          <a:noFill/>
          <a:ln w="0">
            <a:noFill/>
          </a:ln>
        </p:spPr>
        <p:txBody>
          <a:bodyPr lIns="0" tIns="0" rIns="0" bIns="0" anchor="ctr">
            <a:noAutofit/>
          </a:bodyPr>
          <a:lstStyle/>
          <a:p>
            <a:endParaRPr lang="en-US" sz="4400" b="0" strike="noStrike" spc="-1">
              <a:solidFill>
                <a:srgbClr val="000000"/>
              </a:solidFill>
              <a:latin typeface="Calibri"/>
            </a:endParaRPr>
          </a:p>
        </p:txBody>
      </p:sp>
      <p:sp>
        <p:nvSpPr>
          <p:cNvPr id="73" name="PlaceHolder 2"/>
          <p:cNvSpPr>
            <a:spLocks noGrp="1"/>
          </p:cNvSpPr>
          <p:nvPr>
            <p:ph/>
          </p:nvPr>
        </p:nvSpPr>
        <p:spPr>
          <a:xfrm>
            <a:off x="609480" y="1604520"/>
            <a:ext cx="5355000" cy="397728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74" name="PlaceHolder 3"/>
          <p:cNvSpPr>
            <a:spLocks noGrp="1"/>
          </p:cNvSpPr>
          <p:nvPr>
            <p:ph/>
          </p:nvPr>
        </p:nvSpPr>
        <p:spPr>
          <a:xfrm>
            <a:off x="6232680" y="1604520"/>
            <a:ext cx="53550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75" name="PlaceHolder 4"/>
          <p:cNvSpPr>
            <a:spLocks noGrp="1"/>
          </p:cNvSpPr>
          <p:nvPr>
            <p:ph/>
          </p:nvPr>
        </p:nvSpPr>
        <p:spPr>
          <a:xfrm>
            <a:off x="6232680" y="3682080"/>
            <a:ext cx="53550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609480" y="273600"/>
            <a:ext cx="10973520" cy="1144800"/>
          </a:xfrm>
          <a:prstGeom prst="rect">
            <a:avLst/>
          </a:prstGeom>
          <a:noFill/>
          <a:ln w="0">
            <a:noFill/>
          </a:ln>
        </p:spPr>
        <p:txBody>
          <a:bodyPr lIns="0" tIns="0" rIns="0" bIns="0" anchor="ctr">
            <a:noAutofit/>
          </a:bodyPr>
          <a:lstStyle/>
          <a:p>
            <a:endParaRPr lang="en-US" sz="4400" b="0" strike="noStrike" spc="-1">
              <a:solidFill>
                <a:srgbClr val="000000"/>
              </a:solidFill>
              <a:latin typeface="Calibri"/>
            </a:endParaRPr>
          </a:p>
        </p:txBody>
      </p:sp>
      <p:sp>
        <p:nvSpPr>
          <p:cNvPr id="77" name="PlaceHolder 2"/>
          <p:cNvSpPr>
            <a:spLocks noGrp="1"/>
          </p:cNvSpPr>
          <p:nvPr>
            <p:ph/>
          </p:nvPr>
        </p:nvSpPr>
        <p:spPr>
          <a:xfrm>
            <a:off x="609480" y="1604520"/>
            <a:ext cx="53550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78" name="PlaceHolder 3"/>
          <p:cNvSpPr>
            <a:spLocks noGrp="1"/>
          </p:cNvSpPr>
          <p:nvPr>
            <p:ph/>
          </p:nvPr>
        </p:nvSpPr>
        <p:spPr>
          <a:xfrm>
            <a:off x="6232680" y="1604520"/>
            <a:ext cx="53550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79" name="PlaceHolder 4"/>
          <p:cNvSpPr>
            <a:spLocks noGrp="1"/>
          </p:cNvSpPr>
          <p:nvPr>
            <p:ph/>
          </p:nvPr>
        </p:nvSpPr>
        <p:spPr>
          <a:xfrm>
            <a:off x="609480" y="3682080"/>
            <a:ext cx="1097352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609480" y="273600"/>
            <a:ext cx="10973520" cy="1144800"/>
          </a:xfrm>
          <a:prstGeom prst="rect">
            <a:avLst/>
          </a:prstGeom>
          <a:noFill/>
          <a:ln w="0">
            <a:noFill/>
          </a:ln>
        </p:spPr>
        <p:txBody>
          <a:bodyPr lIns="0" tIns="0" rIns="0" bIns="0" anchor="ctr">
            <a:noAutofit/>
          </a:bodyPr>
          <a:lstStyle/>
          <a:p>
            <a:endParaRPr lang="en-US" sz="4400" b="0" strike="noStrike" spc="-1">
              <a:solidFill>
                <a:srgbClr val="000000"/>
              </a:solidFill>
              <a:latin typeface="Calibri"/>
            </a:endParaRPr>
          </a:p>
        </p:txBody>
      </p:sp>
      <p:sp>
        <p:nvSpPr>
          <p:cNvPr id="81" name="PlaceHolder 2"/>
          <p:cNvSpPr>
            <a:spLocks noGrp="1"/>
          </p:cNvSpPr>
          <p:nvPr>
            <p:ph/>
          </p:nvPr>
        </p:nvSpPr>
        <p:spPr>
          <a:xfrm>
            <a:off x="609480" y="1604520"/>
            <a:ext cx="1097352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82" name="PlaceHolder 3"/>
          <p:cNvSpPr>
            <a:spLocks noGrp="1"/>
          </p:cNvSpPr>
          <p:nvPr>
            <p:ph/>
          </p:nvPr>
        </p:nvSpPr>
        <p:spPr>
          <a:xfrm>
            <a:off x="609480" y="3682080"/>
            <a:ext cx="1097352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609480" y="273600"/>
            <a:ext cx="10973520" cy="1144800"/>
          </a:xfrm>
          <a:prstGeom prst="rect">
            <a:avLst/>
          </a:prstGeom>
          <a:noFill/>
          <a:ln w="0">
            <a:noFill/>
          </a:ln>
        </p:spPr>
        <p:txBody>
          <a:bodyPr lIns="0" tIns="0" rIns="0" bIns="0" anchor="ctr">
            <a:noAutofit/>
          </a:bodyPr>
          <a:lstStyle/>
          <a:p>
            <a:endParaRPr lang="en-US" sz="4400" b="0" strike="noStrike" spc="-1">
              <a:solidFill>
                <a:srgbClr val="000000"/>
              </a:solidFill>
              <a:latin typeface="Calibri"/>
            </a:endParaRPr>
          </a:p>
        </p:txBody>
      </p:sp>
      <p:sp>
        <p:nvSpPr>
          <p:cNvPr id="84" name="PlaceHolder 2"/>
          <p:cNvSpPr>
            <a:spLocks noGrp="1"/>
          </p:cNvSpPr>
          <p:nvPr>
            <p:ph/>
          </p:nvPr>
        </p:nvSpPr>
        <p:spPr>
          <a:xfrm>
            <a:off x="609480" y="1604520"/>
            <a:ext cx="53550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85" name="PlaceHolder 3"/>
          <p:cNvSpPr>
            <a:spLocks noGrp="1"/>
          </p:cNvSpPr>
          <p:nvPr>
            <p:ph/>
          </p:nvPr>
        </p:nvSpPr>
        <p:spPr>
          <a:xfrm>
            <a:off x="6232680" y="1604520"/>
            <a:ext cx="53550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86" name="PlaceHolder 4"/>
          <p:cNvSpPr>
            <a:spLocks noGrp="1"/>
          </p:cNvSpPr>
          <p:nvPr>
            <p:ph/>
          </p:nvPr>
        </p:nvSpPr>
        <p:spPr>
          <a:xfrm>
            <a:off x="609480" y="3682080"/>
            <a:ext cx="53550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87" name="PlaceHolder 5"/>
          <p:cNvSpPr>
            <a:spLocks noGrp="1"/>
          </p:cNvSpPr>
          <p:nvPr>
            <p:ph/>
          </p:nvPr>
        </p:nvSpPr>
        <p:spPr>
          <a:xfrm>
            <a:off x="6232680" y="3682080"/>
            <a:ext cx="53550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609480" y="273600"/>
            <a:ext cx="10973520" cy="1144800"/>
          </a:xfrm>
          <a:prstGeom prst="rect">
            <a:avLst/>
          </a:prstGeom>
          <a:noFill/>
          <a:ln w="0">
            <a:noFill/>
          </a:ln>
        </p:spPr>
        <p:txBody>
          <a:bodyPr lIns="0" tIns="0" rIns="0" bIns="0" anchor="ctr">
            <a:noAutofit/>
          </a:bodyPr>
          <a:lstStyle/>
          <a:p>
            <a:endParaRPr lang="en-US" sz="4400" b="0" strike="noStrike" spc="-1">
              <a:solidFill>
                <a:srgbClr val="000000"/>
              </a:solidFill>
              <a:latin typeface="Calibri"/>
            </a:endParaRPr>
          </a:p>
        </p:txBody>
      </p:sp>
      <p:sp>
        <p:nvSpPr>
          <p:cNvPr id="89" name="PlaceHolder 2"/>
          <p:cNvSpPr>
            <a:spLocks noGrp="1"/>
          </p:cNvSpPr>
          <p:nvPr>
            <p:ph/>
          </p:nvPr>
        </p:nvSpPr>
        <p:spPr>
          <a:xfrm>
            <a:off x="609480" y="1604520"/>
            <a:ext cx="35334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90" name="PlaceHolder 3"/>
          <p:cNvSpPr>
            <a:spLocks noGrp="1"/>
          </p:cNvSpPr>
          <p:nvPr>
            <p:ph/>
          </p:nvPr>
        </p:nvSpPr>
        <p:spPr>
          <a:xfrm>
            <a:off x="4320000" y="1604520"/>
            <a:ext cx="35334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91" name="PlaceHolder 4"/>
          <p:cNvSpPr>
            <a:spLocks noGrp="1"/>
          </p:cNvSpPr>
          <p:nvPr>
            <p:ph/>
          </p:nvPr>
        </p:nvSpPr>
        <p:spPr>
          <a:xfrm>
            <a:off x="8030520" y="1604520"/>
            <a:ext cx="35334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92" name="PlaceHolder 5"/>
          <p:cNvSpPr>
            <a:spLocks noGrp="1"/>
          </p:cNvSpPr>
          <p:nvPr>
            <p:ph/>
          </p:nvPr>
        </p:nvSpPr>
        <p:spPr>
          <a:xfrm>
            <a:off x="609480" y="3682080"/>
            <a:ext cx="35334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93" name="PlaceHolder 6"/>
          <p:cNvSpPr>
            <a:spLocks noGrp="1"/>
          </p:cNvSpPr>
          <p:nvPr>
            <p:ph/>
          </p:nvPr>
        </p:nvSpPr>
        <p:spPr>
          <a:xfrm>
            <a:off x="4320000" y="3682080"/>
            <a:ext cx="35334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94" name="PlaceHolder 7"/>
          <p:cNvSpPr>
            <a:spLocks noGrp="1"/>
          </p:cNvSpPr>
          <p:nvPr>
            <p:ph/>
          </p:nvPr>
        </p:nvSpPr>
        <p:spPr>
          <a:xfrm>
            <a:off x="8030520" y="3682080"/>
            <a:ext cx="35334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 name="PlaceHolder 1"/>
          <p:cNvSpPr>
            <a:spLocks noGrp="1"/>
          </p:cNvSpPr>
          <p:nvPr>
            <p:ph type="title"/>
          </p:nvPr>
        </p:nvSpPr>
        <p:spPr>
          <a:xfrm>
            <a:off x="609480" y="273600"/>
            <a:ext cx="10973520" cy="1144800"/>
          </a:xfrm>
          <a:prstGeom prst="rect">
            <a:avLst/>
          </a:prstGeom>
          <a:noFill/>
          <a:ln w="0">
            <a:noFill/>
          </a:ln>
        </p:spPr>
        <p:txBody>
          <a:bodyPr lIns="0" tIns="0" rIns="0" bIns="0" anchor="ctr">
            <a:noAutofit/>
          </a:bodyPr>
          <a:lstStyle/>
          <a:p>
            <a:endParaRPr lang="en-US" sz="4400" b="0" strike="noStrike" spc="-1">
              <a:solidFill>
                <a:srgbClr val="000000"/>
              </a:solidFill>
              <a:latin typeface="Calibri"/>
            </a:endParaRPr>
          </a:p>
        </p:txBody>
      </p:sp>
      <p:sp>
        <p:nvSpPr>
          <p:cNvPr id="3" name="PlaceHolder 2"/>
          <p:cNvSpPr>
            <a:spLocks noGrp="1"/>
          </p:cNvSpPr>
          <p:nvPr>
            <p:ph/>
          </p:nvPr>
        </p:nvSpPr>
        <p:spPr>
          <a:xfrm>
            <a:off x="609480" y="1604520"/>
            <a:ext cx="10973520" cy="397728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73600"/>
            <a:ext cx="10973520" cy="1144800"/>
          </a:xfrm>
          <a:prstGeom prst="rect">
            <a:avLst/>
          </a:prstGeom>
          <a:noFill/>
          <a:ln w="0">
            <a:noFill/>
          </a:ln>
        </p:spPr>
        <p:txBody>
          <a:bodyPr lIns="0" tIns="0" rIns="0" bIns="0" anchor="ctr">
            <a:noAutofit/>
          </a:bodyPr>
          <a:lstStyle/>
          <a:p>
            <a:endParaRPr lang="en-US" sz="4400" b="0" strike="noStrike" spc="-1">
              <a:solidFill>
                <a:srgbClr val="000000"/>
              </a:solidFill>
              <a:latin typeface="Calibri"/>
            </a:endParaRPr>
          </a:p>
        </p:txBody>
      </p:sp>
      <p:sp>
        <p:nvSpPr>
          <p:cNvPr id="5" name="PlaceHolder 2"/>
          <p:cNvSpPr>
            <a:spLocks noGrp="1"/>
          </p:cNvSpPr>
          <p:nvPr>
            <p:ph/>
          </p:nvPr>
        </p:nvSpPr>
        <p:spPr>
          <a:xfrm>
            <a:off x="609480" y="1604520"/>
            <a:ext cx="5355000" cy="397728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6" name="PlaceHolder 3"/>
          <p:cNvSpPr>
            <a:spLocks noGrp="1"/>
          </p:cNvSpPr>
          <p:nvPr>
            <p:ph/>
          </p:nvPr>
        </p:nvSpPr>
        <p:spPr>
          <a:xfrm>
            <a:off x="6232680" y="1604520"/>
            <a:ext cx="5355000" cy="397728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PlaceHolder 1"/>
          <p:cNvSpPr>
            <a:spLocks noGrp="1"/>
          </p:cNvSpPr>
          <p:nvPr>
            <p:ph type="title"/>
          </p:nvPr>
        </p:nvSpPr>
        <p:spPr>
          <a:xfrm>
            <a:off x="609480" y="273600"/>
            <a:ext cx="10973520" cy="1144800"/>
          </a:xfrm>
          <a:prstGeom prst="rect">
            <a:avLst/>
          </a:prstGeom>
          <a:noFill/>
          <a:ln w="0">
            <a:noFill/>
          </a:ln>
        </p:spPr>
        <p:txBody>
          <a:bodyPr lIns="0" tIns="0" rIns="0" bIns="0" anchor="ctr">
            <a:noAutofit/>
          </a:bodyPr>
          <a:lstStyle/>
          <a:p>
            <a:endParaRPr lang="en-US" sz="44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8" name="PlaceHolder 1"/>
          <p:cNvSpPr>
            <a:spLocks noGrp="1"/>
          </p:cNvSpPr>
          <p:nvPr>
            <p:ph type="subTitle"/>
          </p:nvPr>
        </p:nvSpPr>
        <p:spPr>
          <a:xfrm>
            <a:off x="609480" y="273600"/>
            <a:ext cx="10973520" cy="5307840"/>
          </a:xfrm>
          <a:prstGeom prst="rect">
            <a:avLst/>
          </a:prstGeom>
          <a:noFill/>
          <a:ln w="0">
            <a:noFill/>
          </a:ln>
        </p:spPr>
        <p:txBody>
          <a:bodyPr lIns="0" tIns="0" rIns="0" bIns="0" anchor="ctr">
            <a:noAutofit/>
          </a:bodyPr>
          <a:lstStyle/>
          <a:p>
            <a:endParaRPr lang="en-US" sz="3200" b="0" strike="noStrike" spc="-1">
              <a:solidFill>
                <a:srgbClr val="000000"/>
              </a:solidFill>
              <a:latin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3520" cy="1144800"/>
          </a:xfrm>
          <a:prstGeom prst="rect">
            <a:avLst/>
          </a:prstGeom>
          <a:noFill/>
          <a:ln w="0">
            <a:noFill/>
          </a:ln>
        </p:spPr>
        <p:txBody>
          <a:bodyPr lIns="0" tIns="0" rIns="0" bIns="0" anchor="ctr">
            <a:noAutofit/>
          </a:bodyPr>
          <a:lstStyle/>
          <a:p>
            <a:endParaRPr lang="en-US" sz="4400" b="0" strike="noStrike" spc="-1">
              <a:solidFill>
                <a:srgbClr val="000000"/>
              </a:solidFill>
              <a:latin typeface="Calibri"/>
            </a:endParaRPr>
          </a:p>
        </p:txBody>
      </p:sp>
      <p:sp>
        <p:nvSpPr>
          <p:cNvPr id="10" name="PlaceHolder 2"/>
          <p:cNvSpPr>
            <a:spLocks noGrp="1"/>
          </p:cNvSpPr>
          <p:nvPr>
            <p:ph/>
          </p:nvPr>
        </p:nvSpPr>
        <p:spPr>
          <a:xfrm>
            <a:off x="609480" y="1604520"/>
            <a:ext cx="53550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11" name="PlaceHolder 3"/>
          <p:cNvSpPr>
            <a:spLocks noGrp="1"/>
          </p:cNvSpPr>
          <p:nvPr>
            <p:ph/>
          </p:nvPr>
        </p:nvSpPr>
        <p:spPr>
          <a:xfrm>
            <a:off x="6232680" y="1604520"/>
            <a:ext cx="5355000" cy="397728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12" name="PlaceHolder 4"/>
          <p:cNvSpPr>
            <a:spLocks noGrp="1"/>
          </p:cNvSpPr>
          <p:nvPr>
            <p:ph/>
          </p:nvPr>
        </p:nvSpPr>
        <p:spPr>
          <a:xfrm>
            <a:off x="609480" y="3682080"/>
            <a:ext cx="53550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609480" y="273600"/>
            <a:ext cx="10973520" cy="1144800"/>
          </a:xfrm>
          <a:prstGeom prst="rect">
            <a:avLst/>
          </a:prstGeom>
          <a:noFill/>
          <a:ln w="0">
            <a:noFill/>
          </a:ln>
        </p:spPr>
        <p:txBody>
          <a:bodyPr lIns="0" tIns="0" rIns="0" bIns="0" anchor="ctr">
            <a:noAutofit/>
          </a:bodyPr>
          <a:lstStyle/>
          <a:p>
            <a:endParaRPr lang="en-US" sz="4400" b="0" strike="noStrike" spc="-1">
              <a:solidFill>
                <a:srgbClr val="000000"/>
              </a:solidFill>
              <a:latin typeface="Calibri"/>
            </a:endParaRPr>
          </a:p>
        </p:txBody>
      </p:sp>
      <p:sp>
        <p:nvSpPr>
          <p:cNvPr id="14" name="PlaceHolder 2"/>
          <p:cNvSpPr>
            <a:spLocks noGrp="1"/>
          </p:cNvSpPr>
          <p:nvPr>
            <p:ph/>
          </p:nvPr>
        </p:nvSpPr>
        <p:spPr>
          <a:xfrm>
            <a:off x="609480" y="1604520"/>
            <a:ext cx="5355000" cy="397728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15" name="PlaceHolder 3"/>
          <p:cNvSpPr>
            <a:spLocks noGrp="1"/>
          </p:cNvSpPr>
          <p:nvPr>
            <p:ph/>
          </p:nvPr>
        </p:nvSpPr>
        <p:spPr>
          <a:xfrm>
            <a:off x="6232680" y="1604520"/>
            <a:ext cx="53550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16" name="PlaceHolder 4"/>
          <p:cNvSpPr>
            <a:spLocks noGrp="1"/>
          </p:cNvSpPr>
          <p:nvPr>
            <p:ph/>
          </p:nvPr>
        </p:nvSpPr>
        <p:spPr>
          <a:xfrm>
            <a:off x="6232680" y="3682080"/>
            <a:ext cx="53550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609480" y="273600"/>
            <a:ext cx="10973520" cy="1144800"/>
          </a:xfrm>
          <a:prstGeom prst="rect">
            <a:avLst/>
          </a:prstGeom>
          <a:noFill/>
          <a:ln w="0">
            <a:noFill/>
          </a:ln>
        </p:spPr>
        <p:txBody>
          <a:bodyPr lIns="0" tIns="0" rIns="0" bIns="0" anchor="ctr">
            <a:noAutofit/>
          </a:bodyPr>
          <a:lstStyle/>
          <a:p>
            <a:endParaRPr lang="en-US" sz="4400" b="0" strike="noStrike" spc="-1">
              <a:solidFill>
                <a:srgbClr val="000000"/>
              </a:solidFill>
              <a:latin typeface="Calibri"/>
            </a:endParaRPr>
          </a:p>
        </p:txBody>
      </p:sp>
      <p:sp>
        <p:nvSpPr>
          <p:cNvPr id="18" name="PlaceHolder 2"/>
          <p:cNvSpPr>
            <a:spLocks noGrp="1"/>
          </p:cNvSpPr>
          <p:nvPr>
            <p:ph/>
          </p:nvPr>
        </p:nvSpPr>
        <p:spPr>
          <a:xfrm>
            <a:off x="609480" y="1604520"/>
            <a:ext cx="53550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19" name="PlaceHolder 3"/>
          <p:cNvSpPr>
            <a:spLocks noGrp="1"/>
          </p:cNvSpPr>
          <p:nvPr>
            <p:ph/>
          </p:nvPr>
        </p:nvSpPr>
        <p:spPr>
          <a:xfrm>
            <a:off x="6232680" y="1604520"/>
            <a:ext cx="535500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
        <p:nvSpPr>
          <p:cNvPr id="20" name="PlaceHolder 4"/>
          <p:cNvSpPr>
            <a:spLocks noGrp="1"/>
          </p:cNvSpPr>
          <p:nvPr>
            <p:ph/>
          </p:nvPr>
        </p:nvSpPr>
        <p:spPr>
          <a:xfrm>
            <a:off x="609480" y="3682080"/>
            <a:ext cx="10973520" cy="1896840"/>
          </a:xfrm>
          <a:prstGeom prst="rect">
            <a:avLst/>
          </a:prstGeom>
          <a:noFill/>
          <a:ln w="0">
            <a:noFill/>
          </a:ln>
        </p:spPr>
        <p:txBody>
          <a:bodyPr lIns="0" tIns="0" rIns="0" bIns="0" anchor="t">
            <a:normAutofit/>
          </a:bodyPr>
          <a:lstStyle/>
          <a:p>
            <a:endParaRPr lang="en-US" sz="32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DFE3E5"/>
            </a:gs>
          </a:gsLst>
          <a:lin ang="8100000"/>
        </a:gradFill>
        <a:effectLst/>
      </p:bgPr>
    </p:bg>
    <p:spTree>
      <p:nvGrpSpPr>
        <p:cNvPr id="1" name=""/>
        <p:cNvGrpSpPr/>
        <p:nvPr/>
      </p:nvGrpSpPr>
      <p:grpSpPr>
        <a:xfrm>
          <a:off x="0" y="0"/>
          <a:ext cx="0" cy="0"/>
          <a:chOff x="0" y="0"/>
          <a:chExt cx="0" cy="0"/>
        </a:xfrm>
      </p:grpSpPr>
      <p:sp>
        <p:nvSpPr>
          <p:cNvPr id="36" name="מלבן 6"/>
          <p:cNvSpPr/>
          <p:nvPr/>
        </p:nvSpPr>
        <p:spPr>
          <a:xfrm>
            <a:off x="0" y="6497640"/>
            <a:ext cx="12192120" cy="360360"/>
          </a:xfrm>
          <a:prstGeom prst="rect">
            <a:avLst/>
          </a:pr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sp>
      <p:sp>
        <p:nvSpPr>
          <p:cNvPr id="37" name="משולש ישר-זווית 7"/>
          <p:cNvSpPr/>
          <p:nvPr/>
        </p:nvSpPr>
        <p:spPr>
          <a:xfrm>
            <a:off x="1440" y="5791320"/>
            <a:ext cx="1081080" cy="1079280"/>
          </a:xfrm>
          <a:custGeom>
            <a:avLst/>
            <a:gdLst/>
            <a:ahLst/>
            <a:cxnLst/>
            <a:rect l="l" t="t" r="r" b="b"/>
            <a:pathLst>
              <a:path w="21600" h="21600">
                <a:moveTo>
                  <a:pt x="0" y="0"/>
                </a:moveTo>
                <a:lnTo>
                  <a:pt x="21600" y="21600"/>
                </a:lnTo>
                <a:lnTo>
                  <a:pt x="0" y="21600"/>
                </a:lnTo>
                <a:lnTo>
                  <a:pt x="0" y="0"/>
                </a:lnTo>
                <a:close/>
              </a:path>
            </a:pathLst>
          </a:custGeom>
          <a:solidFill>
            <a:srgbClr val="A3CEED"/>
          </a:solidFill>
          <a:ln w="0">
            <a:noFill/>
          </a:ln>
        </p:spPr>
        <p:style>
          <a:lnRef idx="0">
            <a:scrgbClr r="0" g="0" b="0"/>
          </a:lnRef>
          <a:fillRef idx="0">
            <a:scrgbClr r="0" g="0" b="0"/>
          </a:fillRef>
          <a:effectRef idx="0">
            <a:scrgbClr r="0" g="0" b="0"/>
          </a:effectRef>
          <a:fontRef idx="minor"/>
        </p:style>
      </p:sp>
      <p:sp>
        <p:nvSpPr>
          <p:cNvPr id="38" name="משולש ישר-זווית 8"/>
          <p:cNvSpPr/>
          <p:nvPr/>
        </p:nvSpPr>
        <p:spPr>
          <a:xfrm>
            <a:off x="0" y="6146640"/>
            <a:ext cx="720720" cy="720720"/>
          </a:xfrm>
          <a:custGeom>
            <a:avLst/>
            <a:gdLst/>
            <a:ahLst/>
            <a:cxnLst/>
            <a:rect l="l" t="t" r="r" b="b"/>
            <a:pathLst>
              <a:path w="21600" h="21600">
                <a:moveTo>
                  <a:pt x="0" y="0"/>
                </a:moveTo>
                <a:lnTo>
                  <a:pt x="21600" y="21600"/>
                </a:lnTo>
                <a:lnTo>
                  <a:pt x="0" y="21600"/>
                </a:lnTo>
                <a:lnTo>
                  <a:pt x="0" y="0"/>
                </a:lnTo>
                <a:close/>
              </a:path>
            </a:pathLst>
          </a:custGeom>
          <a:solidFill>
            <a:srgbClr val="1482AC">
              <a:alpha val="80000"/>
            </a:srgbClr>
          </a:solidFill>
          <a:ln w="0">
            <a:noFill/>
          </a:ln>
        </p:spPr>
        <p:style>
          <a:lnRef idx="0">
            <a:scrgbClr r="0" g="0" b="0"/>
          </a:lnRef>
          <a:fillRef idx="0">
            <a:scrgbClr r="0" g="0" b="0"/>
          </a:fillRef>
          <a:effectRef idx="0">
            <a:scrgbClr r="0" g="0" b="0"/>
          </a:effectRef>
          <a:fontRef idx="minor"/>
        </p:style>
      </p:sp>
      <p:sp>
        <p:nvSpPr>
          <p:cNvPr id="39" name="משולש ישר-זווית 9"/>
          <p:cNvSpPr/>
          <p:nvPr/>
        </p:nvSpPr>
        <p:spPr>
          <a:xfrm>
            <a:off x="0" y="6507000"/>
            <a:ext cx="360360" cy="360360"/>
          </a:xfrm>
          <a:custGeom>
            <a:avLst/>
            <a:gdLst/>
            <a:ahLst/>
            <a:cxnLst/>
            <a:rect l="l" t="t" r="r" b="b"/>
            <a:pathLst>
              <a:path w="21600" h="21600">
                <a:moveTo>
                  <a:pt x="0" y="0"/>
                </a:moveTo>
                <a:lnTo>
                  <a:pt x="21600" y="21600"/>
                </a:lnTo>
                <a:lnTo>
                  <a:pt x="0" y="21600"/>
                </a:lnTo>
                <a:lnTo>
                  <a:pt x="0" y="0"/>
                </a:lnTo>
                <a:close/>
              </a:path>
            </a:pathLst>
          </a:custGeom>
          <a:solidFill>
            <a:srgbClr val="1D6295"/>
          </a:solidFill>
          <a:ln w="0">
            <a:noFill/>
          </a:ln>
        </p:spPr>
        <p:style>
          <a:lnRef idx="0">
            <a:scrgbClr r="0" g="0" b="0"/>
          </a:lnRef>
          <a:fillRef idx="0">
            <a:scrgbClr r="0" g="0" b="0"/>
          </a:fillRef>
          <a:effectRef idx="0">
            <a:scrgbClr r="0" g="0" b="0"/>
          </a:effectRef>
          <a:fontRef idx="minor"/>
        </p:style>
      </p:sp>
      <p:sp>
        <p:nvSpPr>
          <p:cNvPr id="40" name="TextBox 10"/>
          <p:cNvSpPr/>
          <p:nvPr/>
        </p:nvSpPr>
        <p:spPr>
          <a:xfrm>
            <a:off x="233280" y="6507000"/>
            <a:ext cx="333684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AdumaFOT Regular"/>
                <a:cs typeface="AdumaFOT Regular"/>
              </a:rPr>
              <a:t>נושא השיעור מונה תדר</a:t>
            </a:r>
            <a:endParaRPr lang="en-US" sz="1800" b="0" strike="noStrike" spc="-1">
              <a:solidFill>
                <a:srgbClr val="000000"/>
              </a:solidFill>
              <a:latin typeface="Calibri"/>
            </a:endParaRPr>
          </a:p>
        </p:txBody>
      </p:sp>
      <p:sp>
        <p:nvSpPr>
          <p:cNvPr id="41" name="TextBox 11"/>
          <p:cNvSpPr/>
          <p:nvPr/>
        </p:nvSpPr>
        <p:spPr>
          <a:xfrm>
            <a:off x="5334120" y="6497640"/>
            <a:ext cx="152388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AdumaFOT Regular"/>
                <a:ea typeface="AdumaFOT Regular"/>
              </a:rPr>
              <a:t>- בלמ"ס -</a:t>
            </a:r>
            <a:endParaRPr lang="en-US" sz="1800" b="0" strike="noStrike" spc="-1">
              <a:solidFill>
                <a:srgbClr val="000000"/>
              </a:solidFill>
              <a:latin typeface="Calibri"/>
            </a:endParaRPr>
          </a:p>
        </p:txBody>
      </p:sp>
      <p:sp>
        <p:nvSpPr>
          <p:cNvPr id="42" name="TextBox 12"/>
          <p:cNvSpPr/>
          <p:nvPr/>
        </p:nvSpPr>
        <p:spPr>
          <a:xfrm>
            <a:off x="11442600" y="6502320"/>
            <a:ext cx="74952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2E2D2A2D-B456-4623-A208-636EE016B4D6}" type="slidenum">
              <a:rPr lang="he-IL" sz="1800" b="0" strike="noStrike" spc="-1">
                <a:solidFill>
                  <a:srgbClr val="FFFFFF"/>
                </a:solidFill>
                <a:latin typeface="AdumaFOT Regular"/>
                <a:ea typeface="AdumaFOT Regular"/>
              </a:rPr>
              <a:t>‹#›</a:t>
            </a:fld>
            <a:endParaRPr lang="en-US" sz="1800" b="0" strike="noStrike" spc="-1">
              <a:solidFill>
                <a:srgbClr val="000000"/>
              </a:solidFill>
              <a:latin typeface="Calibri"/>
            </a:endParaRPr>
          </a:p>
        </p:txBody>
      </p:sp>
      <p:sp>
        <p:nvSpPr>
          <p:cNvPr id="43" name="אליפסה 13"/>
          <p:cNvSpPr/>
          <p:nvPr/>
        </p:nvSpPr>
        <p:spPr>
          <a:xfrm>
            <a:off x="179280" y="179280"/>
            <a:ext cx="720720" cy="719280"/>
          </a:xfrm>
          <a:prstGeom prst="ellipse">
            <a:avLst/>
          </a:prstGeom>
          <a:blipFill rotWithShape="0">
            <a:blip r:embed="rId14"/>
            <a:srcRect/>
            <a:stretch/>
          </a:blipFill>
          <a:ln w="0">
            <a:noFill/>
          </a:ln>
        </p:spPr>
        <p:style>
          <a:lnRef idx="0">
            <a:scrgbClr r="0" g="0" b="0"/>
          </a:lnRef>
          <a:fillRef idx="0">
            <a:scrgbClr r="0" g="0" b="0"/>
          </a:fillRef>
          <a:effectRef idx="0">
            <a:scrgbClr r="0" g="0" b="0"/>
          </a:effectRef>
          <a:fontRef idx="minor"/>
        </p:style>
      </p:sp>
      <p:sp>
        <p:nvSpPr>
          <p:cNvPr id="44" name="מחבר ישר 14"/>
          <p:cNvSpPr/>
          <p:nvPr/>
        </p:nvSpPr>
        <p:spPr>
          <a:xfrm>
            <a:off x="10344240" y="1457280"/>
            <a:ext cx="0" cy="4861080"/>
          </a:xfrm>
          <a:prstGeom prst="line">
            <a:avLst/>
          </a:prstGeom>
          <a:ln w="19080">
            <a:solidFill>
              <a:srgbClr val="1D6295"/>
            </a:solidFill>
            <a:miter/>
          </a:ln>
        </p:spPr>
        <p:style>
          <a:lnRef idx="0">
            <a:scrgbClr r="0" g="0" b="0"/>
          </a:lnRef>
          <a:fillRef idx="0">
            <a:scrgbClr r="0" g="0" b="0"/>
          </a:fillRef>
          <a:effectRef idx="0">
            <a:scrgbClr r="0" g="0" b="0"/>
          </a:effectRef>
          <a:fontRef idx="minor"/>
        </p:style>
      </p:sp>
      <p:sp>
        <p:nvSpPr>
          <p:cNvPr id="45" name="מחבר ישר 15"/>
          <p:cNvSpPr/>
          <p:nvPr/>
        </p:nvSpPr>
        <p:spPr>
          <a:xfrm flipH="1">
            <a:off x="3144960" y="898560"/>
            <a:ext cx="7199280" cy="0"/>
          </a:xfrm>
          <a:prstGeom prst="line">
            <a:avLst/>
          </a:prstGeom>
          <a:ln w="50760" cap="rnd">
            <a:solidFill>
              <a:srgbClr val="1D6295"/>
            </a:solidFill>
            <a:miter/>
          </a:ln>
        </p:spPr>
        <p:style>
          <a:lnRef idx="0">
            <a:scrgbClr r="0" g="0" b="0"/>
          </a:lnRef>
          <a:fillRef idx="0">
            <a:scrgbClr r="0" g="0" b="0"/>
          </a:fillRef>
          <a:effectRef idx="0">
            <a:scrgbClr r="0" g="0" b="0"/>
          </a:effectRef>
          <a:fontRef idx="minor"/>
        </p:style>
      </p:sp>
      <p:sp>
        <p:nvSpPr>
          <p:cNvPr id="46" name="מלבן מעוגל 16"/>
          <p:cNvSpPr/>
          <p:nvPr/>
        </p:nvSpPr>
        <p:spPr>
          <a:xfrm>
            <a:off x="10549080" y="1455840"/>
            <a:ext cx="1298520" cy="360360"/>
          </a:xfrm>
          <a:custGeom>
            <a:avLst/>
            <a:gdLst/>
            <a:ahLst/>
            <a:cxnLst/>
            <a:rect l="0" t="0" r="r" b="b"/>
            <a:pathLst>
              <a:path w="3609" h="1003">
                <a:moveTo>
                  <a:pt x="167" y="0"/>
                </a:moveTo>
                <a:lnTo>
                  <a:pt x="167" y="0"/>
                </a:lnTo>
                <a:cubicBezTo>
                  <a:pt x="138" y="0"/>
                  <a:pt x="109" y="8"/>
                  <a:pt x="84" y="22"/>
                </a:cubicBezTo>
                <a:cubicBezTo>
                  <a:pt x="58" y="37"/>
                  <a:pt x="37" y="58"/>
                  <a:pt x="22" y="84"/>
                </a:cubicBezTo>
                <a:cubicBezTo>
                  <a:pt x="8" y="109"/>
                  <a:pt x="0" y="138"/>
                  <a:pt x="0" y="167"/>
                </a:cubicBezTo>
                <a:lnTo>
                  <a:pt x="0" y="835"/>
                </a:lnTo>
                <a:lnTo>
                  <a:pt x="0" y="835"/>
                </a:lnTo>
                <a:cubicBezTo>
                  <a:pt x="0" y="864"/>
                  <a:pt x="8" y="893"/>
                  <a:pt x="22" y="919"/>
                </a:cubicBezTo>
                <a:cubicBezTo>
                  <a:pt x="37" y="944"/>
                  <a:pt x="58" y="965"/>
                  <a:pt x="84" y="980"/>
                </a:cubicBezTo>
                <a:cubicBezTo>
                  <a:pt x="109" y="994"/>
                  <a:pt x="138" y="1002"/>
                  <a:pt x="167" y="1002"/>
                </a:cubicBezTo>
                <a:lnTo>
                  <a:pt x="3441" y="1002"/>
                </a:lnTo>
                <a:lnTo>
                  <a:pt x="3441" y="1002"/>
                </a:lnTo>
                <a:cubicBezTo>
                  <a:pt x="3470" y="1002"/>
                  <a:pt x="3499" y="994"/>
                  <a:pt x="3525" y="980"/>
                </a:cubicBezTo>
                <a:cubicBezTo>
                  <a:pt x="3550" y="965"/>
                  <a:pt x="3571" y="944"/>
                  <a:pt x="3586" y="919"/>
                </a:cubicBezTo>
                <a:cubicBezTo>
                  <a:pt x="3600" y="893"/>
                  <a:pt x="3608" y="864"/>
                  <a:pt x="3608" y="835"/>
                </a:cubicBezTo>
                <a:lnTo>
                  <a:pt x="3608" y="167"/>
                </a:lnTo>
                <a:lnTo>
                  <a:pt x="3608" y="167"/>
                </a:lnTo>
                <a:lnTo>
                  <a:pt x="3608" y="167"/>
                </a:lnTo>
                <a:cubicBezTo>
                  <a:pt x="3608" y="138"/>
                  <a:pt x="3600" y="109"/>
                  <a:pt x="3586" y="84"/>
                </a:cubicBezTo>
                <a:cubicBezTo>
                  <a:pt x="3571" y="58"/>
                  <a:pt x="3550" y="37"/>
                  <a:pt x="3525" y="22"/>
                </a:cubicBezTo>
                <a:cubicBezTo>
                  <a:pt x="3499" y="8"/>
                  <a:pt x="3470" y="0"/>
                  <a:pt x="3441" y="0"/>
                </a:cubicBezTo>
                <a:lnTo>
                  <a:pt x="167"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תפקיד</a:t>
            </a:r>
            <a:endParaRPr lang="en-US" sz="1800" b="0" strike="noStrike" spc="-1">
              <a:solidFill>
                <a:srgbClr val="000000"/>
              </a:solidFill>
              <a:latin typeface="Calibri"/>
            </a:endParaRPr>
          </a:p>
        </p:txBody>
      </p:sp>
      <p:sp>
        <p:nvSpPr>
          <p:cNvPr id="47" name="מלבן מעוגל 17"/>
          <p:cNvSpPr/>
          <p:nvPr/>
        </p:nvSpPr>
        <p:spPr>
          <a:xfrm>
            <a:off x="10528200" y="2319480"/>
            <a:ext cx="1319400" cy="312480"/>
          </a:xfrm>
          <a:custGeom>
            <a:avLst/>
            <a:gdLst/>
            <a:ahLst/>
            <a:cxnLst/>
            <a:rect l="0" t="0" r="r" b="b"/>
            <a:pathLst>
              <a:path w="3667" h="870">
                <a:moveTo>
                  <a:pt x="144" y="0"/>
                </a:moveTo>
                <a:lnTo>
                  <a:pt x="145" y="0"/>
                </a:lnTo>
                <a:cubicBezTo>
                  <a:pt x="119" y="0"/>
                  <a:pt x="94" y="7"/>
                  <a:pt x="72" y="19"/>
                </a:cubicBezTo>
                <a:cubicBezTo>
                  <a:pt x="50" y="32"/>
                  <a:pt x="32" y="50"/>
                  <a:pt x="19" y="72"/>
                </a:cubicBezTo>
                <a:cubicBezTo>
                  <a:pt x="7" y="94"/>
                  <a:pt x="0" y="119"/>
                  <a:pt x="0" y="145"/>
                </a:cubicBezTo>
                <a:lnTo>
                  <a:pt x="0" y="724"/>
                </a:lnTo>
                <a:lnTo>
                  <a:pt x="0" y="724"/>
                </a:lnTo>
                <a:cubicBezTo>
                  <a:pt x="0" y="750"/>
                  <a:pt x="7" y="775"/>
                  <a:pt x="19" y="797"/>
                </a:cubicBezTo>
                <a:cubicBezTo>
                  <a:pt x="32" y="819"/>
                  <a:pt x="50" y="837"/>
                  <a:pt x="72" y="850"/>
                </a:cubicBezTo>
                <a:cubicBezTo>
                  <a:pt x="94" y="862"/>
                  <a:pt x="119" y="869"/>
                  <a:pt x="145" y="869"/>
                </a:cubicBezTo>
                <a:lnTo>
                  <a:pt x="3521" y="869"/>
                </a:lnTo>
                <a:lnTo>
                  <a:pt x="3521" y="869"/>
                </a:lnTo>
                <a:cubicBezTo>
                  <a:pt x="3547" y="869"/>
                  <a:pt x="3572" y="862"/>
                  <a:pt x="3594" y="850"/>
                </a:cubicBezTo>
                <a:cubicBezTo>
                  <a:pt x="3616" y="837"/>
                  <a:pt x="3634" y="819"/>
                  <a:pt x="3647" y="797"/>
                </a:cubicBezTo>
                <a:cubicBezTo>
                  <a:pt x="3659" y="775"/>
                  <a:pt x="3666" y="750"/>
                  <a:pt x="3666" y="724"/>
                </a:cubicBezTo>
                <a:lnTo>
                  <a:pt x="3665" y="144"/>
                </a:lnTo>
                <a:lnTo>
                  <a:pt x="3666" y="145"/>
                </a:lnTo>
                <a:lnTo>
                  <a:pt x="3666" y="145"/>
                </a:lnTo>
                <a:cubicBezTo>
                  <a:pt x="3666" y="119"/>
                  <a:pt x="3659" y="94"/>
                  <a:pt x="3647" y="72"/>
                </a:cubicBezTo>
                <a:cubicBezTo>
                  <a:pt x="3634" y="50"/>
                  <a:pt x="3616" y="32"/>
                  <a:pt x="3594" y="19"/>
                </a:cubicBezTo>
                <a:cubicBezTo>
                  <a:pt x="3572" y="7"/>
                  <a:pt x="3547" y="0"/>
                  <a:pt x="3521" y="0"/>
                </a:cubicBezTo>
                <a:lnTo>
                  <a:pt x="14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מבנה פנימי</a:t>
            </a:r>
            <a:endParaRPr lang="en-US" sz="1800" b="0" strike="noStrike" spc="-1">
              <a:solidFill>
                <a:srgbClr val="000000"/>
              </a:solidFill>
              <a:latin typeface="Calibri"/>
            </a:endParaRPr>
          </a:p>
        </p:txBody>
      </p:sp>
      <p:sp>
        <p:nvSpPr>
          <p:cNvPr id="48" name="מלבן מעוגל 18"/>
          <p:cNvSpPr/>
          <p:nvPr/>
        </p:nvSpPr>
        <p:spPr>
          <a:xfrm>
            <a:off x="10537920" y="1895400"/>
            <a:ext cx="1298520" cy="358920"/>
          </a:xfrm>
          <a:custGeom>
            <a:avLst/>
            <a:gdLst/>
            <a:ahLst/>
            <a:cxnLst/>
            <a:rect l="0" t="0" r="r" b="b"/>
            <a:pathLst>
              <a:path w="3609" h="999">
                <a:moveTo>
                  <a:pt x="166" y="0"/>
                </a:moveTo>
                <a:lnTo>
                  <a:pt x="166" y="0"/>
                </a:lnTo>
                <a:cubicBezTo>
                  <a:pt x="137" y="0"/>
                  <a:pt x="108" y="8"/>
                  <a:pt x="83" y="22"/>
                </a:cubicBezTo>
                <a:cubicBezTo>
                  <a:pt x="58" y="37"/>
                  <a:pt x="37" y="58"/>
                  <a:pt x="22" y="83"/>
                </a:cubicBezTo>
                <a:cubicBezTo>
                  <a:pt x="8" y="108"/>
                  <a:pt x="0" y="137"/>
                  <a:pt x="0" y="166"/>
                </a:cubicBezTo>
                <a:lnTo>
                  <a:pt x="0" y="831"/>
                </a:lnTo>
                <a:lnTo>
                  <a:pt x="0" y="832"/>
                </a:lnTo>
                <a:cubicBezTo>
                  <a:pt x="0" y="861"/>
                  <a:pt x="8" y="890"/>
                  <a:pt x="22" y="915"/>
                </a:cubicBezTo>
                <a:cubicBezTo>
                  <a:pt x="37" y="940"/>
                  <a:pt x="58" y="961"/>
                  <a:pt x="83" y="976"/>
                </a:cubicBezTo>
                <a:cubicBezTo>
                  <a:pt x="108" y="990"/>
                  <a:pt x="137" y="998"/>
                  <a:pt x="166" y="998"/>
                </a:cubicBezTo>
                <a:lnTo>
                  <a:pt x="3441" y="998"/>
                </a:lnTo>
                <a:lnTo>
                  <a:pt x="3442" y="998"/>
                </a:lnTo>
                <a:cubicBezTo>
                  <a:pt x="3471" y="998"/>
                  <a:pt x="3500" y="990"/>
                  <a:pt x="3525" y="976"/>
                </a:cubicBezTo>
                <a:cubicBezTo>
                  <a:pt x="3550" y="961"/>
                  <a:pt x="3571" y="940"/>
                  <a:pt x="3586" y="915"/>
                </a:cubicBezTo>
                <a:cubicBezTo>
                  <a:pt x="3600" y="890"/>
                  <a:pt x="3608" y="861"/>
                  <a:pt x="3608" y="832"/>
                </a:cubicBezTo>
                <a:lnTo>
                  <a:pt x="3608" y="166"/>
                </a:lnTo>
                <a:lnTo>
                  <a:pt x="3608" y="166"/>
                </a:lnTo>
                <a:lnTo>
                  <a:pt x="3608" y="166"/>
                </a:lnTo>
                <a:cubicBezTo>
                  <a:pt x="3608" y="137"/>
                  <a:pt x="3600" y="108"/>
                  <a:pt x="3586" y="83"/>
                </a:cubicBezTo>
                <a:cubicBezTo>
                  <a:pt x="3571" y="58"/>
                  <a:pt x="3550" y="37"/>
                  <a:pt x="3525" y="22"/>
                </a:cubicBezTo>
                <a:cubicBezTo>
                  <a:pt x="3500" y="8"/>
                  <a:pt x="3471" y="0"/>
                  <a:pt x="3442" y="0"/>
                </a:cubicBezTo>
                <a:lnTo>
                  <a:pt x="166"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עקרון פעולה</a:t>
            </a:r>
            <a:endParaRPr lang="en-US" sz="1800" b="0" strike="noStrike" spc="-1">
              <a:solidFill>
                <a:srgbClr val="000000"/>
              </a:solidFill>
              <a:latin typeface="Calibri"/>
            </a:endParaRPr>
          </a:p>
        </p:txBody>
      </p:sp>
      <p:sp>
        <p:nvSpPr>
          <p:cNvPr id="49" name="מלבן מעוגל 19"/>
          <p:cNvSpPr/>
          <p:nvPr/>
        </p:nvSpPr>
        <p:spPr>
          <a:xfrm>
            <a:off x="10537920" y="2705040"/>
            <a:ext cx="1276200" cy="322200"/>
          </a:xfrm>
          <a:custGeom>
            <a:avLst/>
            <a:gdLst/>
            <a:ahLst/>
            <a:cxnLst/>
            <a:rect l="0" t="0" r="r" b="b"/>
            <a:pathLst>
              <a:path w="3547" h="897">
                <a:moveTo>
                  <a:pt x="149" y="0"/>
                </a:moveTo>
                <a:lnTo>
                  <a:pt x="149" y="0"/>
                </a:lnTo>
                <a:cubicBezTo>
                  <a:pt x="123" y="0"/>
                  <a:pt x="97" y="7"/>
                  <a:pt x="75" y="20"/>
                </a:cubicBezTo>
                <a:cubicBezTo>
                  <a:pt x="52" y="33"/>
                  <a:pt x="33" y="52"/>
                  <a:pt x="20" y="75"/>
                </a:cubicBezTo>
                <a:cubicBezTo>
                  <a:pt x="7" y="97"/>
                  <a:pt x="0" y="123"/>
                  <a:pt x="0" y="149"/>
                </a:cubicBezTo>
                <a:lnTo>
                  <a:pt x="0" y="746"/>
                </a:lnTo>
                <a:lnTo>
                  <a:pt x="0" y="747"/>
                </a:lnTo>
                <a:cubicBezTo>
                  <a:pt x="0" y="773"/>
                  <a:pt x="7" y="799"/>
                  <a:pt x="20" y="821"/>
                </a:cubicBezTo>
                <a:cubicBezTo>
                  <a:pt x="33" y="844"/>
                  <a:pt x="52" y="863"/>
                  <a:pt x="75" y="876"/>
                </a:cubicBezTo>
                <a:cubicBezTo>
                  <a:pt x="97" y="889"/>
                  <a:pt x="123" y="896"/>
                  <a:pt x="149" y="896"/>
                </a:cubicBezTo>
                <a:lnTo>
                  <a:pt x="3396" y="896"/>
                </a:lnTo>
                <a:lnTo>
                  <a:pt x="3397" y="896"/>
                </a:lnTo>
                <a:cubicBezTo>
                  <a:pt x="3423" y="896"/>
                  <a:pt x="3449" y="889"/>
                  <a:pt x="3471" y="876"/>
                </a:cubicBezTo>
                <a:cubicBezTo>
                  <a:pt x="3494" y="863"/>
                  <a:pt x="3513" y="844"/>
                  <a:pt x="3526" y="821"/>
                </a:cubicBezTo>
                <a:cubicBezTo>
                  <a:pt x="3539" y="799"/>
                  <a:pt x="3546" y="773"/>
                  <a:pt x="3546" y="747"/>
                </a:cubicBezTo>
                <a:lnTo>
                  <a:pt x="3545" y="149"/>
                </a:lnTo>
                <a:lnTo>
                  <a:pt x="3546" y="149"/>
                </a:lnTo>
                <a:lnTo>
                  <a:pt x="3546" y="149"/>
                </a:lnTo>
                <a:cubicBezTo>
                  <a:pt x="3546" y="123"/>
                  <a:pt x="3539" y="97"/>
                  <a:pt x="3526" y="75"/>
                </a:cubicBezTo>
                <a:cubicBezTo>
                  <a:pt x="3513" y="52"/>
                  <a:pt x="3494" y="33"/>
                  <a:pt x="3471" y="20"/>
                </a:cubicBezTo>
                <a:cubicBezTo>
                  <a:pt x="3449" y="7"/>
                  <a:pt x="3423" y="0"/>
                  <a:pt x="3397" y="0"/>
                </a:cubicBezTo>
                <a:lnTo>
                  <a:pt x="149"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שימוש</a:t>
            </a:r>
            <a:endParaRPr lang="en-US" sz="1800" b="0" strike="noStrike" spc="-1">
              <a:solidFill>
                <a:srgbClr val="000000"/>
              </a:solidFill>
              <a:latin typeface="Calibri"/>
            </a:endParaRPr>
          </a:p>
        </p:txBody>
      </p:sp>
      <p:sp>
        <p:nvSpPr>
          <p:cNvPr id="50" name="מלבן מעוגל 20"/>
          <p:cNvSpPr/>
          <p:nvPr/>
        </p:nvSpPr>
        <p:spPr>
          <a:xfrm>
            <a:off x="10539360" y="3108240"/>
            <a:ext cx="1298520" cy="360360"/>
          </a:xfrm>
          <a:custGeom>
            <a:avLst/>
            <a:gdLst/>
            <a:ahLst/>
            <a:cxnLst/>
            <a:rect l="0" t="0" r="r" b="b"/>
            <a:pathLst>
              <a:path w="3609" h="1003">
                <a:moveTo>
                  <a:pt x="167" y="0"/>
                </a:moveTo>
                <a:lnTo>
                  <a:pt x="167" y="0"/>
                </a:lnTo>
                <a:cubicBezTo>
                  <a:pt x="138" y="0"/>
                  <a:pt x="109" y="8"/>
                  <a:pt x="84" y="22"/>
                </a:cubicBezTo>
                <a:cubicBezTo>
                  <a:pt x="58" y="37"/>
                  <a:pt x="37" y="58"/>
                  <a:pt x="22" y="84"/>
                </a:cubicBezTo>
                <a:cubicBezTo>
                  <a:pt x="8" y="109"/>
                  <a:pt x="0" y="138"/>
                  <a:pt x="0" y="167"/>
                </a:cubicBezTo>
                <a:lnTo>
                  <a:pt x="0" y="835"/>
                </a:lnTo>
                <a:lnTo>
                  <a:pt x="0" y="835"/>
                </a:lnTo>
                <a:cubicBezTo>
                  <a:pt x="0" y="864"/>
                  <a:pt x="8" y="893"/>
                  <a:pt x="22" y="919"/>
                </a:cubicBezTo>
                <a:cubicBezTo>
                  <a:pt x="37" y="944"/>
                  <a:pt x="58" y="965"/>
                  <a:pt x="84" y="980"/>
                </a:cubicBezTo>
                <a:cubicBezTo>
                  <a:pt x="109" y="994"/>
                  <a:pt x="138" y="1002"/>
                  <a:pt x="167" y="1002"/>
                </a:cubicBezTo>
                <a:lnTo>
                  <a:pt x="3441" y="1002"/>
                </a:lnTo>
                <a:lnTo>
                  <a:pt x="3441" y="1002"/>
                </a:lnTo>
                <a:cubicBezTo>
                  <a:pt x="3470" y="1002"/>
                  <a:pt x="3499" y="994"/>
                  <a:pt x="3525" y="980"/>
                </a:cubicBezTo>
                <a:cubicBezTo>
                  <a:pt x="3550" y="965"/>
                  <a:pt x="3571" y="944"/>
                  <a:pt x="3586" y="919"/>
                </a:cubicBezTo>
                <a:cubicBezTo>
                  <a:pt x="3600" y="893"/>
                  <a:pt x="3608" y="864"/>
                  <a:pt x="3608" y="835"/>
                </a:cubicBezTo>
                <a:lnTo>
                  <a:pt x="3608" y="167"/>
                </a:lnTo>
                <a:lnTo>
                  <a:pt x="3608" y="167"/>
                </a:lnTo>
                <a:lnTo>
                  <a:pt x="3608" y="167"/>
                </a:lnTo>
                <a:cubicBezTo>
                  <a:pt x="3608" y="138"/>
                  <a:pt x="3600" y="109"/>
                  <a:pt x="3586" y="84"/>
                </a:cubicBezTo>
                <a:cubicBezTo>
                  <a:pt x="3571" y="58"/>
                  <a:pt x="3550" y="37"/>
                  <a:pt x="3525" y="22"/>
                </a:cubicBezTo>
                <a:cubicBezTo>
                  <a:pt x="3499" y="8"/>
                  <a:pt x="3470" y="0"/>
                  <a:pt x="3441" y="0"/>
                </a:cubicBezTo>
                <a:lnTo>
                  <a:pt x="167"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תפעול</a:t>
            </a:r>
            <a:endParaRPr lang="en-US" sz="1800" b="0" strike="noStrike" spc="-1">
              <a:solidFill>
                <a:srgbClr val="000000"/>
              </a:solidFill>
              <a:latin typeface="Calibri"/>
            </a:endParaRPr>
          </a:p>
        </p:txBody>
      </p:sp>
      <p:sp>
        <p:nvSpPr>
          <p:cNvPr id="51" name="מלבן מעוגל 21"/>
          <p:cNvSpPr/>
          <p:nvPr/>
        </p:nvSpPr>
        <p:spPr>
          <a:xfrm>
            <a:off x="10537920" y="3578400"/>
            <a:ext cx="1298520" cy="360360"/>
          </a:xfrm>
          <a:custGeom>
            <a:avLst/>
            <a:gdLst/>
            <a:ahLst/>
            <a:cxnLst/>
            <a:rect l="0" t="0" r="r" b="b"/>
            <a:pathLst>
              <a:path w="3609" h="1003">
                <a:moveTo>
                  <a:pt x="167" y="0"/>
                </a:moveTo>
                <a:lnTo>
                  <a:pt x="167" y="0"/>
                </a:lnTo>
                <a:cubicBezTo>
                  <a:pt x="138" y="0"/>
                  <a:pt x="109" y="8"/>
                  <a:pt x="84" y="22"/>
                </a:cubicBezTo>
                <a:cubicBezTo>
                  <a:pt x="58" y="37"/>
                  <a:pt x="37" y="58"/>
                  <a:pt x="22" y="84"/>
                </a:cubicBezTo>
                <a:cubicBezTo>
                  <a:pt x="8" y="109"/>
                  <a:pt x="0" y="138"/>
                  <a:pt x="0" y="167"/>
                </a:cubicBezTo>
                <a:lnTo>
                  <a:pt x="0" y="835"/>
                </a:lnTo>
                <a:lnTo>
                  <a:pt x="0" y="835"/>
                </a:lnTo>
                <a:cubicBezTo>
                  <a:pt x="0" y="864"/>
                  <a:pt x="8" y="893"/>
                  <a:pt x="22" y="919"/>
                </a:cubicBezTo>
                <a:cubicBezTo>
                  <a:pt x="37" y="944"/>
                  <a:pt x="58" y="965"/>
                  <a:pt x="84" y="980"/>
                </a:cubicBezTo>
                <a:cubicBezTo>
                  <a:pt x="109" y="994"/>
                  <a:pt x="138" y="1002"/>
                  <a:pt x="167" y="1002"/>
                </a:cubicBezTo>
                <a:lnTo>
                  <a:pt x="3441" y="1002"/>
                </a:lnTo>
                <a:lnTo>
                  <a:pt x="3441" y="1002"/>
                </a:lnTo>
                <a:cubicBezTo>
                  <a:pt x="3470" y="1002"/>
                  <a:pt x="3499" y="994"/>
                  <a:pt x="3525" y="980"/>
                </a:cubicBezTo>
                <a:cubicBezTo>
                  <a:pt x="3550" y="965"/>
                  <a:pt x="3571" y="944"/>
                  <a:pt x="3586" y="919"/>
                </a:cubicBezTo>
                <a:cubicBezTo>
                  <a:pt x="3600" y="893"/>
                  <a:pt x="3608" y="864"/>
                  <a:pt x="3608" y="835"/>
                </a:cubicBezTo>
                <a:lnTo>
                  <a:pt x="3608" y="167"/>
                </a:lnTo>
                <a:lnTo>
                  <a:pt x="3608" y="167"/>
                </a:lnTo>
                <a:lnTo>
                  <a:pt x="3608" y="167"/>
                </a:lnTo>
                <a:cubicBezTo>
                  <a:pt x="3608" y="138"/>
                  <a:pt x="3600" y="109"/>
                  <a:pt x="3586" y="84"/>
                </a:cubicBezTo>
                <a:cubicBezTo>
                  <a:pt x="3571" y="58"/>
                  <a:pt x="3550" y="37"/>
                  <a:pt x="3525" y="22"/>
                </a:cubicBezTo>
                <a:cubicBezTo>
                  <a:pt x="3499" y="8"/>
                  <a:pt x="3470" y="0"/>
                  <a:pt x="3441" y="0"/>
                </a:cubicBezTo>
                <a:lnTo>
                  <a:pt x="167"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אופן חיבור</a:t>
            </a:r>
            <a:endParaRPr lang="en-US" sz="1800" b="0" strike="noStrike" spc="-1">
              <a:solidFill>
                <a:srgbClr val="000000"/>
              </a:solidFill>
              <a:latin typeface="Calibri"/>
            </a:endParaRPr>
          </a:p>
        </p:txBody>
      </p:sp>
      <p:sp>
        <p:nvSpPr>
          <p:cNvPr id="52" name="מלבן מעוגל 22"/>
          <p:cNvSpPr/>
          <p:nvPr/>
        </p:nvSpPr>
        <p:spPr>
          <a:xfrm>
            <a:off x="10526760" y="4035600"/>
            <a:ext cx="1298520" cy="358560"/>
          </a:xfrm>
          <a:custGeom>
            <a:avLst/>
            <a:gdLst/>
            <a:ahLst/>
            <a:cxnLst/>
            <a:rect l="0" t="0" r="r" b="b"/>
            <a:pathLst>
              <a:path w="3609" h="998">
                <a:moveTo>
                  <a:pt x="166" y="0"/>
                </a:moveTo>
                <a:lnTo>
                  <a:pt x="166" y="0"/>
                </a:lnTo>
                <a:cubicBezTo>
                  <a:pt x="137" y="0"/>
                  <a:pt x="108" y="8"/>
                  <a:pt x="83" y="22"/>
                </a:cubicBezTo>
                <a:cubicBezTo>
                  <a:pt x="58" y="37"/>
                  <a:pt x="37" y="58"/>
                  <a:pt x="22" y="83"/>
                </a:cubicBezTo>
                <a:cubicBezTo>
                  <a:pt x="8" y="108"/>
                  <a:pt x="0" y="137"/>
                  <a:pt x="0" y="166"/>
                </a:cubicBezTo>
                <a:lnTo>
                  <a:pt x="0" y="830"/>
                </a:lnTo>
                <a:lnTo>
                  <a:pt x="0" y="831"/>
                </a:lnTo>
                <a:cubicBezTo>
                  <a:pt x="0" y="860"/>
                  <a:pt x="8" y="889"/>
                  <a:pt x="22" y="914"/>
                </a:cubicBezTo>
                <a:cubicBezTo>
                  <a:pt x="37" y="939"/>
                  <a:pt x="58" y="960"/>
                  <a:pt x="83" y="975"/>
                </a:cubicBezTo>
                <a:cubicBezTo>
                  <a:pt x="108" y="989"/>
                  <a:pt x="137" y="997"/>
                  <a:pt x="166" y="997"/>
                </a:cubicBezTo>
                <a:lnTo>
                  <a:pt x="3441" y="996"/>
                </a:lnTo>
                <a:lnTo>
                  <a:pt x="3442" y="997"/>
                </a:lnTo>
                <a:cubicBezTo>
                  <a:pt x="3471" y="997"/>
                  <a:pt x="3500" y="989"/>
                  <a:pt x="3525" y="975"/>
                </a:cubicBezTo>
                <a:cubicBezTo>
                  <a:pt x="3550" y="960"/>
                  <a:pt x="3571" y="939"/>
                  <a:pt x="3586" y="914"/>
                </a:cubicBezTo>
                <a:cubicBezTo>
                  <a:pt x="3600" y="889"/>
                  <a:pt x="3608" y="860"/>
                  <a:pt x="3608" y="831"/>
                </a:cubicBezTo>
                <a:lnTo>
                  <a:pt x="3607" y="166"/>
                </a:lnTo>
                <a:lnTo>
                  <a:pt x="3608" y="166"/>
                </a:lnTo>
                <a:lnTo>
                  <a:pt x="3608" y="166"/>
                </a:lnTo>
                <a:cubicBezTo>
                  <a:pt x="3608" y="137"/>
                  <a:pt x="3600" y="108"/>
                  <a:pt x="3586" y="83"/>
                </a:cubicBezTo>
                <a:cubicBezTo>
                  <a:pt x="3571" y="58"/>
                  <a:pt x="3550" y="37"/>
                  <a:pt x="3525" y="22"/>
                </a:cubicBezTo>
                <a:cubicBezTo>
                  <a:pt x="3500" y="8"/>
                  <a:pt x="3471" y="0"/>
                  <a:pt x="3442" y="0"/>
                </a:cubicBezTo>
                <a:lnTo>
                  <a:pt x="166"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תצוגה</a:t>
            </a:r>
            <a:endParaRPr lang="en-US" sz="1800" b="0" strike="noStrike" spc="-1">
              <a:solidFill>
                <a:srgbClr val="000000"/>
              </a:solidFill>
              <a:latin typeface="Calibri"/>
            </a:endParaRPr>
          </a:p>
        </p:txBody>
      </p:sp>
      <p:sp>
        <p:nvSpPr>
          <p:cNvPr id="53" name="מלבן מעוגל 23"/>
          <p:cNvSpPr/>
          <p:nvPr/>
        </p:nvSpPr>
        <p:spPr>
          <a:xfrm>
            <a:off x="10526760" y="4505400"/>
            <a:ext cx="1298520" cy="358560"/>
          </a:xfrm>
          <a:custGeom>
            <a:avLst/>
            <a:gdLst/>
            <a:ahLst/>
            <a:cxnLst/>
            <a:rect l="0" t="0" r="r" b="b"/>
            <a:pathLst>
              <a:path w="3609" h="998">
                <a:moveTo>
                  <a:pt x="166" y="0"/>
                </a:moveTo>
                <a:lnTo>
                  <a:pt x="166" y="0"/>
                </a:lnTo>
                <a:cubicBezTo>
                  <a:pt x="137" y="0"/>
                  <a:pt x="108" y="8"/>
                  <a:pt x="83" y="22"/>
                </a:cubicBezTo>
                <a:cubicBezTo>
                  <a:pt x="58" y="37"/>
                  <a:pt x="37" y="58"/>
                  <a:pt x="22" y="83"/>
                </a:cubicBezTo>
                <a:cubicBezTo>
                  <a:pt x="8" y="108"/>
                  <a:pt x="0" y="137"/>
                  <a:pt x="0" y="166"/>
                </a:cubicBezTo>
                <a:lnTo>
                  <a:pt x="0" y="830"/>
                </a:lnTo>
                <a:lnTo>
                  <a:pt x="0" y="831"/>
                </a:lnTo>
                <a:cubicBezTo>
                  <a:pt x="0" y="860"/>
                  <a:pt x="8" y="889"/>
                  <a:pt x="22" y="914"/>
                </a:cubicBezTo>
                <a:cubicBezTo>
                  <a:pt x="37" y="939"/>
                  <a:pt x="58" y="960"/>
                  <a:pt x="83" y="975"/>
                </a:cubicBezTo>
                <a:cubicBezTo>
                  <a:pt x="108" y="989"/>
                  <a:pt x="137" y="997"/>
                  <a:pt x="166" y="997"/>
                </a:cubicBezTo>
                <a:lnTo>
                  <a:pt x="3441" y="996"/>
                </a:lnTo>
                <a:lnTo>
                  <a:pt x="3442" y="997"/>
                </a:lnTo>
                <a:cubicBezTo>
                  <a:pt x="3471" y="997"/>
                  <a:pt x="3500" y="989"/>
                  <a:pt x="3525" y="975"/>
                </a:cubicBezTo>
                <a:cubicBezTo>
                  <a:pt x="3550" y="960"/>
                  <a:pt x="3571" y="939"/>
                  <a:pt x="3586" y="914"/>
                </a:cubicBezTo>
                <a:cubicBezTo>
                  <a:pt x="3600" y="889"/>
                  <a:pt x="3608" y="860"/>
                  <a:pt x="3608" y="831"/>
                </a:cubicBezTo>
                <a:lnTo>
                  <a:pt x="3607" y="166"/>
                </a:lnTo>
                <a:lnTo>
                  <a:pt x="3608" y="166"/>
                </a:lnTo>
                <a:lnTo>
                  <a:pt x="3608" y="166"/>
                </a:lnTo>
                <a:cubicBezTo>
                  <a:pt x="3608" y="137"/>
                  <a:pt x="3600" y="108"/>
                  <a:pt x="3586" y="83"/>
                </a:cubicBezTo>
                <a:cubicBezTo>
                  <a:pt x="3571" y="58"/>
                  <a:pt x="3550" y="37"/>
                  <a:pt x="3525" y="22"/>
                </a:cubicBezTo>
                <a:cubicBezTo>
                  <a:pt x="3500" y="8"/>
                  <a:pt x="3471" y="0"/>
                  <a:pt x="3442" y="0"/>
                </a:cubicBezTo>
                <a:lnTo>
                  <a:pt x="166"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זהירות</a:t>
            </a:r>
            <a:endParaRPr lang="en-US" sz="1800" b="0" strike="noStrike" spc="-1">
              <a:solidFill>
                <a:srgbClr val="000000"/>
              </a:solidFill>
              <a:latin typeface="Calibri"/>
            </a:endParaRPr>
          </a:p>
        </p:txBody>
      </p:sp>
      <p:sp>
        <p:nvSpPr>
          <p:cNvPr id="54"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alibri"/>
              </a:rPr>
              <a:t>Click to edit the title text format</a:t>
            </a:r>
          </a:p>
        </p:txBody>
      </p:sp>
      <p:sp>
        <p:nvSpPr>
          <p:cNvPr id="55" name="PlaceHolder 2"/>
          <p:cNvSpPr>
            <a:spLocks noGrp="1"/>
          </p:cNvSpPr>
          <p:nvPr>
            <p:ph type="body"/>
          </p:nvPr>
        </p:nvSpPr>
        <p:spPr>
          <a:xfrm>
            <a:off x="609480" y="1600200"/>
            <a:ext cx="10972800" cy="4525920"/>
          </a:xfrm>
          <a:prstGeom prst="rect">
            <a:avLst/>
          </a:prstGeom>
          <a:noFill/>
          <a:ln w="0">
            <a:noFill/>
          </a:ln>
        </p:spPr>
        <p:txBody>
          <a:bodyPr lIns="90000" tIns="46800" rIns="90000" bIns="46800" anchor="t">
            <a:normAutofit/>
          </a:bodyPr>
          <a:lstStyle/>
          <a:p>
            <a:pPr marL="343080" indent="-34308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Click to edit the outline text format</a:t>
            </a:r>
          </a:p>
          <a:p>
            <a:pPr marL="743040" lvl="1" indent="-28584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Second Outline Level</a:t>
            </a:r>
          </a:p>
          <a:p>
            <a:pPr marL="1143000" lvl="2"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Third Outline Level</a:t>
            </a:r>
          </a:p>
          <a:p>
            <a:pPr marL="1600200" lvl="3"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Fourth Outline Level</a:t>
            </a:r>
          </a:p>
          <a:p>
            <a:pPr marL="2057400" lvl="4"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Fifth Outline Level</a:t>
            </a:r>
          </a:p>
          <a:p>
            <a:pPr marL="2057400" lvl="5"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Sixth Outline Level</a:t>
            </a:r>
          </a:p>
          <a:p>
            <a:pPr marL="2057400" lvl="6"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Seventh Outline Level</a:t>
            </a:r>
          </a:p>
        </p:txBody>
      </p:sp>
      <p:sp>
        <p:nvSpPr>
          <p:cNvPr id="56" name="PlaceHolder 3"/>
          <p:cNvSpPr>
            <a:spLocks noGrp="1"/>
          </p:cNvSpPr>
          <p:nvPr>
            <p:ph type="dt"/>
          </p:nvPr>
        </p:nvSpPr>
        <p:spPr>
          <a:xfrm>
            <a:off x="8737560" y="6356520"/>
            <a:ext cx="2844720" cy="365040"/>
          </a:xfrm>
          <a:prstGeom prst="rect">
            <a:avLst/>
          </a:prstGeom>
          <a:noFill/>
          <a:ln w="0">
            <a:noFill/>
          </a:ln>
        </p:spPr>
        <p:txBody>
          <a:bodyPr lIns="90000" tIns="46800" rIns="90000" bIns="46800" anchor="ctr">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898989"/>
                </a:solidFill>
                <a:latin typeface="Times New Roman"/>
              </a:rPr>
              <a:t>&lt;date/time&gt;</a:t>
            </a:r>
            <a:endParaRPr lang="en-US" sz="1200" b="0" strike="noStrike" spc="-1">
              <a:latin typeface="Times New Roman"/>
            </a:endParaRPr>
          </a:p>
        </p:txBody>
      </p:sp>
      <p:sp>
        <p:nvSpPr>
          <p:cNvPr id="57" name="PlaceHolder 4"/>
          <p:cNvSpPr>
            <a:spLocks noGrp="1"/>
          </p:cNvSpPr>
          <p:nvPr>
            <p:ph type="ftr"/>
          </p:nvPr>
        </p:nvSpPr>
        <p:spPr>
          <a:xfrm>
            <a:off x="4165200" y="6356520"/>
            <a:ext cx="3861000" cy="365040"/>
          </a:xfrm>
          <a:prstGeom prst="rect">
            <a:avLst/>
          </a:prstGeom>
          <a:noFill/>
          <a:ln w="0">
            <a:noFill/>
          </a:ln>
        </p:spPr>
        <p:txBody>
          <a:bodyPr lIns="90000" tIns="46800" rIns="90000" bIns="46800" anchor="ctr">
            <a:no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p:txBody>
      </p:sp>
      <p:sp>
        <p:nvSpPr>
          <p:cNvPr id="58" name="PlaceHolder 5"/>
          <p:cNvSpPr>
            <a:spLocks noGrp="1"/>
          </p:cNvSpPr>
          <p:nvPr>
            <p:ph type="sldNum"/>
          </p:nvPr>
        </p:nvSpPr>
        <p:spPr>
          <a:xfrm>
            <a:off x="609120" y="6356520"/>
            <a:ext cx="2845080" cy="365040"/>
          </a:xfrm>
          <a:prstGeom prst="rect">
            <a:avLst/>
          </a:prstGeom>
          <a:noFill/>
          <a:ln w="0">
            <a:noFill/>
          </a:ln>
        </p:spPr>
        <p:txBody>
          <a:bodyPr lIns="90000" tIns="46800" rIns="90000" bIns="46800" anchor="ctr">
            <a:no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5" Type="http://schemas.openxmlformats.org/officeDocument/2006/relationships/image" Target="../media/image1.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21.png"/><Relationship Id="rId5" Type="http://schemas.openxmlformats.org/officeDocument/2006/relationships/image" Target="../media/image20.png"/><Relationship Id="rId10" Type="http://schemas.openxmlformats.org/officeDocument/2006/relationships/image" Target="../media/image25.png"/><Relationship Id="rId4" Type="http://schemas.openxmlformats.org/officeDocument/2006/relationships/image" Target="../media/image19.png"/><Relationship Id="rId9" Type="http://schemas.openxmlformats.org/officeDocument/2006/relationships/image" Target="../media/image24.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29.png"/><Relationship Id="rId4" Type="http://schemas.openxmlformats.org/officeDocument/2006/relationships/image" Target="../media/image28.png"/></Relationships>
</file>

<file path=ppt/slides/_rels/slide1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32.png"/><Relationship Id="rId4" Type="http://schemas.openxmlformats.org/officeDocument/2006/relationships/image" Target="../media/image31.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34.png"/></Relationships>
</file>

<file path=ppt/slides/_rels/slide21.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42.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מלבן מעוגל 18"/>
          <p:cNvSpPr/>
          <p:nvPr/>
        </p:nvSpPr>
        <p:spPr>
          <a:xfrm>
            <a:off x="10550520" y="146052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AdumaFOT Regular"/>
                <a:cs typeface="AdumaFOT Regular"/>
              </a:rPr>
              <a:t>נושא </a:t>
            </a:r>
            <a:r>
              <a:rPr lang="he-IL" sz="1600" b="0" strike="noStrike" spc="-1">
                <a:solidFill>
                  <a:srgbClr val="FFFFFF"/>
                </a:solidFill>
                <a:latin typeface="AdumaFOT Regular"/>
                <a:ea typeface="AdumaFOT Regular"/>
              </a:rPr>
              <a:t>1</a:t>
            </a:r>
            <a:endParaRPr lang="en-US" sz="1600" b="0" strike="noStrike" spc="-1">
              <a:solidFill>
                <a:srgbClr val="000000"/>
              </a:solidFill>
              <a:latin typeface="Calibri"/>
            </a:endParaRPr>
          </a:p>
        </p:txBody>
      </p:sp>
      <p:sp>
        <p:nvSpPr>
          <p:cNvPr id="103" name="מלבן מעוגל 19"/>
          <p:cNvSpPr/>
          <p:nvPr/>
        </p:nvSpPr>
        <p:spPr>
          <a:xfrm>
            <a:off x="10550520" y="192564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AdumaFOT Regular"/>
                <a:cs typeface="AdumaFOT Regular"/>
              </a:rPr>
              <a:t>נושא </a:t>
            </a:r>
            <a:r>
              <a:rPr lang="he-IL" sz="1600" b="0" strike="noStrike" spc="-1">
                <a:solidFill>
                  <a:srgbClr val="FFFFFF"/>
                </a:solidFill>
                <a:latin typeface="AdumaFOT Regular"/>
                <a:ea typeface="AdumaFOT Regular"/>
              </a:rPr>
              <a:t>2</a:t>
            </a:r>
            <a:endParaRPr lang="en-US" sz="1600" b="0" strike="noStrike" spc="-1">
              <a:solidFill>
                <a:srgbClr val="000000"/>
              </a:solidFill>
              <a:latin typeface="Calibri"/>
            </a:endParaRPr>
          </a:p>
        </p:txBody>
      </p:sp>
      <p:sp>
        <p:nvSpPr>
          <p:cNvPr id="104" name="מלבן מעוגל 20"/>
          <p:cNvSpPr/>
          <p:nvPr/>
        </p:nvSpPr>
        <p:spPr>
          <a:xfrm>
            <a:off x="10550520" y="239220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FFFFFF"/>
              </a:gs>
              <a:gs pos="100000">
                <a:srgbClr val="A3CEED"/>
              </a:gs>
            </a:gsLst>
            <a:lin ang="10800000"/>
          </a:gradFill>
          <a:ln w="9360">
            <a:solidFill>
              <a:srgbClr val="000000"/>
            </a:solidFill>
            <a:miter/>
          </a:ln>
          <a:effectLst>
            <a:outerShdw dist="23040" dir="5400000" rotWithShape="0">
              <a:srgbClr val="000000">
                <a:alpha val="35000"/>
              </a:srgbClr>
            </a:outerShdw>
          </a:effectLst>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000000"/>
                </a:solidFill>
                <a:latin typeface="AdumaFOT Regular"/>
                <a:cs typeface="AdumaFOT Regular"/>
              </a:rPr>
              <a:t>נושא נוכחי</a:t>
            </a:r>
            <a:endParaRPr lang="en-US" sz="1600" b="0" strike="noStrike" spc="-1">
              <a:solidFill>
                <a:srgbClr val="000000"/>
              </a:solidFill>
              <a:latin typeface="Calibri"/>
            </a:endParaRPr>
          </a:p>
        </p:txBody>
      </p:sp>
      <p:sp>
        <p:nvSpPr>
          <p:cNvPr id="105" name="מלבן מעוגל 21"/>
          <p:cNvSpPr/>
          <p:nvPr/>
        </p:nvSpPr>
        <p:spPr>
          <a:xfrm>
            <a:off x="10550520" y="285588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AdumaFOT Regular"/>
                <a:cs typeface="AdumaFOT Regular"/>
              </a:rPr>
              <a:t>נושא </a:t>
            </a:r>
            <a:r>
              <a:rPr lang="he-IL" sz="1600" b="0" strike="noStrike" spc="-1">
                <a:solidFill>
                  <a:srgbClr val="FFFFFF"/>
                </a:solidFill>
                <a:latin typeface="AdumaFOT Regular"/>
                <a:ea typeface="AdumaFOT Regular"/>
              </a:rPr>
              <a:t>4</a:t>
            </a:r>
            <a:endParaRPr lang="en-US" sz="1600" b="0" strike="noStrike" spc="-1">
              <a:solidFill>
                <a:srgbClr val="000000"/>
              </a:solidFill>
              <a:latin typeface="Calibri"/>
            </a:endParaRPr>
          </a:p>
        </p:txBody>
      </p:sp>
      <p:sp>
        <p:nvSpPr>
          <p:cNvPr id="106" name="מלבן מעוגל 22"/>
          <p:cNvSpPr/>
          <p:nvPr/>
        </p:nvSpPr>
        <p:spPr>
          <a:xfrm>
            <a:off x="10550520" y="33177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AdumaFOT Regular"/>
                <a:cs typeface="AdumaFOT Regular"/>
              </a:rPr>
              <a:t>נושא </a:t>
            </a:r>
            <a:r>
              <a:rPr lang="he-IL" sz="1600" b="0" strike="noStrike" spc="-1">
                <a:solidFill>
                  <a:srgbClr val="FFFFFF"/>
                </a:solidFill>
                <a:latin typeface="AdumaFOT Regular"/>
                <a:ea typeface="AdumaFOT Regular"/>
              </a:rPr>
              <a:t>5</a:t>
            </a:r>
            <a:endParaRPr lang="en-US" sz="1600" b="0" strike="noStrike" spc="-1">
              <a:solidFill>
                <a:srgbClr val="000000"/>
              </a:solidFill>
              <a:latin typeface="Calibri"/>
            </a:endParaRPr>
          </a:p>
        </p:txBody>
      </p:sp>
      <p:sp>
        <p:nvSpPr>
          <p:cNvPr id="107" name="מלבן מעוגל 23"/>
          <p:cNvSpPr/>
          <p:nvPr/>
        </p:nvSpPr>
        <p:spPr>
          <a:xfrm>
            <a:off x="10550520" y="378144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AdumaFOT Regular"/>
                <a:cs typeface="AdumaFOT Regular"/>
              </a:rPr>
              <a:t>נושא </a:t>
            </a:r>
            <a:r>
              <a:rPr lang="he-IL" sz="1600" b="0" strike="noStrike" spc="-1">
                <a:solidFill>
                  <a:srgbClr val="FFFFFF"/>
                </a:solidFill>
                <a:latin typeface="AdumaFOT Regular"/>
                <a:ea typeface="AdumaFOT Regular"/>
              </a:rPr>
              <a:t>6</a:t>
            </a:r>
            <a:endParaRPr lang="en-US" sz="1600" b="0" strike="noStrike" spc="-1">
              <a:solidFill>
                <a:srgbClr val="000000"/>
              </a:solidFill>
              <a:latin typeface="Calibri"/>
            </a:endParaRPr>
          </a:p>
        </p:txBody>
      </p:sp>
      <p:sp>
        <p:nvSpPr>
          <p:cNvPr id="108"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AdumaFOT Regular"/>
                <a:cs typeface="AdumaFOT Regular"/>
              </a:rPr>
              <a:t>כותרת</a:t>
            </a:r>
            <a:endParaRPr lang="en-US" sz="4000" b="0" strike="noStrike" spc="-1">
              <a:solidFill>
                <a:srgbClr val="000000"/>
              </a:solidFill>
              <a:latin typeface="Calibri"/>
            </a:endParaRPr>
          </a:p>
        </p:txBody>
      </p:sp>
      <p:sp>
        <p:nvSpPr>
          <p:cNvPr id="109" name="TextBox 24"/>
          <p:cNvSpPr/>
          <p:nvPr/>
        </p:nvSpPr>
        <p:spPr>
          <a:xfrm>
            <a:off x="3705120" y="1353960"/>
            <a:ext cx="6305760" cy="10083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AdumaFOT Regular"/>
                <a:cs typeface="AdumaFOT Regular"/>
              </a:rPr>
              <a:t>כתב גודל </a:t>
            </a:r>
            <a:r>
              <a:rPr lang="he-IL" sz="2000" b="0" strike="noStrike" spc="-1">
                <a:solidFill>
                  <a:srgbClr val="000000"/>
                </a:solidFill>
                <a:latin typeface="AdumaFOT Regular"/>
                <a:ea typeface="AdumaFOT Regular"/>
              </a:rPr>
              <a:t>20, פונט </a:t>
            </a:r>
            <a:r>
              <a:rPr lang="en-US" sz="2000" b="0" strike="noStrike" spc="-1">
                <a:solidFill>
                  <a:srgbClr val="000000"/>
                </a:solidFill>
                <a:latin typeface="AdumaFOT Regular"/>
                <a:ea typeface="AdumaFOT Regular"/>
              </a:rPr>
              <a:t>AdumaFOT Regular</a:t>
            </a:r>
            <a:r>
              <a:rPr lang="he-IL" sz="2000" b="0" strike="noStrike" spc="-1">
                <a:solidFill>
                  <a:srgbClr val="000000"/>
                </a:solidFill>
                <a:latin typeface="AdumaFOT Regular"/>
                <a:ea typeface="AdumaFOT Regular"/>
              </a:rPr>
              <a:t> , לא מודגש</a:t>
            </a:r>
            <a:endParaRPr lang="en-US" sz="20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AdumaFOT Regular"/>
                <a:cs typeface="AdumaFOT Regular"/>
              </a:rPr>
              <a:t>רווח של שורה וחצי בין שורות</a:t>
            </a:r>
            <a:endParaRPr lang="en-US" sz="2000" b="0" strike="noStrike" spc="-1">
              <a:solidFill>
                <a:srgbClr val="000000"/>
              </a:solidFill>
              <a:latin typeface="Calibri"/>
            </a:endParaRPr>
          </a:p>
        </p:txBody>
      </p:sp>
      <p:sp>
        <p:nvSpPr>
          <p:cNvPr id="110" name="מלבן 25"/>
          <p:cNvSpPr/>
          <p:nvPr/>
        </p:nvSpPr>
        <p:spPr>
          <a:xfrm>
            <a:off x="0" y="0"/>
            <a:ext cx="12190320" cy="6858000"/>
          </a:xfrm>
          <a:prstGeom prst="rect">
            <a:avLst/>
          </a:prstGeom>
          <a:solidFill>
            <a:srgbClr val="0A0A37"/>
          </a:solidFill>
          <a:ln w="0">
            <a:noFill/>
          </a:ln>
        </p:spPr>
        <p:style>
          <a:lnRef idx="0">
            <a:scrgbClr r="0" g="0" b="0"/>
          </a:lnRef>
          <a:fillRef idx="0">
            <a:scrgbClr r="0" g="0" b="0"/>
          </a:fillRef>
          <a:effectRef idx="0">
            <a:scrgbClr r="0" g="0" b="0"/>
          </a:effectRef>
          <a:fontRef idx="minor"/>
        </p:style>
      </p:sp>
      <p:sp>
        <p:nvSpPr>
          <p:cNvPr id="111" name="object 3"/>
          <p:cNvSpPr/>
          <p:nvPr/>
        </p:nvSpPr>
        <p:spPr>
          <a:xfrm>
            <a:off x="0" y="-4680"/>
            <a:ext cx="7834320" cy="6843600"/>
          </a:xfrm>
          <a:prstGeom prst="rect">
            <a:avLst/>
          </a:prstGeom>
          <a:blipFill rotWithShape="0">
            <a:blip r:embed="rId3"/>
            <a:srcRect/>
            <a:stretch/>
          </a:blipFill>
          <a:ln w="0">
            <a:noFill/>
          </a:ln>
        </p:spPr>
        <p:style>
          <a:lnRef idx="0">
            <a:scrgbClr r="0" g="0" b="0"/>
          </a:lnRef>
          <a:fillRef idx="0">
            <a:scrgbClr r="0" g="0" b="0"/>
          </a:fillRef>
          <a:effectRef idx="0">
            <a:scrgbClr r="0" g="0" b="0"/>
          </a:effectRef>
          <a:fontRef idx="minor"/>
        </p:style>
      </p:sp>
      <p:grpSp>
        <p:nvGrpSpPr>
          <p:cNvPr id="112" name="קבוצה 28"/>
          <p:cNvGrpSpPr/>
          <p:nvPr/>
        </p:nvGrpSpPr>
        <p:grpSpPr>
          <a:xfrm>
            <a:off x="285840" y="225360"/>
            <a:ext cx="12412440" cy="6959520"/>
            <a:chOff x="285840" y="225360"/>
            <a:chExt cx="12412440" cy="6959520"/>
          </a:xfrm>
        </p:grpSpPr>
        <p:grpSp>
          <p:nvGrpSpPr>
            <p:cNvPr id="113" name="קבוצה 29"/>
            <p:cNvGrpSpPr/>
            <p:nvPr/>
          </p:nvGrpSpPr>
          <p:grpSpPr>
            <a:xfrm>
              <a:off x="285840" y="225360"/>
              <a:ext cx="12412440" cy="6942240"/>
              <a:chOff x="285840" y="225360"/>
              <a:chExt cx="12412440" cy="6942240"/>
            </a:xfrm>
          </p:grpSpPr>
          <p:sp>
            <p:nvSpPr>
              <p:cNvPr id="114" name="object 10"/>
              <p:cNvSpPr/>
              <p:nvPr/>
            </p:nvSpPr>
            <p:spPr>
              <a:xfrm>
                <a:off x="285840" y="225360"/>
                <a:ext cx="12412440" cy="6937200"/>
              </a:xfrm>
              <a:custGeom>
                <a:avLst/>
                <a:gdLst/>
                <a:ahLst/>
                <a:cxnLst/>
                <a:rect l="l" t="t" r="r" b="b"/>
                <a:pathLst>
                  <a:path w="12411456" h="6937248">
                    <a:moveTo>
                      <a:pt x="0" y="6937248"/>
                    </a:moveTo>
                    <a:lnTo>
                      <a:pt x="12411456" y="6937248"/>
                    </a:lnTo>
                    <a:lnTo>
                      <a:pt x="12411456" y="0"/>
                    </a:lnTo>
                    <a:lnTo>
                      <a:pt x="0" y="0"/>
                    </a:lnTo>
                    <a:lnTo>
                      <a:pt x="0" y="6937248"/>
                    </a:lnTo>
                    <a:close/>
                  </a:path>
                </a:pathLst>
              </a:custGeom>
              <a:noFill/>
              <a:ln w="0">
                <a:noFill/>
              </a:ln>
            </p:spPr>
            <p:style>
              <a:lnRef idx="0">
                <a:scrgbClr r="0" g="0" b="0"/>
              </a:lnRef>
              <a:fillRef idx="0">
                <a:scrgbClr r="0" g="0" b="0"/>
              </a:fillRef>
              <a:effectRef idx="0">
                <a:scrgbClr r="0" g="0" b="0"/>
              </a:effectRef>
              <a:fontRef idx="minor"/>
            </p:style>
          </p:sp>
          <p:sp>
            <p:nvSpPr>
              <p:cNvPr id="115" name="object 11"/>
              <p:cNvSpPr/>
              <p:nvPr/>
            </p:nvSpPr>
            <p:spPr>
              <a:xfrm>
                <a:off x="285840" y="5175000"/>
                <a:ext cx="12408120" cy="360"/>
              </a:xfrm>
              <a:custGeom>
                <a:avLst/>
                <a:gdLst/>
                <a:ahLst/>
                <a:cxnLst/>
                <a:rect l="l" t="t" r="r" b="b"/>
                <a:pathLst>
                  <a:path w="12407138">
                    <a:moveTo>
                      <a:pt x="0" y="0"/>
                    </a:moveTo>
                    <a:lnTo>
                      <a:pt x="12407138" y="0"/>
                    </a:lnTo>
                  </a:path>
                </a:pathLst>
              </a:custGeom>
              <a:noFill/>
              <a:ln w="0">
                <a:noFill/>
              </a:ln>
            </p:spPr>
            <p:style>
              <a:lnRef idx="0">
                <a:scrgbClr r="0" g="0" b="0"/>
              </a:lnRef>
              <a:fillRef idx="0">
                <a:scrgbClr r="0" g="0" b="0"/>
              </a:fillRef>
              <a:effectRef idx="0">
                <a:scrgbClr r="0" g="0" b="0"/>
              </a:effectRef>
              <a:fontRef idx="minor"/>
            </p:style>
          </p:sp>
          <p:sp>
            <p:nvSpPr>
              <p:cNvPr id="116" name="object 12"/>
              <p:cNvSpPr/>
              <p:nvPr/>
            </p:nvSpPr>
            <p:spPr>
              <a:xfrm>
                <a:off x="11491200" y="237240"/>
                <a:ext cx="360" cy="6930360"/>
              </a:xfrm>
              <a:custGeom>
                <a:avLst/>
                <a:gdLst/>
                <a:ahLst/>
                <a:cxnLst/>
                <a:rect l="l" t="t" r="r" b="b"/>
                <a:pathLst>
                  <a:path h="6930326">
                    <a:moveTo>
                      <a:pt x="0" y="0"/>
                    </a:moveTo>
                    <a:lnTo>
                      <a:pt x="0" y="6930326"/>
                    </a:lnTo>
                  </a:path>
                </a:pathLst>
              </a:custGeom>
              <a:noFill/>
              <a:ln w="0">
                <a:noFill/>
              </a:ln>
            </p:spPr>
            <p:style>
              <a:lnRef idx="0">
                <a:scrgbClr r="0" g="0" b="0"/>
              </a:lnRef>
              <a:fillRef idx="0">
                <a:scrgbClr r="0" g="0" b="0"/>
              </a:fillRef>
              <a:effectRef idx="0">
                <a:scrgbClr r="0" g="0" b="0"/>
              </a:effectRef>
              <a:fontRef idx="minor"/>
            </p:style>
          </p:sp>
          <p:sp>
            <p:nvSpPr>
              <p:cNvPr id="117" name="object 14"/>
              <p:cNvSpPr/>
              <p:nvPr/>
            </p:nvSpPr>
            <p:spPr>
              <a:xfrm>
                <a:off x="285840" y="3700080"/>
                <a:ext cx="12408120" cy="360"/>
              </a:xfrm>
              <a:custGeom>
                <a:avLst/>
                <a:gdLst/>
                <a:ahLst/>
                <a:cxnLst/>
                <a:rect l="l" t="t" r="r" b="b"/>
                <a:pathLst>
                  <a:path w="12407138">
                    <a:moveTo>
                      <a:pt x="0" y="0"/>
                    </a:moveTo>
                    <a:lnTo>
                      <a:pt x="12407138" y="0"/>
                    </a:lnTo>
                  </a:path>
                </a:pathLst>
              </a:custGeom>
              <a:noFill/>
              <a:ln w="0">
                <a:noFill/>
              </a:ln>
            </p:spPr>
            <p:style>
              <a:lnRef idx="0">
                <a:scrgbClr r="0" g="0" b="0"/>
              </a:lnRef>
              <a:fillRef idx="0">
                <a:scrgbClr r="0" g="0" b="0"/>
              </a:fillRef>
              <a:effectRef idx="0">
                <a:scrgbClr r="0" g="0" b="0"/>
              </a:effectRef>
              <a:fontRef idx="minor"/>
            </p:style>
          </p:sp>
        </p:grpSp>
        <p:sp>
          <p:nvSpPr>
            <p:cNvPr id="118" name="object 12"/>
            <p:cNvSpPr/>
            <p:nvPr/>
          </p:nvSpPr>
          <p:spPr>
            <a:xfrm flipH="1">
              <a:off x="6426000" y="253080"/>
              <a:ext cx="45720" cy="6931800"/>
            </a:xfrm>
            <a:custGeom>
              <a:avLst/>
              <a:gdLst/>
              <a:ahLst/>
              <a:cxnLst/>
              <a:rect l="l" t="t" r="r" b="b"/>
              <a:pathLst>
                <a:path h="6930326">
                  <a:moveTo>
                    <a:pt x="0" y="0"/>
                  </a:moveTo>
                  <a:lnTo>
                    <a:pt x="0" y="6930326"/>
                  </a:lnTo>
                </a:path>
              </a:pathLst>
            </a:custGeom>
            <a:noFill/>
            <a:ln w="0">
              <a:noFill/>
            </a:ln>
          </p:spPr>
          <p:style>
            <a:lnRef idx="0">
              <a:scrgbClr r="0" g="0" b="0"/>
            </a:lnRef>
            <a:fillRef idx="0">
              <a:scrgbClr r="0" g="0" b="0"/>
            </a:fillRef>
            <a:effectRef idx="0">
              <a:scrgbClr r="0" g="0" b="0"/>
            </a:effectRef>
            <a:fontRef idx="minor"/>
          </p:style>
        </p:sp>
      </p:grpSp>
      <p:sp>
        <p:nvSpPr>
          <p:cNvPr id="119" name="object 3"/>
          <p:cNvSpPr/>
          <p:nvPr/>
        </p:nvSpPr>
        <p:spPr>
          <a:xfrm>
            <a:off x="281160" y="7070760"/>
            <a:ext cx="914400" cy="74520"/>
          </a:xfrm>
          <a:custGeom>
            <a:avLst/>
            <a:gdLst/>
            <a:ahLst/>
            <a:cxnLst/>
            <a:rect l="l" t="t" r="r" b="b"/>
            <a:pathLst>
              <a:path w="914400" h="73152">
                <a:moveTo>
                  <a:pt x="0" y="73152"/>
                </a:moveTo>
                <a:lnTo>
                  <a:pt x="914400" y="73152"/>
                </a:lnTo>
                <a:lnTo>
                  <a:pt x="914400" y="0"/>
                </a:lnTo>
                <a:lnTo>
                  <a:pt x="0" y="0"/>
                </a:lnTo>
                <a:lnTo>
                  <a:pt x="0" y="73152"/>
                </a:lnTo>
                <a:close/>
              </a:path>
            </a:pathLst>
          </a:custGeom>
          <a:noFill/>
          <a:ln w="0">
            <a:noFill/>
          </a:ln>
        </p:spPr>
        <p:style>
          <a:lnRef idx="0">
            <a:scrgbClr r="0" g="0" b="0"/>
          </a:lnRef>
          <a:fillRef idx="0">
            <a:scrgbClr r="0" g="0" b="0"/>
          </a:fillRef>
          <a:effectRef idx="0">
            <a:scrgbClr r="0" g="0" b="0"/>
          </a:effectRef>
          <a:fontRef idx="minor"/>
        </p:style>
      </p:sp>
      <p:pic>
        <p:nvPicPr>
          <p:cNvPr id="120" name="תמונה 36"/>
          <p:cNvPicPr/>
          <p:nvPr/>
        </p:nvPicPr>
        <p:blipFill>
          <a:blip r:embed="rId4"/>
          <a:stretch/>
        </p:blipFill>
        <p:spPr>
          <a:xfrm>
            <a:off x="10280520" y="136440"/>
            <a:ext cx="1795680" cy="1774800"/>
          </a:xfrm>
          <a:prstGeom prst="rect">
            <a:avLst/>
          </a:prstGeom>
          <a:ln w="0">
            <a:noFill/>
          </a:ln>
        </p:spPr>
      </p:pic>
      <p:sp>
        <p:nvSpPr>
          <p:cNvPr id="121" name="אליפסה 38"/>
          <p:cNvSpPr/>
          <p:nvPr/>
        </p:nvSpPr>
        <p:spPr>
          <a:xfrm>
            <a:off x="179280" y="179280"/>
            <a:ext cx="720720" cy="719280"/>
          </a:xfrm>
          <a:prstGeom prst="ellipse">
            <a:avLst/>
          </a:prstGeom>
          <a:blipFill rotWithShape="0">
            <a:blip r:embed="rId5"/>
            <a:srcRect/>
            <a:stretch/>
          </a:blipFill>
          <a:ln w="0">
            <a:noFill/>
          </a:ln>
        </p:spPr>
        <p:style>
          <a:lnRef idx="0">
            <a:scrgbClr r="0" g="0" b="0"/>
          </a:lnRef>
          <a:fillRef idx="0">
            <a:scrgbClr r="0" g="0" b="0"/>
          </a:fillRef>
          <a:effectRef idx="0">
            <a:scrgbClr r="0" g="0" b="0"/>
          </a:effectRef>
          <a:fontRef idx="minor"/>
        </p:style>
      </p:sp>
      <p:sp>
        <p:nvSpPr>
          <p:cNvPr id="122" name="PlaceHolder 1"/>
          <p:cNvSpPr>
            <a:spLocks noGrp="1"/>
          </p:cNvSpPr>
          <p:nvPr>
            <p:ph type="title"/>
          </p:nvPr>
        </p:nvSpPr>
        <p:spPr>
          <a:xfrm>
            <a:off x="1012320" y="2288880"/>
            <a:ext cx="10363320" cy="1469880"/>
          </a:xfrm>
          <a:prstGeom prst="rect">
            <a:avLst/>
          </a:prstGeom>
          <a:noFill/>
          <a:ln w="0">
            <a:noFill/>
          </a:ln>
        </p:spPr>
        <p:txBody>
          <a:bodyPr anchor="ctr">
            <a:no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8800" b="0" strike="noStrike" spc="-1">
                <a:solidFill>
                  <a:srgbClr val="FFFFFF"/>
                </a:solidFill>
                <a:latin typeface="AdumaFOT Bold"/>
                <a:cs typeface="AdumaFOT Bold"/>
              </a:rPr>
              <a:t>מונה תדר</a:t>
            </a:r>
            <a:endParaRPr lang="en-US" sz="8800" b="0" strike="noStrike" spc="-1">
              <a:solidFill>
                <a:srgbClr val="000000"/>
              </a:solidFill>
              <a:latin typeface="Calibri"/>
            </a:endParaRPr>
          </a:p>
        </p:txBody>
      </p:sp>
      <p:sp>
        <p:nvSpPr>
          <p:cNvPr id="123" name="כותרת 1"/>
          <p:cNvSpPr/>
          <p:nvPr/>
        </p:nvSpPr>
        <p:spPr>
          <a:xfrm>
            <a:off x="7948440" y="5502240"/>
            <a:ext cx="4124520" cy="13366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ctr">
            <a:normAutofit fontScale="88000"/>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800" b="0" strike="noStrike" spc="-1">
                <a:solidFill>
                  <a:srgbClr val="498FCC"/>
                </a:solidFill>
                <a:latin typeface="AdumaFOT Bold"/>
                <a:cs typeface="AdumaFOT Bold"/>
              </a:rPr>
              <a:t>שם הקורס : דרג ד'</a:t>
            </a:r>
            <a:endParaRPr lang="en-US" sz="4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 name="מלבן 2"/>
          <p:cNvSpPr/>
          <p:nvPr/>
        </p:nvSpPr>
        <p:spPr>
          <a:xfrm>
            <a:off x="7923600" y="290520"/>
            <a:ext cx="2504880" cy="7034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מבנה פנימי</a:t>
            </a:r>
            <a:endParaRPr lang="en-US" sz="4000" b="0" strike="noStrike" spc="-1">
              <a:solidFill>
                <a:srgbClr val="000000"/>
              </a:solidFill>
              <a:latin typeface="Calibri"/>
            </a:endParaRPr>
          </a:p>
        </p:txBody>
      </p:sp>
      <p:grpSp>
        <p:nvGrpSpPr>
          <p:cNvPr id="247" name="Rectangle 23"/>
          <p:cNvGrpSpPr/>
          <p:nvPr/>
        </p:nvGrpSpPr>
        <p:grpSpPr>
          <a:xfrm>
            <a:off x="7553160" y="1158840"/>
            <a:ext cx="2803680" cy="1034640"/>
            <a:chOff x="7553160" y="1158840"/>
            <a:chExt cx="2803680" cy="1034640"/>
          </a:xfrm>
        </p:grpSpPr>
        <p:pic>
          <p:nvPicPr>
            <p:cNvPr id="248" name="Rectangle 23"/>
            <p:cNvPicPr/>
            <p:nvPr/>
          </p:nvPicPr>
          <p:blipFill>
            <a:blip r:embed="rId3"/>
            <a:stretch/>
          </p:blipFill>
          <p:spPr>
            <a:xfrm>
              <a:off x="7553160" y="1158840"/>
              <a:ext cx="2803680" cy="858960"/>
            </a:xfrm>
            <a:prstGeom prst="rect">
              <a:avLst/>
            </a:prstGeom>
            <a:ln w="0">
              <a:noFill/>
            </a:ln>
          </p:spPr>
        </p:pic>
        <p:sp>
          <p:nvSpPr>
            <p:cNvPr id="249" name="צורה חופשית 248"/>
            <p:cNvSpPr/>
            <p:nvPr/>
          </p:nvSpPr>
          <p:spPr>
            <a:xfrm>
              <a:off x="7689960" y="1246320"/>
              <a:ext cx="2493720" cy="9471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עיצוב אות כניסה</a:t>
              </a:r>
              <a:endParaRPr lang="en-US" sz="2800" b="0" strike="noStrike" spc="-1">
                <a:solidFill>
                  <a:srgbClr val="000000"/>
                </a:solidFill>
                <a:latin typeface="Calibri"/>
              </a:endParaRPr>
            </a:p>
          </p:txBody>
        </p:sp>
      </p:grpSp>
      <p:sp>
        <p:nvSpPr>
          <p:cNvPr id="250" name="Rectangle 5"/>
          <p:cNvSpPr/>
          <p:nvPr/>
        </p:nvSpPr>
        <p:spPr>
          <a:xfrm>
            <a:off x="4624560" y="1884240"/>
            <a:ext cx="5559120" cy="936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67000"/>
          </a:bodyPr>
          <a:lstStyle/>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קיים צימוד שמבטל</a:t>
            </a:r>
            <a:r>
              <a:rPr lang="he-IL" sz="2400" b="0" strike="noStrike" spc="-1">
                <a:solidFill>
                  <a:srgbClr val="000000"/>
                </a:solidFill>
                <a:latin typeface="Calibri"/>
                <a:ea typeface="Calibri"/>
              </a:rPr>
              <a:t> </a:t>
            </a:r>
            <a:r>
              <a:rPr lang="en-US" sz="2400" b="0" strike="noStrike" spc="-1">
                <a:solidFill>
                  <a:srgbClr val="000000"/>
                </a:solidFill>
                <a:latin typeface="Calibri"/>
                <a:ea typeface="Calibri"/>
              </a:rPr>
              <a:t>Offset</a:t>
            </a: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מורכב ממגברי שרת בחוג פתוח</a:t>
            </a: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במוצא מעגל עיצוב אות הכניסה יהיה אות דיגיטלי</a:t>
            </a:r>
            <a:r>
              <a:rPr lang="he-IL" sz="2400" b="0" strike="noStrike" spc="-1">
                <a:solidFill>
                  <a:srgbClr val="000000"/>
                </a:solidFill>
                <a:latin typeface="Calibri"/>
                <a:ea typeface="Calibri"/>
              </a:rPr>
              <a:t>.</a:t>
            </a:r>
            <a:endParaRPr lang="en-US" sz="2400" b="0" strike="noStrike" spc="-1">
              <a:solidFill>
                <a:srgbClr val="000000"/>
              </a:solidFill>
              <a:latin typeface="Calibri"/>
            </a:endParaRPr>
          </a:p>
        </p:txBody>
      </p:sp>
      <p:grpSp>
        <p:nvGrpSpPr>
          <p:cNvPr id="251" name="קבוצה 52"/>
          <p:cNvGrpSpPr/>
          <p:nvPr/>
        </p:nvGrpSpPr>
        <p:grpSpPr>
          <a:xfrm>
            <a:off x="7243920" y="3919680"/>
            <a:ext cx="2341800" cy="1672920"/>
            <a:chOff x="7243920" y="3919680"/>
            <a:chExt cx="2341800" cy="1672920"/>
          </a:xfrm>
        </p:grpSpPr>
        <p:sp>
          <p:nvSpPr>
            <p:cNvPr id="252" name="Freeform 6"/>
            <p:cNvSpPr/>
            <p:nvPr/>
          </p:nvSpPr>
          <p:spPr>
            <a:xfrm>
              <a:off x="8455320" y="4520880"/>
              <a:ext cx="1080" cy="556200"/>
            </a:xfrm>
            <a:custGeom>
              <a:avLst/>
              <a:gdLst/>
              <a:ahLst/>
              <a:cxnLst/>
              <a:rect l="l" t="t" r="r" b="b"/>
              <a:pathLst>
                <a:path h="40">
                  <a:moveTo>
                    <a:pt x="0" y="40"/>
                  </a:moveTo>
                  <a:lnTo>
                    <a:pt x="0" y="0"/>
                  </a:lnTo>
                </a:path>
              </a:pathLst>
            </a:custGeom>
            <a:noFill/>
            <a:ln w="28440">
              <a:solidFill>
                <a:srgbClr val="0000FF"/>
              </a:solidFill>
              <a:round/>
            </a:ln>
          </p:spPr>
          <p:style>
            <a:lnRef idx="0">
              <a:scrgbClr r="0" g="0" b="0"/>
            </a:lnRef>
            <a:fillRef idx="0">
              <a:scrgbClr r="0" g="0" b="0"/>
            </a:fillRef>
            <a:effectRef idx="0">
              <a:scrgbClr r="0" g="0" b="0"/>
            </a:effectRef>
            <a:fontRef idx="minor"/>
          </p:style>
        </p:sp>
        <p:sp>
          <p:nvSpPr>
            <p:cNvPr id="253" name="Freeform 7"/>
            <p:cNvSpPr/>
            <p:nvPr/>
          </p:nvSpPr>
          <p:spPr>
            <a:xfrm>
              <a:off x="8455320" y="4520880"/>
              <a:ext cx="758160" cy="277920"/>
            </a:xfrm>
            <a:custGeom>
              <a:avLst/>
              <a:gdLst/>
              <a:ahLst/>
              <a:cxnLst/>
              <a:rect l="l" t="t" r="r" b="b"/>
              <a:pathLst>
                <a:path w="40" h="20">
                  <a:moveTo>
                    <a:pt x="0" y="0"/>
                  </a:moveTo>
                  <a:lnTo>
                    <a:pt x="40" y="20"/>
                  </a:lnTo>
                </a:path>
              </a:pathLst>
            </a:custGeom>
            <a:noFill/>
            <a:ln w="28440">
              <a:solidFill>
                <a:srgbClr val="0000FF"/>
              </a:solidFill>
              <a:round/>
            </a:ln>
          </p:spPr>
          <p:style>
            <a:lnRef idx="0">
              <a:scrgbClr r="0" g="0" b="0"/>
            </a:lnRef>
            <a:fillRef idx="0">
              <a:scrgbClr r="0" g="0" b="0"/>
            </a:fillRef>
            <a:effectRef idx="0">
              <a:scrgbClr r="0" g="0" b="0"/>
            </a:effectRef>
            <a:fontRef idx="minor"/>
          </p:style>
        </p:sp>
        <p:sp>
          <p:nvSpPr>
            <p:cNvPr id="254" name="Freeform 8"/>
            <p:cNvSpPr/>
            <p:nvPr/>
          </p:nvSpPr>
          <p:spPr>
            <a:xfrm>
              <a:off x="8455320" y="4799160"/>
              <a:ext cx="758160" cy="277920"/>
            </a:xfrm>
            <a:custGeom>
              <a:avLst/>
              <a:gdLst/>
              <a:ahLst/>
              <a:cxnLst/>
              <a:rect l="l" t="t" r="r" b="b"/>
              <a:pathLst>
                <a:path w="40" h="20">
                  <a:moveTo>
                    <a:pt x="40" y="0"/>
                  </a:moveTo>
                  <a:lnTo>
                    <a:pt x="0" y="20"/>
                  </a:lnTo>
                </a:path>
              </a:pathLst>
            </a:custGeom>
            <a:noFill/>
            <a:ln w="28440">
              <a:solidFill>
                <a:srgbClr val="0000FF"/>
              </a:solidFill>
              <a:round/>
            </a:ln>
          </p:spPr>
          <p:style>
            <a:lnRef idx="0">
              <a:scrgbClr r="0" g="0" b="0"/>
            </a:lnRef>
            <a:fillRef idx="0">
              <a:scrgbClr r="0" g="0" b="0"/>
            </a:fillRef>
            <a:effectRef idx="0">
              <a:scrgbClr r="0" g="0" b="0"/>
            </a:effectRef>
            <a:fontRef idx="minor"/>
          </p:style>
        </p:sp>
        <p:sp>
          <p:nvSpPr>
            <p:cNvPr id="255" name="Rectangle 11"/>
            <p:cNvSpPr/>
            <p:nvPr/>
          </p:nvSpPr>
          <p:spPr>
            <a:xfrm rot="10800000">
              <a:off x="8485200" y="4826880"/>
              <a:ext cx="115200" cy="274680"/>
            </a:xfrm>
            <a:prstGeom prst="rect">
              <a:avLst/>
            </a:prstGeom>
            <a:noFill/>
            <a:ln w="0">
              <a:noFill/>
            </a:ln>
          </p:spPr>
          <p:style>
            <a:lnRef idx="0">
              <a:scrgbClr r="0" g="0" b="0"/>
            </a:lnRef>
            <a:fillRef idx="0">
              <a:scrgbClr r="0" g="0" b="0"/>
            </a:fillRef>
            <a:effectRef idx="0">
              <a:scrgbClr r="0" g="0" b="0"/>
            </a:effectRef>
            <a:fontRef idx="minor"/>
          </p:style>
          <p:txBody>
            <a:bodyPr wrap="none" lIns="0" tIns="0" rIns="0" bIns="0" anchor="t">
              <a:spAutoFit/>
            </a:bodyPr>
            <a:lstStyle/>
            <a:p>
              <a:pPr>
                <a:spcBef>
                  <a:spcPts val="4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0000FF"/>
                  </a:solidFill>
                  <a:latin typeface="Calibri"/>
                  <a:ea typeface="Calibri"/>
                </a:rPr>
                <a:t>+</a:t>
              </a:r>
              <a:endParaRPr lang="en-US" sz="1800" b="0" strike="noStrike" spc="-1">
                <a:solidFill>
                  <a:srgbClr val="000000"/>
                </a:solidFill>
                <a:latin typeface="Calibri"/>
              </a:endParaRPr>
            </a:p>
          </p:txBody>
        </p:sp>
        <p:sp>
          <p:nvSpPr>
            <p:cNvPr id="256" name="Rectangle 12"/>
            <p:cNvSpPr/>
            <p:nvPr/>
          </p:nvSpPr>
          <p:spPr>
            <a:xfrm rot="10800000">
              <a:off x="8493120" y="4527720"/>
              <a:ext cx="151200" cy="2746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spAutoFit/>
            </a:bodyPr>
            <a:lstStyle/>
            <a:p>
              <a:pPr>
                <a:spcBef>
                  <a:spcPts val="4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0000FF"/>
                  </a:solidFill>
                  <a:latin typeface="Calibri"/>
                  <a:ea typeface="Calibri"/>
                </a:rPr>
                <a:t>-</a:t>
              </a:r>
              <a:endParaRPr lang="en-US" sz="1800" b="0" strike="noStrike" spc="-1">
                <a:solidFill>
                  <a:srgbClr val="000000"/>
                </a:solidFill>
                <a:latin typeface="Calibri"/>
              </a:endParaRPr>
            </a:p>
          </p:txBody>
        </p:sp>
        <p:sp>
          <p:nvSpPr>
            <p:cNvPr id="257" name="Line 19"/>
            <p:cNvSpPr/>
            <p:nvPr/>
          </p:nvSpPr>
          <p:spPr>
            <a:xfrm flipV="1">
              <a:off x="8834400" y="4306320"/>
              <a:ext cx="0" cy="353520"/>
            </a:xfrm>
            <a:prstGeom prst="line">
              <a:avLst/>
            </a:prstGeom>
            <a:ln w="28440">
              <a:solidFill>
                <a:srgbClr val="000000"/>
              </a:solidFill>
              <a:miter/>
            </a:ln>
          </p:spPr>
          <p:style>
            <a:lnRef idx="0">
              <a:scrgbClr r="0" g="0" b="0"/>
            </a:lnRef>
            <a:fillRef idx="0">
              <a:scrgbClr r="0" g="0" b="0"/>
            </a:fillRef>
            <a:effectRef idx="0">
              <a:scrgbClr r="0" g="0" b="0"/>
            </a:effectRef>
            <a:fontRef idx="minor"/>
          </p:style>
        </p:sp>
        <p:sp>
          <p:nvSpPr>
            <p:cNvPr id="258" name="Oval 55"/>
            <p:cNvSpPr/>
            <p:nvPr/>
          </p:nvSpPr>
          <p:spPr>
            <a:xfrm>
              <a:off x="9365760" y="4761360"/>
              <a:ext cx="92520" cy="85680"/>
            </a:xfrm>
            <a:prstGeom prst="ellipse">
              <a:avLst/>
            </a:prstGeom>
            <a:noFill/>
            <a:ln w="28440">
              <a:solidFill>
                <a:srgbClr val="000000"/>
              </a:solidFill>
              <a:miter/>
            </a:ln>
          </p:spPr>
          <p:style>
            <a:lnRef idx="0">
              <a:scrgbClr r="0" g="0" b="0"/>
            </a:lnRef>
            <a:fillRef idx="0">
              <a:scrgbClr r="0" g="0" b="0"/>
            </a:fillRef>
            <a:effectRef idx="0">
              <a:scrgbClr r="0" g="0" b="0"/>
            </a:effectRef>
            <a:fontRef idx="minor"/>
          </p:style>
        </p:sp>
        <p:sp>
          <p:nvSpPr>
            <p:cNvPr id="259" name="Rectangle 56"/>
            <p:cNvSpPr/>
            <p:nvPr/>
          </p:nvSpPr>
          <p:spPr>
            <a:xfrm>
              <a:off x="9402120" y="4475160"/>
              <a:ext cx="183600" cy="277200"/>
            </a:xfrm>
            <a:prstGeom prst="rect">
              <a:avLst/>
            </a:prstGeom>
            <a:noFill/>
            <a:ln w="0">
              <a:noFill/>
            </a:ln>
          </p:spPr>
          <p:style>
            <a:lnRef idx="0">
              <a:scrgbClr r="0" g="0" b="0"/>
            </a:lnRef>
            <a:fillRef idx="0">
              <a:scrgbClr r="0" g="0" b="0"/>
            </a:fillRef>
            <a:effectRef idx="0">
              <a:scrgbClr r="0" g="0" b="0"/>
            </a:effectRef>
            <a:fontRef idx="minor"/>
          </p:style>
          <p:txBody>
            <a:bodyPr wrap="none" lIns="0" tIns="0" rIns="0" bIns="0" anchor="t">
              <a:spAutoFit/>
            </a:bodyPr>
            <a:lstStyle/>
            <a:p>
              <a:pPr>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strike="noStrike" spc="-1">
                  <a:solidFill>
                    <a:srgbClr val="000000"/>
                  </a:solidFill>
                  <a:latin typeface="Calibri"/>
                  <a:ea typeface="Calibri"/>
                </a:rPr>
                <a:t>V</a:t>
              </a:r>
              <a:r>
                <a:rPr lang="en-US" sz="1600" b="1" strike="noStrike" spc="-1" baseline="-25000">
                  <a:solidFill>
                    <a:srgbClr val="000000"/>
                  </a:solidFill>
                  <a:latin typeface="Calibri"/>
                  <a:ea typeface="Calibri"/>
                </a:rPr>
                <a:t>o</a:t>
              </a:r>
              <a:endParaRPr lang="en-US" sz="1600" b="0" strike="noStrike" spc="-1">
                <a:solidFill>
                  <a:srgbClr val="000000"/>
                </a:solidFill>
                <a:latin typeface="Calibri"/>
              </a:endParaRPr>
            </a:p>
          </p:txBody>
        </p:sp>
        <p:sp>
          <p:nvSpPr>
            <p:cNvPr id="260" name="Freeform 73"/>
            <p:cNvSpPr/>
            <p:nvPr/>
          </p:nvSpPr>
          <p:spPr>
            <a:xfrm>
              <a:off x="8777880" y="4302000"/>
              <a:ext cx="113040" cy="1080"/>
            </a:xfrm>
            <a:custGeom>
              <a:avLst/>
              <a:gdLst/>
              <a:ahLst/>
              <a:cxnLst/>
              <a:rect l="l" t="t" r="r" b="b"/>
              <a:pathLst>
                <a:path w="6">
                  <a:moveTo>
                    <a:pt x="6" y="0"/>
                  </a:moveTo>
                  <a:lnTo>
                    <a:pt x="0" y="0"/>
                  </a:lnTo>
                </a:path>
              </a:pathLst>
            </a:custGeom>
            <a:noFill/>
            <a:ln w="28440">
              <a:solidFill>
                <a:srgbClr val="000000"/>
              </a:solidFill>
              <a:round/>
            </a:ln>
          </p:spPr>
          <p:style>
            <a:lnRef idx="0">
              <a:scrgbClr r="0" g="0" b="0"/>
            </a:lnRef>
            <a:fillRef idx="0">
              <a:scrgbClr r="0" g="0" b="0"/>
            </a:fillRef>
            <a:effectRef idx="0">
              <a:scrgbClr r="0" g="0" b="0"/>
            </a:effectRef>
            <a:fontRef idx="minor"/>
          </p:style>
        </p:sp>
        <p:sp>
          <p:nvSpPr>
            <p:cNvPr id="261" name="Freeform 75"/>
            <p:cNvSpPr/>
            <p:nvPr/>
          </p:nvSpPr>
          <p:spPr>
            <a:xfrm>
              <a:off x="8786880" y="4182480"/>
              <a:ext cx="56520" cy="110520"/>
            </a:xfrm>
            <a:custGeom>
              <a:avLst/>
              <a:gdLst/>
              <a:ahLst/>
              <a:cxnLst/>
              <a:rect l="l" t="t" r="r" b="b"/>
              <a:pathLst>
                <a:path w="3" h="8">
                  <a:moveTo>
                    <a:pt x="0" y="8"/>
                  </a:moveTo>
                  <a:lnTo>
                    <a:pt x="3" y="0"/>
                  </a:lnTo>
                </a:path>
              </a:pathLst>
            </a:custGeom>
            <a:noFill/>
            <a:ln w="28440">
              <a:solidFill>
                <a:srgbClr val="000000"/>
              </a:solidFill>
              <a:round/>
            </a:ln>
          </p:spPr>
          <p:style>
            <a:lnRef idx="0">
              <a:scrgbClr r="0" g="0" b="0"/>
            </a:lnRef>
            <a:fillRef idx="0">
              <a:scrgbClr r="0" g="0" b="0"/>
            </a:fillRef>
            <a:effectRef idx="0">
              <a:scrgbClr r="0" g="0" b="0"/>
            </a:effectRef>
            <a:fontRef idx="minor"/>
          </p:style>
        </p:sp>
        <p:sp>
          <p:nvSpPr>
            <p:cNvPr id="262" name="Freeform 76"/>
            <p:cNvSpPr/>
            <p:nvPr/>
          </p:nvSpPr>
          <p:spPr>
            <a:xfrm>
              <a:off x="8840520" y="4195800"/>
              <a:ext cx="56520" cy="110520"/>
            </a:xfrm>
            <a:custGeom>
              <a:avLst/>
              <a:gdLst/>
              <a:ahLst/>
              <a:cxnLst/>
              <a:rect l="l" t="t" r="r" b="b"/>
              <a:pathLst>
                <a:path w="3" h="8">
                  <a:moveTo>
                    <a:pt x="0" y="0"/>
                  </a:moveTo>
                  <a:lnTo>
                    <a:pt x="3" y="8"/>
                  </a:lnTo>
                </a:path>
              </a:pathLst>
            </a:custGeom>
            <a:noFill/>
            <a:ln w="28440">
              <a:solidFill>
                <a:srgbClr val="000000"/>
              </a:solidFill>
              <a:round/>
            </a:ln>
          </p:spPr>
          <p:style>
            <a:lnRef idx="0">
              <a:scrgbClr r="0" g="0" b="0"/>
            </a:lnRef>
            <a:fillRef idx="0">
              <a:scrgbClr r="0" g="0" b="0"/>
            </a:fillRef>
            <a:effectRef idx="0">
              <a:scrgbClr r="0" g="0" b="0"/>
            </a:effectRef>
            <a:fontRef idx="minor"/>
          </p:style>
        </p:sp>
        <p:sp>
          <p:nvSpPr>
            <p:cNvPr id="263" name="Rectangle 77"/>
            <p:cNvSpPr/>
            <p:nvPr/>
          </p:nvSpPr>
          <p:spPr>
            <a:xfrm>
              <a:off x="8407440" y="3919680"/>
              <a:ext cx="923760" cy="34704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spAutoFit/>
            </a:bodyPr>
            <a:lstStyle/>
            <a:p>
              <a:pPr algn="r" rtl="1">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baseline="-25000">
                  <a:solidFill>
                    <a:srgbClr val="000000"/>
                  </a:solidFill>
                  <a:latin typeface="Calibri"/>
                  <a:ea typeface="Calibri"/>
                </a:rPr>
                <a:t>Vcc= 15(V)</a:t>
              </a:r>
              <a:endParaRPr lang="en-US" sz="2000" b="0" strike="noStrike" spc="-1">
                <a:solidFill>
                  <a:srgbClr val="000000"/>
                </a:solidFill>
                <a:latin typeface="Calibri"/>
              </a:endParaRPr>
            </a:p>
          </p:txBody>
        </p:sp>
        <p:sp>
          <p:nvSpPr>
            <p:cNvPr id="264" name="מחבר ישר 19"/>
            <p:cNvSpPr/>
            <p:nvPr/>
          </p:nvSpPr>
          <p:spPr>
            <a:xfrm flipH="1">
              <a:off x="8000280" y="4963680"/>
              <a:ext cx="454680" cy="0"/>
            </a:xfrm>
            <a:prstGeom prst="line">
              <a:avLst/>
            </a:prstGeom>
            <a:ln w="28440">
              <a:solidFill>
                <a:srgbClr val="000000"/>
              </a:solidFill>
              <a:miter/>
            </a:ln>
          </p:spPr>
          <p:style>
            <a:lnRef idx="0">
              <a:scrgbClr r="0" g="0" b="0"/>
            </a:lnRef>
            <a:fillRef idx="0">
              <a:scrgbClr r="0" g="0" b="0"/>
            </a:fillRef>
            <a:effectRef idx="0">
              <a:scrgbClr r="0" g="0" b="0"/>
            </a:effectRef>
            <a:fontRef idx="minor"/>
          </p:style>
        </p:sp>
        <p:sp>
          <p:nvSpPr>
            <p:cNvPr id="265" name="מחבר ישר 20"/>
            <p:cNvSpPr/>
            <p:nvPr/>
          </p:nvSpPr>
          <p:spPr>
            <a:xfrm flipH="1">
              <a:off x="8041680" y="4644720"/>
              <a:ext cx="423720" cy="0"/>
            </a:xfrm>
            <a:prstGeom prst="line">
              <a:avLst/>
            </a:prstGeom>
            <a:ln w="28440">
              <a:solidFill>
                <a:srgbClr val="000000"/>
              </a:solidFill>
              <a:miter/>
            </a:ln>
          </p:spPr>
          <p:style>
            <a:lnRef idx="0">
              <a:scrgbClr r="0" g="0" b="0"/>
            </a:lnRef>
            <a:fillRef idx="0">
              <a:scrgbClr r="0" g="0" b="0"/>
            </a:fillRef>
            <a:effectRef idx="0">
              <a:scrgbClr r="0" g="0" b="0"/>
            </a:effectRef>
            <a:fontRef idx="minor"/>
          </p:style>
        </p:sp>
        <p:grpSp>
          <p:nvGrpSpPr>
            <p:cNvPr id="266" name="קבוצה 21"/>
            <p:cNvGrpSpPr/>
            <p:nvPr/>
          </p:nvGrpSpPr>
          <p:grpSpPr>
            <a:xfrm>
              <a:off x="7806240" y="5465880"/>
              <a:ext cx="380160" cy="126720"/>
              <a:chOff x="7806240" y="5465880"/>
              <a:chExt cx="380160" cy="126720"/>
            </a:xfrm>
          </p:grpSpPr>
          <p:sp>
            <p:nvSpPr>
              <p:cNvPr id="267" name="Freeform 68"/>
              <p:cNvSpPr/>
              <p:nvPr/>
            </p:nvSpPr>
            <p:spPr>
              <a:xfrm>
                <a:off x="7806240" y="5465880"/>
                <a:ext cx="380160" cy="1440"/>
              </a:xfrm>
              <a:custGeom>
                <a:avLst/>
                <a:gdLst/>
                <a:ahLst/>
                <a:cxnLst/>
                <a:rect l="l" t="t" r="r" b="b"/>
                <a:pathLst>
                  <a:path w="20">
                    <a:moveTo>
                      <a:pt x="0" y="0"/>
                    </a:moveTo>
                    <a:lnTo>
                      <a:pt x="20" y="0"/>
                    </a:lnTo>
                  </a:path>
                </a:pathLst>
              </a:custGeom>
              <a:noFill/>
              <a:ln w="28440">
                <a:solidFill>
                  <a:srgbClr val="000000"/>
                </a:solidFill>
                <a:round/>
              </a:ln>
            </p:spPr>
            <p:style>
              <a:lnRef idx="0">
                <a:scrgbClr r="0" g="0" b="0"/>
              </a:lnRef>
              <a:fillRef idx="0">
                <a:scrgbClr r="0" g="0" b="0"/>
              </a:fillRef>
              <a:effectRef idx="0">
                <a:scrgbClr r="0" g="0" b="0"/>
              </a:effectRef>
              <a:fontRef idx="minor"/>
            </p:style>
          </p:sp>
          <p:sp>
            <p:nvSpPr>
              <p:cNvPr id="268" name="Freeform 69"/>
              <p:cNvSpPr/>
              <p:nvPr/>
            </p:nvSpPr>
            <p:spPr>
              <a:xfrm>
                <a:off x="7864560" y="5506920"/>
                <a:ext cx="264600" cy="1440"/>
              </a:xfrm>
              <a:custGeom>
                <a:avLst/>
                <a:gdLst/>
                <a:ahLst/>
                <a:cxnLst/>
                <a:rect l="l" t="t" r="r" b="b"/>
                <a:pathLst>
                  <a:path w="14">
                    <a:moveTo>
                      <a:pt x="0" y="0"/>
                    </a:moveTo>
                    <a:lnTo>
                      <a:pt x="14" y="0"/>
                    </a:lnTo>
                  </a:path>
                </a:pathLst>
              </a:custGeom>
              <a:noFill/>
              <a:ln w="28440">
                <a:solidFill>
                  <a:srgbClr val="000000"/>
                </a:solidFill>
                <a:round/>
              </a:ln>
            </p:spPr>
            <p:style>
              <a:lnRef idx="0">
                <a:scrgbClr r="0" g="0" b="0"/>
              </a:lnRef>
              <a:fillRef idx="0">
                <a:scrgbClr r="0" g="0" b="0"/>
              </a:fillRef>
              <a:effectRef idx="0">
                <a:scrgbClr r="0" g="0" b="0"/>
              </a:effectRef>
              <a:fontRef idx="minor"/>
            </p:style>
          </p:sp>
          <p:sp>
            <p:nvSpPr>
              <p:cNvPr id="269" name="Freeform 70"/>
              <p:cNvSpPr/>
              <p:nvPr/>
            </p:nvSpPr>
            <p:spPr>
              <a:xfrm>
                <a:off x="7920360" y="5549760"/>
                <a:ext cx="151920" cy="1440"/>
              </a:xfrm>
              <a:custGeom>
                <a:avLst/>
                <a:gdLst/>
                <a:ahLst/>
                <a:cxnLst/>
                <a:rect l="l" t="t" r="r" b="b"/>
                <a:pathLst>
                  <a:path w="8">
                    <a:moveTo>
                      <a:pt x="8" y="0"/>
                    </a:moveTo>
                    <a:lnTo>
                      <a:pt x="0" y="0"/>
                    </a:lnTo>
                  </a:path>
                </a:pathLst>
              </a:custGeom>
              <a:noFill/>
              <a:ln w="28440">
                <a:solidFill>
                  <a:srgbClr val="000000"/>
                </a:solidFill>
                <a:round/>
              </a:ln>
            </p:spPr>
            <p:style>
              <a:lnRef idx="0">
                <a:scrgbClr r="0" g="0" b="0"/>
              </a:lnRef>
              <a:fillRef idx="0">
                <a:scrgbClr r="0" g="0" b="0"/>
              </a:fillRef>
              <a:effectRef idx="0">
                <a:scrgbClr r="0" g="0" b="0"/>
              </a:effectRef>
              <a:fontRef idx="minor"/>
            </p:style>
          </p:sp>
          <p:sp>
            <p:nvSpPr>
              <p:cNvPr id="270" name="Freeform 71"/>
              <p:cNvSpPr/>
              <p:nvPr/>
            </p:nvSpPr>
            <p:spPr>
              <a:xfrm>
                <a:off x="7977240" y="5591160"/>
                <a:ext cx="37800" cy="1440"/>
              </a:xfrm>
              <a:custGeom>
                <a:avLst/>
                <a:gdLst/>
                <a:ahLst/>
                <a:cxnLst/>
                <a:rect l="l" t="t" r="r" b="b"/>
                <a:pathLst>
                  <a:path w="2">
                    <a:moveTo>
                      <a:pt x="0" y="0"/>
                    </a:moveTo>
                    <a:lnTo>
                      <a:pt x="2" y="0"/>
                    </a:lnTo>
                  </a:path>
                </a:pathLst>
              </a:custGeom>
              <a:noFill/>
              <a:ln w="28440">
                <a:solidFill>
                  <a:srgbClr val="000000"/>
                </a:solidFill>
                <a:round/>
              </a:ln>
            </p:spPr>
            <p:style>
              <a:lnRef idx="0">
                <a:scrgbClr r="0" g="0" b="0"/>
              </a:lnRef>
              <a:fillRef idx="0">
                <a:scrgbClr r="0" g="0" b="0"/>
              </a:fillRef>
              <a:effectRef idx="0">
                <a:scrgbClr r="0" g="0" b="0"/>
              </a:effectRef>
              <a:fontRef idx="minor"/>
            </p:style>
          </p:sp>
        </p:grpSp>
        <p:grpSp>
          <p:nvGrpSpPr>
            <p:cNvPr id="271" name="קבוצה 24"/>
            <p:cNvGrpSpPr/>
            <p:nvPr/>
          </p:nvGrpSpPr>
          <p:grpSpPr>
            <a:xfrm>
              <a:off x="8644320" y="4928760"/>
              <a:ext cx="380160" cy="659160"/>
              <a:chOff x="8644320" y="4928760"/>
              <a:chExt cx="380160" cy="659160"/>
            </a:xfrm>
          </p:grpSpPr>
          <p:sp>
            <p:nvSpPr>
              <p:cNvPr id="272" name="Line 64"/>
              <p:cNvSpPr/>
              <p:nvPr/>
            </p:nvSpPr>
            <p:spPr>
              <a:xfrm flipV="1">
                <a:off x="8834400" y="4928760"/>
                <a:ext cx="0" cy="536760"/>
              </a:xfrm>
              <a:prstGeom prst="line">
                <a:avLst/>
              </a:prstGeom>
              <a:ln w="28440">
                <a:solidFill>
                  <a:srgbClr val="000000"/>
                </a:solidFill>
                <a:miter/>
              </a:ln>
            </p:spPr>
            <p:style>
              <a:lnRef idx="0">
                <a:scrgbClr r="0" g="0" b="0"/>
              </a:lnRef>
              <a:fillRef idx="0">
                <a:scrgbClr r="0" g="0" b="0"/>
              </a:fillRef>
              <a:effectRef idx="0">
                <a:scrgbClr r="0" g="0" b="0"/>
              </a:effectRef>
              <a:fontRef idx="minor"/>
            </p:style>
          </p:sp>
          <p:sp>
            <p:nvSpPr>
              <p:cNvPr id="273" name="Freeform 68"/>
              <p:cNvSpPr/>
              <p:nvPr/>
            </p:nvSpPr>
            <p:spPr>
              <a:xfrm>
                <a:off x="8644320" y="5461200"/>
                <a:ext cx="380160" cy="1440"/>
              </a:xfrm>
              <a:custGeom>
                <a:avLst/>
                <a:gdLst/>
                <a:ahLst/>
                <a:cxnLst/>
                <a:rect l="l" t="t" r="r" b="b"/>
                <a:pathLst>
                  <a:path w="20">
                    <a:moveTo>
                      <a:pt x="0" y="0"/>
                    </a:moveTo>
                    <a:lnTo>
                      <a:pt x="20" y="0"/>
                    </a:lnTo>
                  </a:path>
                </a:pathLst>
              </a:custGeom>
              <a:noFill/>
              <a:ln w="28440">
                <a:solidFill>
                  <a:srgbClr val="000000"/>
                </a:solidFill>
                <a:round/>
              </a:ln>
            </p:spPr>
            <p:style>
              <a:lnRef idx="0">
                <a:scrgbClr r="0" g="0" b="0"/>
              </a:lnRef>
              <a:fillRef idx="0">
                <a:scrgbClr r="0" g="0" b="0"/>
              </a:fillRef>
              <a:effectRef idx="0">
                <a:scrgbClr r="0" g="0" b="0"/>
              </a:effectRef>
              <a:fontRef idx="minor"/>
            </p:style>
          </p:sp>
          <p:sp>
            <p:nvSpPr>
              <p:cNvPr id="274" name="Freeform 69"/>
              <p:cNvSpPr/>
              <p:nvPr/>
            </p:nvSpPr>
            <p:spPr>
              <a:xfrm>
                <a:off x="8702640" y="5502240"/>
                <a:ext cx="264600" cy="1440"/>
              </a:xfrm>
              <a:custGeom>
                <a:avLst/>
                <a:gdLst/>
                <a:ahLst/>
                <a:cxnLst/>
                <a:rect l="l" t="t" r="r" b="b"/>
                <a:pathLst>
                  <a:path w="14">
                    <a:moveTo>
                      <a:pt x="0" y="0"/>
                    </a:moveTo>
                    <a:lnTo>
                      <a:pt x="14" y="0"/>
                    </a:lnTo>
                  </a:path>
                </a:pathLst>
              </a:custGeom>
              <a:noFill/>
              <a:ln w="28440">
                <a:solidFill>
                  <a:srgbClr val="000000"/>
                </a:solidFill>
                <a:round/>
              </a:ln>
            </p:spPr>
            <p:style>
              <a:lnRef idx="0">
                <a:scrgbClr r="0" g="0" b="0"/>
              </a:lnRef>
              <a:fillRef idx="0">
                <a:scrgbClr r="0" g="0" b="0"/>
              </a:fillRef>
              <a:effectRef idx="0">
                <a:scrgbClr r="0" g="0" b="0"/>
              </a:effectRef>
              <a:fontRef idx="minor"/>
            </p:style>
          </p:sp>
          <p:sp>
            <p:nvSpPr>
              <p:cNvPr id="275" name="Freeform 70"/>
              <p:cNvSpPr/>
              <p:nvPr/>
            </p:nvSpPr>
            <p:spPr>
              <a:xfrm>
                <a:off x="8758440" y="5545080"/>
                <a:ext cx="151920" cy="1440"/>
              </a:xfrm>
              <a:custGeom>
                <a:avLst/>
                <a:gdLst/>
                <a:ahLst/>
                <a:cxnLst/>
                <a:rect l="l" t="t" r="r" b="b"/>
                <a:pathLst>
                  <a:path w="8">
                    <a:moveTo>
                      <a:pt x="8" y="0"/>
                    </a:moveTo>
                    <a:lnTo>
                      <a:pt x="0" y="0"/>
                    </a:lnTo>
                  </a:path>
                </a:pathLst>
              </a:custGeom>
              <a:noFill/>
              <a:ln w="28440">
                <a:solidFill>
                  <a:srgbClr val="000000"/>
                </a:solidFill>
                <a:round/>
              </a:ln>
            </p:spPr>
            <p:style>
              <a:lnRef idx="0">
                <a:scrgbClr r="0" g="0" b="0"/>
              </a:lnRef>
              <a:fillRef idx="0">
                <a:scrgbClr r="0" g="0" b="0"/>
              </a:fillRef>
              <a:effectRef idx="0">
                <a:scrgbClr r="0" g="0" b="0"/>
              </a:effectRef>
              <a:fontRef idx="minor"/>
            </p:style>
          </p:sp>
          <p:sp>
            <p:nvSpPr>
              <p:cNvPr id="276" name="Freeform 71"/>
              <p:cNvSpPr/>
              <p:nvPr/>
            </p:nvSpPr>
            <p:spPr>
              <a:xfrm>
                <a:off x="8815320" y="5586480"/>
                <a:ext cx="37800" cy="1440"/>
              </a:xfrm>
              <a:custGeom>
                <a:avLst/>
                <a:gdLst/>
                <a:ahLst/>
                <a:cxnLst/>
                <a:rect l="l" t="t" r="r" b="b"/>
                <a:pathLst>
                  <a:path w="2">
                    <a:moveTo>
                      <a:pt x="0" y="0"/>
                    </a:moveTo>
                    <a:lnTo>
                      <a:pt x="2" y="0"/>
                    </a:lnTo>
                  </a:path>
                </a:pathLst>
              </a:custGeom>
              <a:noFill/>
              <a:ln w="28440">
                <a:solidFill>
                  <a:srgbClr val="000000"/>
                </a:solidFill>
                <a:round/>
              </a:ln>
            </p:spPr>
            <p:style>
              <a:lnRef idx="0">
                <a:scrgbClr r="0" g="0" b="0"/>
              </a:lnRef>
              <a:fillRef idx="0">
                <a:scrgbClr r="0" g="0" b="0"/>
              </a:fillRef>
              <a:effectRef idx="0">
                <a:scrgbClr r="0" g="0" b="0"/>
              </a:effectRef>
              <a:fontRef idx="minor"/>
            </p:style>
          </p:sp>
        </p:grpSp>
        <p:sp>
          <p:nvSpPr>
            <p:cNvPr id="277" name="Line 64"/>
            <p:cNvSpPr/>
            <p:nvPr/>
          </p:nvSpPr>
          <p:spPr>
            <a:xfrm flipV="1">
              <a:off x="7977240" y="4963680"/>
              <a:ext cx="23760" cy="502920"/>
            </a:xfrm>
            <a:prstGeom prst="line">
              <a:avLst/>
            </a:prstGeom>
            <a:ln w="28440">
              <a:solidFill>
                <a:srgbClr val="000000"/>
              </a:solidFill>
              <a:miter/>
            </a:ln>
          </p:spPr>
          <p:style>
            <a:lnRef idx="0">
              <a:scrgbClr r="0" g="0" b="0"/>
            </a:lnRef>
            <a:fillRef idx="0">
              <a:scrgbClr r="0" g="0" b="0"/>
            </a:fillRef>
            <a:effectRef idx="0">
              <a:scrgbClr r="0" g="0" b="0"/>
            </a:effectRef>
            <a:fontRef idx="minor"/>
          </p:style>
        </p:sp>
        <p:grpSp>
          <p:nvGrpSpPr>
            <p:cNvPr id="278" name="קבוצה 27"/>
            <p:cNvGrpSpPr/>
            <p:nvPr/>
          </p:nvGrpSpPr>
          <p:grpSpPr>
            <a:xfrm>
              <a:off x="7694280" y="4471200"/>
              <a:ext cx="366840" cy="346680"/>
              <a:chOff x="7694280" y="4471200"/>
              <a:chExt cx="366840" cy="346680"/>
            </a:xfrm>
          </p:grpSpPr>
          <p:sp>
            <p:nvSpPr>
              <p:cNvPr id="279" name="אליפסה 30"/>
              <p:cNvSpPr/>
              <p:nvPr/>
            </p:nvSpPr>
            <p:spPr>
              <a:xfrm>
                <a:off x="7694280" y="4471200"/>
                <a:ext cx="366840" cy="346680"/>
              </a:xfrm>
              <a:prstGeom prst="ellipse">
                <a:avLst/>
              </a:prstGeom>
              <a:noFill/>
              <a:ln w="19080">
                <a:solidFill>
                  <a:srgbClr val="000000"/>
                </a:solidFill>
                <a:miter/>
              </a:ln>
            </p:spPr>
            <p:style>
              <a:lnRef idx="0">
                <a:scrgbClr r="0" g="0" b="0"/>
              </a:lnRef>
              <a:fillRef idx="0">
                <a:scrgbClr r="0" g="0" b="0"/>
              </a:fillRef>
              <a:effectRef idx="0">
                <a:scrgbClr r="0" g="0" b="0"/>
              </a:effectRef>
              <a:fontRef idx="minor"/>
            </p:style>
          </p:sp>
          <p:sp>
            <p:nvSpPr>
              <p:cNvPr id="280" name="צורה חופשית 31"/>
              <p:cNvSpPr/>
              <p:nvPr/>
            </p:nvSpPr>
            <p:spPr>
              <a:xfrm>
                <a:off x="7770600" y="4567680"/>
                <a:ext cx="191880" cy="184680"/>
              </a:xfrm>
              <a:custGeom>
                <a:avLst/>
                <a:gdLst/>
                <a:ahLst/>
                <a:cxnLst/>
                <a:rect l="l" t="t" r="r" b="b"/>
                <a:pathLst>
                  <a:path w="136399" h="272473">
                    <a:moveTo>
                      <a:pt x="0" y="258831"/>
                    </a:moveTo>
                    <a:cubicBezTo>
                      <a:pt x="2156" y="139499"/>
                      <a:pt x="17338" y="2180"/>
                      <a:pt x="32882" y="4333"/>
                    </a:cubicBezTo>
                    <a:cubicBezTo>
                      <a:pt x="48426" y="6486"/>
                      <a:pt x="76014" y="272473"/>
                      <a:pt x="93267" y="271751"/>
                    </a:cubicBezTo>
                    <a:cubicBezTo>
                      <a:pt x="110520" y="271029"/>
                      <a:pt x="123459" y="119332"/>
                      <a:pt x="136399" y="0"/>
                    </a:cubicBezTo>
                  </a:path>
                </a:pathLst>
              </a:custGeom>
              <a:noFill/>
              <a:ln w="19080">
                <a:solidFill>
                  <a:srgbClr val="000000"/>
                </a:solidFill>
                <a:round/>
              </a:ln>
            </p:spPr>
            <p:style>
              <a:lnRef idx="0">
                <a:scrgbClr r="0" g="0" b="0"/>
              </a:lnRef>
              <a:fillRef idx="0">
                <a:scrgbClr r="0" g="0" b="0"/>
              </a:fillRef>
              <a:effectRef idx="0">
                <a:scrgbClr r="0" g="0" b="0"/>
              </a:effectRef>
              <a:fontRef idx="minor"/>
            </p:style>
          </p:sp>
        </p:grpSp>
        <p:sp>
          <p:nvSpPr>
            <p:cNvPr id="281" name="מחבר ישר 28"/>
            <p:cNvSpPr/>
            <p:nvPr/>
          </p:nvSpPr>
          <p:spPr>
            <a:xfrm flipH="1">
              <a:off x="9205560" y="4799160"/>
              <a:ext cx="153000" cy="0"/>
            </a:xfrm>
            <a:prstGeom prst="line">
              <a:avLst/>
            </a:prstGeom>
            <a:ln w="28440">
              <a:solidFill>
                <a:srgbClr val="000000"/>
              </a:solidFill>
              <a:miter/>
            </a:ln>
          </p:spPr>
          <p:style>
            <a:lnRef idx="0">
              <a:scrgbClr r="0" g="0" b="0"/>
            </a:lnRef>
            <a:fillRef idx="0">
              <a:scrgbClr r="0" g="0" b="0"/>
            </a:fillRef>
            <a:effectRef idx="0">
              <a:scrgbClr r="0" g="0" b="0"/>
            </a:effectRef>
            <a:fontRef idx="minor"/>
          </p:style>
        </p:sp>
        <p:sp>
          <p:nvSpPr>
            <p:cNvPr id="282" name="Rectangle 77"/>
            <p:cNvSpPr/>
            <p:nvPr/>
          </p:nvSpPr>
          <p:spPr>
            <a:xfrm>
              <a:off x="7243920" y="4094280"/>
              <a:ext cx="1296720" cy="34704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spAutoFit/>
            </a:bodyPr>
            <a:lstStyle/>
            <a:p>
              <a:pPr algn="r" rtl="1">
                <a:spcBef>
                  <a:spcPts val="4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baseline="-25000">
                  <a:solidFill>
                    <a:srgbClr val="000000"/>
                  </a:solidFill>
                  <a:latin typeface="Calibri"/>
                  <a:ea typeface="Calibri"/>
                </a:rPr>
                <a:t>U(</a:t>
              </a:r>
              <a:r>
                <a:rPr lang="en-US" sz="1800" b="1" strike="noStrike" spc="-1" baseline="-25000">
                  <a:solidFill>
                    <a:srgbClr val="000000"/>
                  </a:solidFill>
                  <a:latin typeface="Calibri"/>
                  <a:ea typeface="Calibri"/>
                </a:rPr>
                <a:t>IN)</a:t>
              </a:r>
              <a:endParaRPr lang="en-US" sz="1800" b="0" strike="noStrike" spc="-1">
                <a:solidFill>
                  <a:srgbClr val="000000"/>
                </a:solidFill>
                <a:latin typeface="Calibri"/>
              </a:endParaRPr>
            </a:p>
          </p:txBody>
        </p:sp>
      </p:grpSp>
      <p:grpSp>
        <p:nvGrpSpPr>
          <p:cNvPr id="283" name="קבוצה 84"/>
          <p:cNvGrpSpPr/>
          <p:nvPr/>
        </p:nvGrpSpPr>
        <p:grpSpPr>
          <a:xfrm>
            <a:off x="3013200" y="4059360"/>
            <a:ext cx="4143240" cy="1617120"/>
            <a:chOff x="3013200" y="4059360"/>
            <a:chExt cx="4143240" cy="1617120"/>
          </a:xfrm>
        </p:grpSpPr>
        <p:sp>
          <p:nvSpPr>
            <p:cNvPr id="284" name="Text Box 39"/>
            <p:cNvSpPr/>
            <p:nvPr/>
          </p:nvSpPr>
          <p:spPr>
            <a:xfrm>
              <a:off x="6927840" y="5326200"/>
              <a:ext cx="228600" cy="1918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46000"/>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ea typeface="Calibri"/>
                </a:rPr>
                <a:t>t</a:t>
              </a:r>
              <a:endParaRPr lang="en-US" sz="1400" b="0" strike="noStrike" spc="-1">
                <a:solidFill>
                  <a:srgbClr val="000000"/>
                </a:solidFill>
                <a:latin typeface="Calibri"/>
              </a:endParaRPr>
            </a:p>
          </p:txBody>
        </p:sp>
        <p:sp>
          <p:nvSpPr>
            <p:cNvPr id="285" name="Line 37"/>
            <p:cNvSpPr/>
            <p:nvPr/>
          </p:nvSpPr>
          <p:spPr>
            <a:xfrm>
              <a:off x="3868560" y="4957920"/>
              <a:ext cx="0" cy="668160"/>
            </a:xfrm>
            <a:prstGeom prst="line">
              <a:avLst/>
            </a:prstGeom>
            <a:ln w="19080">
              <a:solidFill>
                <a:srgbClr val="000000"/>
              </a:solidFill>
              <a:miter/>
              <a:headEnd type="arrow" w="med" len="med"/>
            </a:ln>
          </p:spPr>
          <p:style>
            <a:lnRef idx="0">
              <a:scrgbClr r="0" g="0" b="0"/>
            </a:lnRef>
            <a:fillRef idx="0">
              <a:scrgbClr r="0" g="0" b="0"/>
            </a:fillRef>
            <a:effectRef idx="0">
              <a:scrgbClr r="0" g="0" b="0"/>
            </a:effectRef>
            <a:fontRef idx="minor"/>
          </p:style>
        </p:sp>
        <p:sp>
          <p:nvSpPr>
            <p:cNvPr id="286" name="Line 19"/>
            <p:cNvSpPr/>
            <p:nvPr/>
          </p:nvSpPr>
          <p:spPr>
            <a:xfrm>
              <a:off x="4221000" y="4106880"/>
              <a:ext cx="0" cy="1442880"/>
            </a:xfrm>
            <a:prstGeom prst="line">
              <a:avLst/>
            </a:prstGeom>
            <a:ln w="19080" cap="rnd">
              <a:solidFill>
                <a:srgbClr val="000000"/>
              </a:solidFill>
              <a:custDash>
                <a:ds d="100000" sp="1000"/>
              </a:custDash>
              <a:miter/>
            </a:ln>
          </p:spPr>
          <p:style>
            <a:lnRef idx="0">
              <a:scrgbClr r="0" g="0" b="0"/>
            </a:lnRef>
            <a:fillRef idx="0">
              <a:scrgbClr r="0" g="0" b="0"/>
            </a:fillRef>
            <a:effectRef idx="0">
              <a:scrgbClr r="0" g="0" b="0"/>
            </a:effectRef>
            <a:fontRef idx="minor"/>
          </p:style>
        </p:sp>
        <p:sp>
          <p:nvSpPr>
            <p:cNvPr id="287" name="Line 15"/>
            <p:cNvSpPr/>
            <p:nvPr/>
          </p:nvSpPr>
          <p:spPr>
            <a:xfrm>
              <a:off x="3868560" y="5535720"/>
              <a:ext cx="3254400" cy="0"/>
            </a:xfrm>
            <a:prstGeom prst="line">
              <a:avLst/>
            </a:prstGeom>
            <a:ln w="19080">
              <a:solidFill>
                <a:srgbClr val="000000"/>
              </a:solidFill>
              <a:miter/>
            </a:ln>
          </p:spPr>
          <p:style>
            <a:lnRef idx="0">
              <a:scrgbClr r="0" g="0" b="0"/>
            </a:lnRef>
            <a:fillRef idx="0">
              <a:scrgbClr r="0" g="0" b="0"/>
            </a:fillRef>
            <a:effectRef idx="0">
              <a:scrgbClr r="0" g="0" b="0"/>
            </a:effectRef>
            <a:fontRef idx="minor"/>
          </p:style>
        </p:sp>
        <p:sp>
          <p:nvSpPr>
            <p:cNvPr id="288" name="Line 19"/>
            <p:cNvSpPr/>
            <p:nvPr/>
          </p:nvSpPr>
          <p:spPr>
            <a:xfrm flipH="1">
              <a:off x="4911840" y="4284720"/>
              <a:ext cx="9360" cy="1182600"/>
            </a:xfrm>
            <a:prstGeom prst="line">
              <a:avLst/>
            </a:prstGeom>
            <a:ln w="19080" cap="rnd">
              <a:solidFill>
                <a:srgbClr val="000000"/>
              </a:solidFill>
              <a:custDash>
                <a:ds d="100000" sp="1000"/>
              </a:custDash>
              <a:miter/>
            </a:ln>
          </p:spPr>
          <p:style>
            <a:lnRef idx="0">
              <a:scrgbClr r="0" g="0" b="0"/>
            </a:lnRef>
            <a:fillRef idx="0">
              <a:scrgbClr r="0" g="0" b="0"/>
            </a:fillRef>
            <a:effectRef idx="0">
              <a:scrgbClr r="0" g="0" b="0"/>
            </a:effectRef>
            <a:fontRef idx="minor"/>
          </p:style>
        </p:sp>
        <p:sp>
          <p:nvSpPr>
            <p:cNvPr id="289" name="Line 19"/>
            <p:cNvSpPr/>
            <p:nvPr/>
          </p:nvSpPr>
          <p:spPr>
            <a:xfrm>
              <a:off x="4624560" y="4091040"/>
              <a:ext cx="0" cy="1458720"/>
            </a:xfrm>
            <a:prstGeom prst="line">
              <a:avLst/>
            </a:prstGeom>
            <a:ln w="19080" cap="rnd">
              <a:solidFill>
                <a:srgbClr val="000000"/>
              </a:solidFill>
              <a:custDash>
                <a:ds d="100000" sp="1000"/>
              </a:custDash>
              <a:miter/>
            </a:ln>
          </p:spPr>
          <p:style>
            <a:lnRef idx="0">
              <a:scrgbClr r="0" g="0" b="0"/>
            </a:lnRef>
            <a:fillRef idx="0">
              <a:scrgbClr r="0" g="0" b="0"/>
            </a:fillRef>
            <a:effectRef idx="0">
              <a:scrgbClr r="0" g="0" b="0"/>
            </a:effectRef>
            <a:fontRef idx="minor"/>
          </p:style>
        </p:sp>
        <p:sp>
          <p:nvSpPr>
            <p:cNvPr id="290" name="Line 19"/>
            <p:cNvSpPr/>
            <p:nvPr/>
          </p:nvSpPr>
          <p:spPr>
            <a:xfrm>
              <a:off x="3954600" y="4114800"/>
              <a:ext cx="0" cy="1434960"/>
            </a:xfrm>
            <a:prstGeom prst="line">
              <a:avLst/>
            </a:prstGeom>
            <a:ln w="19080" cap="rnd">
              <a:solidFill>
                <a:srgbClr val="000000"/>
              </a:solidFill>
              <a:custDash>
                <a:ds d="100000" sp="1000"/>
              </a:custDash>
              <a:miter/>
            </a:ln>
          </p:spPr>
          <p:style>
            <a:lnRef idx="0">
              <a:scrgbClr r="0" g="0" b="0"/>
            </a:lnRef>
            <a:fillRef idx="0">
              <a:scrgbClr r="0" g="0" b="0"/>
            </a:fillRef>
            <a:effectRef idx="0">
              <a:scrgbClr r="0" g="0" b="0"/>
            </a:effectRef>
            <a:fontRef idx="minor"/>
          </p:style>
        </p:sp>
        <p:sp>
          <p:nvSpPr>
            <p:cNvPr id="291" name="Line 19"/>
            <p:cNvSpPr/>
            <p:nvPr/>
          </p:nvSpPr>
          <p:spPr>
            <a:xfrm>
              <a:off x="5570640" y="4059360"/>
              <a:ext cx="0" cy="1476360"/>
            </a:xfrm>
            <a:prstGeom prst="line">
              <a:avLst/>
            </a:prstGeom>
            <a:ln w="19080" cap="rnd">
              <a:solidFill>
                <a:srgbClr val="000000"/>
              </a:solidFill>
              <a:custDash>
                <a:ds d="100000" sp="1000"/>
              </a:custDash>
              <a:miter/>
            </a:ln>
          </p:spPr>
          <p:style>
            <a:lnRef idx="0">
              <a:scrgbClr r="0" g="0" b="0"/>
            </a:lnRef>
            <a:fillRef idx="0">
              <a:scrgbClr r="0" g="0" b="0"/>
            </a:fillRef>
            <a:effectRef idx="0">
              <a:scrgbClr r="0" g="0" b="0"/>
            </a:effectRef>
            <a:fontRef idx="minor"/>
          </p:style>
        </p:sp>
        <p:sp>
          <p:nvSpPr>
            <p:cNvPr id="292" name="Line 19"/>
            <p:cNvSpPr/>
            <p:nvPr/>
          </p:nvSpPr>
          <p:spPr>
            <a:xfrm>
              <a:off x="5294520" y="4071960"/>
              <a:ext cx="0" cy="1477800"/>
            </a:xfrm>
            <a:prstGeom prst="line">
              <a:avLst/>
            </a:prstGeom>
            <a:ln w="19080" cap="rnd">
              <a:solidFill>
                <a:srgbClr val="000000"/>
              </a:solidFill>
              <a:custDash>
                <a:ds d="100000" sp="1000"/>
              </a:custDash>
              <a:miter/>
            </a:ln>
          </p:spPr>
          <p:style>
            <a:lnRef idx="0">
              <a:scrgbClr r="0" g="0" b="0"/>
            </a:lnRef>
            <a:fillRef idx="0">
              <a:scrgbClr r="0" g="0" b="0"/>
            </a:fillRef>
            <a:effectRef idx="0">
              <a:scrgbClr r="0" g="0" b="0"/>
            </a:effectRef>
            <a:fontRef idx="minor"/>
          </p:style>
        </p:sp>
        <p:sp>
          <p:nvSpPr>
            <p:cNvPr id="293" name="מחבר ישר 59"/>
            <p:cNvSpPr/>
            <p:nvPr/>
          </p:nvSpPr>
          <p:spPr>
            <a:xfrm>
              <a:off x="3869640" y="5536080"/>
              <a:ext cx="8460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294" name="מחבר ישר 60"/>
            <p:cNvSpPr/>
            <p:nvPr/>
          </p:nvSpPr>
          <p:spPr>
            <a:xfrm flipV="1">
              <a:off x="3954240" y="5116320"/>
              <a:ext cx="0" cy="41976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295" name="Line 15"/>
            <p:cNvSpPr/>
            <p:nvPr/>
          </p:nvSpPr>
          <p:spPr>
            <a:xfrm>
              <a:off x="3868560" y="5129280"/>
              <a:ext cx="3111480" cy="0"/>
            </a:xfrm>
            <a:prstGeom prst="line">
              <a:avLst/>
            </a:prstGeom>
            <a:ln w="19080">
              <a:solidFill>
                <a:srgbClr val="000000"/>
              </a:solidFill>
              <a:prstDash val="dash"/>
              <a:miter/>
            </a:ln>
          </p:spPr>
          <p:style>
            <a:lnRef idx="0">
              <a:scrgbClr r="0" g="0" b="0"/>
            </a:lnRef>
            <a:fillRef idx="0">
              <a:scrgbClr r="0" g="0" b="0"/>
            </a:fillRef>
            <a:effectRef idx="0">
              <a:scrgbClr r="0" g="0" b="0"/>
            </a:effectRef>
            <a:fontRef idx="minor"/>
          </p:style>
        </p:sp>
        <p:sp>
          <p:nvSpPr>
            <p:cNvPr id="296" name="מחבר ישר 62"/>
            <p:cNvSpPr/>
            <p:nvPr/>
          </p:nvSpPr>
          <p:spPr>
            <a:xfrm>
              <a:off x="3954240" y="5116320"/>
              <a:ext cx="29160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297" name="מחבר ישר 63"/>
            <p:cNvSpPr/>
            <p:nvPr/>
          </p:nvSpPr>
          <p:spPr>
            <a:xfrm flipV="1">
              <a:off x="4226040" y="5131080"/>
              <a:ext cx="0" cy="41976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298" name="מחבר ישר 64"/>
            <p:cNvSpPr/>
            <p:nvPr/>
          </p:nvSpPr>
          <p:spPr>
            <a:xfrm>
              <a:off x="4226040" y="5536080"/>
              <a:ext cx="38484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299" name="מחבר ישר 65"/>
            <p:cNvSpPr/>
            <p:nvPr/>
          </p:nvSpPr>
          <p:spPr>
            <a:xfrm flipV="1">
              <a:off x="4611240" y="5116320"/>
              <a:ext cx="0" cy="41976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00" name="מחבר ישר 66"/>
            <p:cNvSpPr/>
            <p:nvPr/>
          </p:nvSpPr>
          <p:spPr>
            <a:xfrm>
              <a:off x="4611240" y="5116320"/>
              <a:ext cx="31248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01" name="מחבר ישר 67"/>
            <p:cNvSpPr/>
            <p:nvPr/>
          </p:nvSpPr>
          <p:spPr>
            <a:xfrm flipV="1">
              <a:off x="4921920" y="5131080"/>
              <a:ext cx="0" cy="38736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02" name="מחבר ישר 68"/>
            <p:cNvSpPr/>
            <p:nvPr/>
          </p:nvSpPr>
          <p:spPr>
            <a:xfrm>
              <a:off x="4923720" y="5535360"/>
              <a:ext cx="371520" cy="36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03" name="מחבר ישר 69"/>
            <p:cNvSpPr/>
            <p:nvPr/>
          </p:nvSpPr>
          <p:spPr>
            <a:xfrm flipV="1">
              <a:off x="5295240" y="5116320"/>
              <a:ext cx="0" cy="41976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04" name="מחבר ישר 70"/>
            <p:cNvSpPr/>
            <p:nvPr/>
          </p:nvSpPr>
          <p:spPr>
            <a:xfrm>
              <a:off x="5295240" y="5116320"/>
              <a:ext cx="28116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05" name="מחבר ישר 71"/>
            <p:cNvSpPr/>
            <p:nvPr/>
          </p:nvSpPr>
          <p:spPr>
            <a:xfrm flipV="1">
              <a:off x="5569920" y="5131080"/>
              <a:ext cx="0" cy="41976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06" name="מחבר ישר 72"/>
            <p:cNvSpPr/>
            <p:nvPr/>
          </p:nvSpPr>
          <p:spPr>
            <a:xfrm>
              <a:off x="5569920" y="5535360"/>
              <a:ext cx="395280" cy="36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07" name="מחבר ישר 73"/>
            <p:cNvSpPr/>
            <p:nvPr/>
          </p:nvSpPr>
          <p:spPr>
            <a:xfrm flipV="1">
              <a:off x="5965200" y="5116320"/>
              <a:ext cx="0" cy="41976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08" name="מחבר ישר 74"/>
            <p:cNvSpPr/>
            <p:nvPr/>
          </p:nvSpPr>
          <p:spPr>
            <a:xfrm>
              <a:off x="5965200" y="5116320"/>
              <a:ext cx="22860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09" name="מחבר ישר 75"/>
            <p:cNvSpPr/>
            <p:nvPr/>
          </p:nvSpPr>
          <p:spPr>
            <a:xfrm flipV="1">
              <a:off x="6194160" y="5131080"/>
              <a:ext cx="0" cy="41976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10" name="מחבר ישר 76"/>
            <p:cNvSpPr/>
            <p:nvPr/>
          </p:nvSpPr>
          <p:spPr>
            <a:xfrm>
              <a:off x="6194160" y="5535360"/>
              <a:ext cx="45432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11" name="מחבר ישר 77"/>
            <p:cNvSpPr/>
            <p:nvPr/>
          </p:nvSpPr>
          <p:spPr>
            <a:xfrm flipV="1">
              <a:off x="6648480" y="5115600"/>
              <a:ext cx="0" cy="41976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12" name="מחבר ישר 78"/>
            <p:cNvSpPr/>
            <p:nvPr/>
          </p:nvSpPr>
          <p:spPr>
            <a:xfrm>
              <a:off x="6648480" y="5115600"/>
              <a:ext cx="22860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13" name="מחבר ישר 79"/>
            <p:cNvSpPr/>
            <p:nvPr/>
          </p:nvSpPr>
          <p:spPr>
            <a:xfrm flipV="1">
              <a:off x="6877440" y="5130360"/>
              <a:ext cx="0" cy="41976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14" name="TextBox 80"/>
            <p:cNvSpPr/>
            <p:nvPr/>
          </p:nvSpPr>
          <p:spPr>
            <a:xfrm>
              <a:off x="3013200" y="4995720"/>
              <a:ext cx="866880" cy="276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Calibri"/>
                  <a:ea typeface="Calibri"/>
                </a:rPr>
                <a:t>V</a:t>
              </a:r>
              <a:r>
                <a:rPr lang="he-IL" sz="1200" b="0" strike="noStrike" spc="-1">
                  <a:solidFill>
                    <a:srgbClr val="000000"/>
                  </a:solidFill>
                  <a:latin typeface="Calibri"/>
                  <a:ea typeface="Calibri"/>
                </a:rPr>
                <a:t>5</a:t>
              </a:r>
              <a:r>
                <a:rPr lang="en-US" sz="1200" b="0" strike="noStrike" spc="-1">
                  <a:solidFill>
                    <a:srgbClr val="000000"/>
                  </a:solidFill>
                  <a:latin typeface="Calibri"/>
                  <a:ea typeface="Calibri"/>
                </a:rPr>
                <a:t>Vcc=1</a:t>
              </a:r>
              <a:endParaRPr lang="en-US" sz="1200" b="0" strike="noStrike" spc="-1">
                <a:solidFill>
                  <a:srgbClr val="000000"/>
                </a:solidFill>
                <a:latin typeface="Calibri"/>
              </a:endParaRPr>
            </a:p>
          </p:txBody>
        </p:sp>
        <p:sp>
          <p:nvSpPr>
            <p:cNvPr id="315" name="TextBox 81"/>
            <p:cNvSpPr/>
            <p:nvPr/>
          </p:nvSpPr>
          <p:spPr>
            <a:xfrm>
              <a:off x="3013200" y="5400000"/>
              <a:ext cx="877680" cy="276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Calibri"/>
                  <a:ea typeface="Calibri"/>
                </a:rPr>
                <a:t>V</a:t>
              </a:r>
              <a:r>
                <a:rPr lang="he-IL" sz="1200" b="0" strike="noStrike" spc="-1">
                  <a:solidFill>
                    <a:srgbClr val="000000"/>
                  </a:solidFill>
                  <a:latin typeface="Calibri"/>
                  <a:ea typeface="Calibri"/>
                </a:rPr>
                <a:t>0</a:t>
              </a:r>
              <a:r>
                <a:rPr lang="en-US" sz="1200" b="0" strike="noStrike" spc="-1">
                  <a:solidFill>
                    <a:srgbClr val="000000"/>
                  </a:solidFill>
                  <a:latin typeface="Calibri"/>
                  <a:ea typeface="Calibri"/>
                </a:rPr>
                <a:t>Vee=</a:t>
              </a:r>
              <a:endParaRPr lang="en-US" sz="1200" b="0" strike="noStrike" spc="-1">
                <a:solidFill>
                  <a:srgbClr val="000000"/>
                </a:solidFill>
                <a:latin typeface="Calibri"/>
              </a:endParaRPr>
            </a:p>
          </p:txBody>
        </p:sp>
        <p:sp>
          <p:nvSpPr>
            <p:cNvPr id="316" name="TextBox 82"/>
            <p:cNvSpPr/>
            <p:nvPr/>
          </p:nvSpPr>
          <p:spPr>
            <a:xfrm>
              <a:off x="5622840" y="4794120"/>
              <a:ext cx="1530360" cy="3070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1" u="sng" strike="noStrike" spc="-1">
                  <a:solidFill>
                    <a:srgbClr val="000000"/>
                  </a:solidFill>
                  <a:uFillTx/>
                  <a:latin typeface="Calibri"/>
                  <a:cs typeface="Calibri"/>
                </a:rPr>
                <a:t>אות במוצא</a:t>
              </a:r>
              <a:r>
                <a:rPr lang="he-IL" sz="1400" b="1" u="sng" strike="noStrike" spc="-1">
                  <a:solidFill>
                    <a:srgbClr val="000000"/>
                  </a:solidFill>
                  <a:uFillTx/>
                  <a:latin typeface="Calibri"/>
                  <a:ea typeface="Calibri"/>
                </a:rPr>
                <a:t> </a:t>
              </a:r>
              <a:r>
                <a:rPr lang="en-US" sz="1400" b="1" u="sng" strike="noStrike" spc="-1">
                  <a:solidFill>
                    <a:srgbClr val="000000"/>
                  </a:solidFill>
                  <a:uFillTx/>
                  <a:latin typeface="Calibri"/>
                  <a:ea typeface="Calibri"/>
                </a:rPr>
                <a:t>Vo</a:t>
              </a:r>
              <a:endParaRPr lang="en-US" sz="1400" b="0" strike="noStrike" spc="-1">
                <a:solidFill>
                  <a:srgbClr val="000000"/>
                </a:solidFill>
                <a:latin typeface="Calibri"/>
              </a:endParaRPr>
            </a:p>
          </p:txBody>
        </p:sp>
      </p:grpSp>
      <p:grpSp>
        <p:nvGrpSpPr>
          <p:cNvPr id="317" name="קבוצה 118"/>
          <p:cNvGrpSpPr/>
          <p:nvPr/>
        </p:nvGrpSpPr>
        <p:grpSpPr>
          <a:xfrm>
            <a:off x="3900600" y="3591000"/>
            <a:ext cx="3396960" cy="1216080"/>
            <a:chOff x="3900600" y="3591000"/>
            <a:chExt cx="3396960" cy="1216080"/>
          </a:xfrm>
        </p:grpSpPr>
        <p:sp>
          <p:nvSpPr>
            <p:cNvPr id="318" name="Text Box 52"/>
            <p:cNvSpPr/>
            <p:nvPr/>
          </p:nvSpPr>
          <p:spPr>
            <a:xfrm>
              <a:off x="6951600" y="4391280"/>
              <a:ext cx="201600" cy="1699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36000"/>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ea typeface="Calibri"/>
                </a:rPr>
                <a:t>t</a:t>
              </a:r>
              <a:endParaRPr lang="en-US" sz="1400" b="0" strike="noStrike" spc="-1">
                <a:solidFill>
                  <a:srgbClr val="000000"/>
                </a:solidFill>
                <a:latin typeface="Calibri"/>
              </a:endParaRPr>
            </a:p>
          </p:txBody>
        </p:sp>
        <p:sp>
          <p:nvSpPr>
            <p:cNvPr id="319" name="Line 54"/>
            <p:cNvSpPr/>
            <p:nvPr/>
          </p:nvSpPr>
          <p:spPr>
            <a:xfrm>
              <a:off x="3900600" y="3848040"/>
              <a:ext cx="0" cy="858960"/>
            </a:xfrm>
            <a:prstGeom prst="line">
              <a:avLst/>
            </a:prstGeom>
            <a:ln w="19080">
              <a:solidFill>
                <a:srgbClr val="000000"/>
              </a:solidFill>
              <a:miter/>
              <a:headEnd type="arrow" w="med" len="med"/>
            </a:ln>
          </p:spPr>
          <p:style>
            <a:lnRef idx="0">
              <a:scrgbClr r="0" g="0" b="0"/>
            </a:lnRef>
            <a:fillRef idx="0">
              <a:scrgbClr r="0" g="0" b="0"/>
            </a:fillRef>
            <a:effectRef idx="0">
              <a:scrgbClr r="0" g="0" b="0"/>
            </a:effectRef>
            <a:fontRef idx="minor"/>
          </p:style>
        </p:sp>
        <p:sp>
          <p:nvSpPr>
            <p:cNvPr id="320" name="Line 51"/>
            <p:cNvSpPr/>
            <p:nvPr/>
          </p:nvSpPr>
          <p:spPr>
            <a:xfrm flipV="1">
              <a:off x="3913200" y="4357800"/>
              <a:ext cx="3240000" cy="1440"/>
            </a:xfrm>
            <a:prstGeom prst="line">
              <a:avLst/>
            </a:prstGeom>
            <a:ln w="19080">
              <a:solidFill>
                <a:srgbClr val="000000"/>
              </a:solidFill>
              <a:miter/>
            </a:ln>
          </p:spPr>
          <p:style>
            <a:lnRef idx="0">
              <a:scrgbClr r="0" g="0" b="0"/>
            </a:lnRef>
            <a:fillRef idx="0">
              <a:scrgbClr r="0" g="0" b="0"/>
            </a:fillRef>
            <a:effectRef idx="0">
              <a:scrgbClr r="0" g="0" b="0"/>
            </a:effectRef>
            <a:fontRef idx="minor"/>
          </p:style>
        </p:sp>
        <p:grpSp>
          <p:nvGrpSpPr>
            <p:cNvPr id="321" name="קבוצה 87"/>
            <p:cNvGrpSpPr/>
            <p:nvPr/>
          </p:nvGrpSpPr>
          <p:grpSpPr>
            <a:xfrm>
              <a:off x="3913560" y="3947040"/>
              <a:ext cx="2988720" cy="860040"/>
              <a:chOff x="3913560" y="3947040"/>
              <a:chExt cx="2988720" cy="860040"/>
            </a:xfrm>
          </p:grpSpPr>
          <p:sp>
            <p:nvSpPr>
              <p:cNvPr id="322" name="Freeform 50"/>
              <p:cNvSpPr/>
              <p:nvPr/>
            </p:nvSpPr>
            <p:spPr>
              <a:xfrm>
                <a:off x="3913560" y="3948480"/>
                <a:ext cx="331560" cy="411120"/>
              </a:xfrm>
              <a:custGeom>
                <a:avLst/>
                <a:gdLst/>
                <a:ahLst/>
                <a:cxnLst/>
                <a:rect l="l" t="t" r="r" b="b"/>
                <a:pathLst>
                  <a:path w="10000" h="9549">
                    <a:moveTo>
                      <a:pt x="0" y="9549"/>
                    </a:moveTo>
                    <a:cubicBezTo>
                      <a:pt x="1759" y="4549"/>
                      <a:pt x="3519" y="0"/>
                      <a:pt x="5185" y="0"/>
                    </a:cubicBezTo>
                    <a:cubicBezTo>
                      <a:pt x="6852" y="0"/>
                      <a:pt x="9321" y="7168"/>
                      <a:pt x="10000" y="9549"/>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323" name="Freeform 49"/>
              <p:cNvSpPr/>
              <p:nvPr/>
            </p:nvSpPr>
            <p:spPr>
              <a:xfrm flipV="1">
                <a:off x="4245120" y="4358880"/>
                <a:ext cx="339480" cy="430200"/>
              </a:xfrm>
              <a:custGeom>
                <a:avLst/>
                <a:gdLst/>
                <a:ahLst/>
                <a:cxnLst/>
                <a:rect l="l" t="t" r="r" b="b"/>
                <a:pathLst>
                  <a:path w="10252" h="10000">
                    <a:moveTo>
                      <a:pt x="0" y="10000"/>
                    </a:moveTo>
                    <a:cubicBezTo>
                      <a:pt x="1759" y="5000"/>
                      <a:pt x="3519" y="0"/>
                      <a:pt x="5185" y="0"/>
                    </a:cubicBezTo>
                    <a:cubicBezTo>
                      <a:pt x="6852" y="0"/>
                      <a:pt x="9573" y="7231"/>
                      <a:pt x="10252" y="9612"/>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324" name="Freeform 48"/>
              <p:cNvSpPr/>
              <p:nvPr/>
            </p:nvSpPr>
            <p:spPr>
              <a:xfrm>
                <a:off x="4579920" y="3947040"/>
                <a:ext cx="331560" cy="43020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325" name="Freeform 47"/>
              <p:cNvSpPr/>
              <p:nvPr/>
            </p:nvSpPr>
            <p:spPr>
              <a:xfrm flipV="1">
                <a:off x="4911840" y="4374720"/>
                <a:ext cx="331560" cy="43164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326" name="Freeform 46"/>
              <p:cNvSpPr/>
              <p:nvPr/>
            </p:nvSpPr>
            <p:spPr>
              <a:xfrm>
                <a:off x="5243760" y="3947040"/>
                <a:ext cx="331560" cy="43020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327" name="Freeform 45"/>
              <p:cNvSpPr/>
              <p:nvPr/>
            </p:nvSpPr>
            <p:spPr>
              <a:xfrm flipV="1">
                <a:off x="5575320" y="4377240"/>
                <a:ext cx="331560" cy="42984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328" name="Freeform 44"/>
              <p:cNvSpPr/>
              <p:nvPr/>
            </p:nvSpPr>
            <p:spPr>
              <a:xfrm>
                <a:off x="5907240" y="3947040"/>
                <a:ext cx="331560" cy="43020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329" name="Freeform 43"/>
              <p:cNvSpPr/>
              <p:nvPr/>
            </p:nvSpPr>
            <p:spPr>
              <a:xfrm flipV="1">
                <a:off x="6238800" y="4377240"/>
                <a:ext cx="331560" cy="42984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330" name="Freeform 42"/>
              <p:cNvSpPr/>
              <p:nvPr/>
            </p:nvSpPr>
            <p:spPr>
              <a:xfrm>
                <a:off x="6570720" y="3947040"/>
                <a:ext cx="331560" cy="43020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grpSp>
        <p:sp>
          <p:nvSpPr>
            <p:cNvPr id="331" name="TextBox 92"/>
            <p:cNvSpPr/>
            <p:nvPr/>
          </p:nvSpPr>
          <p:spPr>
            <a:xfrm>
              <a:off x="4456080" y="3591000"/>
              <a:ext cx="2841480" cy="3070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1" u="sng" strike="noStrike" spc="-1">
                  <a:solidFill>
                    <a:srgbClr val="000000"/>
                  </a:solidFill>
                  <a:uFillTx/>
                  <a:latin typeface="Calibri"/>
                  <a:cs typeface="Calibri"/>
                </a:rPr>
                <a:t>אות בכניסת מעגל עיצוב אות כניסה</a:t>
              </a:r>
              <a:endParaRPr lang="en-US" sz="1400" b="0" strike="noStrike" spc="-1">
                <a:solidFill>
                  <a:srgbClr val="000000"/>
                </a:solidFill>
                <a:latin typeface="Calibri"/>
              </a:endParaRPr>
            </a:p>
          </p:txBody>
        </p:sp>
      </p:grpSp>
      <p:sp>
        <p:nvSpPr>
          <p:cNvPr id="332" name="מלבן מעוגל 147"/>
          <p:cNvSpPr/>
          <p:nvPr/>
        </p:nvSpPr>
        <p:spPr>
          <a:xfrm>
            <a:off x="10528200" y="2319480"/>
            <a:ext cx="1319400" cy="312480"/>
          </a:xfrm>
          <a:custGeom>
            <a:avLst/>
            <a:gdLst/>
            <a:ahLst/>
            <a:cxnLst/>
            <a:rect l="0" t="0" r="r" b="b"/>
            <a:pathLst>
              <a:path w="3667" h="870">
                <a:moveTo>
                  <a:pt x="144" y="0"/>
                </a:moveTo>
                <a:lnTo>
                  <a:pt x="145" y="0"/>
                </a:lnTo>
                <a:cubicBezTo>
                  <a:pt x="119" y="0"/>
                  <a:pt x="94" y="7"/>
                  <a:pt x="72" y="19"/>
                </a:cubicBezTo>
                <a:cubicBezTo>
                  <a:pt x="50" y="32"/>
                  <a:pt x="32" y="50"/>
                  <a:pt x="19" y="72"/>
                </a:cubicBezTo>
                <a:cubicBezTo>
                  <a:pt x="7" y="94"/>
                  <a:pt x="0" y="119"/>
                  <a:pt x="0" y="145"/>
                </a:cubicBezTo>
                <a:lnTo>
                  <a:pt x="0" y="724"/>
                </a:lnTo>
                <a:lnTo>
                  <a:pt x="0" y="724"/>
                </a:lnTo>
                <a:cubicBezTo>
                  <a:pt x="0" y="750"/>
                  <a:pt x="7" y="775"/>
                  <a:pt x="19" y="797"/>
                </a:cubicBezTo>
                <a:cubicBezTo>
                  <a:pt x="32" y="819"/>
                  <a:pt x="50" y="837"/>
                  <a:pt x="72" y="850"/>
                </a:cubicBezTo>
                <a:cubicBezTo>
                  <a:pt x="94" y="862"/>
                  <a:pt x="119" y="869"/>
                  <a:pt x="145" y="869"/>
                </a:cubicBezTo>
                <a:lnTo>
                  <a:pt x="3521" y="869"/>
                </a:lnTo>
                <a:lnTo>
                  <a:pt x="3521" y="869"/>
                </a:lnTo>
                <a:cubicBezTo>
                  <a:pt x="3547" y="869"/>
                  <a:pt x="3572" y="862"/>
                  <a:pt x="3594" y="850"/>
                </a:cubicBezTo>
                <a:cubicBezTo>
                  <a:pt x="3616" y="837"/>
                  <a:pt x="3634" y="819"/>
                  <a:pt x="3647" y="797"/>
                </a:cubicBezTo>
                <a:cubicBezTo>
                  <a:pt x="3659" y="775"/>
                  <a:pt x="3666" y="750"/>
                  <a:pt x="3666" y="724"/>
                </a:cubicBezTo>
                <a:lnTo>
                  <a:pt x="3665" y="144"/>
                </a:lnTo>
                <a:lnTo>
                  <a:pt x="3666" y="145"/>
                </a:lnTo>
                <a:lnTo>
                  <a:pt x="3666" y="145"/>
                </a:lnTo>
                <a:cubicBezTo>
                  <a:pt x="3666" y="119"/>
                  <a:pt x="3659" y="94"/>
                  <a:pt x="3647" y="72"/>
                </a:cubicBezTo>
                <a:cubicBezTo>
                  <a:pt x="3634" y="50"/>
                  <a:pt x="3616" y="32"/>
                  <a:pt x="3594" y="19"/>
                </a:cubicBezTo>
                <a:cubicBezTo>
                  <a:pt x="3572" y="7"/>
                  <a:pt x="3547" y="0"/>
                  <a:pt x="3521" y="0"/>
                </a:cubicBezTo>
                <a:lnTo>
                  <a:pt x="144" y="0"/>
                </a:lnTo>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מבנה פנימי</a:t>
            </a:r>
            <a:endParaRPr lang="en-US" sz="1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42" presetClass="entr" fill="hold" nodeType="clickEffect">
                                  <p:stCondLst>
                                    <p:cond delay="0"/>
                                  </p:stCondLst>
                                  <p:childTnLst>
                                    <p:set>
                                      <p:cBhvr>
                                        <p:cTn id="6" dur="1" fill="hold">
                                          <p:stCondLst>
                                            <p:cond delay="0"/>
                                          </p:stCondLst>
                                        </p:cTn>
                                        <p:tgtEl>
                                          <p:spTgt spid="247"/>
                                        </p:tgtEl>
                                        <p:attrNameLst>
                                          <p:attrName>style.visibility</p:attrName>
                                        </p:attrNameLst>
                                      </p:cBhvr>
                                      <p:to>
                                        <p:strVal val="visible"/>
                                      </p:to>
                                    </p:set>
                                    <p:animEffect transition="in" filter="fade">
                                      <p:cBhvr additive="repl">
                                        <p:cTn id="7" dur="1000"/>
                                        <p:tgtEl>
                                          <p:spTgt spid="247"/>
                                        </p:tgtEl>
                                      </p:cBhvr>
                                    </p:animEffect>
                                    <p:anim calcmode="lin" valueType="num">
                                      <p:cBhvr additive="repl">
                                        <p:cTn id="8" dur="1000" fill="hold"/>
                                        <p:tgtEl>
                                          <p:spTgt spid="247"/>
                                        </p:tgtEl>
                                        <p:attrNameLst>
                                          <p:attrName>ppt_x</p:attrName>
                                        </p:attrNameLst>
                                      </p:cBhvr>
                                      <p:tavLst>
                                        <p:tav tm="0">
                                          <p:val>
                                            <p:strVal val="#ppt_x"/>
                                          </p:val>
                                        </p:tav>
                                        <p:tav tm="100000">
                                          <p:val>
                                            <p:strVal val="#ppt_x"/>
                                          </p:val>
                                        </p:tav>
                                      </p:tavLst>
                                    </p:anim>
                                    <p:anim calcmode="lin" valueType="num">
                                      <p:cBhvr additive="repl">
                                        <p:cTn id="9" dur="1000" fill="hold"/>
                                        <p:tgtEl>
                                          <p:spTgt spid="247"/>
                                        </p:tgtEl>
                                        <p:attrNameLst>
                                          <p:attrName>ppt_y</p:attrName>
                                        </p:attrNameLst>
                                      </p:cBhvr>
                                      <p:tavLst>
                                        <p:tav tm="0">
                                          <p:val>
                                            <p:strVal val="#ppt_y+.1"/>
                                          </p:val>
                                        </p:tav>
                                        <p:tav tm="100000">
                                          <p:val>
                                            <p:strVal val="#ppt_y"/>
                                          </p:val>
                                        </p:tav>
                                      </p:tavLst>
                                    </p:anim>
                                  </p:childTnLst>
                                </p:cTn>
                              </p:par>
                              <p:par>
                                <p:cTn id="10" presetID="42" presetClass="entr" fill="hold" nodeType="withEffect">
                                  <p:stCondLst>
                                    <p:cond delay="0"/>
                                  </p:stCondLst>
                                  <p:childTnLst>
                                    <p:set>
                                      <p:cBhvr>
                                        <p:cTn id="11" dur="1" fill="hold">
                                          <p:stCondLst>
                                            <p:cond delay="0"/>
                                          </p:stCondLst>
                                        </p:cTn>
                                        <p:tgtEl>
                                          <p:spTgt spid="250"/>
                                        </p:tgtEl>
                                        <p:attrNameLst>
                                          <p:attrName>style.visibility</p:attrName>
                                        </p:attrNameLst>
                                      </p:cBhvr>
                                      <p:to>
                                        <p:strVal val="visible"/>
                                      </p:to>
                                    </p:set>
                                    <p:animEffect transition="in" filter="fade">
                                      <p:cBhvr additive="repl">
                                        <p:cTn id="12" dur="1000"/>
                                        <p:tgtEl>
                                          <p:spTgt spid="250"/>
                                        </p:tgtEl>
                                      </p:cBhvr>
                                    </p:animEffect>
                                    <p:anim calcmode="lin" valueType="num">
                                      <p:cBhvr additive="repl">
                                        <p:cTn id="13" dur="1000" fill="hold"/>
                                        <p:tgtEl>
                                          <p:spTgt spid="250"/>
                                        </p:tgtEl>
                                        <p:attrNameLst>
                                          <p:attrName>ppt_x</p:attrName>
                                        </p:attrNameLst>
                                      </p:cBhvr>
                                      <p:tavLst>
                                        <p:tav tm="0">
                                          <p:val>
                                            <p:strVal val="#ppt_x"/>
                                          </p:val>
                                        </p:tav>
                                        <p:tav tm="100000">
                                          <p:val>
                                            <p:strVal val="#ppt_x"/>
                                          </p:val>
                                        </p:tav>
                                      </p:tavLst>
                                    </p:anim>
                                    <p:anim calcmode="lin" valueType="num">
                                      <p:cBhvr additive="repl">
                                        <p:cTn id="14" dur="1000" fill="hold"/>
                                        <p:tgtEl>
                                          <p:spTgt spid="250"/>
                                        </p:tgtEl>
                                        <p:attrNameLst>
                                          <p:attrName>ppt_y</p:attrName>
                                        </p:attrNameLst>
                                      </p:cBhvr>
                                      <p:tavLst>
                                        <p:tav tm="0">
                                          <p:val>
                                            <p:strVal val="#ppt_y+.1"/>
                                          </p:val>
                                        </p:tav>
                                        <p:tav tm="100000">
                                          <p:val>
                                            <p:strVal val="#ppt_y"/>
                                          </p:val>
                                        </p:tav>
                                      </p:tavLst>
                                    </p:anim>
                                  </p:childTnLst>
                                </p:cTn>
                              </p:par>
                              <p:par>
                                <p:cTn id="15" presetID="42" presetClass="entr" fill="hold" nodeType="withEffect">
                                  <p:stCondLst>
                                    <p:cond delay="0"/>
                                  </p:stCondLst>
                                  <p:childTnLst>
                                    <p:set>
                                      <p:cBhvr>
                                        <p:cTn id="16" dur="1" fill="hold">
                                          <p:stCondLst>
                                            <p:cond delay="0"/>
                                          </p:stCondLst>
                                        </p:cTn>
                                        <p:tgtEl>
                                          <p:spTgt spid="251"/>
                                        </p:tgtEl>
                                        <p:attrNameLst>
                                          <p:attrName>style.visibility</p:attrName>
                                        </p:attrNameLst>
                                      </p:cBhvr>
                                      <p:to>
                                        <p:strVal val="visible"/>
                                      </p:to>
                                    </p:set>
                                    <p:animEffect transition="in" filter="fade">
                                      <p:cBhvr additive="repl">
                                        <p:cTn id="17" dur="1000"/>
                                        <p:tgtEl>
                                          <p:spTgt spid="251"/>
                                        </p:tgtEl>
                                      </p:cBhvr>
                                    </p:animEffect>
                                    <p:anim calcmode="lin" valueType="num">
                                      <p:cBhvr additive="repl">
                                        <p:cTn id="18" dur="1000" fill="hold"/>
                                        <p:tgtEl>
                                          <p:spTgt spid="251"/>
                                        </p:tgtEl>
                                        <p:attrNameLst>
                                          <p:attrName>ppt_x</p:attrName>
                                        </p:attrNameLst>
                                      </p:cBhvr>
                                      <p:tavLst>
                                        <p:tav tm="0">
                                          <p:val>
                                            <p:strVal val="#ppt_x"/>
                                          </p:val>
                                        </p:tav>
                                        <p:tav tm="100000">
                                          <p:val>
                                            <p:strVal val="#ppt_x"/>
                                          </p:val>
                                        </p:tav>
                                      </p:tavLst>
                                    </p:anim>
                                    <p:anim calcmode="lin" valueType="num">
                                      <p:cBhvr additive="repl">
                                        <p:cTn id="19" dur="1000" fill="hold"/>
                                        <p:tgtEl>
                                          <p:spTgt spid="251"/>
                                        </p:tgtEl>
                                        <p:attrNameLst>
                                          <p:attrName>ppt_y</p:attrName>
                                        </p:attrNameLst>
                                      </p:cBhvr>
                                      <p:tavLst>
                                        <p:tav tm="0">
                                          <p:val>
                                            <p:strVal val="#ppt_y+.1"/>
                                          </p:val>
                                        </p:tav>
                                        <p:tav tm="100000">
                                          <p:val>
                                            <p:strVal val="#ppt_y"/>
                                          </p:val>
                                        </p:tav>
                                      </p:tavLst>
                                    </p:anim>
                                  </p:childTnLst>
                                </p:cTn>
                              </p:par>
                              <p:par>
                                <p:cTn id="20" presetID="42" presetClass="entr" fill="hold" nodeType="withEffect">
                                  <p:stCondLst>
                                    <p:cond delay="0"/>
                                  </p:stCondLst>
                                  <p:childTnLst>
                                    <p:set>
                                      <p:cBhvr>
                                        <p:cTn id="21" dur="1" fill="hold">
                                          <p:stCondLst>
                                            <p:cond delay="0"/>
                                          </p:stCondLst>
                                        </p:cTn>
                                        <p:tgtEl>
                                          <p:spTgt spid="317"/>
                                        </p:tgtEl>
                                        <p:attrNameLst>
                                          <p:attrName>style.visibility</p:attrName>
                                        </p:attrNameLst>
                                      </p:cBhvr>
                                      <p:to>
                                        <p:strVal val="visible"/>
                                      </p:to>
                                    </p:set>
                                    <p:animEffect transition="in" filter="fade">
                                      <p:cBhvr additive="repl">
                                        <p:cTn id="22" dur="1000"/>
                                        <p:tgtEl>
                                          <p:spTgt spid="317"/>
                                        </p:tgtEl>
                                      </p:cBhvr>
                                    </p:animEffect>
                                    <p:anim calcmode="lin" valueType="num">
                                      <p:cBhvr additive="repl">
                                        <p:cTn id="23" dur="1000" fill="hold"/>
                                        <p:tgtEl>
                                          <p:spTgt spid="317"/>
                                        </p:tgtEl>
                                        <p:attrNameLst>
                                          <p:attrName>ppt_x</p:attrName>
                                        </p:attrNameLst>
                                      </p:cBhvr>
                                      <p:tavLst>
                                        <p:tav tm="0">
                                          <p:val>
                                            <p:strVal val="#ppt_x"/>
                                          </p:val>
                                        </p:tav>
                                        <p:tav tm="100000">
                                          <p:val>
                                            <p:strVal val="#ppt_x"/>
                                          </p:val>
                                        </p:tav>
                                      </p:tavLst>
                                    </p:anim>
                                    <p:anim calcmode="lin" valueType="num">
                                      <p:cBhvr additive="repl">
                                        <p:cTn id="24" dur="1000" fill="hold"/>
                                        <p:tgtEl>
                                          <p:spTgt spid="317"/>
                                        </p:tgtEl>
                                        <p:attrNameLst>
                                          <p:attrName>ppt_y</p:attrName>
                                        </p:attrNameLst>
                                      </p:cBhvr>
                                      <p:tavLst>
                                        <p:tav tm="0">
                                          <p:val>
                                            <p:strVal val="#ppt_y+.1"/>
                                          </p:val>
                                        </p:tav>
                                        <p:tav tm="100000">
                                          <p:val>
                                            <p:strVal val="#ppt_y"/>
                                          </p:val>
                                        </p:tav>
                                      </p:tavLst>
                                    </p:anim>
                                  </p:childTnLst>
                                </p:cTn>
                              </p:par>
                              <p:par>
                                <p:cTn id="25" presetID="42" presetClass="entr" fill="hold" nodeType="withEffect">
                                  <p:stCondLst>
                                    <p:cond delay="0"/>
                                  </p:stCondLst>
                                  <p:childTnLst>
                                    <p:set>
                                      <p:cBhvr>
                                        <p:cTn id="26" dur="1" fill="hold">
                                          <p:stCondLst>
                                            <p:cond delay="0"/>
                                          </p:stCondLst>
                                        </p:cTn>
                                        <p:tgtEl>
                                          <p:spTgt spid="283"/>
                                        </p:tgtEl>
                                        <p:attrNameLst>
                                          <p:attrName>style.visibility</p:attrName>
                                        </p:attrNameLst>
                                      </p:cBhvr>
                                      <p:to>
                                        <p:strVal val="visible"/>
                                      </p:to>
                                    </p:set>
                                    <p:animEffect transition="in" filter="fade">
                                      <p:cBhvr additive="repl">
                                        <p:cTn id="27" dur="1000"/>
                                        <p:tgtEl>
                                          <p:spTgt spid="283"/>
                                        </p:tgtEl>
                                      </p:cBhvr>
                                    </p:animEffect>
                                    <p:anim calcmode="lin" valueType="num">
                                      <p:cBhvr additive="repl">
                                        <p:cTn id="28" dur="1000" fill="hold"/>
                                        <p:tgtEl>
                                          <p:spTgt spid="283"/>
                                        </p:tgtEl>
                                        <p:attrNameLst>
                                          <p:attrName>ppt_x</p:attrName>
                                        </p:attrNameLst>
                                      </p:cBhvr>
                                      <p:tavLst>
                                        <p:tav tm="0">
                                          <p:val>
                                            <p:strVal val="#ppt_x"/>
                                          </p:val>
                                        </p:tav>
                                        <p:tav tm="100000">
                                          <p:val>
                                            <p:strVal val="#ppt_x"/>
                                          </p:val>
                                        </p:tav>
                                      </p:tavLst>
                                    </p:anim>
                                    <p:anim calcmode="lin" valueType="num">
                                      <p:cBhvr additive="repl">
                                        <p:cTn id="29" dur="1000" fill="hold"/>
                                        <p:tgtEl>
                                          <p:spTgt spid="28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 name="מלבן 2"/>
          <p:cNvSpPr/>
          <p:nvPr/>
        </p:nvSpPr>
        <p:spPr>
          <a:xfrm>
            <a:off x="8027280" y="279360"/>
            <a:ext cx="2504880" cy="7034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מבנה פנימי</a:t>
            </a:r>
            <a:endParaRPr lang="en-US" sz="4000" b="0" strike="noStrike" spc="-1">
              <a:solidFill>
                <a:srgbClr val="000000"/>
              </a:solidFill>
              <a:latin typeface="Calibri"/>
            </a:endParaRPr>
          </a:p>
        </p:txBody>
      </p:sp>
      <p:sp>
        <p:nvSpPr>
          <p:cNvPr id="334" name="Rectangle 5"/>
          <p:cNvSpPr/>
          <p:nvPr/>
        </p:nvSpPr>
        <p:spPr>
          <a:xfrm>
            <a:off x="4786200" y="1376280"/>
            <a:ext cx="5497560" cy="2114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a:bodyPr>
          <a:lstStyle/>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מחלקי תדר</a:t>
            </a: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מורכב מדלדלגי</a:t>
            </a:r>
            <a:r>
              <a:rPr lang="he-IL" sz="2400" b="0" strike="noStrike" spc="-1">
                <a:solidFill>
                  <a:srgbClr val="000000"/>
                </a:solidFill>
                <a:latin typeface="Calibri"/>
                <a:ea typeface="Calibri"/>
              </a:rPr>
              <a:t> </a:t>
            </a:r>
            <a:r>
              <a:rPr lang="en-US" sz="2400" b="0" strike="noStrike" spc="-1">
                <a:solidFill>
                  <a:srgbClr val="000000"/>
                </a:solidFill>
                <a:latin typeface="Calibri"/>
                <a:ea typeface="Calibri"/>
              </a:rPr>
              <a:t>T</a:t>
            </a: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כל דלגלג מחלק את התדר פי שתיים</a:t>
            </a: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p:txBody>
      </p:sp>
      <p:grpSp>
        <p:nvGrpSpPr>
          <p:cNvPr id="335" name="קבוצה 47"/>
          <p:cNvGrpSpPr/>
          <p:nvPr/>
        </p:nvGrpSpPr>
        <p:grpSpPr>
          <a:xfrm>
            <a:off x="4575240" y="4208400"/>
            <a:ext cx="2154240" cy="1533600"/>
            <a:chOff x="4575240" y="4208400"/>
            <a:chExt cx="2154240" cy="1533600"/>
          </a:xfrm>
        </p:grpSpPr>
        <p:sp>
          <p:nvSpPr>
            <p:cNvPr id="336" name="מלבן 48"/>
            <p:cNvSpPr/>
            <p:nvPr/>
          </p:nvSpPr>
          <p:spPr>
            <a:xfrm>
              <a:off x="5083200" y="4208400"/>
              <a:ext cx="1138320" cy="1533600"/>
            </a:xfrm>
            <a:prstGeom prst="rect">
              <a:avLst/>
            </a:prstGeom>
            <a:solidFill>
              <a:srgbClr val="C0C0C0"/>
            </a:solidFill>
            <a:ln w="28440">
              <a:solidFill>
                <a:srgbClr val="000000"/>
              </a:solidFill>
              <a:round/>
            </a:ln>
          </p:spPr>
          <p:style>
            <a:lnRef idx="0">
              <a:scrgbClr r="0" g="0" b="0"/>
            </a:lnRef>
            <a:fillRef idx="0">
              <a:scrgbClr r="0" g="0" b="0"/>
            </a:fillRef>
            <a:effectRef idx="0">
              <a:scrgbClr r="0" g="0" b="0"/>
            </a:effectRef>
            <a:fontRef idx="minor"/>
          </p:style>
          <p:txBody>
            <a:bodyPr lIns="90000" tIns="46800" rIns="90000" bIns="46800" anchor="t">
              <a:no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alibri"/>
                  <a:ea typeface="Calibri"/>
                </a:rPr>
                <a:t>Q</a:t>
              </a:r>
              <a:r>
                <a:rPr lang="he-IL" sz="2400" b="0" strike="noStrike" spc="-1">
                  <a:solidFill>
                    <a:srgbClr val="000000"/>
                  </a:solidFill>
                  <a:latin typeface="Calibri"/>
                  <a:ea typeface="Calibri"/>
                </a:rPr>
                <a:t>     </a:t>
              </a:r>
              <a:r>
                <a:rPr lang="en-US" sz="2400" b="0" strike="noStrike" spc="-1">
                  <a:solidFill>
                    <a:srgbClr val="000000"/>
                  </a:solidFill>
                  <a:latin typeface="Calibri"/>
                  <a:ea typeface="Calibri"/>
                </a:rPr>
                <a:t>T</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alibri"/>
                  <a:ea typeface="Calibri"/>
                </a:rPr>
                <a:t>_</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alibri"/>
                  <a:ea typeface="Calibri"/>
                </a:rPr>
                <a:t>Q</a:t>
              </a:r>
              <a:endParaRPr lang="en-US" sz="2400" b="0" strike="noStrike" spc="-1">
                <a:solidFill>
                  <a:srgbClr val="000000"/>
                </a:solidFill>
                <a:latin typeface="Calibri"/>
              </a:endParaRPr>
            </a:p>
          </p:txBody>
        </p:sp>
        <p:sp>
          <p:nvSpPr>
            <p:cNvPr id="337" name="מחבר ישר 7"/>
            <p:cNvSpPr/>
            <p:nvPr/>
          </p:nvSpPr>
          <p:spPr>
            <a:xfrm>
              <a:off x="4575240" y="4372920"/>
              <a:ext cx="507960" cy="0"/>
            </a:xfrm>
            <a:prstGeom prst="line">
              <a:avLst/>
            </a:prstGeom>
            <a:ln w="28440">
              <a:solidFill>
                <a:srgbClr val="000000"/>
              </a:solidFill>
              <a:miter/>
            </a:ln>
          </p:spPr>
          <p:style>
            <a:lnRef idx="0">
              <a:scrgbClr r="0" g="0" b="0"/>
            </a:lnRef>
            <a:fillRef idx="0">
              <a:scrgbClr r="0" g="0" b="0"/>
            </a:fillRef>
            <a:effectRef idx="0">
              <a:scrgbClr r="0" g="0" b="0"/>
            </a:effectRef>
            <a:fontRef idx="minor"/>
          </p:style>
        </p:sp>
        <p:sp>
          <p:nvSpPr>
            <p:cNvPr id="338" name="מחבר ישר 8"/>
            <p:cNvSpPr/>
            <p:nvPr/>
          </p:nvSpPr>
          <p:spPr>
            <a:xfrm>
              <a:off x="6221520" y="4372920"/>
              <a:ext cx="507960" cy="0"/>
            </a:xfrm>
            <a:prstGeom prst="line">
              <a:avLst/>
            </a:prstGeom>
            <a:ln w="28440">
              <a:solidFill>
                <a:srgbClr val="000000"/>
              </a:solidFill>
              <a:miter/>
            </a:ln>
          </p:spPr>
          <p:style>
            <a:lnRef idx="0">
              <a:scrgbClr r="0" g="0" b="0"/>
            </a:lnRef>
            <a:fillRef idx="0">
              <a:scrgbClr r="0" g="0" b="0"/>
            </a:fillRef>
            <a:effectRef idx="0">
              <a:scrgbClr r="0" g="0" b="0"/>
            </a:effectRef>
            <a:fontRef idx="minor"/>
          </p:style>
        </p:sp>
        <p:sp>
          <p:nvSpPr>
            <p:cNvPr id="339" name="מחבר ישר 9"/>
            <p:cNvSpPr/>
            <p:nvPr/>
          </p:nvSpPr>
          <p:spPr>
            <a:xfrm>
              <a:off x="6221520" y="5526000"/>
              <a:ext cx="507960" cy="0"/>
            </a:xfrm>
            <a:prstGeom prst="line">
              <a:avLst/>
            </a:prstGeom>
            <a:ln w="28440">
              <a:solidFill>
                <a:srgbClr val="000000"/>
              </a:solidFill>
              <a:miter/>
            </a:ln>
          </p:spPr>
          <p:style>
            <a:lnRef idx="0">
              <a:scrgbClr r="0" g="0" b="0"/>
            </a:lnRef>
            <a:fillRef idx="0">
              <a:scrgbClr r="0" g="0" b="0"/>
            </a:fillRef>
            <a:effectRef idx="0">
              <a:scrgbClr r="0" g="0" b="0"/>
            </a:effectRef>
            <a:fontRef idx="minor"/>
          </p:style>
        </p:sp>
      </p:grpSp>
      <p:grpSp>
        <p:nvGrpSpPr>
          <p:cNvPr id="340" name="קבוצה 52"/>
          <p:cNvGrpSpPr/>
          <p:nvPr/>
        </p:nvGrpSpPr>
        <p:grpSpPr>
          <a:xfrm>
            <a:off x="2228760" y="3954600"/>
            <a:ext cx="203400" cy="433080"/>
            <a:chOff x="2228760" y="3954600"/>
            <a:chExt cx="203400" cy="433080"/>
          </a:xfrm>
        </p:grpSpPr>
        <p:sp>
          <p:nvSpPr>
            <p:cNvPr id="341" name="מחבר ישר 10"/>
            <p:cNvSpPr/>
            <p:nvPr/>
          </p:nvSpPr>
          <p:spPr>
            <a:xfrm flipV="1">
              <a:off x="2228760" y="3954600"/>
              <a:ext cx="0" cy="41832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42" name="מחבר ישר 11"/>
            <p:cNvSpPr/>
            <p:nvPr/>
          </p:nvSpPr>
          <p:spPr>
            <a:xfrm>
              <a:off x="2228760" y="3954600"/>
              <a:ext cx="20340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43" name="מחבר ישר 12"/>
            <p:cNvSpPr/>
            <p:nvPr/>
          </p:nvSpPr>
          <p:spPr>
            <a:xfrm flipV="1">
              <a:off x="2428560" y="3969360"/>
              <a:ext cx="0" cy="41832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sp>
        <p:nvSpPr>
          <p:cNvPr id="344" name="מחבר ישר 56"/>
          <p:cNvSpPr/>
          <p:nvPr/>
        </p:nvSpPr>
        <p:spPr>
          <a:xfrm>
            <a:off x="2432160" y="4373640"/>
            <a:ext cx="45396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nvGrpSpPr>
          <p:cNvPr id="345" name="קבוצה 57"/>
          <p:cNvGrpSpPr/>
          <p:nvPr/>
        </p:nvGrpSpPr>
        <p:grpSpPr>
          <a:xfrm>
            <a:off x="2886120" y="3954600"/>
            <a:ext cx="228600" cy="433080"/>
            <a:chOff x="2886120" y="3954600"/>
            <a:chExt cx="228600" cy="433080"/>
          </a:xfrm>
        </p:grpSpPr>
        <p:sp>
          <p:nvSpPr>
            <p:cNvPr id="346" name="מחבר ישר 14"/>
            <p:cNvSpPr/>
            <p:nvPr/>
          </p:nvSpPr>
          <p:spPr>
            <a:xfrm flipV="1">
              <a:off x="2886120" y="3954600"/>
              <a:ext cx="0" cy="41832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47" name="מחבר ישר 15"/>
            <p:cNvSpPr/>
            <p:nvPr/>
          </p:nvSpPr>
          <p:spPr>
            <a:xfrm>
              <a:off x="2886120" y="3954600"/>
              <a:ext cx="22860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48" name="מחבר ישר 16"/>
            <p:cNvSpPr/>
            <p:nvPr/>
          </p:nvSpPr>
          <p:spPr>
            <a:xfrm flipV="1">
              <a:off x="3114720" y="3969360"/>
              <a:ext cx="0" cy="41832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sp>
        <p:nvSpPr>
          <p:cNvPr id="349" name="מחבר ישר 61"/>
          <p:cNvSpPr/>
          <p:nvPr/>
        </p:nvSpPr>
        <p:spPr>
          <a:xfrm>
            <a:off x="3116160" y="4373640"/>
            <a:ext cx="45396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nvGrpSpPr>
          <p:cNvPr id="350" name="קבוצה 62"/>
          <p:cNvGrpSpPr/>
          <p:nvPr/>
        </p:nvGrpSpPr>
        <p:grpSpPr>
          <a:xfrm>
            <a:off x="3570120" y="3954600"/>
            <a:ext cx="228600" cy="433080"/>
            <a:chOff x="3570120" y="3954600"/>
            <a:chExt cx="228600" cy="433080"/>
          </a:xfrm>
        </p:grpSpPr>
        <p:sp>
          <p:nvSpPr>
            <p:cNvPr id="351" name="מחבר ישר 18"/>
            <p:cNvSpPr/>
            <p:nvPr/>
          </p:nvSpPr>
          <p:spPr>
            <a:xfrm flipV="1">
              <a:off x="3570120" y="3954600"/>
              <a:ext cx="0" cy="41832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52" name="מחבר ישר 19"/>
            <p:cNvSpPr/>
            <p:nvPr/>
          </p:nvSpPr>
          <p:spPr>
            <a:xfrm>
              <a:off x="3570120" y="3954600"/>
              <a:ext cx="22860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53" name="מחבר ישר 20"/>
            <p:cNvSpPr/>
            <p:nvPr/>
          </p:nvSpPr>
          <p:spPr>
            <a:xfrm flipV="1">
              <a:off x="3798720" y="3969360"/>
              <a:ext cx="0" cy="41832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sp>
        <p:nvSpPr>
          <p:cNvPr id="354" name="מחבר ישר 66"/>
          <p:cNvSpPr/>
          <p:nvPr/>
        </p:nvSpPr>
        <p:spPr>
          <a:xfrm>
            <a:off x="3786120" y="4373640"/>
            <a:ext cx="45396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nvGrpSpPr>
          <p:cNvPr id="355" name="קבוצה 67"/>
          <p:cNvGrpSpPr/>
          <p:nvPr/>
        </p:nvGrpSpPr>
        <p:grpSpPr>
          <a:xfrm>
            <a:off x="4240080" y="3954600"/>
            <a:ext cx="228600" cy="433080"/>
            <a:chOff x="4240080" y="3954600"/>
            <a:chExt cx="228600" cy="433080"/>
          </a:xfrm>
        </p:grpSpPr>
        <p:sp>
          <p:nvSpPr>
            <p:cNvPr id="356" name="מחבר ישר 22"/>
            <p:cNvSpPr/>
            <p:nvPr/>
          </p:nvSpPr>
          <p:spPr>
            <a:xfrm flipV="1">
              <a:off x="4240080" y="3954600"/>
              <a:ext cx="0" cy="41832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57" name="מחבר ישר 23"/>
            <p:cNvSpPr/>
            <p:nvPr/>
          </p:nvSpPr>
          <p:spPr>
            <a:xfrm>
              <a:off x="4240080" y="3954600"/>
              <a:ext cx="22860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58" name="מחבר ישר 24"/>
            <p:cNvSpPr/>
            <p:nvPr/>
          </p:nvSpPr>
          <p:spPr>
            <a:xfrm flipV="1">
              <a:off x="4468680" y="3969360"/>
              <a:ext cx="0" cy="41832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sp>
        <p:nvSpPr>
          <p:cNvPr id="359" name="מחבר ישר 71"/>
          <p:cNvSpPr/>
          <p:nvPr/>
        </p:nvSpPr>
        <p:spPr>
          <a:xfrm>
            <a:off x="6885000" y="4387680"/>
            <a:ext cx="20304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60" name="מחבר ישר 72"/>
          <p:cNvSpPr/>
          <p:nvPr/>
        </p:nvSpPr>
        <p:spPr>
          <a:xfrm flipV="1">
            <a:off x="7083360" y="3982680"/>
            <a:ext cx="0" cy="42084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61" name="מחבר ישר 73"/>
          <p:cNvSpPr/>
          <p:nvPr/>
        </p:nvSpPr>
        <p:spPr>
          <a:xfrm>
            <a:off x="7080120" y="3971880"/>
            <a:ext cx="45576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nvGrpSpPr>
          <p:cNvPr id="362" name="קבוצה 74"/>
          <p:cNvGrpSpPr/>
          <p:nvPr/>
        </p:nvGrpSpPr>
        <p:grpSpPr>
          <a:xfrm>
            <a:off x="7535880" y="3968640"/>
            <a:ext cx="228600" cy="435240"/>
            <a:chOff x="7535880" y="3968640"/>
            <a:chExt cx="228600" cy="435240"/>
          </a:xfrm>
        </p:grpSpPr>
        <p:sp>
          <p:nvSpPr>
            <p:cNvPr id="363" name="מחבר ישר 31"/>
            <p:cNvSpPr/>
            <p:nvPr/>
          </p:nvSpPr>
          <p:spPr>
            <a:xfrm>
              <a:off x="7535880" y="3968640"/>
              <a:ext cx="22860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64" name="מחבר ישר 32"/>
            <p:cNvSpPr/>
            <p:nvPr/>
          </p:nvSpPr>
          <p:spPr>
            <a:xfrm flipV="1">
              <a:off x="7764480" y="3983400"/>
              <a:ext cx="0" cy="42048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sp>
        <p:nvSpPr>
          <p:cNvPr id="365" name="מחבר ישר 77"/>
          <p:cNvSpPr/>
          <p:nvPr/>
        </p:nvSpPr>
        <p:spPr>
          <a:xfrm>
            <a:off x="7772400" y="4387680"/>
            <a:ext cx="45396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66" name="מחבר ישר 78"/>
          <p:cNvSpPr/>
          <p:nvPr/>
        </p:nvSpPr>
        <p:spPr>
          <a:xfrm>
            <a:off x="8220240" y="4389480"/>
            <a:ext cx="22860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67" name="מחבר ישר 79"/>
          <p:cNvSpPr/>
          <p:nvPr/>
        </p:nvSpPr>
        <p:spPr>
          <a:xfrm flipV="1">
            <a:off x="8448840" y="3982680"/>
            <a:ext cx="0" cy="42084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68" name="מחבר ישר 80"/>
          <p:cNvSpPr/>
          <p:nvPr/>
        </p:nvSpPr>
        <p:spPr>
          <a:xfrm>
            <a:off x="8448840" y="3971880"/>
            <a:ext cx="45396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nvGrpSpPr>
          <p:cNvPr id="369" name="קבוצה 81"/>
          <p:cNvGrpSpPr/>
          <p:nvPr/>
        </p:nvGrpSpPr>
        <p:grpSpPr>
          <a:xfrm>
            <a:off x="8889840" y="3968640"/>
            <a:ext cx="228600" cy="435240"/>
            <a:chOff x="8889840" y="3968640"/>
            <a:chExt cx="228600" cy="435240"/>
          </a:xfrm>
        </p:grpSpPr>
        <p:sp>
          <p:nvSpPr>
            <p:cNvPr id="370" name="מחבר ישר 39"/>
            <p:cNvSpPr/>
            <p:nvPr/>
          </p:nvSpPr>
          <p:spPr>
            <a:xfrm>
              <a:off x="8889840" y="3968640"/>
              <a:ext cx="22860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71" name="מחבר ישר 40"/>
            <p:cNvSpPr/>
            <p:nvPr/>
          </p:nvSpPr>
          <p:spPr>
            <a:xfrm flipV="1">
              <a:off x="9118440" y="3983400"/>
              <a:ext cx="0" cy="42048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sp>
        <p:nvSpPr>
          <p:cNvPr id="372" name="TextBox 84"/>
          <p:cNvSpPr/>
          <p:nvPr/>
        </p:nvSpPr>
        <p:spPr>
          <a:xfrm>
            <a:off x="8240760" y="4373640"/>
            <a:ext cx="801720" cy="5202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cs typeface="Calibri"/>
              </a:rPr>
              <a:t>שומר מצב</a:t>
            </a:r>
            <a:endParaRPr lang="en-US" sz="1400" b="0" strike="noStrike" spc="-1">
              <a:solidFill>
                <a:srgbClr val="000000"/>
              </a:solidFill>
              <a:latin typeface="Calibri"/>
            </a:endParaRPr>
          </a:p>
        </p:txBody>
      </p:sp>
      <p:sp>
        <p:nvSpPr>
          <p:cNvPr id="373" name="TextBox 85"/>
          <p:cNvSpPr/>
          <p:nvPr/>
        </p:nvSpPr>
        <p:spPr>
          <a:xfrm>
            <a:off x="7583400" y="4373640"/>
            <a:ext cx="801720" cy="5202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cs typeface="Calibri"/>
              </a:rPr>
              <a:t>שומר מצב</a:t>
            </a:r>
            <a:endParaRPr lang="en-US" sz="1400" b="0" strike="noStrike" spc="-1">
              <a:solidFill>
                <a:srgbClr val="000000"/>
              </a:solidFill>
              <a:latin typeface="Calibri"/>
            </a:endParaRPr>
          </a:p>
        </p:txBody>
      </p:sp>
      <p:sp>
        <p:nvSpPr>
          <p:cNvPr id="374" name="TextBox 86"/>
          <p:cNvSpPr/>
          <p:nvPr/>
        </p:nvSpPr>
        <p:spPr>
          <a:xfrm>
            <a:off x="6864480" y="4373640"/>
            <a:ext cx="799920" cy="5202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cs typeface="Calibri"/>
              </a:rPr>
              <a:t>שומר מצב</a:t>
            </a:r>
            <a:endParaRPr lang="en-US" sz="1400" b="0" strike="noStrike" spc="-1">
              <a:solidFill>
                <a:srgbClr val="000000"/>
              </a:solidFill>
              <a:latin typeface="Calibri"/>
            </a:endParaRPr>
          </a:p>
        </p:txBody>
      </p:sp>
      <p:sp>
        <p:nvSpPr>
          <p:cNvPr id="375" name="מלבן מעוגל 101"/>
          <p:cNvSpPr/>
          <p:nvPr/>
        </p:nvSpPr>
        <p:spPr>
          <a:xfrm>
            <a:off x="10528200" y="2319480"/>
            <a:ext cx="1319400" cy="312480"/>
          </a:xfrm>
          <a:custGeom>
            <a:avLst/>
            <a:gdLst/>
            <a:ahLst/>
            <a:cxnLst/>
            <a:rect l="0" t="0" r="r" b="b"/>
            <a:pathLst>
              <a:path w="3667" h="870">
                <a:moveTo>
                  <a:pt x="144" y="0"/>
                </a:moveTo>
                <a:lnTo>
                  <a:pt x="145" y="0"/>
                </a:lnTo>
                <a:cubicBezTo>
                  <a:pt x="119" y="0"/>
                  <a:pt x="94" y="7"/>
                  <a:pt x="72" y="19"/>
                </a:cubicBezTo>
                <a:cubicBezTo>
                  <a:pt x="50" y="32"/>
                  <a:pt x="32" y="50"/>
                  <a:pt x="19" y="72"/>
                </a:cubicBezTo>
                <a:cubicBezTo>
                  <a:pt x="7" y="94"/>
                  <a:pt x="0" y="119"/>
                  <a:pt x="0" y="145"/>
                </a:cubicBezTo>
                <a:lnTo>
                  <a:pt x="0" y="724"/>
                </a:lnTo>
                <a:lnTo>
                  <a:pt x="0" y="724"/>
                </a:lnTo>
                <a:cubicBezTo>
                  <a:pt x="0" y="750"/>
                  <a:pt x="7" y="775"/>
                  <a:pt x="19" y="797"/>
                </a:cubicBezTo>
                <a:cubicBezTo>
                  <a:pt x="32" y="819"/>
                  <a:pt x="50" y="837"/>
                  <a:pt x="72" y="850"/>
                </a:cubicBezTo>
                <a:cubicBezTo>
                  <a:pt x="94" y="862"/>
                  <a:pt x="119" y="869"/>
                  <a:pt x="145" y="869"/>
                </a:cubicBezTo>
                <a:lnTo>
                  <a:pt x="3521" y="869"/>
                </a:lnTo>
                <a:lnTo>
                  <a:pt x="3521" y="869"/>
                </a:lnTo>
                <a:cubicBezTo>
                  <a:pt x="3547" y="869"/>
                  <a:pt x="3572" y="862"/>
                  <a:pt x="3594" y="850"/>
                </a:cubicBezTo>
                <a:cubicBezTo>
                  <a:pt x="3616" y="837"/>
                  <a:pt x="3634" y="819"/>
                  <a:pt x="3647" y="797"/>
                </a:cubicBezTo>
                <a:cubicBezTo>
                  <a:pt x="3659" y="775"/>
                  <a:pt x="3666" y="750"/>
                  <a:pt x="3666" y="724"/>
                </a:cubicBezTo>
                <a:lnTo>
                  <a:pt x="3665" y="144"/>
                </a:lnTo>
                <a:lnTo>
                  <a:pt x="3666" y="145"/>
                </a:lnTo>
                <a:lnTo>
                  <a:pt x="3666" y="145"/>
                </a:lnTo>
                <a:cubicBezTo>
                  <a:pt x="3666" y="119"/>
                  <a:pt x="3659" y="94"/>
                  <a:pt x="3647" y="72"/>
                </a:cubicBezTo>
                <a:cubicBezTo>
                  <a:pt x="3634" y="50"/>
                  <a:pt x="3616" y="32"/>
                  <a:pt x="3594" y="19"/>
                </a:cubicBezTo>
                <a:cubicBezTo>
                  <a:pt x="3572" y="7"/>
                  <a:pt x="3547" y="0"/>
                  <a:pt x="3521" y="0"/>
                </a:cubicBezTo>
                <a:lnTo>
                  <a:pt x="144" y="0"/>
                </a:lnTo>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מבנה פנימי</a:t>
            </a:r>
            <a:endParaRPr lang="en-US" sz="1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42" presetClass="entr" fill="hold" nodeType="clickEffect">
                                  <p:stCondLst>
                                    <p:cond delay="0"/>
                                  </p:stCondLst>
                                  <p:childTnLst>
                                    <p:set>
                                      <p:cBhvr>
                                        <p:cTn id="6" dur="1" fill="hold">
                                          <p:stCondLst>
                                            <p:cond delay="0"/>
                                          </p:stCondLst>
                                        </p:cTn>
                                        <p:tgtEl>
                                          <p:spTgt spid="334"/>
                                        </p:tgtEl>
                                        <p:attrNameLst>
                                          <p:attrName>style.visibility</p:attrName>
                                        </p:attrNameLst>
                                      </p:cBhvr>
                                      <p:to>
                                        <p:strVal val="visible"/>
                                      </p:to>
                                    </p:set>
                                    <p:animEffect transition="in" filter="fade">
                                      <p:cBhvr additive="repl">
                                        <p:cTn id="7" dur="1000"/>
                                        <p:tgtEl>
                                          <p:spTgt spid="334"/>
                                        </p:tgtEl>
                                      </p:cBhvr>
                                    </p:animEffect>
                                    <p:anim calcmode="lin" valueType="num">
                                      <p:cBhvr additive="repl">
                                        <p:cTn id="8" dur="1000" fill="hold"/>
                                        <p:tgtEl>
                                          <p:spTgt spid="334"/>
                                        </p:tgtEl>
                                        <p:attrNameLst>
                                          <p:attrName>ppt_x</p:attrName>
                                        </p:attrNameLst>
                                      </p:cBhvr>
                                      <p:tavLst>
                                        <p:tav tm="0">
                                          <p:val>
                                            <p:strVal val="#ppt_x"/>
                                          </p:val>
                                        </p:tav>
                                        <p:tav tm="100000">
                                          <p:val>
                                            <p:strVal val="#ppt_x"/>
                                          </p:val>
                                        </p:tav>
                                      </p:tavLst>
                                    </p:anim>
                                    <p:anim calcmode="lin" valueType="num">
                                      <p:cBhvr additive="repl">
                                        <p:cTn id="9" dur="1000" fill="hold"/>
                                        <p:tgtEl>
                                          <p:spTgt spid="334"/>
                                        </p:tgtEl>
                                        <p:attrNameLst>
                                          <p:attrName>ppt_y</p:attrName>
                                        </p:attrNameLst>
                                      </p:cBhvr>
                                      <p:tavLst>
                                        <p:tav tm="0">
                                          <p:val>
                                            <p:strVal val="#ppt_y+.1"/>
                                          </p:val>
                                        </p:tav>
                                        <p:tav tm="100000">
                                          <p:val>
                                            <p:strVal val="#ppt_y"/>
                                          </p:val>
                                        </p:tav>
                                      </p:tavLst>
                                    </p:anim>
                                  </p:childTnLst>
                                </p:cTn>
                              </p:par>
                              <p:par>
                                <p:cTn id="10" presetID="10" presetClass="entr" fill="hold" nodeType="withEffect">
                                  <p:stCondLst>
                                    <p:cond delay="0"/>
                                  </p:stCondLst>
                                  <p:childTnLst>
                                    <p:set>
                                      <p:cBhvr>
                                        <p:cTn id="11" dur="1" fill="hold">
                                          <p:stCondLst>
                                            <p:cond delay="0"/>
                                          </p:stCondLst>
                                        </p:cTn>
                                        <p:tgtEl>
                                          <p:spTgt spid="335"/>
                                        </p:tgtEl>
                                        <p:attrNameLst>
                                          <p:attrName>style.visibility</p:attrName>
                                        </p:attrNameLst>
                                      </p:cBhvr>
                                      <p:to>
                                        <p:strVal val="visible"/>
                                      </p:to>
                                    </p:set>
                                    <p:animEffect transition="in" filter="fade">
                                      <p:cBhvr additive="repl">
                                        <p:cTn id="12" dur="500"/>
                                        <p:tgtEl>
                                          <p:spTgt spid="33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55"/>
                                        </p:tgtEl>
                                        <p:attrNameLst>
                                          <p:attrName>style.visibility</p:attrName>
                                        </p:attrNameLst>
                                      </p:cBhvr>
                                      <p:to>
                                        <p:strVal val="visible"/>
                                      </p:to>
                                    </p:set>
                                    <p:animEffect transition="in" filter="wipe(down)">
                                      <p:cBhvr additive="repl">
                                        <p:cTn id="17" dur="500"/>
                                        <p:tgtEl>
                                          <p:spTgt spid="355"/>
                                        </p:tgtEl>
                                      </p:cBhvr>
                                    </p:animEffect>
                                  </p:childTnLst>
                                </p:cTn>
                              </p:par>
                              <p:par>
                                <p:cTn id="18" presetID="22" presetClass="entr" presetSubtype="4" fill="hold" nodeType="withEffect">
                                  <p:stCondLst>
                                    <p:cond delay="0"/>
                                  </p:stCondLst>
                                  <p:childTnLst>
                                    <p:set>
                                      <p:cBhvr>
                                        <p:cTn id="19" dur="1" fill="hold">
                                          <p:stCondLst>
                                            <p:cond delay="0"/>
                                          </p:stCondLst>
                                        </p:cTn>
                                        <p:tgtEl>
                                          <p:spTgt spid="369"/>
                                        </p:tgtEl>
                                        <p:attrNameLst>
                                          <p:attrName>style.visibility</p:attrName>
                                        </p:attrNameLst>
                                      </p:cBhvr>
                                      <p:to>
                                        <p:strVal val="visible"/>
                                      </p:to>
                                    </p:set>
                                    <p:animEffect transition="in" filter="wipe(down)">
                                      <p:cBhvr additive="repl">
                                        <p:cTn id="20" dur="500"/>
                                        <p:tgtEl>
                                          <p:spTgt spid="369"/>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2" fill="hold" nodeType="clickEffect">
                                  <p:stCondLst>
                                    <p:cond delay="0"/>
                                  </p:stCondLst>
                                  <p:childTnLst>
                                    <p:set>
                                      <p:cBhvr>
                                        <p:cTn id="24" dur="1" fill="hold">
                                          <p:stCondLst>
                                            <p:cond delay="0"/>
                                          </p:stCondLst>
                                        </p:cTn>
                                        <p:tgtEl>
                                          <p:spTgt spid="354"/>
                                        </p:tgtEl>
                                        <p:attrNameLst>
                                          <p:attrName>style.visibility</p:attrName>
                                        </p:attrNameLst>
                                      </p:cBhvr>
                                      <p:to>
                                        <p:strVal val="visible"/>
                                      </p:to>
                                    </p:set>
                                    <p:animEffect transition="in" filter="wipe(right)">
                                      <p:cBhvr additive="repl">
                                        <p:cTn id="25" dur="500"/>
                                        <p:tgtEl>
                                          <p:spTgt spid="354"/>
                                        </p:tgtEl>
                                      </p:cBhvr>
                                    </p:animEffect>
                                  </p:childTnLst>
                                </p:cTn>
                              </p:par>
                              <p:par>
                                <p:cTn id="26" presetID="22" presetClass="entr" presetSubtype="2" fill="hold" nodeType="withEffect">
                                  <p:stCondLst>
                                    <p:cond delay="0"/>
                                  </p:stCondLst>
                                  <p:childTnLst>
                                    <p:set>
                                      <p:cBhvr>
                                        <p:cTn id="27" dur="1" fill="hold">
                                          <p:stCondLst>
                                            <p:cond delay="0"/>
                                          </p:stCondLst>
                                        </p:cTn>
                                        <p:tgtEl>
                                          <p:spTgt spid="368"/>
                                        </p:tgtEl>
                                        <p:attrNameLst>
                                          <p:attrName>style.visibility</p:attrName>
                                        </p:attrNameLst>
                                      </p:cBhvr>
                                      <p:to>
                                        <p:strVal val="visible"/>
                                      </p:to>
                                    </p:set>
                                    <p:animEffect transition="in" filter="wipe(right)">
                                      <p:cBhvr additive="repl">
                                        <p:cTn id="28" dur="500"/>
                                        <p:tgtEl>
                                          <p:spTgt spid="368"/>
                                        </p:tgtEl>
                                      </p:cBhvr>
                                    </p:animEffect>
                                  </p:childTnLst>
                                </p:cTn>
                              </p:par>
                              <p:par>
                                <p:cTn id="29" presetID="10" presetClass="entr" fill="hold" nodeType="withEffect">
                                  <p:stCondLst>
                                    <p:cond delay="0"/>
                                  </p:stCondLst>
                                  <p:childTnLst>
                                    <p:set>
                                      <p:cBhvr>
                                        <p:cTn id="30" dur="1" fill="hold">
                                          <p:stCondLst>
                                            <p:cond delay="0"/>
                                          </p:stCondLst>
                                        </p:cTn>
                                        <p:tgtEl>
                                          <p:spTgt spid="372"/>
                                        </p:tgtEl>
                                        <p:attrNameLst>
                                          <p:attrName>style.visibility</p:attrName>
                                        </p:attrNameLst>
                                      </p:cBhvr>
                                      <p:to>
                                        <p:strVal val="visible"/>
                                      </p:to>
                                    </p:set>
                                    <p:animEffect transition="in" filter="fade">
                                      <p:cBhvr additive="repl">
                                        <p:cTn id="31" dur="500"/>
                                        <p:tgtEl>
                                          <p:spTgt spid="372"/>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2" fill="hold" nodeType="clickEffect">
                                  <p:stCondLst>
                                    <p:cond delay="0"/>
                                  </p:stCondLst>
                                  <p:childTnLst>
                                    <p:set>
                                      <p:cBhvr>
                                        <p:cTn id="35" dur="1" fill="hold">
                                          <p:stCondLst>
                                            <p:cond delay="0"/>
                                          </p:stCondLst>
                                        </p:cTn>
                                        <p:tgtEl>
                                          <p:spTgt spid="350"/>
                                        </p:tgtEl>
                                        <p:attrNameLst>
                                          <p:attrName>style.visibility</p:attrName>
                                        </p:attrNameLst>
                                      </p:cBhvr>
                                      <p:to>
                                        <p:strVal val="visible"/>
                                      </p:to>
                                    </p:set>
                                    <p:animEffect transition="in" filter="wipe(right)">
                                      <p:cBhvr additive="repl">
                                        <p:cTn id="36" dur="500"/>
                                        <p:tgtEl>
                                          <p:spTgt spid="350"/>
                                        </p:tgtEl>
                                      </p:cBhvr>
                                    </p:animEffect>
                                  </p:childTnLst>
                                </p:cTn>
                              </p:par>
                              <p:par>
                                <p:cTn id="37" presetID="22" presetClass="entr" presetSubtype="2" fill="hold" nodeType="withEffect">
                                  <p:stCondLst>
                                    <p:cond delay="0"/>
                                  </p:stCondLst>
                                  <p:childTnLst>
                                    <p:set>
                                      <p:cBhvr>
                                        <p:cTn id="38" dur="1" fill="hold">
                                          <p:stCondLst>
                                            <p:cond delay="0"/>
                                          </p:stCondLst>
                                        </p:cTn>
                                        <p:tgtEl>
                                          <p:spTgt spid="367"/>
                                        </p:tgtEl>
                                        <p:attrNameLst>
                                          <p:attrName>style.visibility</p:attrName>
                                        </p:attrNameLst>
                                      </p:cBhvr>
                                      <p:to>
                                        <p:strVal val="visible"/>
                                      </p:to>
                                    </p:set>
                                    <p:animEffect transition="in" filter="wipe(right)">
                                      <p:cBhvr additive="repl">
                                        <p:cTn id="39" dur="500"/>
                                        <p:tgtEl>
                                          <p:spTgt spid="367"/>
                                        </p:tgtEl>
                                      </p:cBhvr>
                                    </p:animEffect>
                                  </p:childTnLst>
                                </p:cTn>
                              </p:par>
                              <p:par>
                                <p:cTn id="40" presetID="22" presetClass="entr" presetSubtype="2" fill="hold" nodeType="withEffect">
                                  <p:stCondLst>
                                    <p:cond delay="0"/>
                                  </p:stCondLst>
                                  <p:childTnLst>
                                    <p:set>
                                      <p:cBhvr>
                                        <p:cTn id="41" dur="1" fill="hold">
                                          <p:stCondLst>
                                            <p:cond delay="0"/>
                                          </p:stCondLst>
                                        </p:cTn>
                                        <p:tgtEl>
                                          <p:spTgt spid="366"/>
                                        </p:tgtEl>
                                        <p:attrNameLst>
                                          <p:attrName>style.visibility</p:attrName>
                                        </p:attrNameLst>
                                      </p:cBhvr>
                                      <p:to>
                                        <p:strVal val="visible"/>
                                      </p:to>
                                    </p:set>
                                    <p:animEffect transition="in" filter="wipe(right)">
                                      <p:cBhvr additive="repl">
                                        <p:cTn id="42" dur="500"/>
                                        <p:tgtEl>
                                          <p:spTgt spid="366"/>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2" fill="hold" nodeType="clickEffect">
                                  <p:stCondLst>
                                    <p:cond delay="0"/>
                                  </p:stCondLst>
                                  <p:childTnLst>
                                    <p:set>
                                      <p:cBhvr>
                                        <p:cTn id="46" dur="1" fill="hold">
                                          <p:stCondLst>
                                            <p:cond delay="0"/>
                                          </p:stCondLst>
                                        </p:cTn>
                                        <p:tgtEl>
                                          <p:spTgt spid="349"/>
                                        </p:tgtEl>
                                        <p:attrNameLst>
                                          <p:attrName>style.visibility</p:attrName>
                                        </p:attrNameLst>
                                      </p:cBhvr>
                                      <p:to>
                                        <p:strVal val="visible"/>
                                      </p:to>
                                    </p:set>
                                    <p:animEffect transition="in" filter="wipe(right)">
                                      <p:cBhvr additive="repl">
                                        <p:cTn id="47" dur="500"/>
                                        <p:tgtEl>
                                          <p:spTgt spid="349"/>
                                        </p:tgtEl>
                                      </p:cBhvr>
                                    </p:animEffect>
                                  </p:childTnLst>
                                </p:cTn>
                              </p:par>
                              <p:par>
                                <p:cTn id="48" presetID="22" presetClass="entr" presetSubtype="2" fill="hold" nodeType="withEffect">
                                  <p:stCondLst>
                                    <p:cond delay="0"/>
                                  </p:stCondLst>
                                  <p:childTnLst>
                                    <p:set>
                                      <p:cBhvr>
                                        <p:cTn id="49" dur="1" fill="hold">
                                          <p:stCondLst>
                                            <p:cond delay="0"/>
                                          </p:stCondLst>
                                        </p:cTn>
                                        <p:tgtEl>
                                          <p:spTgt spid="365"/>
                                        </p:tgtEl>
                                        <p:attrNameLst>
                                          <p:attrName>style.visibility</p:attrName>
                                        </p:attrNameLst>
                                      </p:cBhvr>
                                      <p:to>
                                        <p:strVal val="visible"/>
                                      </p:to>
                                    </p:set>
                                    <p:animEffect transition="in" filter="wipe(right)">
                                      <p:cBhvr additive="repl">
                                        <p:cTn id="50" dur="500"/>
                                        <p:tgtEl>
                                          <p:spTgt spid="365"/>
                                        </p:tgtEl>
                                      </p:cBhvr>
                                    </p:animEffect>
                                  </p:childTnLst>
                                </p:cTn>
                              </p:par>
                              <p:par>
                                <p:cTn id="51" presetID="10" presetClass="entr" fill="hold" nodeType="withEffect">
                                  <p:stCondLst>
                                    <p:cond delay="0"/>
                                  </p:stCondLst>
                                  <p:childTnLst>
                                    <p:set>
                                      <p:cBhvr>
                                        <p:cTn id="52" dur="1" fill="hold">
                                          <p:stCondLst>
                                            <p:cond delay="0"/>
                                          </p:stCondLst>
                                        </p:cTn>
                                        <p:tgtEl>
                                          <p:spTgt spid="373"/>
                                        </p:tgtEl>
                                        <p:attrNameLst>
                                          <p:attrName>style.visibility</p:attrName>
                                        </p:attrNameLst>
                                      </p:cBhvr>
                                      <p:to>
                                        <p:strVal val="visible"/>
                                      </p:to>
                                    </p:set>
                                    <p:animEffect transition="in" filter="fade">
                                      <p:cBhvr additive="repl">
                                        <p:cTn id="53" dur="500"/>
                                        <p:tgtEl>
                                          <p:spTgt spid="373"/>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2" fill="hold" nodeType="clickEffect">
                                  <p:stCondLst>
                                    <p:cond delay="0"/>
                                  </p:stCondLst>
                                  <p:childTnLst>
                                    <p:set>
                                      <p:cBhvr>
                                        <p:cTn id="57" dur="1" fill="hold">
                                          <p:stCondLst>
                                            <p:cond delay="0"/>
                                          </p:stCondLst>
                                        </p:cTn>
                                        <p:tgtEl>
                                          <p:spTgt spid="345"/>
                                        </p:tgtEl>
                                        <p:attrNameLst>
                                          <p:attrName>style.visibility</p:attrName>
                                        </p:attrNameLst>
                                      </p:cBhvr>
                                      <p:to>
                                        <p:strVal val="visible"/>
                                      </p:to>
                                    </p:set>
                                    <p:animEffect transition="in" filter="wipe(right)">
                                      <p:cBhvr additive="repl">
                                        <p:cTn id="58" dur="500"/>
                                        <p:tgtEl>
                                          <p:spTgt spid="345"/>
                                        </p:tgtEl>
                                      </p:cBhvr>
                                    </p:animEffect>
                                  </p:childTnLst>
                                </p:cTn>
                              </p:par>
                              <p:par>
                                <p:cTn id="59" presetID="22" presetClass="entr" presetSubtype="2" fill="hold" nodeType="withEffect">
                                  <p:stCondLst>
                                    <p:cond delay="0"/>
                                  </p:stCondLst>
                                  <p:childTnLst>
                                    <p:set>
                                      <p:cBhvr>
                                        <p:cTn id="60" dur="1" fill="hold">
                                          <p:stCondLst>
                                            <p:cond delay="0"/>
                                          </p:stCondLst>
                                        </p:cTn>
                                        <p:tgtEl>
                                          <p:spTgt spid="362"/>
                                        </p:tgtEl>
                                        <p:attrNameLst>
                                          <p:attrName>style.visibility</p:attrName>
                                        </p:attrNameLst>
                                      </p:cBhvr>
                                      <p:to>
                                        <p:strVal val="visible"/>
                                      </p:to>
                                    </p:set>
                                    <p:animEffect transition="in" filter="wipe(right)">
                                      <p:cBhvr additive="repl">
                                        <p:cTn id="61" dur="500"/>
                                        <p:tgtEl>
                                          <p:spTgt spid="362"/>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2" fill="hold" nodeType="clickEffect">
                                  <p:stCondLst>
                                    <p:cond delay="0"/>
                                  </p:stCondLst>
                                  <p:childTnLst>
                                    <p:set>
                                      <p:cBhvr>
                                        <p:cTn id="65" dur="1" fill="hold">
                                          <p:stCondLst>
                                            <p:cond delay="0"/>
                                          </p:stCondLst>
                                        </p:cTn>
                                        <p:tgtEl>
                                          <p:spTgt spid="344"/>
                                        </p:tgtEl>
                                        <p:attrNameLst>
                                          <p:attrName>style.visibility</p:attrName>
                                        </p:attrNameLst>
                                      </p:cBhvr>
                                      <p:to>
                                        <p:strVal val="visible"/>
                                      </p:to>
                                    </p:set>
                                    <p:animEffect transition="in" filter="wipe(right)">
                                      <p:cBhvr additive="repl">
                                        <p:cTn id="66" dur="500"/>
                                        <p:tgtEl>
                                          <p:spTgt spid="344"/>
                                        </p:tgtEl>
                                      </p:cBhvr>
                                    </p:animEffect>
                                  </p:childTnLst>
                                </p:cTn>
                              </p:par>
                              <p:par>
                                <p:cTn id="67" presetID="22" presetClass="entr" presetSubtype="2" fill="hold" nodeType="withEffect">
                                  <p:stCondLst>
                                    <p:cond delay="0"/>
                                  </p:stCondLst>
                                  <p:childTnLst>
                                    <p:set>
                                      <p:cBhvr>
                                        <p:cTn id="68" dur="1" fill="hold">
                                          <p:stCondLst>
                                            <p:cond delay="0"/>
                                          </p:stCondLst>
                                        </p:cTn>
                                        <p:tgtEl>
                                          <p:spTgt spid="361"/>
                                        </p:tgtEl>
                                        <p:attrNameLst>
                                          <p:attrName>style.visibility</p:attrName>
                                        </p:attrNameLst>
                                      </p:cBhvr>
                                      <p:to>
                                        <p:strVal val="visible"/>
                                      </p:to>
                                    </p:set>
                                    <p:animEffect transition="in" filter="wipe(right)">
                                      <p:cBhvr additive="repl">
                                        <p:cTn id="69" dur="500"/>
                                        <p:tgtEl>
                                          <p:spTgt spid="361"/>
                                        </p:tgtEl>
                                      </p:cBhvr>
                                    </p:animEffect>
                                  </p:childTnLst>
                                </p:cTn>
                              </p:par>
                              <p:par>
                                <p:cTn id="70" presetID="10" presetClass="entr" fill="hold" nodeType="withEffect">
                                  <p:stCondLst>
                                    <p:cond delay="0"/>
                                  </p:stCondLst>
                                  <p:childTnLst>
                                    <p:set>
                                      <p:cBhvr>
                                        <p:cTn id="71" dur="1" fill="hold">
                                          <p:stCondLst>
                                            <p:cond delay="0"/>
                                          </p:stCondLst>
                                        </p:cTn>
                                        <p:tgtEl>
                                          <p:spTgt spid="374"/>
                                        </p:tgtEl>
                                        <p:attrNameLst>
                                          <p:attrName>style.visibility</p:attrName>
                                        </p:attrNameLst>
                                      </p:cBhvr>
                                      <p:to>
                                        <p:strVal val="visible"/>
                                      </p:to>
                                    </p:set>
                                    <p:animEffect transition="in" filter="fade">
                                      <p:cBhvr additive="repl">
                                        <p:cTn id="72" dur="500"/>
                                        <p:tgtEl>
                                          <p:spTgt spid="374"/>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2" fill="hold" nodeType="clickEffect">
                                  <p:stCondLst>
                                    <p:cond delay="0"/>
                                  </p:stCondLst>
                                  <p:childTnLst>
                                    <p:set>
                                      <p:cBhvr>
                                        <p:cTn id="76" dur="1" fill="hold">
                                          <p:stCondLst>
                                            <p:cond delay="0"/>
                                          </p:stCondLst>
                                        </p:cTn>
                                        <p:tgtEl>
                                          <p:spTgt spid="340"/>
                                        </p:tgtEl>
                                        <p:attrNameLst>
                                          <p:attrName>style.visibility</p:attrName>
                                        </p:attrNameLst>
                                      </p:cBhvr>
                                      <p:to>
                                        <p:strVal val="visible"/>
                                      </p:to>
                                    </p:set>
                                    <p:animEffect transition="in" filter="wipe(right)">
                                      <p:cBhvr additive="repl">
                                        <p:cTn id="77" dur="500"/>
                                        <p:tgtEl>
                                          <p:spTgt spid="340"/>
                                        </p:tgtEl>
                                      </p:cBhvr>
                                    </p:animEffect>
                                  </p:childTnLst>
                                </p:cTn>
                              </p:par>
                              <p:par>
                                <p:cTn id="78" presetID="22" presetClass="entr" presetSubtype="2" fill="hold" nodeType="withEffect">
                                  <p:stCondLst>
                                    <p:cond delay="0"/>
                                  </p:stCondLst>
                                  <p:childTnLst>
                                    <p:set>
                                      <p:cBhvr>
                                        <p:cTn id="79" dur="1" fill="hold">
                                          <p:stCondLst>
                                            <p:cond delay="0"/>
                                          </p:stCondLst>
                                        </p:cTn>
                                        <p:tgtEl>
                                          <p:spTgt spid="360"/>
                                        </p:tgtEl>
                                        <p:attrNameLst>
                                          <p:attrName>style.visibility</p:attrName>
                                        </p:attrNameLst>
                                      </p:cBhvr>
                                      <p:to>
                                        <p:strVal val="visible"/>
                                      </p:to>
                                    </p:set>
                                    <p:animEffect transition="in" filter="wipe(right)">
                                      <p:cBhvr additive="repl">
                                        <p:cTn id="80" dur="500"/>
                                        <p:tgtEl>
                                          <p:spTgt spid="360"/>
                                        </p:tgtEl>
                                      </p:cBhvr>
                                    </p:animEffect>
                                  </p:childTnLst>
                                </p:cTn>
                              </p:par>
                              <p:par>
                                <p:cTn id="81" presetID="22" presetClass="entr" presetSubtype="2" fill="hold" nodeType="withEffect">
                                  <p:stCondLst>
                                    <p:cond delay="0"/>
                                  </p:stCondLst>
                                  <p:childTnLst>
                                    <p:set>
                                      <p:cBhvr>
                                        <p:cTn id="82" dur="1" fill="hold">
                                          <p:stCondLst>
                                            <p:cond delay="0"/>
                                          </p:stCondLst>
                                        </p:cTn>
                                        <p:tgtEl>
                                          <p:spTgt spid="359"/>
                                        </p:tgtEl>
                                        <p:attrNameLst>
                                          <p:attrName>style.visibility</p:attrName>
                                        </p:attrNameLst>
                                      </p:cBhvr>
                                      <p:to>
                                        <p:strVal val="visible"/>
                                      </p:to>
                                    </p:set>
                                    <p:animEffect transition="in" filter="wipe(right)">
                                      <p:cBhvr additive="repl">
                                        <p:cTn id="83" dur="500"/>
                                        <p:tgtEl>
                                          <p:spTgt spid="3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 name="מלבן 2"/>
          <p:cNvSpPr/>
          <p:nvPr/>
        </p:nvSpPr>
        <p:spPr>
          <a:xfrm>
            <a:off x="7923600" y="290520"/>
            <a:ext cx="2504880" cy="7034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מבנה פנימי</a:t>
            </a:r>
            <a:endParaRPr lang="en-US" sz="4000" b="0" strike="noStrike" spc="-1">
              <a:solidFill>
                <a:srgbClr val="000000"/>
              </a:solidFill>
              <a:latin typeface="Calibri"/>
            </a:endParaRPr>
          </a:p>
        </p:txBody>
      </p:sp>
      <p:sp>
        <p:nvSpPr>
          <p:cNvPr id="377" name="מציין מיקום תוכן 2"/>
          <p:cNvSpPr/>
          <p:nvPr/>
        </p:nvSpPr>
        <p:spPr>
          <a:xfrm>
            <a:off x="7023240" y="1506600"/>
            <a:ext cx="3058920" cy="45259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a:bodyPr>
          <a:lstStyle/>
          <a:p>
            <a:pPr>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שער</a:t>
            </a:r>
            <a:r>
              <a:rPr lang="he-IL" sz="2000" b="0" strike="noStrike" spc="-1">
                <a:solidFill>
                  <a:srgbClr val="000000"/>
                </a:solidFill>
                <a:latin typeface="Calibri"/>
                <a:ea typeface="Calibri"/>
              </a:rPr>
              <a:t>- </a:t>
            </a:r>
            <a:r>
              <a:rPr lang="en-US" sz="2000" b="0" strike="noStrike" spc="-1">
                <a:solidFill>
                  <a:srgbClr val="000000"/>
                </a:solidFill>
                <a:latin typeface="Calibri"/>
                <a:ea typeface="Calibri"/>
              </a:rPr>
              <a:t>GATE</a:t>
            </a:r>
            <a:endParaRPr lang="en-US" sz="2000" b="0" strike="noStrike" spc="-1">
              <a:solidFill>
                <a:srgbClr val="000000"/>
              </a:solidFill>
              <a:latin typeface="Calibri"/>
            </a:endParaRPr>
          </a:p>
          <a:p>
            <a:pPr>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000" b="0" strike="noStrike" spc="-1">
              <a:solidFill>
                <a:srgbClr val="000000"/>
              </a:solidFill>
              <a:latin typeface="Calibri"/>
            </a:endParaRPr>
          </a:p>
          <a:p>
            <a:pPr>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השער</a:t>
            </a:r>
            <a:r>
              <a:rPr lang="he-IL" sz="2000" b="0" strike="noStrike" spc="-1">
                <a:solidFill>
                  <a:srgbClr val="000000"/>
                </a:solidFill>
                <a:latin typeface="Calibri"/>
                <a:ea typeface="Calibri"/>
              </a:rPr>
              <a:t> </a:t>
            </a:r>
            <a:r>
              <a:rPr lang="en-US" sz="2000" b="0" strike="noStrike" spc="-1">
                <a:solidFill>
                  <a:srgbClr val="000000"/>
                </a:solidFill>
                <a:latin typeface="Calibri"/>
                <a:ea typeface="Calibri"/>
              </a:rPr>
              <a:t>AND</a:t>
            </a:r>
            <a:r>
              <a:rPr lang="he-IL" sz="2000" b="0" strike="noStrike" spc="-1">
                <a:solidFill>
                  <a:srgbClr val="000000"/>
                </a:solidFill>
                <a:latin typeface="Calibri"/>
                <a:ea typeface="Calibri"/>
              </a:rPr>
              <a:t> </a:t>
            </a:r>
            <a:r>
              <a:rPr lang="he-IL" sz="2000" b="0" strike="noStrike" spc="-1">
                <a:solidFill>
                  <a:srgbClr val="000000"/>
                </a:solidFill>
                <a:latin typeface="Calibri"/>
                <a:cs typeface="Calibri"/>
              </a:rPr>
              <a:t>יוצא '</a:t>
            </a:r>
            <a:r>
              <a:rPr lang="he-IL" sz="2000" b="0" strike="noStrike" spc="-1">
                <a:solidFill>
                  <a:srgbClr val="000000"/>
                </a:solidFill>
                <a:latin typeface="Calibri"/>
                <a:ea typeface="Calibri"/>
              </a:rPr>
              <a:t>1' לוגי אל המונה הספרתי כאשר בשני כניסותיו '1' לוגי.</a:t>
            </a:r>
            <a:endParaRPr lang="en-US" sz="2000" b="0" strike="noStrike" spc="-1">
              <a:solidFill>
                <a:srgbClr val="000000"/>
              </a:solidFill>
              <a:latin typeface="Calibri"/>
            </a:endParaRPr>
          </a:p>
          <a:p>
            <a:pPr>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ה-'</a:t>
            </a:r>
            <a:r>
              <a:rPr lang="he-IL" sz="2000" b="0" strike="noStrike" spc="-1">
                <a:solidFill>
                  <a:srgbClr val="000000"/>
                </a:solidFill>
                <a:latin typeface="Calibri"/>
                <a:ea typeface="Calibri"/>
              </a:rPr>
              <a:t>1' הלוגי שמגיע ממחלקי התדר קובעים את זמן 'פתיחת' השער</a:t>
            </a:r>
            <a:endParaRPr lang="en-US" sz="2000" b="0" strike="noStrike" spc="-1">
              <a:solidFill>
                <a:srgbClr val="000000"/>
              </a:solidFill>
              <a:latin typeface="Calibri"/>
            </a:endParaRPr>
          </a:p>
        </p:txBody>
      </p:sp>
      <p:pic>
        <p:nvPicPr>
          <p:cNvPr id="378" name="Picture 20"/>
          <p:cNvPicPr/>
          <p:nvPr/>
        </p:nvPicPr>
        <p:blipFill>
          <a:blip r:embed="rId3"/>
          <a:stretch/>
        </p:blipFill>
        <p:spPr>
          <a:xfrm>
            <a:off x="1562040" y="1260360"/>
            <a:ext cx="5470560" cy="2233800"/>
          </a:xfrm>
          <a:prstGeom prst="rect">
            <a:avLst/>
          </a:prstGeom>
          <a:ln w="0">
            <a:noFill/>
          </a:ln>
        </p:spPr>
      </p:pic>
      <p:pic>
        <p:nvPicPr>
          <p:cNvPr id="379" name="Picture 20"/>
          <p:cNvPicPr/>
          <p:nvPr/>
        </p:nvPicPr>
        <p:blipFill>
          <a:blip r:embed="rId3"/>
          <a:srcRect l="31972" r="42440" b="38749"/>
          <a:stretch/>
        </p:blipFill>
        <p:spPr>
          <a:xfrm>
            <a:off x="3395520" y="1319040"/>
            <a:ext cx="1400400" cy="1368720"/>
          </a:xfrm>
          <a:prstGeom prst="rect">
            <a:avLst/>
          </a:prstGeom>
          <a:ln w="0">
            <a:noFill/>
          </a:ln>
        </p:spPr>
      </p:pic>
      <p:pic>
        <p:nvPicPr>
          <p:cNvPr id="380" name="Picture 20"/>
          <p:cNvPicPr/>
          <p:nvPr/>
        </p:nvPicPr>
        <p:blipFill>
          <a:blip r:embed="rId3"/>
          <a:srcRect l="31972" r="42440" b="38749"/>
          <a:stretch/>
        </p:blipFill>
        <p:spPr>
          <a:xfrm>
            <a:off x="3087720" y="4199040"/>
            <a:ext cx="1942920" cy="1900080"/>
          </a:xfrm>
          <a:prstGeom prst="rect">
            <a:avLst/>
          </a:prstGeom>
          <a:ln w="0">
            <a:noFill/>
          </a:ln>
        </p:spPr>
      </p:pic>
      <p:sp>
        <p:nvSpPr>
          <p:cNvPr id="381" name="TextBox 110"/>
          <p:cNvSpPr/>
          <p:nvPr/>
        </p:nvSpPr>
        <p:spPr>
          <a:xfrm>
            <a:off x="2646360" y="4414680"/>
            <a:ext cx="43164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ea typeface="Calibri"/>
              </a:rPr>
              <a:t>'1'</a:t>
            </a:r>
            <a:endParaRPr lang="en-US" sz="1800" b="0" strike="noStrike" spc="-1">
              <a:solidFill>
                <a:srgbClr val="000000"/>
              </a:solidFill>
              <a:latin typeface="Calibri"/>
            </a:endParaRPr>
          </a:p>
        </p:txBody>
      </p:sp>
      <p:sp>
        <p:nvSpPr>
          <p:cNvPr id="382" name="TextBox 111"/>
          <p:cNvSpPr/>
          <p:nvPr/>
        </p:nvSpPr>
        <p:spPr>
          <a:xfrm>
            <a:off x="2646360" y="4964040"/>
            <a:ext cx="43164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ea typeface="Calibri"/>
              </a:rPr>
              <a:t>'1'</a:t>
            </a:r>
            <a:endParaRPr lang="en-US" sz="1800" b="0" strike="noStrike" spc="-1">
              <a:solidFill>
                <a:srgbClr val="000000"/>
              </a:solidFill>
              <a:latin typeface="Calibri"/>
            </a:endParaRPr>
          </a:p>
        </p:txBody>
      </p:sp>
      <p:sp>
        <p:nvSpPr>
          <p:cNvPr id="383" name="TextBox 112"/>
          <p:cNvSpPr/>
          <p:nvPr/>
        </p:nvSpPr>
        <p:spPr>
          <a:xfrm>
            <a:off x="2295360" y="4971960"/>
            <a:ext cx="43200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ea typeface="Calibri"/>
              </a:rPr>
              <a:t>'0'</a:t>
            </a:r>
            <a:endParaRPr lang="en-US" sz="1800" b="0" strike="noStrike" spc="-1">
              <a:solidFill>
                <a:srgbClr val="000000"/>
              </a:solidFill>
              <a:latin typeface="Calibri"/>
            </a:endParaRPr>
          </a:p>
        </p:txBody>
      </p:sp>
      <p:sp>
        <p:nvSpPr>
          <p:cNvPr id="384" name="TextBox 113"/>
          <p:cNvSpPr/>
          <p:nvPr/>
        </p:nvSpPr>
        <p:spPr>
          <a:xfrm>
            <a:off x="2295360" y="4416480"/>
            <a:ext cx="43200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ea typeface="Calibri"/>
              </a:rPr>
              <a:t>'0'</a:t>
            </a:r>
            <a:endParaRPr lang="en-US" sz="1800" b="0" strike="noStrike" spc="-1">
              <a:solidFill>
                <a:srgbClr val="000000"/>
              </a:solidFill>
              <a:latin typeface="Calibri"/>
            </a:endParaRPr>
          </a:p>
        </p:txBody>
      </p:sp>
      <p:sp>
        <p:nvSpPr>
          <p:cNvPr id="385" name="TextBox 114"/>
          <p:cNvSpPr/>
          <p:nvPr/>
        </p:nvSpPr>
        <p:spPr>
          <a:xfrm>
            <a:off x="5103720" y="4600440"/>
            <a:ext cx="43200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ea typeface="Calibri"/>
              </a:rPr>
              <a:t>'0'</a:t>
            </a:r>
            <a:endParaRPr lang="en-US" sz="1800" b="0" strike="noStrike" spc="-1">
              <a:solidFill>
                <a:srgbClr val="000000"/>
              </a:solidFill>
              <a:latin typeface="Calibri"/>
            </a:endParaRPr>
          </a:p>
        </p:txBody>
      </p:sp>
      <p:grpSp>
        <p:nvGrpSpPr>
          <p:cNvPr id="386" name="Group 67"/>
          <p:cNvGrpSpPr/>
          <p:nvPr/>
        </p:nvGrpSpPr>
        <p:grpSpPr>
          <a:xfrm>
            <a:off x="5823000" y="4581360"/>
            <a:ext cx="2023920" cy="1469160"/>
            <a:chOff x="5823000" y="4581360"/>
            <a:chExt cx="2023920" cy="1469160"/>
          </a:xfrm>
        </p:grpSpPr>
        <p:pic>
          <p:nvPicPr>
            <p:cNvPr id="387" name="Picture 54"/>
            <p:cNvPicPr/>
            <p:nvPr/>
          </p:nvPicPr>
          <p:blipFill>
            <a:blip r:embed="rId4"/>
            <a:stretch/>
          </p:blipFill>
          <p:spPr>
            <a:xfrm>
              <a:off x="5823000" y="4581360"/>
              <a:ext cx="2023920" cy="1423440"/>
            </a:xfrm>
            <a:prstGeom prst="rect">
              <a:avLst/>
            </a:prstGeom>
            <a:ln w="0">
              <a:noFill/>
            </a:ln>
          </p:spPr>
        </p:pic>
        <p:sp>
          <p:nvSpPr>
            <p:cNvPr id="388" name="Line 55"/>
            <p:cNvSpPr/>
            <p:nvPr/>
          </p:nvSpPr>
          <p:spPr>
            <a:xfrm flipV="1">
              <a:off x="7396200" y="4581360"/>
              <a:ext cx="0" cy="1423440"/>
            </a:xfrm>
            <a:prstGeom prst="line">
              <a:avLst/>
            </a:prstGeom>
            <a:ln w="28440">
              <a:solidFill>
                <a:srgbClr val="0000FF"/>
              </a:solidFill>
              <a:prstDash val="sysDot"/>
              <a:miter/>
            </a:ln>
          </p:spPr>
          <p:style>
            <a:lnRef idx="0">
              <a:scrgbClr r="0" g="0" b="0"/>
            </a:lnRef>
            <a:fillRef idx="0">
              <a:scrgbClr r="0" g="0" b="0"/>
            </a:fillRef>
            <a:effectRef idx="0">
              <a:scrgbClr r="0" g="0" b="0"/>
            </a:effectRef>
            <a:fontRef idx="minor"/>
          </p:style>
        </p:sp>
        <p:sp>
          <p:nvSpPr>
            <p:cNvPr id="389" name="Line 56"/>
            <p:cNvSpPr/>
            <p:nvPr/>
          </p:nvSpPr>
          <p:spPr>
            <a:xfrm flipV="1">
              <a:off x="6149160" y="4581360"/>
              <a:ext cx="0" cy="1423440"/>
            </a:xfrm>
            <a:prstGeom prst="line">
              <a:avLst/>
            </a:prstGeom>
            <a:ln w="28440">
              <a:solidFill>
                <a:srgbClr val="0000FF"/>
              </a:solidFill>
              <a:prstDash val="sysDot"/>
              <a:miter/>
            </a:ln>
          </p:spPr>
          <p:style>
            <a:lnRef idx="0">
              <a:scrgbClr r="0" g="0" b="0"/>
            </a:lnRef>
            <a:fillRef idx="0">
              <a:scrgbClr r="0" g="0" b="0"/>
            </a:fillRef>
            <a:effectRef idx="0">
              <a:scrgbClr r="0" g="0" b="0"/>
            </a:effectRef>
            <a:fontRef idx="minor"/>
          </p:style>
        </p:sp>
        <p:sp>
          <p:nvSpPr>
            <p:cNvPr id="390" name="Line 57"/>
            <p:cNvSpPr/>
            <p:nvPr/>
          </p:nvSpPr>
          <p:spPr>
            <a:xfrm>
              <a:off x="6149160" y="4784400"/>
              <a:ext cx="587160" cy="0"/>
            </a:xfrm>
            <a:prstGeom prst="line">
              <a:avLst/>
            </a:prstGeom>
            <a:ln w="28440">
              <a:solidFill>
                <a:srgbClr val="FF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391" name="Rectangle 58"/>
            <p:cNvSpPr/>
            <p:nvPr/>
          </p:nvSpPr>
          <p:spPr>
            <a:xfrm>
              <a:off x="6186240" y="4784400"/>
              <a:ext cx="340560" cy="4406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000000"/>
                  </a:solidFill>
                  <a:latin typeface="Calibri"/>
                  <a:ea typeface="Calibri"/>
                </a:rPr>
                <a:t>t</a:t>
              </a:r>
              <a:r>
                <a:rPr lang="en-US" sz="2000" b="0" strike="noStrike" spc="-1" baseline="-25000">
                  <a:solidFill>
                    <a:srgbClr val="000000"/>
                  </a:solidFill>
                  <a:latin typeface="Calibri"/>
                  <a:ea typeface="Calibri"/>
                </a:rPr>
                <a:t>1</a:t>
              </a:r>
              <a:endParaRPr lang="en-US" sz="2000" b="0" strike="noStrike" spc="-1">
                <a:solidFill>
                  <a:srgbClr val="000000"/>
                </a:solidFill>
                <a:latin typeface="Calibri"/>
              </a:endParaRPr>
            </a:p>
          </p:txBody>
        </p:sp>
        <p:sp>
          <p:nvSpPr>
            <p:cNvPr id="392" name="Line 59"/>
            <p:cNvSpPr/>
            <p:nvPr/>
          </p:nvSpPr>
          <p:spPr>
            <a:xfrm>
              <a:off x="6149160" y="5259240"/>
              <a:ext cx="1242720" cy="0"/>
            </a:xfrm>
            <a:prstGeom prst="line">
              <a:avLst/>
            </a:prstGeom>
            <a:ln w="28440">
              <a:solidFill>
                <a:srgbClr val="FF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393" name="Rectangle 60"/>
            <p:cNvSpPr/>
            <p:nvPr/>
          </p:nvSpPr>
          <p:spPr>
            <a:xfrm>
              <a:off x="6637680" y="5191200"/>
              <a:ext cx="291960" cy="36828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T</a:t>
              </a:r>
              <a:endParaRPr lang="en-US" sz="1800" b="0" strike="noStrike" spc="-1">
                <a:solidFill>
                  <a:srgbClr val="000000"/>
                </a:solidFill>
                <a:latin typeface="Calibri"/>
              </a:endParaRPr>
            </a:p>
          </p:txBody>
        </p:sp>
        <p:sp>
          <p:nvSpPr>
            <p:cNvPr id="394" name="Line 61"/>
            <p:cNvSpPr/>
            <p:nvPr/>
          </p:nvSpPr>
          <p:spPr>
            <a:xfrm>
              <a:off x="6805080" y="4784400"/>
              <a:ext cx="587160" cy="0"/>
            </a:xfrm>
            <a:prstGeom prst="line">
              <a:avLst/>
            </a:prstGeom>
            <a:ln w="28440">
              <a:solidFill>
                <a:srgbClr val="FF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395" name="Rectangle 62"/>
            <p:cNvSpPr/>
            <p:nvPr/>
          </p:nvSpPr>
          <p:spPr>
            <a:xfrm>
              <a:off x="6870600" y="4760640"/>
              <a:ext cx="340560" cy="4406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000000"/>
                  </a:solidFill>
                  <a:latin typeface="Calibri"/>
                  <a:ea typeface="Calibri"/>
                </a:rPr>
                <a:t>t</a:t>
              </a:r>
              <a:r>
                <a:rPr lang="en-US" sz="2000" b="0" strike="noStrike" spc="-1" baseline="-25000">
                  <a:solidFill>
                    <a:srgbClr val="000000"/>
                  </a:solidFill>
                  <a:latin typeface="Calibri"/>
                  <a:ea typeface="Calibri"/>
                </a:rPr>
                <a:t>2</a:t>
              </a:r>
              <a:endParaRPr lang="en-US" sz="2000" b="0" strike="noStrike" spc="-1">
                <a:solidFill>
                  <a:srgbClr val="000000"/>
                </a:solidFill>
                <a:latin typeface="Calibri"/>
              </a:endParaRPr>
            </a:p>
          </p:txBody>
        </p:sp>
        <p:sp>
          <p:nvSpPr>
            <p:cNvPr id="396" name="Rectangle 63"/>
            <p:cNvSpPr/>
            <p:nvPr/>
          </p:nvSpPr>
          <p:spPr>
            <a:xfrm>
              <a:off x="6130080" y="5651640"/>
              <a:ext cx="310320" cy="39888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000000"/>
                  </a:solidFill>
                  <a:latin typeface="Calibri"/>
                  <a:ea typeface="Calibri"/>
                </a:rPr>
                <a:t>1</a:t>
              </a:r>
              <a:endParaRPr lang="en-US" sz="2000" b="0" strike="noStrike" spc="-1">
                <a:solidFill>
                  <a:srgbClr val="000000"/>
                </a:solidFill>
                <a:latin typeface="Calibri"/>
              </a:endParaRPr>
            </a:p>
          </p:txBody>
        </p:sp>
        <p:sp>
          <p:nvSpPr>
            <p:cNvPr id="397" name="Rectangle 64"/>
            <p:cNvSpPr/>
            <p:nvPr/>
          </p:nvSpPr>
          <p:spPr>
            <a:xfrm>
              <a:off x="6785280" y="5651640"/>
              <a:ext cx="310320" cy="39888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000000"/>
                  </a:solidFill>
                  <a:latin typeface="Calibri"/>
                  <a:ea typeface="Calibri"/>
                </a:rPr>
                <a:t>2</a:t>
              </a:r>
              <a:endParaRPr lang="en-US" sz="2000" b="0" strike="noStrike" spc="-1">
                <a:solidFill>
                  <a:srgbClr val="000000"/>
                </a:solidFill>
                <a:latin typeface="Calibri"/>
              </a:endParaRPr>
            </a:p>
          </p:txBody>
        </p:sp>
      </p:grpSp>
      <p:sp>
        <p:nvSpPr>
          <p:cNvPr id="398" name="Rectangle 69"/>
          <p:cNvSpPr/>
          <p:nvPr/>
        </p:nvSpPr>
        <p:spPr>
          <a:xfrm>
            <a:off x="8067960" y="5191200"/>
            <a:ext cx="1146960" cy="39888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תדר ייחוס</a:t>
            </a:r>
            <a:endParaRPr lang="en-US" sz="2000" b="0" strike="noStrike" spc="-1">
              <a:solidFill>
                <a:srgbClr val="000000"/>
              </a:solidFill>
              <a:latin typeface="Calibri"/>
            </a:endParaRPr>
          </a:p>
        </p:txBody>
      </p:sp>
      <p:sp>
        <p:nvSpPr>
          <p:cNvPr id="399" name="Rectangle 70"/>
          <p:cNvSpPr/>
          <p:nvPr/>
        </p:nvSpPr>
        <p:spPr>
          <a:xfrm>
            <a:off x="8104680" y="4664160"/>
            <a:ext cx="1331280" cy="39888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אות הכניסה</a:t>
            </a:r>
            <a:endParaRPr lang="en-US" sz="2000" b="0" strike="noStrike" spc="-1">
              <a:solidFill>
                <a:srgbClr val="000000"/>
              </a:solidFill>
              <a:latin typeface="Calibri"/>
            </a:endParaRPr>
          </a:p>
        </p:txBody>
      </p:sp>
      <p:sp>
        <p:nvSpPr>
          <p:cNvPr id="400" name="Rectangle 71"/>
          <p:cNvSpPr/>
          <p:nvPr/>
        </p:nvSpPr>
        <p:spPr>
          <a:xfrm>
            <a:off x="7873920" y="5672160"/>
            <a:ext cx="1909800" cy="39888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דפקים שנספרו</a:t>
            </a:r>
            <a:endParaRPr lang="en-US" sz="2000" b="0" strike="noStrike" spc="-1">
              <a:solidFill>
                <a:srgbClr val="000000"/>
              </a:solidFill>
              <a:latin typeface="Calibri"/>
            </a:endParaRPr>
          </a:p>
        </p:txBody>
      </p:sp>
      <p:sp>
        <p:nvSpPr>
          <p:cNvPr id="401" name="מלבן מעוגל 40"/>
          <p:cNvSpPr/>
          <p:nvPr/>
        </p:nvSpPr>
        <p:spPr>
          <a:xfrm>
            <a:off x="10528200" y="2319480"/>
            <a:ext cx="1319400" cy="312480"/>
          </a:xfrm>
          <a:custGeom>
            <a:avLst/>
            <a:gdLst/>
            <a:ahLst/>
            <a:cxnLst/>
            <a:rect l="0" t="0" r="r" b="b"/>
            <a:pathLst>
              <a:path w="3667" h="870">
                <a:moveTo>
                  <a:pt x="144" y="0"/>
                </a:moveTo>
                <a:lnTo>
                  <a:pt x="145" y="0"/>
                </a:lnTo>
                <a:cubicBezTo>
                  <a:pt x="119" y="0"/>
                  <a:pt x="94" y="7"/>
                  <a:pt x="72" y="19"/>
                </a:cubicBezTo>
                <a:cubicBezTo>
                  <a:pt x="50" y="32"/>
                  <a:pt x="32" y="50"/>
                  <a:pt x="19" y="72"/>
                </a:cubicBezTo>
                <a:cubicBezTo>
                  <a:pt x="7" y="94"/>
                  <a:pt x="0" y="119"/>
                  <a:pt x="0" y="145"/>
                </a:cubicBezTo>
                <a:lnTo>
                  <a:pt x="0" y="724"/>
                </a:lnTo>
                <a:lnTo>
                  <a:pt x="0" y="724"/>
                </a:lnTo>
                <a:cubicBezTo>
                  <a:pt x="0" y="750"/>
                  <a:pt x="7" y="775"/>
                  <a:pt x="19" y="797"/>
                </a:cubicBezTo>
                <a:cubicBezTo>
                  <a:pt x="32" y="819"/>
                  <a:pt x="50" y="837"/>
                  <a:pt x="72" y="850"/>
                </a:cubicBezTo>
                <a:cubicBezTo>
                  <a:pt x="94" y="862"/>
                  <a:pt x="119" y="869"/>
                  <a:pt x="145" y="869"/>
                </a:cubicBezTo>
                <a:lnTo>
                  <a:pt x="3521" y="869"/>
                </a:lnTo>
                <a:lnTo>
                  <a:pt x="3521" y="869"/>
                </a:lnTo>
                <a:cubicBezTo>
                  <a:pt x="3547" y="869"/>
                  <a:pt x="3572" y="862"/>
                  <a:pt x="3594" y="850"/>
                </a:cubicBezTo>
                <a:cubicBezTo>
                  <a:pt x="3616" y="837"/>
                  <a:pt x="3634" y="819"/>
                  <a:pt x="3647" y="797"/>
                </a:cubicBezTo>
                <a:cubicBezTo>
                  <a:pt x="3659" y="775"/>
                  <a:pt x="3666" y="750"/>
                  <a:pt x="3666" y="724"/>
                </a:cubicBezTo>
                <a:lnTo>
                  <a:pt x="3665" y="144"/>
                </a:lnTo>
                <a:lnTo>
                  <a:pt x="3666" y="145"/>
                </a:lnTo>
                <a:lnTo>
                  <a:pt x="3666" y="145"/>
                </a:lnTo>
                <a:cubicBezTo>
                  <a:pt x="3666" y="119"/>
                  <a:pt x="3659" y="94"/>
                  <a:pt x="3647" y="72"/>
                </a:cubicBezTo>
                <a:cubicBezTo>
                  <a:pt x="3634" y="50"/>
                  <a:pt x="3616" y="32"/>
                  <a:pt x="3594" y="19"/>
                </a:cubicBezTo>
                <a:cubicBezTo>
                  <a:pt x="3572" y="7"/>
                  <a:pt x="3547" y="0"/>
                  <a:pt x="3521" y="0"/>
                </a:cubicBezTo>
                <a:lnTo>
                  <a:pt x="144" y="0"/>
                </a:lnTo>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מבנה פנימי</a:t>
            </a:r>
            <a:endParaRPr lang="en-US" sz="1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0" presetClass="exit" fill="hold" nodeType="clickEffect">
                                  <p:stCondLst>
                                    <p:cond delay="0"/>
                                  </p:stCondLst>
                                  <p:childTnLst>
                                    <p:animEffect transition="out" filter="fade">
                                      <p:cBhvr additive="repl">
                                        <p:cTn id="6" dur="500"/>
                                        <p:tgtEl>
                                          <p:spTgt spid="378"/>
                                        </p:tgtEl>
                                      </p:cBhvr>
                                    </p:animEffect>
                                    <p:set>
                                      <p:cBhvr>
                                        <p:cTn id="7" dur="1" fill="hold">
                                          <p:stCondLst>
                                            <p:cond delay="499"/>
                                          </p:stCondLst>
                                        </p:cTn>
                                        <p:tgtEl>
                                          <p:spTgt spid="378"/>
                                        </p:tgtEl>
                                        <p:attrNameLst>
                                          <p:attrName>style.visibility</p:attrName>
                                        </p:attrNameLst>
                                      </p:cBhvr>
                                      <p:to>
                                        <p:strVal val="hidden"/>
                                      </p:to>
                                    </p:set>
                                  </p:childTnLst>
                                </p:cTn>
                              </p:par>
                              <p:par>
                                <p:cTn id="8" presetID="10" presetClass="entr" fill="hold" nodeType="withEffect">
                                  <p:stCondLst>
                                    <p:cond delay="0"/>
                                  </p:stCondLst>
                                  <p:childTnLst>
                                    <p:set>
                                      <p:cBhvr>
                                        <p:cTn id="9" dur="1" fill="hold">
                                          <p:stCondLst>
                                            <p:cond delay="0"/>
                                          </p:stCondLst>
                                        </p:cTn>
                                        <p:tgtEl>
                                          <p:spTgt spid="377">
                                            <p:txEl>
                                              <p:pRg st="0" end="0"/>
                                            </p:txEl>
                                          </p:spTgt>
                                        </p:tgtEl>
                                        <p:attrNameLst>
                                          <p:attrName>style.visibility</p:attrName>
                                        </p:attrNameLst>
                                      </p:cBhvr>
                                      <p:to>
                                        <p:strVal val="visible"/>
                                      </p:to>
                                    </p:set>
                                    <p:animEffect transition="in" filter="fade">
                                      <p:cBhvr additive="repl">
                                        <p:cTn id="10" dur="500"/>
                                        <p:tgtEl>
                                          <p:spTgt spid="37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fill="hold" nodeType="clickEffect">
                                  <p:stCondLst>
                                    <p:cond delay="0"/>
                                  </p:stCondLst>
                                  <p:childTnLst>
                                    <p:set>
                                      <p:cBhvr>
                                        <p:cTn id="14" dur="1" fill="hold">
                                          <p:stCondLst>
                                            <p:cond delay="0"/>
                                          </p:stCondLst>
                                        </p:cTn>
                                        <p:tgtEl>
                                          <p:spTgt spid="377">
                                            <p:txEl>
                                              <p:pRg st="2" end="2"/>
                                            </p:txEl>
                                          </p:spTgt>
                                        </p:tgtEl>
                                        <p:attrNameLst>
                                          <p:attrName>style.visibility</p:attrName>
                                        </p:attrNameLst>
                                      </p:cBhvr>
                                      <p:to>
                                        <p:strVal val="visible"/>
                                      </p:to>
                                    </p:set>
                                    <p:animEffect transition="in" filter="fade">
                                      <p:cBhvr additive="repl">
                                        <p:cTn id="15" dur="500"/>
                                        <p:tgtEl>
                                          <p:spTgt spid="377">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fill="hold" nodeType="clickEffect">
                                  <p:stCondLst>
                                    <p:cond delay="0"/>
                                  </p:stCondLst>
                                  <p:childTnLst>
                                    <p:set>
                                      <p:cBhvr>
                                        <p:cTn id="19" dur="1" fill="hold">
                                          <p:stCondLst>
                                            <p:cond delay="0"/>
                                          </p:stCondLst>
                                        </p:cTn>
                                        <p:tgtEl>
                                          <p:spTgt spid="377">
                                            <p:txEl>
                                              <p:pRg st="3" end="3"/>
                                            </p:txEl>
                                          </p:spTgt>
                                        </p:tgtEl>
                                        <p:attrNameLst>
                                          <p:attrName>style.visibility</p:attrName>
                                        </p:attrNameLst>
                                      </p:cBhvr>
                                      <p:to>
                                        <p:strVal val="visible"/>
                                      </p:to>
                                    </p:set>
                                    <p:animEffect transition="in" filter="fade">
                                      <p:cBhvr additive="repl">
                                        <p:cTn id="20" dur="500"/>
                                        <p:tgtEl>
                                          <p:spTgt spid="377">
                                            <p:txEl>
                                              <p:pRg st="3" end="3"/>
                                            </p:txEl>
                                          </p:spTgt>
                                        </p:tgtEl>
                                      </p:cBhvr>
                                    </p:animEffect>
                                  </p:childTnLst>
                                </p:cTn>
                              </p:par>
                            </p:childTnLst>
                          </p:cTn>
                        </p:par>
                        <p:par>
                          <p:cTn id="21" fill="hold">
                            <p:stCondLst>
                              <p:cond delay="500"/>
                            </p:stCondLst>
                            <p:childTnLst>
                              <p:par>
                                <p:cTn id="22" presetID="47" presetClass="entr" fill="hold" nodeType="afterEffect">
                                  <p:stCondLst>
                                    <p:cond delay="0"/>
                                  </p:stCondLst>
                                  <p:childTnLst>
                                    <p:set>
                                      <p:cBhvr>
                                        <p:cTn id="23" dur="1" fill="hold">
                                          <p:stCondLst>
                                            <p:cond delay="0"/>
                                          </p:stCondLst>
                                        </p:cTn>
                                        <p:tgtEl>
                                          <p:spTgt spid="380"/>
                                        </p:tgtEl>
                                        <p:attrNameLst>
                                          <p:attrName>style.visibility</p:attrName>
                                        </p:attrNameLst>
                                      </p:cBhvr>
                                      <p:to>
                                        <p:strVal val="visible"/>
                                      </p:to>
                                    </p:set>
                                    <p:animEffect transition="in" filter="fade">
                                      <p:cBhvr additive="repl">
                                        <p:cTn id="24" dur="1000"/>
                                        <p:tgtEl>
                                          <p:spTgt spid="380"/>
                                        </p:tgtEl>
                                      </p:cBhvr>
                                    </p:animEffect>
                                    <p:anim calcmode="lin" valueType="num">
                                      <p:cBhvr additive="repl">
                                        <p:cTn id="25" dur="1000" fill="hold"/>
                                        <p:tgtEl>
                                          <p:spTgt spid="380"/>
                                        </p:tgtEl>
                                        <p:attrNameLst>
                                          <p:attrName>ppt_x</p:attrName>
                                        </p:attrNameLst>
                                      </p:cBhvr>
                                      <p:tavLst>
                                        <p:tav tm="0">
                                          <p:val>
                                            <p:strVal val="#ppt_x"/>
                                          </p:val>
                                        </p:tav>
                                        <p:tav tm="100000">
                                          <p:val>
                                            <p:strVal val="#ppt_x"/>
                                          </p:val>
                                        </p:tav>
                                      </p:tavLst>
                                    </p:anim>
                                    <p:anim calcmode="lin" valueType="num">
                                      <p:cBhvr additive="repl">
                                        <p:cTn id="26" dur="1000" fill="hold"/>
                                        <p:tgtEl>
                                          <p:spTgt spid="380"/>
                                        </p:tgtEl>
                                        <p:attrNameLst>
                                          <p:attrName>ppt_y</p:attrName>
                                        </p:attrNameLst>
                                      </p:cBhvr>
                                      <p:tavLst>
                                        <p:tav tm="0">
                                          <p:val>
                                            <p:strVal val="#ppt_y-.1"/>
                                          </p:val>
                                        </p:tav>
                                        <p:tav tm="100000">
                                          <p:val>
                                            <p:strVal val="#ppt_y"/>
                                          </p:val>
                                        </p:tav>
                                      </p:tavLst>
                                    </p:anim>
                                  </p:childTnLst>
                                </p:cTn>
                              </p:par>
                              <p:par>
                                <p:cTn id="27" presetID="10" presetClass="entr" fill="hold" nodeType="withEffect">
                                  <p:stCondLst>
                                    <p:cond delay="0"/>
                                  </p:stCondLst>
                                  <p:childTnLst>
                                    <p:set>
                                      <p:cBhvr>
                                        <p:cTn id="28" dur="1" fill="hold">
                                          <p:stCondLst>
                                            <p:cond delay="0"/>
                                          </p:stCondLst>
                                        </p:cTn>
                                        <p:tgtEl>
                                          <p:spTgt spid="386"/>
                                        </p:tgtEl>
                                        <p:attrNameLst>
                                          <p:attrName>style.visibility</p:attrName>
                                        </p:attrNameLst>
                                      </p:cBhvr>
                                      <p:to>
                                        <p:strVal val="visible"/>
                                      </p:to>
                                    </p:set>
                                    <p:animEffect transition="in" filter="fade">
                                      <p:cBhvr additive="repl">
                                        <p:cTn id="29" dur="500"/>
                                        <p:tgtEl>
                                          <p:spTgt spid="386"/>
                                        </p:tgtEl>
                                      </p:cBhvr>
                                    </p:animEffect>
                                  </p:childTnLst>
                                </p:cTn>
                              </p:par>
                              <p:par>
                                <p:cTn id="30" presetID="10" presetClass="entr" fill="hold" nodeType="withEffect">
                                  <p:stCondLst>
                                    <p:cond delay="0"/>
                                  </p:stCondLst>
                                  <p:childTnLst>
                                    <p:set>
                                      <p:cBhvr>
                                        <p:cTn id="31" dur="1" fill="hold">
                                          <p:stCondLst>
                                            <p:cond delay="0"/>
                                          </p:stCondLst>
                                        </p:cTn>
                                        <p:tgtEl>
                                          <p:spTgt spid="399"/>
                                        </p:tgtEl>
                                        <p:attrNameLst>
                                          <p:attrName>style.visibility</p:attrName>
                                        </p:attrNameLst>
                                      </p:cBhvr>
                                      <p:to>
                                        <p:strVal val="visible"/>
                                      </p:to>
                                    </p:set>
                                    <p:animEffect transition="in" filter="fade">
                                      <p:cBhvr additive="repl">
                                        <p:cTn id="32" dur="500"/>
                                        <p:tgtEl>
                                          <p:spTgt spid="399"/>
                                        </p:tgtEl>
                                      </p:cBhvr>
                                    </p:animEffect>
                                  </p:childTnLst>
                                </p:cTn>
                              </p:par>
                              <p:par>
                                <p:cTn id="33" presetID="10" presetClass="entr" fill="hold" nodeType="withEffect">
                                  <p:stCondLst>
                                    <p:cond delay="0"/>
                                  </p:stCondLst>
                                  <p:childTnLst>
                                    <p:set>
                                      <p:cBhvr>
                                        <p:cTn id="34" dur="1" fill="hold">
                                          <p:stCondLst>
                                            <p:cond delay="0"/>
                                          </p:stCondLst>
                                        </p:cTn>
                                        <p:tgtEl>
                                          <p:spTgt spid="398"/>
                                        </p:tgtEl>
                                        <p:attrNameLst>
                                          <p:attrName>style.visibility</p:attrName>
                                        </p:attrNameLst>
                                      </p:cBhvr>
                                      <p:to>
                                        <p:strVal val="visible"/>
                                      </p:to>
                                    </p:set>
                                    <p:animEffect transition="in" filter="fade">
                                      <p:cBhvr additive="repl">
                                        <p:cTn id="35" dur="500"/>
                                        <p:tgtEl>
                                          <p:spTgt spid="398"/>
                                        </p:tgtEl>
                                      </p:cBhvr>
                                    </p:animEffect>
                                  </p:childTnLst>
                                </p:cTn>
                              </p:par>
                              <p:par>
                                <p:cTn id="36" presetID="10" presetClass="entr" fill="hold" nodeType="withEffect">
                                  <p:stCondLst>
                                    <p:cond delay="0"/>
                                  </p:stCondLst>
                                  <p:childTnLst>
                                    <p:set>
                                      <p:cBhvr>
                                        <p:cTn id="37" dur="1" fill="hold">
                                          <p:stCondLst>
                                            <p:cond delay="0"/>
                                          </p:stCondLst>
                                        </p:cTn>
                                        <p:tgtEl>
                                          <p:spTgt spid="400"/>
                                        </p:tgtEl>
                                        <p:attrNameLst>
                                          <p:attrName>style.visibility</p:attrName>
                                        </p:attrNameLst>
                                      </p:cBhvr>
                                      <p:to>
                                        <p:strVal val="visible"/>
                                      </p:to>
                                    </p:set>
                                    <p:animEffect transition="in" filter="fade">
                                      <p:cBhvr additive="repl">
                                        <p:cTn id="38" dur="500"/>
                                        <p:tgtEl>
                                          <p:spTgt spid="400"/>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fill="hold" nodeType="clickEffect">
                                  <p:stCondLst>
                                    <p:cond delay="0"/>
                                  </p:stCondLst>
                                  <p:childTnLst>
                                    <p:set>
                                      <p:cBhvr>
                                        <p:cTn id="42" dur="1" fill="hold">
                                          <p:stCondLst>
                                            <p:cond delay="0"/>
                                          </p:stCondLst>
                                        </p:cTn>
                                        <p:tgtEl>
                                          <p:spTgt spid="382"/>
                                        </p:tgtEl>
                                        <p:attrNameLst>
                                          <p:attrName>style.visibility</p:attrName>
                                        </p:attrNameLst>
                                      </p:cBhvr>
                                      <p:to>
                                        <p:strVal val="visible"/>
                                      </p:to>
                                    </p:set>
                                    <p:animEffect transition="in" filter="fade">
                                      <p:cBhvr additive="repl">
                                        <p:cTn id="43" dur="500"/>
                                        <p:tgtEl>
                                          <p:spTgt spid="382"/>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nodeType="clickEffect">
                                  <p:stCondLst>
                                    <p:cond delay="0"/>
                                  </p:stCondLst>
                                  <p:childTnLst>
                                    <p:set>
                                      <p:cBhvr>
                                        <p:cTn id="47" dur="1" fill="hold">
                                          <p:stCondLst>
                                            <p:cond delay="0"/>
                                          </p:stCondLst>
                                        </p:cTn>
                                        <p:tgtEl>
                                          <p:spTgt spid="381"/>
                                        </p:tgtEl>
                                        <p:attrNameLst>
                                          <p:attrName>style.visibility</p:attrName>
                                        </p:attrNameLst>
                                      </p:cBhvr>
                                      <p:to>
                                        <p:strVal val="visible"/>
                                      </p:to>
                                    </p:set>
                                    <p:animEffect transition="in" filter="barn(inVertical)">
                                      <p:cBhvr additive="repl">
                                        <p:cTn id="48" dur="500"/>
                                        <p:tgtEl>
                                          <p:spTgt spid="381"/>
                                        </p:tgtEl>
                                      </p:cBhvr>
                                    </p:animEffect>
                                  </p:childTnLst>
                                </p:cTn>
                              </p:par>
                            </p:childTnLst>
                          </p:cTn>
                        </p:par>
                        <p:par>
                          <p:cTn id="49" fill="hold">
                            <p:stCondLst>
                              <p:cond delay="500"/>
                            </p:stCondLst>
                            <p:childTnLst>
                              <p:par>
                                <p:cTn id="50" presetID="16" presetClass="entr" presetSubtype="21" fill="hold" nodeType="afterEffect">
                                  <p:stCondLst>
                                    <p:cond delay="0"/>
                                  </p:stCondLst>
                                  <p:childTnLst>
                                    <p:set>
                                      <p:cBhvr>
                                        <p:cTn id="51" dur="1" fill="hold">
                                          <p:stCondLst>
                                            <p:cond delay="0"/>
                                          </p:stCondLst>
                                        </p:cTn>
                                        <p:tgtEl>
                                          <p:spTgt spid="384"/>
                                        </p:tgtEl>
                                        <p:attrNameLst>
                                          <p:attrName>style.visibility</p:attrName>
                                        </p:attrNameLst>
                                      </p:cBhvr>
                                      <p:to>
                                        <p:strVal val="visible"/>
                                      </p:to>
                                    </p:set>
                                    <p:animEffect transition="in" filter="barn(inVertical)">
                                      <p:cBhvr additive="repl">
                                        <p:cTn id="52" dur="500"/>
                                        <p:tgtEl>
                                          <p:spTgt spid="384"/>
                                        </p:tgtEl>
                                      </p:cBhvr>
                                    </p:animEffect>
                                  </p:childTnLst>
                                </p:cTn>
                              </p:par>
                            </p:childTnLst>
                          </p:cTn>
                        </p:par>
                        <p:par>
                          <p:cTn id="53" fill="hold">
                            <p:stCondLst>
                              <p:cond delay="1000"/>
                            </p:stCondLst>
                            <p:childTnLst>
                              <p:par>
                                <p:cTn id="54" presetID="16" presetClass="entr" presetSubtype="21" fill="hold" nodeType="afterEffect">
                                  <p:stCondLst>
                                    <p:cond delay="0"/>
                                  </p:stCondLst>
                                  <p:childTnLst>
                                    <p:set>
                                      <p:cBhvr>
                                        <p:cTn id="55" dur="1" fill="hold">
                                          <p:stCondLst>
                                            <p:cond delay="0"/>
                                          </p:stCondLst>
                                        </p:cTn>
                                        <p:tgtEl>
                                          <p:spTgt spid="381"/>
                                        </p:tgtEl>
                                        <p:attrNameLst>
                                          <p:attrName>style.visibility</p:attrName>
                                        </p:attrNameLst>
                                      </p:cBhvr>
                                      <p:to>
                                        <p:strVal val="visible"/>
                                      </p:to>
                                    </p:set>
                                    <p:animEffect transition="in" filter="barn(inVertical)">
                                      <p:cBhvr additive="repl">
                                        <p:cTn id="56" dur="500"/>
                                        <p:tgtEl>
                                          <p:spTgt spid="381"/>
                                        </p:tgtEl>
                                      </p:cBhvr>
                                    </p:animEffect>
                                  </p:childTnLst>
                                </p:cTn>
                              </p:par>
                            </p:childTnLst>
                          </p:cTn>
                        </p:par>
                        <p:par>
                          <p:cTn id="57" fill="hold">
                            <p:stCondLst>
                              <p:cond delay="1500"/>
                            </p:stCondLst>
                            <p:childTnLst>
                              <p:par>
                                <p:cTn id="58" presetID="16" presetClass="entr" presetSubtype="21" fill="hold" nodeType="afterEffect">
                                  <p:stCondLst>
                                    <p:cond delay="0"/>
                                  </p:stCondLst>
                                  <p:childTnLst>
                                    <p:set>
                                      <p:cBhvr>
                                        <p:cTn id="59" dur="1" fill="hold">
                                          <p:stCondLst>
                                            <p:cond delay="0"/>
                                          </p:stCondLst>
                                        </p:cTn>
                                        <p:tgtEl>
                                          <p:spTgt spid="384"/>
                                        </p:tgtEl>
                                        <p:attrNameLst>
                                          <p:attrName>style.visibility</p:attrName>
                                        </p:attrNameLst>
                                      </p:cBhvr>
                                      <p:to>
                                        <p:strVal val="visible"/>
                                      </p:to>
                                    </p:set>
                                    <p:animEffect transition="in" filter="barn(inVertical)">
                                      <p:cBhvr additive="repl">
                                        <p:cTn id="60" dur="500"/>
                                        <p:tgtEl>
                                          <p:spTgt spid="384"/>
                                        </p:tgtEl>
                                      </p:cBhvr>
                                    </p:animEffect>
                                  </p:childTnLst>
                                </p:cTn>
                              </p:par>
                            </p:childTnLst>
                          </p:cTn>
                        </p:par>
                        <p:par>
                          <p:cTn id="61" fill="hold">
                            <p:stCondLst>
                              <p:cond delay="2000"/>
                            </p:stCondLst>
                            <p:childTnLst>
                              <p:par>
                                <p:cTn id="62" presetID="16" presetClass="entr" presetSubtype="21" fill="hold" nodeType="afterEffect">
                                  <p:stCondLst>
                                    <p:cond delay="0"/>
                                  </p:stCondLst>
                                  <p:childTnLst>
                                    <p:set>
                                      <p:cBhvr>
                                        <p:cTn id="63" dur="1" fill="hold">
                                          <p:stCondLst>
                                            <p:cond delay="0"/>
                                          </p:stCondLst>
                                        </p:cTn>
                                        <p:tgtEl>
                                          <p:spTgt spid="381"/>
                                        </p:tgtEl>
                                        <p:attrNameLst>
                                          <p:attrName>style.visibility</p:attrName>
                                        </p:attrNameLst>
                                      </p:cBhvr>
                                      <p:to>
                                        <p:strVal val="visible"/>
                                      </p:to>
                                    </p:set>
                                    <p:animEffect transition="in" filter="barn(inVertical)">
                                      <p:cBhvr additive="repl">
                                        <p:cTn id="64" dur="500"/>
                                        <p:tgtEl>
                                          <p:spTgt spid="381"/>
                                        </p:tgtEl>
                                      </p:cBhvr>
                                    </p:animEffect>
                                  </p:childTnLst>
                                </p:cTn>
                              </p:par>
                            </p:childTnLst>
                          </p:cTn>
                        </p:par>
                        <p:par>
                          <p:cTn id="65" fill="hold">
                            <p:stCondLst>
                              <p:cond delay="2500"/>
                            </p:stCondLst>
                            <p:childTnLst>
                              <p:par>
                                <p:cTn id="66" presetID="16" presetClass="entr" presetSubtype="21" fill="hold" nodeType="afterEffect">
                                  <p:stCondLst>
                                    <p:cond delay="0"/>
                                  </p:stCondLst>
                                  <p:childTnLst>
                                    <p:set>
                                      <p:cBhvr>
                                        <p:cTn id="67" dur="1" fill="hold">
                                          <p:stCondLst>
                                            <p:cond delay="0"/>
                                          </p:stCondLst>
                                        </p:cTn>
                                        <p:tgtEl>
                                          <p:spTgt spid="384"/>
                                        </p:tgtEl>
                                        <p:attrNameLst>
                                          <p:attrName>style.visibility</p:attrName>
                                        </p:attrNameLst>
                                      </p:cBhvr>
                                      <p:to>
                                        <p:strVal val="visible"/>
                                      </p:to>
                                    </p:set>
                                    <p:animEffect transition="in" filter="barn(inVertical)">
                                      <p:cBhvr additive="repl">
                                        <p:cTn id="68" dur="500"/>
                                        <p:tgtEl>
                                          <p:spTgt spid="384"/>
                                        </p:tgtEl>
                                      </p:cBhvr>
                                    </p:animEffect>
                                  </p:childTnLst>
                                </p:cTn>
                              </p:par>
                            </p:childTnLst>
                          </p:cTn>
                        </p:par>
                        <p:par>
                          <p:cTn id="69" fill="hold">
                            <p:stCondLst>
                              <p:cond delay="3000"/>
                            </p:stCondLst>
                            <p:childTnLst>
                              <p:par>
                                <p:cTn id="70" presetID="16" presetClass="entr" presetSubtype="21" fill="hold" nodeType="afterEffect">
                                  <p:stCondLst>
                                    <p:cond delay="0"/>
                                  </p:stCondLst>
                                  <p:childTnLst>
                                    <p:set>
                                      <p:cBhvr>
                                        <p:cTn id="71" dur="1" fill="hold">
                                          <p:stCondLst>
                                            <p:cond delay="0"/>
                                          </p:stCondLst>
                                        </p:cTn>
                                        <p:tgtEl>
                                          <p:spTgt spid="381"/>
                                        </p:tgtEl>
                                        <p:attrNameLst>
                                          <p:attrName>style.visibility</p:attrName>
                                        </p:attrNameLst>
                                      </p:cBhvr>
                                      <p:to>
                                        <p:strVal val="visible"/>
                                      </p:to>
                                    </p:set>
                                    <p:animEffect transition="in" filter="barn(inVertical)">
                                      <p:cBhvr additive="repl">
                                        <p:cTn id="72" dur="500"/>
                                        <p:tgtEl>
                                          <p:spTgt spid="381"/>
                                        </p:tgtEl>
                                      </p:cBhvr>
                                    </p:animEffect>
                                  </p:childTnLst>
                                </p:cTn>
                              </p:par>
                              <p:par>
                                <p:cTn id="73" presetID="10" presetClass="exit" fill="hold" nodeType="withEffect">
                                  <p:stCondLst>
                                    <p:cond delay="0"/>
                                  </p:stCondLst>
                                  <p:childTnLst>
                                    <p:animEffect transition="out" filter="fade">
                                      <p:cBhvr additive="repl">
                                        <p:cTn id="74" dur="500"/>
                                        <p:tgtEl>
                                          <p:spTgt spid="381"/>
                                        </p:tgtEl>
                                      </p:cBhvr>
                                    </p:animEffect>
                                    <p:set>
                                      <p:cBhvr>
                                        <p:cTn id="75" dur="1" fill="hold">
                                          <p:stCondLst>
                                            <p:cond delay="499"/>
                                          </p:stCondLst>
                                        </p:cTn>
                                        <p:tgtEl>
                                          <p:spTgt spid="381"/>
                                        </p:tgtEl>
                                        <p:attrNameLst>
                                          <p:attrName>style.visibility</p:attrName>
                                        </p:attrNameLst>
                                      </p:cBhvr>
                                      <p:to>
                                        <p:strVal val="hidden"/>
                                      </p:to>
                                    </p:set>
                                  </p:childTnLst>
                                </p:cTn>
                              </p:par>
                            </p:childTnLst>
                          </p:cTn>
                        </p:par>
                        <p:par>
                          <p:cTn id="76" fill="hold">
                            <p:stCondLst>
                              <p:cond delay="3500"/>
                            </p:stCondLst>
                            <p:childTnLst>
                              <p:par>
                                <p:cTn id="77" presetID="10" presetClass="entr" fill="hold" nodeType="afterEffect">
                                  <p:stCondLst>
                                    <p:cond delay="0"/>
                                  </p:stCondLst>
                                  <p:childTnLst>
                                    <p:set>
                                      <p:cBhvr>
                                        <p:cTn id="78" dur="1" fill="hold">
                                          <p:stCondLst>
                                            <p:cond delay="0"/>
                                          </p:stCondLst>
                                        </p:cTn>
                                        <p:tgtEl>
                                          <p:spTgt spid="383"/>
                                        </p:tgtEl>
                                        <p:attrNameLst>
                                          <p:attrName>style.visibility</p:attrName>
                                        </p:attrNameLst>
                                      </p:cBhvr>
                                      <p:to>
                                        <p:strVal val="visible"/>
                                      </p:to>
                                    </p:set>
                                    <p:animEffect transition="in" filter="fade">
                                      <p:cBhvr additive="repl">
                                        <p:cTn id="79" dur="500"/>
                                        <p:tgtEl>
                                          <p:spTgt spid="383"/>
                                        </p:tgtEl>
                                      </p:cBhvr>
                                    </p:animEffect>
                                  </p:childTnLst>
                                </p:cTn>
                              </p:par>
                              <p:par>
                                <p:cTn id="80" presetID="10" presetClass="exit" fill="hold" nodeType="withEffect">
                                  <p:stCondLst>
                                    <p:cond delay="0"/>
                                  </p:stCondLst>
                                  <p:childTnLst>
                                    <p:animEffect transition="out" filter="fade">
                                      <p:cBhvr additive="repl">
                                        <p:cTn id="81" dur="500"/>
                                        <p:tgtEl>
                                          <p:spTgt spid="384"/>
                                        </p:tgtEl>
                                      </p:cBhvr>
                                    </p:animEffect>
                                    <p:set>
                                      <p:cBhvr>
                                        <p:cTn id="82" dur="1" fill="hold">
                                          <p:stCondLst>
                                            <p:cond delay="499"/>
                                          </p:stCondLst>
                                        </p:cTn>
                                        <p:tgtEl>
                                          <p:spTgt spid="384"/>
                                        </p:tgtEl>
                                        <p:attrNameLst>
                                          <p:attrName>style.visibility</p:attrName>
                                        </p:attrNameLst>
                                      </p:cBhvr>
                                      <p:to>
                                        <p:strVal val="hidden"/>
                                      </p:to>
                                    </p:set>
                                  </p:childTnLst>
                                </p:cTn>
                              </p:par>
                              <p:par>
                                <p:cTn id="83" presetID="10" presetClass="exit" fill="hold" nodeType="withEffect">
                                  <p:stCondLst>
                                    <p:cond delay="0"/>
                                  </p:stCondLst>
                                  <p:childTnLst>
                                    <p:animEffect transition="out" filter="fade">
                                      <p:cBhvr additive="repl">
                                        <p:cTn id="84" dur="500"/>
                                        <p:tgtEl>
                                          <p:spTgt spid="382"/>
                                        </p:tgtEl>
                                      </p:cBhvr>
                                    </p:animEffect>
                                    <p:set>
                                      <p:cBhvr>
                                        <p:cTn id="85" dur="1" fill="hold">
                                          <p:stCondLst>
                                            <p:cond delay="499"/>
                                          </p:stCondLst>
                                        </p:cTn>
                                        <p:tgtEl>
                                          <p:spTgt spid="382"/>
                                        </p:tgtEl>
                                        <p:attrNameLst>
                                          <p:attrName>style.visibility</p:attrName>
                                        </p:attrNameLst>
                                      </p:cBhvr>
                                      <p:to>
                                        <p:strVal val="hidden"/>
                                      </p:to>
                                    </p:set>
                                  </p:childTnLst>
                                </p:cTn>
                              </p:par>
                              <p:par>
                                <p:cTn id="86" presetID="10" presetClass="entr" fill="hold" nodeType="withEffect">
                                  <p:stCondLst>
                                    <p:cond delay="0"/>
                                  </p:stCondLst>
                                  <p:childTnLst>
                                    <p:set>
                                      <p:cBhvr>
                                        <p:cTn id="87" dur="1" fill="hold">
                                          <p:stCondLst>
                                            <p:cond delay="0"/>
                                          </p:stCondLst>
                                        </p:cTn>
                                        <p:tgtEl>
                                          <p:spTgt spid="385"/>
                                        </p:tgtEl>
                                        <p:attrNameLst>
                                          <p:attrName>style.visibility</p:attrName>
                                        </p:attrNameLst>
                                      </p:cBhvr>
                                      <p:to>
                                        <p:strVal val="visible"/>
                                      </p:to>
                                    </p:set>
                                    <p:animEffect transition="in" filter="fade">
                                      <p:cBhvr additive="repl">
                                        <p:cTn id="88" dur="500"/>
                                        <p:tgtEl>
                                          <p:spTgt spid="3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 name="מלבן 3"/>
          <p:cNvSpPr/>
          <p:nvPr/>
        </p:nvSpPr>
        <p:spPr>
          <a:xfrm>
            <a:off x="7972560" y="241200"/>
            <a:ext cx="2504880" cy="7034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מבנה פנימי</a:t>
            </a:r>
            <a:endParaRPr lang="en-US" sz="4000" b="0" strike="noStrike" spc="-1">
              <a:solidFill>
                <a:srgbClr val="000000"/>
              </a:solidFill>
              <a:latin typeface="Calibri"/>
            </a:endParaRPr>
          </a:p>
        </p:txBody>
      </p:sp>
      <p:sp>
        <p:nvSpPr>
          <p:cNvPr id="403" name="מציין מיקום תוכן 2"/>
          <p:cNvSpPr/>
          <p:nvPr/>
        </p:nvSpPr>
        <p:spPr>
          <a:xfrm>
            <a:off x="7116840" y="1319040"/>
            <a:ext cx="3116160" cy="4526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a:bodyPr>
          <a:lstStyle/>
          <a:p>
            <a:pPr>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מונה ספרתי</a:t>
            </a:r>
            <a:endParaRPr lang="en-US" sz="2000" b="0" strike="noStrike" spc="-1">
              <a:solidFill>
                <a:srgbClr val="000000"/>
              </a:solidFill>
              <a:latin typeface="Calibri"/>
            </a:endParaRPr>
          </a:p>
          <a:p>
            <a:pPr>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תצוגה</a:t>
            </a:r>
            <a:endParaRPr lang="en-US" sz="2000" b="0" strike="noStrike" spc="-1">
              <a:solidFill>
                <a:srgbClr val="000000"/>
              </a:solidFill>
              <a:latin typeface="Calibri"/>
            </a:endParaRPr>
          </a:p>
          <a:p>
            <a:pPr>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000" b="0" strike="noStrike" spc="-1">
              <a:solidFill>
                <a:srgbClr val="000000"/>
              </a:solidFill>
              <a:latin typeface="Calibri"/>
            </a:endParaRPr>
          </a:p>
          <a:p>
            <a:pPr>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000" b="0" strike="noStrike" spc="-1">
              <a:solidFill>
                <a:srgbClr val="000000"/>
              </a:solidFill>
              <a:latin typeface="Calibri"/>
            </a:endParaRPr>
          </a:p>
          <a:p>
            <a:pPr>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000" b="0" strike="noStrike" spc="-1">
              <a:solidFill>
                <a:srgbClr val="000000"/>
              </a:solidFill>
              <a:latin typeface="Calibri"/>
            </a:endParaRPr>
          </a:p>
          <a:p>
            <a:pPr>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000" b="0" strike="noStrike" spc="-1">
              <a:solidFill>
                <a:srgbClr val="000000"/>
              </a:solidFill>
              <a:latin typeface="Calibri"/>
            </a:endParaRPr>
          </a:p>
          <a:p>
            <a:pPr>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אל המונה מגיע '</a:t>
            </a:r>
            <a:r>
              <a:rPr lang="he-IL" sz="2000" b="0" strike="noStrike" spc="-1">
                <a:solidFill>
                  <a:srgbClr val="000000"/>
                </a:solidFill>
                <a:latin typeface="Calibri"/>
                <a:ea typeface="Calibri"/>
              </a:rPr>
              <a:t>1' ככמות המחזורים של הגל הנדגם</a:t>
            </a:r>
            <a:endParaRPr lang="en-US" sz="2000" b="0" strike="noStrike" spc="-1">
              <a:solidFill>
                <a:srgbClr val="000000"/>
              </a:solidFill>
              <a:latin typeface="Calibri"/>
            </a:endParaRPr>
          </a:p>
          <a:p>
            <a:pPr>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000" b="0" strike="noStrike" spc="-1">
              <a:solidFill>
                <a:srgbClr val="000000"/>
              </a:solidFill>
              <a:latin typeface="Calibri"/>
            </a:endParaRPr>
          </a:p>
          <a:p>
            <a:pPr>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התצוגה מציגה את המנייה מהמונה הספרתי- כלומר תדר אות הכניסה</a:t>
            </a:r>
            <a:endParaRPr lang="en-US" sz="2000" b="0" strike="noStrike" spc="-1">
              <a:solidFill>
                <a:srgbClr val="000000"/>
              </a:solidFill>
              <a:latin typeface="Calibri"/>
            </a:endParaRPr>
          </a:p>
        </p:txBody>
      </p:sp>
      <p:pic>
        <p:nvPicPr>
          <p:cNvPr id="404" name="Picture 20"/>
          <p:cNvPicPr/>
          <p:nvPr/>
        </p:nvPicPr>
        <p:blipFill>
          <a:blip r:embed="rId3"/>
          <a:stretch/>
        </p:blipFill>
        <p:spPr>
          <a:xfrm>
            <a:off x="1646280" y="1641600"/>
            <a:ext cx="5470560" cy="2233440"/>
          </a:xfrm>
          <a:prstGeom prst="rect">
            <a:avLst/>
          </a:prstGeom>
          <a:ln w="0">
            <a:noFill/>
          </a:ln>
        </p:spPr>
      </p:pic>
      <p:pic>
        <p:nvPicPr>
          <p:cNvPr id="405" name="Picture 20"/>
          <p:cNvPicPr/>
          <p:nvPr/>
        </p:nvPicPr>
        <p:blipFill>
          <a:blip r:embed="rId3"/>
          <a:srcRect l="57226" b="64602"/>
          <a:stretch/>
        </p:blipFill>
        <p:spPr>
          <a:xfrm>
            <a:off x="4776840" y="1641600"/>
            <a:ext cx="2340000" cy="790560"/>
          </a:xfrm>
          <a:prstGeom prst="rect">
            <a:avLst/>
          </a:prstGeom>
          <a:ln w="0">
            <a:noFill/>
          </a:ln>
        </p:spPr>
      </p:pic>
      <p:sp>
        <p:nvSpPr>
          <p:cNvPr id="406" name="מלבן מעוגל 19"/>
          <p:cNvSpPr/>
          <p:nvPr/>
        </p:nvSpPr>
        <p:spPr>
          <a:xfrm>
            <a:off x="10528200" y="2319480"/>
            <a:ext cx="1319400" cy="312480"/>
          </a:xfrm>
          <a:custGeom>
            <a:avLst/>
            <a:gdLst/>
            <a:ahLst/>
            <a:cxnLst/>
            <a:rect l="0" t="0" r="r" b="b"/>
            <a:pathLst>
              <a:path w="3667" h="870">
                <a:moveTo>
                  <a:pt x="144" y="0"/>
                </a:moveTo>
                <a:lnTo>
                  <a:pt x="145" y="0"/>
                </a:lnTo>
                <a:cubicBezTo>
                  <a:pt x="119" y="0"/>
                  <a:pt x="94" y="7"/>
                  <a:pt x="72" y="19"/>
                </a:cubicBezTo>
                <a:cubicBezTo>
                  <a:pt x="50" y="32"/>
                  <a:pt x="32" y="50"/>
                  <a:pt x="19" y="72"/>
                </a:cubicBezTo>
                <a:cubicBezTo>
                  <a:pt x="7" y="94"/>
                  <a:pt x="0" y="119"/>
                  <a:pt x="0" y="145"/>
                </a:cubicBezTo>
                <a:lnTo>
                  <a:pt x="0" y="724"/>
                </a:lnTo>
                <a:lnTo>
                  <a:pt x="0" y="724"/>
                </a:lnTo>
                <a:cubicBezTo>
                  <a:pt x="0" y="750"/>
                  <a:pt x="7" y="775"/>
                  <a:pt x="19" y="797"/>
                </a:cubicBezTo>
                <a:cubicBezTo>
                  <a:pt x="32" y="819"/>
                  <a:pt x="50" y="837"/>
                  <a:pt x="72" y="850"/>
                </a:cubicBezTo>
                <a:cubicBezTo>
                  <a:pt x="94" y="862"/>
                  <a:pt x="119" y="869"/>
                  <a:pt x="145" y="869"/>
                </a:cubicBezTo>
                <a:lnTo>
                  <a:pt x="3521" y="869"/>
                </a:lnTo>
                <a:lnTo>
                  <a:pt x="3521" y="869"/>
                </a:lnTo>
                <a:cubicBezTo>
                  <a:pt x="3547" y="869"/>
                  <a:pt x="3572" y="862"/>
                  <a:pt x="3594" y="850"/>
                </a:cubicBezTo>
                <a:cubicBezTo>
                  <a:pt x="3616" y="837"/>
                  <a:pt x="3634" y="819"/>
                  <a:pt x="3647" y="797"/>
                </a:cubicBezTo>
                <a:cubicBezTo>
                  <a:pt x="3659" y="775"/>
                  <a:pt x="3666" y="750"/>
                  <a:pt x="3666" y="724"/>
                </a:cubicBezTo>
                <a:lnTo>
                  <a:pt x="3665" y="144"/>
                </a:lnTo>
                <a:lnTo>
                  <a:pt x="3666" y="145"/>
                </a:lnTo>
                <a:lnTo>
                  <a:pt x="3666" y="145"/>
                </a:lnTo>
                <a:cubicBezTo>
                  <a:pt x="3666" y="119"/>
                  <a:pt x="3659" y="94"/>
                  <a:pt x="3647" y="72"/>
                </a:cubicBezTo>
                <a:cubicBezTo>
                  <a:pt x="3634" y="50"/>
                  <a:pt x="3616" y="32"/>
                  <a:pt x="3594" y="19"/>
                </a:cubicBezTo>
                <a:cubicBezTo>
                  <a:pt x="3572" y="7"/>
                  <a:pt x="3547" y="0"/>
                  <a:pt x="3521" y="0"/>
                </a:cubicBezTo>
                <a:lnTo>
                  <a:pt x="144" y="0"/>
                </a:lnTo>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מבנה פנימי</a:t>
            </a:r>
            <a:endParaRPr lang="en-US" sz="1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0" presetClass="exit" fill="hold" nodeType="clickEffect">
                                  <p:stCondLst>
                                    <p:cond delay="0"/>
                                  </p:stCondLst>
                                  <p:childTnLst>
                                    <p:animEffect transition="out" filter="fade">
                                      <p:cBhvr additive="repl">
                                        <p:cTn id="6" dur="500"/>
                                        <p:tgtEl>
                                          <p:spTgt spid="404"/>
                                        </p:tgtEl>
                                      </p:cBhvr>
                                    </p:animEffect>
                                    <p:set>
                                      <p:cBhvr>
                                        <p:cTn id="7" dur="1" fill="hold">
                                          <p:stCondLst>
                                            <p:cond delay="499"/>
                                          </p:stCondLst>
                                        </p:cTn>
                                        <p:tgtEl>
                                          <p:spTgt spid="404"/>
                                        </p:tgtEl>
                                        <p:attrNameLst>
                                          <p:attrName>style.visibility</p:attrName>
                                        </p:attrNameLst>
                                      </p:cBhvr>
                                      <p:to>
                                        <p:strVal val="hidden"/>
                                      </p:to>
                                    </p:set>
                                  </p:childTnLst>
                                </p:cTn>
                              </p:par>
                              <p:par>
                                <p:cTn id="8" presetID="10" presetClass="entr" fill="hold" nodeType="withEffect">
                                  <p:stCondLst>
                                    <p:cond delay="0"/>
                                  </p:stCondLst>
                                  <p:childTnLst>
                                    <p:set>
                                      <p:cBhvr>
                                        <p:cTn id="9" dur="1" fill="hold">
                                          <p:stCondLst>
                                            <p:cond delay="0"/>
                                          </p:stCondLst>
                                        </p:cTn>
                                        <p:tgtEl>
                                          <p:spTgt spid="403">
                                            <p:txEl>
                                              <p:pRg st="0" end="0"/>
                                            </p:txEl>
                                          </p:spTgt>
                                        </p:tgtEl>
                                        <p:attrNameLst>
                                          <p:attrName>style.visibility</p:attrName>
                                        </p:attrNameLst>
                                      </p:cBhvr>
                                      <p:to>
                                        <p:strVal val="visible"/>
                                      </p:to>
                                    </p:set>
                                    <p:animEffect transition="in" filter="fade">
                                      <p:cBhvr additive="repl">
                                        <p:cTn id="10" dur="500"/>
                                        <p:tgtEl>
                                          <p:spTgt spid="403">
                                            <p:txEl>
                                              <p:pRg st="0" end="0"/>
                                            </p:txEl>
                                          </p:spTgt>
                                        </p:tgtEl>
                                      </p:cBhvr>
                                    </p:animEffect>
                                  </p:childTnLst>
                                </p:cTn>
                              </p:par>
                              <p:par>
                                <p:cTn id="11" presetID="10" presetClass="entr" fill="hold" nodeType="withEffect">
                                  <p:stCondLst>
                                    <p:cond delay="0"/>
                                  </p:stCondLst>
                                  <p:childTnLst>
                                    <p:set>
                                      <p:cBhvr>
                                        <p:cTn id="12" dur="1" fill="hold">
                                          <p:stCondLst>
                                            <p:cond delay="0"/>
                                          </p:stCondLst>
                                        </p:cTn>
                                        <p:tgtEl>
                                          <p:spTgt spid="403">
                                            <p:txEl>
                                              <p:pRg st="1" end="1"/>
                                            </p:txEl>
                                          </p:spTgt>
                                        </p:tgtEl>
                                        <p:attrNameLst>
                                          <p:attrName>style.visibility</p:attrName>
                                        </p:attrNameLst>
                                      </p:cBhvr>
                                      <p:to>
                                        <p:strVal val="visible"/>
                                      </p:to>
                                    </p:set>
                                    <p:animEffect transition="in" filter="fade">
                                      <p:cBhvr additive="repl">
                                        <p:cTn id="13" dur="500"/>
                                        <p:tgtEl>
                                          <p:spTgt spid="40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fill="hold" nodeType="clickEffect">
                                  <p:stCondLst>
                                    <p:cond delay="0"/>
                                  </p:stCondLst>
                                  <p:childTnLst>
                                    <p:set>
                                      <p:cBhvr>
                                        <p:cTn id="17" dur="1" fill="hold">
                                          <p:stCondLst>
                                            <p:cond delay="0"/>
                                          </p:stCondLst>
                                        </p:cTn>
                                        <p:tgtEl>
                                          <p:spTgt spid="403">
                                            <p:txEl>
                                              <p:pRg st="6" end="6"/>
                                            </p:txEl>
                                          </p:spTgt>
                                        </p:tgtEl>
                                        <p:attrNameLst>
                                          <p:attrName>style.visibility</p:attrName>
                                        </p:attrNameLst>
                                      </p:cBhvr>
                                      <p:to>
                                        <p:strVal val="visible"/>
                                      </p:to>
                                    </p:set>
                                    <p:animEffect transition="in" filter="fade">
                                      <p:cBhvr additive="repl">
                                        <p:cTn id="18" dur="500"/>
                                        <p:tgtEl>
                                          <p:spTgt spid="403">
                                            <p:txEl>
                                              <p:pRg st="6" end="6"/>
                                            </p:txEl>
                                          </p:spTgt>
                                        </p:tgtEl>
                                      </p:cBhvr>
                                    </p:animEffect>
                                  </p:childTnLst>
                                </p:cTn>
                              </p:par>
                              <p:par>
                                <p:cTn id="19" presetID="10" presetClass="entr" fill="hold" nodeType="withEffect">
                                  <p:stCondLst>
                                    <p:cond delay="0"/>
                                  </p:stCondLst>
                                  <p:childTnLst>
                                    <p:set>
                                      <p:cBhvr>
                                        <p:cTn id="20" dur="1" fill="hold">
                                          <p:stCondLst>
                                            <p:cond delay="0"/>
                                          </p:stCondLst>
                                        </p:cTn>
                                        <p:tgtEl>
                                          <p:spTgt spid="403">
                                            <p:txEl>
                                              <p:pRg st="8" end="8"/>
                                            </p:txEl>
                                          </p:spTgt>
                                        </p:tgtEl>
                                        <p:attrNameLst>
                                          <p:attrName>style.visibility</p:attrName>
                                        </p:attrNameLst>
                                      </p:cBhvr>
                                      <p:to>
                                        <p:strVal val="visible"/>
                                      </p:to>
                                    </p:set>
                                    <p:animEffect transition="in" filter="fade">
                                      <p:cBhvr additive="repl">
                                        <p:cTn id="21" dur="500"/>
                                        <p:tgtEl>
                                          <p:spTgt spid="40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 name="מלבן 3"/>
          <p:cNvSpPr/>
          <p:nvPr/>
        </p:nvSpPr>
        <p:spPr>
          <a:xfrm>
            <a:off x="7823160" y="241200"/>
            <a:ext cx="2654280" cy="7034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סיכום ביניים</a:t>
            </a:r>
            <a:endParaRPr lang="en-US" sz="4000" b="0" strike="noStrike" spc="-1">
              <a:solidFill>
                <a:srgbClr val="000000"/>
              </a:solidFill>
              <a:latin typeface="Calibri"/>
            </a:endParaRPr>
          </a:p>
        </p:txBody>
      </p:sp>
      <p:grpSp>
        <p:nvGrpSpPr>
          <p:cNvPr id="408" name="Rectangle 23"/>
          <p:cNvGrpSpPr/>
          <p:nvPr/>
        </p:nvGrpSpPr>
        <p:grpSpPr>
          <a:xfrm>
            <a:off x="3938760" y="1225440"/>
            <a:ext cx="6418080" cy="1279800"/>
            <a:chOff x="3938760" y="1225440"/>
            <a:chExt cx="6418080" cy="1279800"/>
          </a:xfrm>
        </p:grpSpPr>
        <p:pic>
          <p:nvPicPr>
            <p:cNvPr id="409" name="Rectangle 23"/>
            <p:cNvPicPr/>
            <p:nvPr/>
          </p:nvPicPr>
          <p:blipFill>
            <a:blip r:embed="rId3"/>
            <a:stretch/>
          </p:blipFill>
          <p:spPr>
            <a:xfrm>
              <a:off x="3938760" y="1225440"/>
              <a:ext cx="6418080" cy="1279800"/>
            </a:xfrm>
            <a:prstGeom prst="rect">
              <a:avLst/>
            </a:prstGeom>
            <a:ln w="0">
              <a:noFill/>
            </a:ln>
          </p:spPr>
        </p:pic>
        <p:sp>
          <p:nvSpPr>
            <p:cNvPr id="410" name="צורה חופשית 409"/>
            <p:cNvSpPr/>
            <p:nvPr/>
          </p:nvSpPr>
          <p:spPr>
            <a:xfrm>
              <a:off x="3994200" y="1309680"/>
              <a:ext cx="6189480" cy="9471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0" strike="noStrike" spc="-1">
                  <a:solidFill>
                    <a:srgbClr val="000000"/>
                  </a:solidFill>
                  <a:latin typeface="Calibri"/>
                  <a:cs typeface="Calibri"/>
                </a:rPr>
                <a:t>עד כה למדנו על תפקיד, עקרון פעולה ומבנה פנימי של מונה התדר</a:t>
              </a:r>
              <a:endParaRPr lang="en-US" sz="2800" b="0" strike="noStrike" spc="-1">
                <a:solidFill>
                  <a:srgbClr val="000000"/>
                </a:solidFill>
                <a:latin typeface="Calibri"/>
              </a:endParaRPr>
            </a:p>
          </p:txBody>
        </p:sp>
      </p:grpSp>
      <p:grpSp>
        <p:nvGrpSpPr>
          <p:cNvPr id="411" name="Rectangle 23"/>
          <p:cNvGrpSpPr/>
          <p:nvPr/>
        </p:nvGrpSpPr>
        <p:grpSpPr>
          <a:xfrm>
            <a:off x="4602240" y="5224320"/>
            <a:ext cx="5651280" cy="1285920"/>
            <a:chOff x="4602240" y="5224320"/>
            <a:chExt cx="5651280" cy="1285920"/>
          </a:xfrm>
        </p:grpSpPr>
        <p:pic>
          <p:nvPicPr>
            <p:cNvPr id="412" name="Rectangle 23"/>
            <p:cNvPicPr/>
            <p:nvPr/>
          </p:nvPicPr>
          <p:blipFill>
            <a:blip r:embed="rId4"/>
            <a:stretch/>
          </p:blipFill>
          <p:spPr>
            <a:xfrm>
              <a:off x="4602240" y="5224320"/>
              <a:ext cx="5651280" cy="1285920"/>
            </a:xfrm>
            <a:prstGeom prst="rect">
              <a:avLst/>
            </a:prstGeom>
            <a:ln w="0">
              <a:noFill/>
            </a:ln>
          </p:spPr>
        </p:pic>
        <p:sp>
          <p:nvSpPr>
            <p:cNvPr id="413" name="צורה חופשית 412"/>
            <p:cNvSpPr/>
            <p:nvPr/>
          </p:nvSpPr>
          <p:spPr>
            <a:xfrm>
              <a:off x="4656240" y="5311800"/>
              <a:ext cx="5419800" cy="9471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0" strike="noStrike" spc="-1">
                  <a:solidFill>
                    <a:srgbClr val="000000"/>
                  </a:solidFill>
                  <a:latin typeface="Calibri"/>
                  <a:cs typeface="Calibri"/>
                </a:rPr>
                <a:t>בהמשך השיעור נלמד על מבנה פנימי, שימוש, תפעול ואמצעי בטיחות. </a:t>
              </a:r>
              <a:endParaRPr lang="en-US" sz="2800" b="0" strike="noStrike" spc="-1">
                <a:solidFill>
                  <a:srgbClr val="000000"/>
                </a:solidFill>
                <a:latin typeface="Calibri"/>
              </a:endParaRPr>
            </a:p>
          </p:txBody>
        </p:sp>
      </p:grpSp>
      <p:grpSp>
        <p:nvGrpSpPr>
          <p:cNvPr id="414" name="Rectangle 23"/>
          <p:cNvGrpSpPr/>
          <p:nvPr/>
        </p:nvGrpSpPr>
        <p:grpSpPr>
          <a:xfrm>
            <a:off x="5815080" y="2225520"/>
            <a:ext cx="4511520" cy="755640"/>
            <a:chOff x="5815080" y="2225520"/>
            <a:chExt cx="4511520" cy="755640"/>
          </a:xfrm>
        </p:grpSpPr>
        <p:pic>
          <p:nvPicPr>
            <p:cNvPr id="415" name="Rectangle 23"/>
            <p:cNvPicPr/>
            <p:nvPr/>
          </p:nvPicPr>
          <p:blipFill>
            <a:blip r:embed="rId5"/>
            <a:stretch/>
          </p:blipFill>
          <p:spPr>
            <a:xfrm>
              <a:off x="5815080" y="2225520"/>
              <a:ext cx="4511520" cy="755640"/>
            </a:xfrm>
            <a:prstGeom prst="rect">
              <a:avLst/>
            </a:prstGeom>
            <a:ln w="0">
              <a:noFill/>
            </a:ln>
          </p:spPr>
        </p:pic>
        <p:sp>
          <p:nvSpPr>
            <p:cNvPr id="416" name="צורה חופשית 415"/>
            <p:cNvSpPr/>
            <p:nvPr/>
          </p:nvSpPr>
          <p:spPr>
            <a:xfrm>
              <a:off x="5872320" y="2305080"/>
              <a:ext cx="431136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מה מבנה צב"ד מונה התדר?</a:t>
              </a:r>
              <a:endParaRPr lang="en-US" sz="2400" b="0" strike="noStrike" spc="-1">
                <a:solidFill>
                  <a:srgbClr val="000000"/>
                </a:solidFill>
                <a:latin typeface="Calibri"/>
              </a:endParaRPr>
            </a:p>
          </p:txBody>
        </p:sp>
      </p:grpSp>
      <p:grpSp>
        <p:nvGrpSpPr>
          <p:cNvPr id="417" name="Rectangle 23"/>
          <p:cNvGrpSpPr/>
          <p:nvPr/>
        </p:nvGrpSpPr>
        <p:grpSpPr>
          <a:xfrm>
            <a:off x="6235560" y="2670120"/>
            <a:ext cx="4054680" cy="704520"/>
            <a:chOff x="6235560" y="2670120"/>
            <a:chExt cx="4054680" cy="704520"/>
          </a:xfrm>
        </p:grpSpPr>
        <p:pic>
          <p:nvPicPr>
            <p:cNvPr id="418" name="Rectangle 23"/>
            <p:cNvPicPr/>
            <p:nvPr/>
          </p:nvPicPr>
          <p:blipFill>
            <a:blip r:embed="rId6"/>
            <a:stretch/>
          </p:blipFill>
          <p:spPr>
            <a:xfrm>
              <a:off x="6235560" y="2670120"/>
              <a:ext cx="4054680" cy="596880"/>
            </a:xfrm>
            <a:prstGeom prst="rect">
              <a:avLst/>
            </a:prstGeom>
            <a:ln w="0">
              <a:noFill/>
            </a:ln>
          </p:spPr>
        </p:pic>
        <p:sp>
          <p:nvSpPr>
            <p:cNvPr id="419" name="צורה חופשית 418"/>
            <p:cNvSpPr/>
            <p:nvPr/>
          </p:nvSpPr>
          <p:spPr>
            <a:xfrm>
              <a:off x="6392880" y="2732040"/>
              <a:ext cx="3790800" cy="6426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4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מעצב אות, מחלקי תדר, שער, מונה, תצוגה. </a:t>
              </a:r>
              <a:endParaRPr lang="en-US" sz="1800" b="0" strike="noStrike" spc="-1">
                <a:solidFill>
                  <a:srgbClr val="000000"/>
                </a:solidFill>
                <a:latin typeface="Calibri"/>
              </a:endParaRPr>
            </a:p>
          </p:txBody>
        </p:sp>
      </p:grpSp>
      <p:grpSp>
        <p:nvGrpSpPr>
          <p:cNvPr id="420" name="Rectangle 23"/>
          <p:cNvGrpSpPr/>
          <p:nvPr/>
        </p:nvGrpSpPr>
        <p:grpSpPr>
          <a:xfrm>
            <a:off x="5602320" y="3048120"/>
            <a:ext cx="4730760" cy="749160"/>
            <a:chOff x="5602320" y="3048120"/>
            <a:chExt cx="4730760" cy="749160"/>
          </a:xfrm>
        </p:grpSpPr>
        <p:pic>
          <p:nvPicPr>
            <p:cNvPr id="421" name="Rectangle 23"/>
            <p:cNvPicPr/>
            <p:nvPr/>
          </p:nvPicPr>
          <p:blipFill>
            <a:blip r:embed="rId7"/>
            <a:stretch/>
          </p:blipFill>
          <p:spPr>
            <a:xfrm>
              <a:off x="5602320" y="3048120"/>
              <a:ext cx="4730760" cy="749160"/>
            </a:xfrm>
            <a:prstGeom prst="rect">
              <a:avLst/>
            </a:prstGeom>
            <a:ln w="0">
              <a:noFill/>
            </a:ln>
          </p:spPr>
        </p:pic>
        <p:sp>
          <p:nvSpPr>
            <p:cNvPr id="422" name="צורה חופשית 421"/>
            <p:cNvSpPr/>
            <p:nvPr/>
          </p:nvSpPr>
          <p:spPr>
            <a:xfrm>
              <a:off x="5659560" y="3127320"/>
              <a:ext cx="452412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מה מבצע מעגל עיצוב אות הכניסה?</a:t>
              </a:r>
              <a:endParaRPr lang="en-US" sz="2400" b="0" strike="noStrike" spc="-1">
                <a:solidFill>
                  <a:srgbClr val="000000"/>
                </a:solidFill>
                <a:latin typeface="Calibri"/>
              </a:endParaRPr>
            </a:p>
          </p:txBody>
        </p:sp>
      </p:grpSp>
      <p:grpSp>
        <p:nvGrpSpPr>
          <p:cNvPr id="423" name="Rectangle 23"/>
          <p:cNvGrpSpPr/>
          <p:nvPr/>
        </p:nvGrpSpPr>
        <p:grpSpPr>
          <a:xfrm>
            <a:off x="4541760" y="3803760"/>
            <a:ext cx="5791320" cy="749160"/>
            <a:chOff x="4541760" y="3803760"/>
            <a:chExt cx="5791320" cy="749160"/>
          </a:xfrm>
        </p:grpSpPr>
        <p:pic>
          <p:nvPicPr>
            <p:cNvPr id="424" name="Rectangle 23"/>
            <p:cNvPicPr/>
            <p:nvPr/>
          </p:nvPicPr>
          <p:blipFill>
            <a:blip r:embed="rId8"/>
            <a:stretch/>
          </p:blipFill>
          <p:spPr>
            <a:xfrm>
              <a:off x="4541760" y="3803760"/>
              <a:ext cx="5791320" cy="749160"/>
            </a:xfrm>
            <a:prstGeom prst="rect">
              <a:avLst/>
            </a:prstGeom>
            <a:ln w="0">
              <a:noFill/>
            </a:ln>
          </p:spPr>
        </p:pic>
        <p:sp>
          <p:nvSpPr>
            <p:cNvPr id="425" name="צורה חופשית 424"/>
            <p:cNvSpPr/>
            <p:nvPr/>
          </p:nvSpPr>
          <p:spPr>
            <a:xfrm>
              <a:off x="4594320" y="3882960"/>
              <a:ext cx="558936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כיצד מחלקי התדר מחלקים את תדר הגביש?</a:t>
              </a:r>
              <a:endParaRPr lang="en-US" sz="2400" b="0" strike="noStrike" spc="-1">
                <a:solidFill>
                  <a:srgbClr val="000000"/>
                </a:solidFill>
                <a:latin typeface="Calibri"/>
              </a:endParaRPr>
            </a:p>
          </p:txBody>
        </p:sp>
      </p:grpSp>
      <p:grpSp>
        <p:nvGrpSpPr>
          <p:cNvPr id="426" name="Rectangle 23"/>
          <p:cNvGrpSpPr/>
          <p:nvPr/>
        </p:nvGrpSpPr>
        <p:grpSpPr>
          <a:xfrm>
            <a:off x="5376960" y="3505320"/>
            <a:ext cx="4913280" cy="707400"/>
            <a:chOff x="5376960" y="3505320"/>
            <a:chExt cx="4913280" cy="707400"/>
          </a:xfrm>
        </p:grpSpPr>
        <p:pic>
          <p:nvPicPr>
            <p:cNvPr id="427" name="Rectangle 23"/>
            <p:cNvPicPr/>
            <p:nvPr/>
          </p:nvPicPr>
          <p:blipFill>
            <a:blip r:embed="rId9"/>
            <a:stretch/>
          </p:blipFill>
          <p:spPr>
            <a:xfrm>
              <a:off x="5376960" y="3505320"/>
              <a:ext cx="4913280" cy="603000"/>
            </a:xfrm>
            <a:prstGeom prst="rect">
              <a:avLst/>
            </a:prstGeom>
            <a:ln w="0">
              <a:noFill/>
            </a:ln>
          </p:spPr>
        </p:pic>
        <p:sp>
          <p:nvSpPr>
            <p:cNvPr id="428" name="צורה חופשית 427"/>
            <p:cNvSpPr/>
            <p:nvPr/>
          </p:nvSpPr>
          <p:spPr>
            <a:xfrm>
              <a:off x="5429160" y="3570120"/>
              <a:ext cx="4754520" cy="6426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4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הופך גל אנלוגי לדיגיטלי בעזרת מגבר שרת בחוג פתוח </a:t>
              </a:r>
              <a:endParaRPr lang="en-US" sz="1800" b="0" strike="noStrike" spc="-1">
                <a:solidFill>
                  <a:srgbClr val="000000"/>
                </a:solidFill>
                <a:latin typeface="Calibri"/>
              </a:endParaRPr>
            </a:p>
          </p:txBody>
        </p:sp>
      </p:grpSp>
      <p:grpSp>
        <p:nvGrpSpPr>
          <p:cNvPr id="429" name="Rectangle 23"/>
          <p:cNvGrpSpPr/>
          <p:nvPr/>
        </p:nvGrpSpPr>
        <p:grpSpPr>
          <a:xfrm>
            <a:off x="4438800" y="4273560"/>
            <a:ext cx="5851440" cy="871560"/>
            <a:chOff x="4438800" y="4273560"/>
            <a:chExt cx="5851440" cy="871560"/>
          </a:xfrm>
        </p:grpSpPr>
        <p:pic>
          <p:nvPicPr>
            <p:cNvPr id="430" name="Rectangle 23"/>
            <p:cNvPicPr/>
            <p:nvPr/>
          </p:nvPicPr>
          <p:blipFill>
            <a:blip r:embed="rId10"/>
            <a:stretch/>
          </p:blipFill>
          <p:spPr>
            <a:xfrm>
              <a:off x="4438800" y="4273560"/>
              <a:ext cx="5851440" cy="871560"/>
            </a:xfrm>
            <a:prstGeom prst="rect">
              <a:avLst/>
            </a:prstGeom>
            <a:ln w="0">
              <a:noFill/>
            </a:ln>
          </p:spPr>
        </p:pic>
        <p:sp>
          <p:nvSpPr>
            <p:cNvPr id="431" name="צורה חופשית 430"/>
            <p:cNvSpPr/>
            <p:nvPr/>
          </p:nvSpPr>
          <p:spPr>
            <a:xfrm>
              <a:off x="4489560" y="4334040"/>
              <a:ext cx="5694120" cy="6426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spcBef>
                  <a:spcPts val="4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מחלק התדר מורכב מ </a:t>
              </a:r>
              <a:r>
                <a:rPr lang="en-US" sz="1800" b="0" strike="noStrike" spc="-1">
                  <a:solidFill>
                    <a:srgbClr val="000000"/>
                  </a:solidFill>
                  <a:latin typeface="Calibri"/>
                  <a:ea typeface="Calibri"/>
                </a:rPr>
                <a:t>T flip-flops </a:t>
              </a:r>
              <a:r>
                <a:rPr lang="he-IL" sz="1800" b="0" strike="noStrike" spc="-1">
                  <a:solidFill>
                    <a:srgbClr val="000000"/>
                  </a:solidFill>
                  <a:latin typeface="Calibri"/>
                  <a:cs typeface="Calibri"/>
                </a:rPr>
                <a:t>כל דלגלג מחלק את התדר פי שתים.</a:t>
              </a:r>
              <a:endParaRPr lang="en-US" sz="1800" b="0" strike="noStrike" spc="-1">
                <a:solidFill>
                  <a:srgbClr val="000000"/>
                </a:solidFill>
                <a:latin typeface="Calibri"/>
              </a:endParaRPr>
            </a:p>
          </p:txBody>
        </p:sp>
      </p:gr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4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fill="hold" nodeType="clickEffect">
                                  <p:stCondLst>
                                    <p:cond delay="0"/>
                                  </p:stCondLst>
                                  <p:childTnLst>
                                    <p:set>
                                      <p:cBhvr>
                                        <p:cTn id="10" dur="1" fill="hold">
                                          <p:stCondLst>
                                            <p:cond delay="0"/>
                                          </p:stCondLst>
                                        </p:cTn>
                                        <p:tgtEl>
                                          <p:spTgt spid="414"/>
                                        </p:tgtEl>
                                        <p:attrNameLst>
                                          <p:attrName>style.visibility</p:attrName>
                                        </p:attrNameLst>
                                      </p:cBhvr>
                                      <p:to>
                                        <p:strVal val="visible"/>
                                      </p:to>
                                    </p:set>
                                    <p:animEffect transition="in" filter="fade">
                                      <p:cBhvr additive="repl">
                                        <p:cTn id="11" dur="1000"/>
                                        <p:tgtEl>
                                          <p:spTgt spid="414"/>
                                        </p:tgtEl>
                                      </p:cBhvr>
                                    </p:animEffect>
                                    <p:anim calcmode="lin" valueType="num">
                                      <p:cBhvr additive="repl">
                                        <p:cTn id="12" dur="1000" fill="hold"/>
                                        <p:tgtEl>
                                          <p:spTgt spid="414"/>
                                        </p:tgtEl>
                                        <p:attrNameLst>
                                          <p:attrName>ppt_x</p:attrName>
                                        </p:attrNameLst>
                                      </p:cBhvr>
                                      <p:tavLst>
                                        <p:tav tm="0">
                                          <p:val>
                                            <p:strVal val="#ppt_x"/>
                                          </p:val>
                                        </p:tav>
                                        <p:tav tm="100000">
                                          <p:val>
                                            <p:strVal val="#ppt_x"/>
                                          </p:val>
                                        </p:tav>
                                      </p:tavLst>
                                    </p:anim>
                                    <p:anim calcmode="lin" valueType="num">
                                      <p:cBhvr additive="repl">
                                        <p:cTn id="13" dur="1000" fill="hold"/>
                                        <p:tgtEl>
                                          <p:spTgt spid="414"/>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fill="hold" nodeType="clickEffect">
                                  <p:stCondLst>
                                    <p:cond delay="0"/>
                                  </p:stCondLst>
                                  <p:childTnLst>
                                    <p:set>
                                      <p:cBhvr>
                                        <p:cTn id="17" dur="1" fill="hold">
                                          <p:stCondLst>
                                            <p:cond delay="0"/>
                                          </p:stCondLst>
                                        </p:cTn>
                                        <p:tgtEl>
                                          <p:spTgt spid="417"/>
                                        </p:tgtEl>
                                        <p:attrNameLst>
                                          <p:attrName>style.visibility</p:attrName>
                                        </p:attrNameLst>
                                      </p:cBhvr>
                                      <p:to>
                                        <p:strVal val="visible"/>
                                      </p:to>
                                    </p:set>
                                    <p:animEffect transition="in" filter="fade">
                                      <p:cBhvr additive="repl">
                                        <p:cTn id="18" dur="1000"/>
                                        <p:tgtEl>
                                          <p:spTgt spid="417"/>
                                        </p:tgtEl>
                                      </p:cBhvr>
                                    </p:animEffect>
                                    <p:anim calcmode="lin" valueType="num">
                                      <p:cBhvr additive="repl">
                                        <p:cTn id="19" dur="1000" fill="hold"/>
                                        <p:tgtEl>
                                          <p:spTgt spid="417"/>
                                        </p:tgtEl>
                                        <p:attrNameLst>
                                          <p:attrName>ppt_x</p:attrName>
                                        </p:attrNameLst>
                                      </p:cBhvr>
                                      <p:tavLst>
                                        <p:tav tm="0">
                                          <p:val>
                                            <p:strVal val="#ppt_x"/>
                                          </p:val>
                                        </p:tav>
                                        <p:tav tm="100000">
                                          <p:val>
                                            <p:strVal val="#ppt_x"/>
                                          </p:val>
                                        </p:tav>
                                      </p:tavLst>
                                    </p:anim>
                                    <p:anim calcmode="lin" valueType="num">
                                      <p:cBhvr additive="repl">
                                        <p:cTn id="20" dur="1000" fill="hold"/>
                                        <p:tgtEl>
                                          <p:spTgt spid="417"/>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fill="hold" nodeType="clickEffect">
                                  <p:stCondLst>
                                    <p:cond delay="0"/>
                                  </p:stCondLst>
                                  <p:childTnLst>
                                    <p:set>
                                      <p:cBhvr>
                                        <p:cTn id="24" dur="1" fill="hold">
                                          <p:stCondLst>
                                            <p:cond delay="0"/>
                                          </p:stCondLst>
                                        </p:cTn>
                                        <p:tgtEl>
                                          <p:spTgt spid="420"/>
                                        </p:tgtEl>
                                        <p:attrNameLst>
                                          <p:attrName>style.visibility</p:attrName>
                                        </p:attrNameLst>
                                      </p:cBhvr>
                                      <p:to>
                                        <p:strVal val="visible"/>
                                      </p:to>
                                    </p:set>
                                    <p:animEffect transition="in" filter="fade">
                                      <p:cBhvr additive="repl">
                                        <p:cTn id="25" dur="1000"/>
                                        <p:tgtEl>
                                          <p:spTgt spid="420"/>
                                        </p:tgtEl>
                                      </p:cBhvr>
                                    </p:animEffect>
                                    <p:anim calcmode="lin" valueType="num">
                                      <p:cBhvr additive="repl">
                                        <p:cTn id="26" dur="1000" fill="hold"/>
                                        <p:tgtEl>
                                          <p:spTgt spid="420"/>
                                        </p:tgtEl>
                                        <p:attrNameLst>
                                          <p:attrName>ppt_x</p:attrName>
                                        </p:attrNameLst>
                                      </p:cBhvr>
                                      <p:tavLst>
                                        <p:tav tm="0">
                                          <p:val>
                                            <p:strVal val="#ppt_x"/>
                                          </p:val>
                                        </p:tav>
                                        <p:tav tm="100000">
                                          <p:val>
                                            <p:strVal val="#ppt_x"/>
                                          </p:val>
                                        </p:tav>
                                      </p:tavLst>
                                    </p:anim>
                                    <p:anim calcmode="lin" valueType="num">
                                      <p:cBhvr additive="repl">
                                        <p:cTn id="27" dur="1000" fill="hold"/>
                                        <p:tgtEl>
                                          <p:spTgt spid="420"/>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fill="hold" nodeType="clickEffect">
                                  <p:stCondLst>
                                    <p:cond delay="0"/>
                                  </p:stCondLst>
                                  <p:childTnLst>
                                    <p:set>
                                      <p:cBhvr>
                                        <p:cTn id="31" dur="1" fill="hold">
                                          <p:stCondLst>
                                            <p:cond delay="0"/>
                                          </p:stCondLst>
                                        </p:cTn>
                                        <p:tgtEl>
                                          <p:spTgt spid="426"/>
                                        </p:tgtEl>
                                        <p:attrNameLst>
                                          <p:attrName>style.visibility</p:attrName>
                                        </p:attrNameLst>
                                      </p:cBhvr>
                                      <p:to>
                                        <p:strVal val="visible"/>
                                      </p:to>
                                    </p:set>
                                    <p:animEffect transition="in" filter="fade">
                                      <p:cBhvr additive="repl">
                                        <p:cTn id="32" dur="1000"/>
                                        <p:tgtEl>
                                          <p:spTgt spid="426"/>
                                        </p:tgtEl>
                                      </p:cBhvr>
                                    </p:animEffect>
                                    <p:anim calcmode="lin" valueType="num">
                                      <p:cBhvr additive="repl">
                                        <p:cTn id="33" dur="1000" fill="hold"/>
                                        <p:tgtEl>
                                          <p:spTgt spid="426"/>
                                        </p:tgtEl>
                                        <p:attrNameLst>
                                          <p:attrName>ppt_x</p:attrName>
                                        </p:attrNameLst>
                                      </p:cBhvr>
                                      <p:tavLst>
                                        <p:tav tm="0">
                                          <p:val>
                                            <p:strVal val="#ppt_x"/>
                                          </p:val>
                                        </p:tav>
                                        <p:tav tm="100000">
                                          <p:val>
                                            <p:strVal val="#ppt_x"/>
                                          </p:val>
                                        </p:tav>
                                      </p:tavLst>
                                    </p:anim>
                                    <p:anim calcmode="lin" valueType="num">
                                      <p:cBhvr additive="repl">
                                        <p:cTn id="34" dur="1000" fill="hold"/>
                                        <p:tgtEl>
                                          <p:spTgt spid="426"/>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fill="hold" nodeType="clickEffect">
                                  <p:stCondLst>
                                    <p:cond delay="0"/>
                                  </p:stCondLst>
                                  <p:childTnLst>
                                    <p:set>
                                      <p:cBhvr>
                                        <p:cTn id="38" dur="1" fill="hold">
                                          <p:stCondLst>
                                            <p:cond delay="0"/>
                                          </p:stCondLst>
                                        </p:cTn>
                                        <p:tgtEl>
                                          <p:spTgt spid="423"/>
                                        </p:tgtEl>
                                        <p:attrNameLst>
                                          <p:attrName>style.visibility</p:attrName>
                                        </p:attrNameLst>
                                      </p:cBhvr>
                                      <p:to>
                                        <p:strVal val="visible"/>
                                      </p:to>
                                    </p:set>
                                    <p:animEffect transition="in" filter="fade">
                                      <p:cBhvr additive="repl">
                                        <p:cTn id="39" dur="1000"/>
                                        <p:tgtEl>
                                          <p:spTgt spid="423"/>
                                        </p:tgtEl>
                                      </p:cBhvr>
                                    </p:animEffect>
                                    <p:anim calcmode="lin" valueType="num">
                                      <p:cBhvr additive="repl">
                                        <p:cTn id="40" dur="1000" fill="hold"/>
                                        <p:tgtEl>
                                          <p:spTgt spid="423"/>
                                        </p:tgtEl>
                                        <p:attrNameLst>
                                          <p:attrName>ppt_x</p:attrName>
                                        </p:attrNameLst>
                                      </p:cBhvr>
                                      <p:tavLst>
                                        <p:tav tm="0">
                                          <p:val>
                                            <p:strVal val="#ppt_x"/>
                                          </p:val>
                                        </p:tav>
                                        <p:tav tm="100000">
                                          <p:val>
                                            <p:strVal val="#ppt_x"/>
                                          </p:val>
                                        </p:tav>
                                      </p:tavLst>
                                    </p:anim>
                                    <p:anim calcmode="lin" valueType="num">
                                      <p:cBhvr additive="repl">
                                        <p:cTn id="41" dur="1000" fill="hold"/>
                                        <p:tgtEl>
                                          <p:spTgt spid="423"/>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fill="hold" nodeType="clickEffect">
                                  <p:stCondLst>
                                    <p:cond delay="0"/>
                                  </p:stCondLst>
                                  <p:childTnLst>
                                    <p:set>
                                      <p:cBhvr>
                                        <p:cTn id="45" dur="1" fill="hold">
                                          <p:stCondLst>
                                            <p:cond delay="0"/>
                                          </p:stCondLst>
                                        </p:cTn>
                                        <p:tgtEl>
                                          <p:spTgt spid="429"/>
                                        </p:tgtEl>
                                        <p:attrNameLst>
                                          <p:attrName>style.visibility</p:attrName>
                                        </p:attrNameLst>
                                      </p:cBhvr>
                                      <p:to>
                                        <p:strVal val="visible"/>
                                      </p:to>
                                    </p:set>
                                    <p:animEffect transition="in" filter="fade">
                                      <p:cBhvr additive="repl">
                                        <p:cTn id="46" dur="1000"/>
                                        <p:tgtEl>
                                          <p:spTgt spid="429"/>
                                        </p:tgtEl>
                                      </p:cBhvr>
                                    </p:animEffect>
                                    <p:anim calcmode="lin" valueType="num">
                                      <p:cBhvr additive="repl">
                                        <p:cTn id="47" dur="1000" fill="hold"/>
                                        <p:tgtEl>
                                          <p:spTgt spid="429"/>
                                        </p:tgtEl>
                                        <p:attrNameLst>
                                          <p:attrName>ppt_x</p:attrName>
                                        </p:attrNameLst>
                                      </p:cBhvr>
                                      <p:tavLst>
                                        <p:tav tm="0">
                                          <p:val>
                                            <p:strVal val="#ppt_x"/>
                                          </p:val>
                                        </p:tav>
                                        <p:tav tm="100000">
                                          <p:val>
                                            <p:strVal val="#ppt_x"/>
                                          </p:val>
                                        </p:tav>
                                      </p:tavLst>
                                    </p:anim>
                                    <p:anim calcmode="lin" valueType="num">
                                      <p:cBhvr additive="repl">
                                        <p:cTn id="48" dur="1000" fill="hold"/>
                                        <p:tgtEl>
                                          <p:spTgt spid="429"/>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ntr" fill="hold" nodeType="clickEffect">
                                  <p:stCondLst>
                                    <p:cond delay="0"/>
                                  </p:stCondLst>
                                  <p:childTnLst>
                                    <p:set>
                                      <p:cBhvr>
                                        <p:cTn id="52" dur="1" fill="hold">
                                          <p:stCondLst>
                                            <p:cond delay="0"/>
                                          </p:stCondLst>
                                        </p:cTn>
                                        <p:tgtEl>
                                          <p:spTgt spid="4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 name="מלבן 3"/>
          <p:cNvSpPr/>
          <p:nvPr/>
        </p:nvSpPr>
        <p:spPr>
          <a:xfrm>
            <a:off x="8919360" y="241200"/>
            <a:ext cx="1503720" cy="7034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שימוש</a:t>
            </a:r>
            <a:endParaRPr lang="en-US" sz="4000" b="0" strike="noStrike" spc="-1">
              <a:solidFill>
                <a:srgbClr val="000000"/>
              </a:solidFill>
              <a:latin typeface="Calibri"/>
            </a:endParaRPr>
          </a:p>
        </p:txBody>
      </p:sp>
      <p:sp>
        <p:nvSpPr>
          <p:cNvPr id="433" name="Rectangle 3"/>
          <p:cNvSpPr/>
          <p:nvPr/>
        </p:nvSpPr>
        <p:spPr>
          <a:xfrm>
            <a:off x="3102120" y="1392120"/>
            <a:ext cx="7067520" cy="3124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a:bodyPr>
          <a:lstStyle/>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דוגמאות לשימושי המונה תדר</a:t>
            </a:r>
            <a:r>
              <a:rPr lang="he-IL" sz="2400" b="0" strike="noStrike" spc="-1">
                <a:solidFill>
                  <a:srgbClr val="000000"/>
                </a:solidFill>
                <a:latin typeface="Calibri"/>
                <a:ea typeface="Calibri"/>
              </a:rPr>
              <a:t> : </a:t>
            </a: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מנית תדר לשם כיול רכיב מסוים</a:t>
            </a:r>
            <a:r>
              <a:rPr lang="he-IL" sz="2400" b="0" strike="noStrike" spc="-1">
                <a:solidFill>
                  <a:srgbClr val="000000"/>
                </a:solidFill>
                <a:latin typeface="Calibri"/>
                <a:ea typeface="Calibri"/>
              </a:rPr>
              <a:t> </a:t>
            </a: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מנית תדר לשם ניתוח הגל הנכנס</a:t>
            </a: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מונה דפקים</a:t>
            </a: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p:txBody>
      </p:sp>
      <p:sp>
        <p:nvSpPr>
          <p:cNvPr id="434" name="מלבן מעוגל 17"/>
          <p:cNvSpPr/>
          <p:nvPr/>
        </p:nvSpPr>
        <p:spPr>
          <a:xfrm>
            <a:off x="10537920" y="2705040"/>
            <a:ext cx="1276200" cy="322200"/>
          </a:xfrm>
          <a:custGeom>
            <a:avLst/>
            <a:gdLst/>
            <a:ahLst/>
            <a:cxnLst/>
            <a:rect l="0" t="0" r="r" b="b"/>
            <a:pathLst>
              <a:path w="3547" h="897">
                <a:moveTo>
                  <a:pt x="149" y="0"/>
                </a:moveTo>
                <a:lnTo>
                  <a:pt x="149" y="0"/>
                </a:lnTo>
                <a:cubicBezTo>
                  <a:pt x="123" y="0"/>
                  <a:pt x="97" y="7"/>
                  <a:pt x="75" y="20"/>
                </a:cubicBezTo>
                <a:cubicBezTo>
                  <a:pt x="52" y="33"/>
                  <a:pt x="33" y="52"/>
                  <a:pt x="20" y="75"/>
                </a:cubicBezTo>
                <a:cubicBezTo>
                  <a:pt x="7" y="97"/>
                  <a:pt x="0" y="123"/>
                  <a:pt x="0" y="149"/>
                </a:cubicBezTo>
                <a:lnTo>
                  <a:pt x="0" y="746"/>
                </a:lnTo>
                <a:lnTo>
                  <a:pt x="0" y="747"/>
                </a:lnTo>
                <a:cubicBezTo>
                  <a:pt x="0" y="773"/>
                  <a:pt x="7" y="799"/>
                  <a:pt x="20" y="821"/>
                </a:cubicBezTo>
                <a:cubicBezTo>
                  <a:pt x="33" y="844"/>
                  <a:pt x="52" y="863"/>
                  <a:pt x="75" y="876"/>
                </a:cubicBezTo>
                <a:cubicBezTo>
                  <a:pt x="97" y="889"/>
                  <a:pt x="123" y="896"/>
                  <a:pt x="149" y="896"/>
                </a:cubicBezTo>
                <a:lnTo>
                  <a:pt x="3396" y="896"/>
                </a:lnTo>
                <a:lnTo>
                  <a:pt x="3397" y="896"/>
                </a:lnTo>
                <a:cubicBezTo>
                  <a:pt x="3423" y="896"/>
                  <a:pt x="3449" y="889"/>
                  <a:pt x="3471" y="876"/>
                </a:cubicBezTo>
                <a:cubicBezTo>
                  <a:pt x="3494" y="863"/>
                  <a:pt x="3513" y="844"/>
                  <a:pt x="3526" y="821"/>
                </a:cubicBezTo>
                <a:cubicBezTo>
                  <a:pt x="3539" y="799"/>
                  <a:pt x="3546" y="773"/>
                  <a:pt x="3546" y="747"/>
                </a:cubicBezTo>
                <a:lnTo>
                  <a:pt x="3545" y="149"/>
                </a:lnTo>
                <a:lnTo>
                  <a:pt x="3546" y="149"/>
                </a:lnTo>
                <a:lnTo>
                  <a:pt x="3546" y="149"/>
                </a:lnTo>
                <a:cubicBezTo>
                  <a:pt x="3546" y="123"/>
                  <a:pt x="3539" y="97"/>
                  <a:pt x="3526" y="75"/>
                </a:cubicBezTo>
                <a:cubicBezTo>
                  <a:pt x="3513" y="52"/>
                  <a:pt x="3494" y="33"/>
                  <a:pt x="3471" y="20"/>
                </a:cubicBezTo>
                <a:cubicBezTo>
                  <a:pt x="3449" y="7"/>
                  <a:pt x="3423" y="0"/>
                  <a:pt x="3397" y="0"/>
                </a:cubicBezTo>
                <a:lnTo>
                  <a:pt x="149" y="0"/>
                </a:lnTo>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שימוש</a:t>
            </a:r>
            <a:endParaRPr lang="en-US" sz="1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42" presetClass="entr" fill="hold" nodeType="clickEffect">
                                  <p:stCondLst>
                                    <p:cond delay="0"/>
                                  </p:stCondLst>
                                  <p:childTnLst>
                                    <p:set>
                                      <p:cBhvr>
                                        <p:cTn id="6" dur="1" fill="hold">
                                          <p:stCondLst>
                                            <p:cond delay="0"/>
                                          </p:stCondLst>
                                        </p:cTn>
                                        <p:tgtEl>
                                          <p:spTgt spid="433">
                                            <p:txEl>
                                              <p:pRg st="0" end="0"/>
                                            </p:txEl>
                                          </p:spTgt>
                                        </p:tgtEl>
                                        <p:attrNameLst>
                                          <p:attrName>style.visibility</p:attrName>
                                        </p:attrNameLst>
                                      </p:cBhvr>
                                      <p:to>
                                        <p:strVal val="visible"/>
                                      </p:to>
                                    </p:set>
                                    <p:animEffect transition="in" filter="fade">
                                      <p:cBhvr additive="repl">
                                        <p:cTn id="7" dur="1000"/>
                                        <p:tgtEl>
                                          <p:spTgt spid="433">
                                            <p:txEl>
                                              <p:pRg st="0" end="0"/>
                                            </p:txEl>
                                          </p:spTgt>
                                        </p:tgtEl>
                                      </p:cBhvr>
                                    </p:animEffect>
                                    <p:anim calcmode="lin" valueType="num">
                                      <p:cBhvr additive="repl">
                                        <p:cTn id="8" dur="1000" fill="hold"/>
                                        <p:tgtEl>
                                          <p:spTgt spid="433">
                                            <p:txEl>
                                              <p:pRg st="0" end="0"/>
                                            </p:txEl>
                                          </p:spTgt>
                                        </p:tgtEl>
                                        <p:attrNameLst>
                                          <p:attrName>ppt_x</p:attrName>
                                        </p:attrNameLst>
                                      </p:cBhvr>
                                      <p:tavLst>
                                        <p:tav tm="0">
                                          <p:val>
                                            <p:strVal val="#ppt_x"/>
                                          </p:val>
                                        </p:tav>
                                        <p:tav tm="100000">
                                          <p:val>
                                            <p:strVal val="#ppt_x"/>
                                          </p:val>
                                        </p:tav>
                                      </p:tavLst>
                                    </p:anim>
                                    <p:anim calcmode="lin" valueType="num">
                                      <p:cBhvr additive="repl">
                                        <p:cTn id="9" dur="1000" fill="hold"/>
                                        <p:tgtEl>
                                          <p:spTgt spid="433">
                                            <p:txEl>
                                              <p:pRg st="0" end="0"/>
                                            </p:txEl>
                                          </p:spTgt>
                                        </p:tgtEl>
                                        <p:attrNameLst>
                                          <p:attrName>ppt_y</p:attrName>
                                        </p:attrNameLst>
                                      </p:cBhvr>
                                      <p:tavLst>
                                        <p:tav tm="0">
                                          <p:val>
                                            <p:strVal val="#ppt_y+.1"/>
                                          </p:val>
                                        </p:tav>
                                        <p:tav tm="100000">
                                          <p:val>
                                            <p:strVal val="#ppt_y"/>
                                          </p:val>
                                        </p:tav>
                                      </p:tavLst>
                                    </p:anim>
                                  </p:childTnLst>
                                </p:cTn>
                              </p:par>
                              <p:par>
                                <p:cTn id="10" presetID="42" presetClass="entr" fill="hold" nodeType="withEffect">
                                  <p:stCondLst>
                                    <p:cond delay="0"/>
                                  </p:stCondLst>
                                  <p:childTnLst>
                                    <p:set>
                                      <p:cBhvr>
                                        <p:cTn id="11" dur="1" fill="hold">
                                          <p:stCondLst>
                                            <p:cond delay="0"/>
                                          </p:stCondLst>
                                        </p:cTn>
                                        <p:tgtEl>
                                          <p:spTgt spid="433">
                                            <p:txEl>
                                              <p:pRg st="2" end="2"/>
                                            </p:txEl>
                                          </p:spTgt>
                                        </p:tgtEl>
                                        <p:attrNameLst>
                                          <p:attrName>style.visibility</p:attrName>
                                        </p:attrNameLst>
                                      </p:cBhvr>
                                      <p:to>
                                        <p:strVal val="visible"/>
                                      </p:to>
                                    </p:set>
                                    <p:animEffect transition="in" filter="fade">
                                      <p:cBhvr additive="repl">
                                        <p:cTn id="12" dur="1000"/>
                                        <p:tgtEl>
                                          <p:spTgt spid="433">
                                            <p:txEl>
                                              <p:pRg st="2" end="2"/>
                                            </p:txEl>
                                          </p:spTgt>
                                        </p:tgtEl>
                                      </p:cBhvr>
                                    </p:animEffect>
                                    <p:anim calcmode="lin" valueType="num">
                                      <p:cBhvr additive="repl">
                                        <p:cTn id="13" dur="1000" fill="hold"/>
                                        <p:tgtEl>
                                          <p:spTgt spid="433">
                                            <p:txEl>
                                              <p:pRg st="2" end="2"/>
                                            </p:txEl>
                                          </p:spTgt>
                                        </p:tgtEl>
                                        <p:attrNameLst>
                                          <p:attrName>ppt_x</p:attrName>
                                        </p:attrNameLst>
                                      </p:cBhvr>
                                      <p:tavLst>
                                        <p:tav tm="0">
                                          <p:val>
                                            <p:strVal val="#ppt_x"/>
                                          </p:val>
                                        </p:tav>
                                        <p:tav tm="100000">
                                          <p:val>
                                            <p:strVal val="#ppt_x"/>
                                          </p:val>
                                        </p:tav>
                                      </p:tavLst>
                                    </p:anim>
                                    <p:anim calcmode="lin" valueType="num">
                                      <p:cBhvr additive="repl">
                                        <p:cTn id="14" dur="1000" fill="hold"/>
                                        <p:tgtEl>
                                          <p:spTgt spid="433">
                                            <p:txEl>
                                              <p:pRg st="2" end="2"/>
                                            </p:txEl>
                                          </p:spTgt>
                                        </p:tgtEl>
                                        <p:attrNameLst>
                                          <p:attrName>ppt_y</p:attrName>
                                        </p:attrNameLst>
                                      </p:cBhvr>
                                      <p:tavLst>
                                        <p:tav tm="0">
                                          <p:val>
                                            <p:strVal val="#ppt_y+.1"/>
                                          </p:val>
                                        </p:tav>
                                        <p:tav tm="100000">
                                          <p:val>
                                            <p:strVal val="#ppt_y"/>
                                          </p:val>
                                        </p:tav>
                                      </p:tavLst>
                                    </p:anim>
                                  </p:childTnLst>
                                </p:cTn>
                              </p:par>
                              <p:par>
                                <p:cTn id="15" presetID="42" presetClass="entr" fill="hold" nodeType="withEffect">
                                  <p:stCondLst>
                                    <p:cond delay="0"/>
                                  </p:stCondLst>
                                  <p:childTnLst>
                                    <p:set>
                                      <p:cBhvr>
                                        <p:cTn id="16" dur="1" fill="hold">
                                          <p:stCondLst>
                                            <p:cond delay="0"/>
                                          </p:stCondLst>
                                        </p:cTn>
                                        <p:tgtEl>
                                          <p:spTgt spid="433">
                                            <p:txEl>
                                              <p:pRg st="3" end="3"/>
                                            </p:txEl>
                                          </p:spTgt>
                                        </p:tgtEl>
                                        <p:attrNameLst>
                                          <p:attrName>style.visibility</p:attrName>
                                        </p:attrNameLst>
                                      </p:cBhvr>
                                      <p:to>
                                        <p:strVal val="visible"/>
                                      </p:to>
                                    </p:set>
                                    <p:animEffect transition="in" filter="fade">
                                      <p:cBhvr additive="repl">
                                        <p:cTn id="17" dur="1000"/>
                                        <p:tgtEl>
                                          <p:spTgt spid="433">
                                            <p:txEl>
                                              <p:pRg st="3" end="3"/>
                                            </p:txEl>
                                          </p:spTgt>
                                        </p:tgtEl>
                                      </p:cBhvr>
                                    </p:animEffect>
                                    <p:anim calcmode="lin" valueType="num">
                                      <p:cBhvr additive="repl">
                                        <p:cTn id="18" dur="1000" fill="hold"/>
                                        <p:tgtEl>
                                          <p:spTgt spid="433">
                                            <p:txEl>
                                              <p:pRg st="3" end="3"/>
                                            </p:txEl>
                                          </p:spTgt>
                                        </p:tgtEl>
                                        <p:attrNameLst>
                                          <p:attrName>ppt_x</p:attrName>
                                        </p:attrNameLst>
                                      </p:cBhvr>
                                      <p:tavLst>
                                        <p:tav tm="0">
                                          <p:val>
                                            <p:strVal val="#ppt_x"/>
                                          </p:val>
                                        </p:tav>
                                        <p:tav tm="100000">
                                          <p:val>
                                            <p:strVal val="#ppt_x"/>
                                          </p:val>
                                        </p:tav>
                                      </p:tavLst>
                                    </p:anim>
                                    <p:anim calcmode="lin" valueType="num">
                                      <p:cBhvr additive="repl">
                                        <p:cTn id="19" dur="1000" fill="hold"/>
                                        <p:tgtEl>
                                          <p:spTgt spid="433">
                                            <p:txEl>
                                              <p:pRg st="3" end="3"/>
                                            </p:txEl>
                                          </p:spTgt>
                                        </p:tgtEl>
                                        <p:attrNameLst>
                                          <p:attrName>ppt_y</p:attrName>
                                        </p:attrNameLst>
                                      </p:cBhvr>
                                      <p:tavLst>
                                        <p:tav tm="0">
                                          <p:val>
                                            <p:strVal val="#ppt_y+.1"/>
                                          </p:val>
                                        </p:tav>
                                        <p:tav tm="100000">
                                          <p:val>
                                            <p:strVal val="#ppt_y"/>
                                          </p:val>
                                        </p:tav>
                                      </p:tavLst>
                                    </p:anim>
                                  </p:childTnLst>
                                </p:cTn>
                              </p:par>
                              <p:par>
                                <p:cTn id="20" presetID="42" presetClass="entr" fill="hold" nodeType="withEffect">
                                  <p:stCondLst>
                                    <p:cond delay="0"/>
                                  </p:stCondLst>
                                  <p:childTnLst>
                                    <p:set>
                                      <p:cBhvr>
                                        <p:cTn id="21" dur="1" fill="hold">
                                          <p:stCondLst>
                                            <p:cond delay="0"/>
                                          </p:stCondLst>
                                        </p:cTn>
                                        <p:tgtEl>
                                          <p:spTgt spid="433">
                                            <p:txEl>
                                              <p:pRg st="4" end="4"/>
                                            </p:txEl>
                                          </p:spTgt>
                                        </p:tgtEl>
                                        <p:attrNameLst>
                                          <p:attrName>style.visibility</p:attrName>
                                        </p:attrNameLst>
                                      </p:cBhvr>
                                      <p:to>
                                        <p:strVal val="visible"/>
                                      </p:to>
                                    </p:set>
                                    <p:animEffect transition="in" filter="fade">
                                      <p:cBhvr additive="repl">
                                        <p:cTn id="22" dur="1000"/>
                                        <p:tgtEl>
                                          <p:spTgt spid="433">
                                            <p:txEl>
                                              <p:pRg st="4" end="4"/>
                                            </p:txEl>
                                          </p:spTgt>
                                        </p:tgtEl>
                                      </p:cBhvr>
                                    </p:animEffect>
                                    <p:anim calcmode="lin" valueType="num">
                                      <p:cBhvr additive="repl">
                                        <p:cTn id="23" dur="1000" fill="hold"/>
                                        <p:tgtEl>
                                          <p:spTgt spid="433">
                                            <p:txEl>
                                              <p:pRg st="4" end="4"/>
                                            </p:txEl>
                                          </p:spTgt>
                                        </p:tgtEl>
                                        <p:attrNameLst>
                                          <p:attrName>ppt_x</p:attrName>
                                        </p:attrNameLst>
                                      </p:cBhvr>
                                      <p:tavLst>
                                        <p:tav tm="0">
                                          <p:val>
                                            <p:strVal val="#ppt_x"/>
                                          </p:val>
                                        </p:tav>
                                        <p:tav tm="100000">
                                          <p:val>
                                            <p:strVal val="#ppt_x"/>
                                          </p:val>
                                        </p:tav>
                                      </p:tavLst>
                                    </p:anim>
                                    <p:anim calcmode="lin" valueType="num">
                                      <p:cBhvr additive="repl">
                                        <p:cTn id="24" dur="1000" fill="hold"/>
                                        <p:tgtEl>
                                          <p:spTgt spid="43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5" name="מלבן 3"/>
          <p:cNvSpPr/>
          <p:nvPr/>
        </p:nvSpPr>
        <p:spPr>
          <a:xfrm>
            <a:off x="8965080" y="241200"/>
            <a:ext cx="1485360" cy="7034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תפעול</a:t>
            </a:r>
            <a:endParaRPr lang="en-US" sz="4000" b="0" strike="noStrike" spc="-1">
              <a:solidFill>
                <a:srgbClr val="000000"/>
              </a:solidFill>
              <a:latin typeface="Calibri"/>
            </a:endParaRPr>
          </a:p>
        </p:txBody>
      </p:sp>
      <p:pic>
        <p:nvPicPr>
          <p:cNvPr id="436" name="Picture 1060"/>
          <p:cNvPicPr/>
          <p:nvPr/>
        </p:nvPicPr>
        <p:blipFill>
          <a:blip r:embed="rId3"/>
          <a:stretch/>
        </p:blipFill>
        <p:spPr>
          <a:xfrm>
            <a:off x="3092400" y="1603440"/>
            <a:ext cx="6688080" cy="2784240"/>
          </a:xfrm>
          <a:prstGeom prst="rect">
            <a:avLst/>
          </a:prstGeom>
          <a:ln w="0">
            <a:noFill/>
          </a:ln>
        </p:spPr>
      </p:pic>
      <p:sp>
        <p:nvSpPr>
          <p:cNvPr id="437" name="אליפסה 3"/>
          <p:cNvSpPr/>
          <p:nvPr/>
        </p:nvSpPr>
        <p:spPr>
          <a:xfrm>
            <a:off x="3305160" y="2995560"/>
            <a:ext cx="503280" cy="808200"/>
          </a:xfrm>
          <a:prstGeom prst="ellipse">
            <a:avLst/>
          </a:prstGeom>
          <a:noFill/>
          <a:ln w="28440">
            <a:solidFill>
              <a:srgbClr val="FF0000"/>
            </a:solidFill>
            <a:miter/>
          </a:ln>
        </p:spPr>
        <p:style>
          <a:lnRef idx="0">
            <a:scrgbClr r="0" g="0" b="0"/>
          </a:lnRef>
          <a:fillRef idx="0">
            <a:scrgbClr r="0" g="0" b="0"/>
          </a:fillRef>
          <a:effectRef idx="0">
            <a:scrgbClr r="0" g="0" b="0"/>
          </a:effectRef>
          <a:fontRef idx="minor"/>
        </p:style>
      </p:sp>
      <p:sp>
        <p:nvSpPr>
          <p:cNvPr id="438" name="אליפסה 9"/>
          <p:cNvSpPr/>
          <p:nvPr/>
        </p:nvSpPr>
        <p:spPr>
          <a:xfrm>
            <a:off x="4064040" y="2994120"/>
            <a:ext cx="358560" cy="809640"/>
          </a:xfrm>
          <a:prstGeom prst="ellipse">
            <a:avLst/>
          </a:prstGeom>
          <a:noFill/>
          <a:ln w="28440">
            <a:solidFill>
              <a:srgbClr val="FF0000"/>
            </a:solidFill>
            <a:miter/>
          </a:ln>
        </p:spPr>
        <p:style>
          <a:lnRef idx="0">
            <a:scrgbClr r="0" g="0" b="0"/>
          </a:lnRef>
          <a:fillRef idx="0">
            <a:scrgbClr r="0" g="0" b="0"/>
          </a:fillRef>
          <a:effectRef idx="0">
            <a:scrgbClr r="0" g="0" b="0"/>
          </a:effectRef>
          <a:fontRef idx="minor"/>
        </p:style>
      </p:sp>
      <p:sp>
        <p:nvSpPr>
          <p:cNvPr id="439" name="אליפסה 13"/>
          <p:cNvSpPr/>
          <p:nvPr/>
        </p:nvSpPr>
        <p:spPr>
          <a:xfrm>
            <a:off x="8850240" y="3398760"/>
            <a:ext cx="930240" cy="451080"/>
          </a:xfrm>
          <a:prstGeom prst="ellipse">
            <a:avLst/>
          </a:prstGeom>
          <a:noFill/>
          <a:ln w="28440">
            <a:solidFill>
              <a:srgbClr val="FF0000"/>
            </a:solidFill>
            <a:miter/>
          </a:ln>
        </p:spPr>
        <p:style>
          <a:lnRef idx="0">
            <a:scrgbClr r="0" g="0" b="0"/>
          </a:lnRef>
          <a:fillRef idx="0">
            <a:scrgbClr r="0" g="0" b="0"/>
          </a:fillRef>
          <a:effectRef idx="0">
            <a:scrgbClr r="0" g="0" b="0"/>
          </a:effectRef>
          <a:fontRef idx="minor"/>
        </p:style>
      </p:sp>
      <p:sp>
        <p:nvSpPr>
          <p:cNvPr id="440" name="אליפסה 14"/>
          <p:cNvSpPr/>
          <p:nvPr/>
        </p:nvSpPr>
        <p:spPr>
          <a:xfrm>
            <a:off x="7192800" y="3405240"/>
            <a:ext cx="932040" cy="449280"/>
          </a:xfrm>
          <a:prstGeom prst="ellipse">
            <a:avLst/>
          </a:prstGeom>
          <a:noFill/>
          <a:ln w="28440">
            <a:solidFill>
              <a:srgbClr val="FF0000"/>
            </a:solidFill>
            <a:miter/>
          </a:ln>
        </p:spPr>
        <p:style>
          <a:lnRef idx="0">
            <a:scrgbClr r="0" g="0" b="0"/>
          </a:lnRef>
          <a:fillRef idx="0">
            <a:scrgbClr r="0" g="0" b="0"/>
          </a:fillRef>
          <a:effectRef idx="0">
            <a:scrgbClr r="0" g="0" b="0"/>
          </a:effectRef>
          <a:fontRef idx="minor"/>
        </p:style>
      </p:sp>
      <p:sp>
        <p:nvSpPr>
          <p:cNvPr id="441" name="אליפסה 9"/>
          <p:cNvSpPr/>
          <p:nvPr/>
        </p:nvSpPr>
        <p:spPr>
          <a:xfrm>
            <a:off x="5249880" y="2938320"/>
            <a:ext cx="358920" cy="808200"/>
          </a:xfrm>
          <a:prstGeom prst="ellipse">
            <a:avLst/>
          </a:prstGeom>
          <a:noFill/>
          <a:ln w="28440">
            <a:solidFill>
              <a:srgbClr val="FF0000"/>
            </a:solidFill>
            <a:miter/>
          </a:ln>
        </p:spPr>
        <p:style>
          <a:lnRef idx="0">
            <a:scrgbClr r="0" g="0" b="0"/>
          </a:lnRef>
          <a:fillRef idx="0">
            <a:scrgbClr r="0" g="0" b="0"/>
          </a:fillRef>
          <a:effectRef idx="0">
            <a:scrgbClr r="0" g="0" b="0"/>
          </a:effectRef>
          <a:fontRef idx="minor"/>
        </p:style>
      </p:sp>
      <p:sp>
        <p:nvSpPr>
          <p:cNvPr id="442" name="אליפסה 10"/>
          <p:cNvSpPr/>
          <p:nvPr/>
        </p:nvSpPr>
        <p:spPr>
          <a:xfrm>
            <a:off x="5824440" y="2938320"/>
            <a:ext cx="358920" cy="808200"/>
          </a:xfrm>
          <a:prstGeom prst="ellipse">
            <a:avLst/>
          </a:prstGeom>
          <a:noFill/>
          <a:ln w="28440">
            <a:solidFill>
              <a:srgbClr val="FF0000"/>
            </a:solidFill>
            <a:miter/>
          </a:ln>
        </p:spPr>
        <p:style>
          <a:lnRef idx="0">
            <a:scrgbClr r="0" g="0" b="0"/>
          </a:lnRef>
          <a:fillRef idx="0">
            <a:scrgbClr r="0" g="0" b="0"/>
          </a:fillRef>
          <a:effectRef idx="0">
            <a:scrgbClr r="0" g="0" b="0"/>
          </a:effectRef>
          <a:fontRef idx="minor"/>
        </p:style>
      </p:sp>
      <p:sp>
        <p:nvSpPr>
          <p:cNvPr id="443" name="אליפסה 11"/>
          <p:cNvSpPr/>
          <p:nvPr/>
        </p:nvSpPr>
        <p:spPr>
          <a:xfrm>
            <a:off x="6141960" y="2797200"/>
            <a:ext cx="744480" cy="1006560"/>
          </a:xfrm>
          <a:prstGeom prst="ellipse">
            <a:avLst/>
          </a:prstGeom>
          <a:noFill/>
          <a:ln w="28440">
            <a:solidFill>
              <a:srgbClr val="FF0000"/>
            </a:solidFill>
            <a:miter/>
          </a:ln>
        </p:spPr>
        <p:style>
          <a:lnRef idx="0">
            <a:scrgbClr r="0" g="0" b="0"/>
          </a:lnRef>
          <a:fillRef idx="0">
            <a:scrgbClr r="0" g="0" b="0"/>
          </a:fillRef>
          <a:effectRef idx="0">
            <a:scrgbClr r="0" g="0" b="0"/>
          </a:effectRef>
          <a:fontRef idx="minor"/>
        </p:style>
      </p:sp>
      <p:sp>
        <p:nvSpPr>
          <p:cNvPr id="444" name="אליפסה 16"/>
          <p:cNvSpPr/>
          <p:nvPr/>
        </p:nvSpPr>
        <p:spPr>
          <a:xfrm>
            <a:off x="6527880" y="1979640"/>
            <a:ext cx="593640" cy="807840"/>
          </a:xfrm>
          <a:prstGeom prst="ellipse">
            <a:avLst/>
          </a:prstGeom>
          <a:noFill/>
          <a:ln w="28440">
            <a:solidFill>
              <a:srgbClr val="FF0000"/>
            </a:solidFill>
            <a:miter/>
          </a:ln>
        </p:spPr>
        <p:style>
          <a:lnRef idx="0">
            <a:scrgbClr r="0" g="0" b="0"/>
          </a:lnRef>
          <a:fillRef idx="0">
            <a:scrgbClr r="0" g="0" b="0"/>
          </a:fillRef>
          <a:effectRef idx="0">
            <a:scrgbClr r="0" g="0" b="0"/>
          </a:effectRef>
          <a:fontRef idx="minor"/>
        </p:style>
      </p:sp>
      <p:sp>
        <p:nvSpPr>
          <p:cNvPr id="445" name="מלבן מעוגל 26"/>
          <p:cNvSpPr/>
          <p:nvPr/>
        </p:nvSpPr>
        <p:spPr>
          <a:xfrm>
            <a:off x="10539360" y="3108240"/>
            <a:ext cx="1298520" cy="360360"/>
          </a:xfrm>
          <a:custGeom>
            <a:avLst/>
            <a:gdLst/>
            <a:ahLst/>
            <a:cxnLst/>
            <a:rect l="0" t="0" r="r" b="b"/>
            <a:pathLst>
              <a:path w="3609" h="1003">
                <a:moveTo>
                  <a:pt x="167" y="0"/>
                </a:moveTo>
                <a:lnTo>
                  <a:pt x="167" y="0"/>
                </a:lnTo>
                <a:cubicBezTo>
                  <a:pt x="138" y="0"/>
                  <a:pt x="109" y="8"/>
                  <a:pt x="84" y="22"/>
                </a:cubicBezTo>
                <a:cubicBezTo>
                  <a:pt x="58" y="37"/>
                  <a:pt x="37" y="58"/>
                  <a:pt x="22" y="84"/>
                </a:cubicBezTo>
                <a:cubicBezTo>
                  <a:pt x="8" y="109"/>
                  <a:pt x="0" y="138"/>
                  <a:pt x="0" y="167"/>
                </a:cubicBezTo>
                <a:lnTo>
                  <a:pt x="0" y="835"/>
                </a:lnTo>
                <a:lnTo>
                  <a:pt x="0" y="835"/>
                </a:lnTo>
                <a:cubicBezTo>
                  <a:pt x="0" y="864"/>
                  <a:pt x="8" y="893"/>
                  <a:pt x="22" y="919"/>
                </a:cubicBezTo>
                <a:cubicBezTo>
                  <a:pt x="37" y="944"/>
                  <a:pt x="58" y="965"/>
                  <a:pt x="84" y="980"/>
                </a:cubicBezTo>
                <a:cubicBezTo>
                  <a:pt x="109" y="994"/>
                  <a:pt x="138" y="1002"/>
                  <a:pt x="167" y="1002"/>
                </a:cubicBezTo>
                <a:lnTo>
                  <a:pt x="3441" y="1002"/>
                </a:lnTo>
                <a:lnTo>
                  <a:pt x="3441" y="1002"/>
                </a:lnTo>
                <a:cubicBezTo>
                  <a:pt x="3470" y="1002"/>
                  <a:pt x="3499" y="994"/>
                  <a:pt x="3525" y="980"/>
                </a:cubicBezTo>
                <a:cubicBezTo>
                  <a:pt x="3550" y="965"/>
                  <a:pt x="3571" y="944"/>
                  <a:pt x="3586" y="919"/>
                </a:cubicBezTo>
                <a:cubicBezTo>
                  <a:pt x="3600" y="893"/>
                  <a:pt x="3608" y="864"/>
                  <a:pt x="3608" y="835"/>
                </a:cubicBezTo>
                <a:lnTo>
                  <a:pt x="3608" y="167"/>
                </a:lnTo>
                <a:lnTo>
                  <a:pt x="3608" y="167"/>
                </a:lnTo>
                <a:lnTo>
                  <a:pt x="3608" y="167"/>
                </a:lnTo>
                <a:cubicBezTo>
                  <a:pt x="3608" y="138"/>
                  <a:pt x="3600" y="109"/>
                  <a:pt x="3586" y="84"/>
                </a:cubicBezTo>
                <a:cubicBezTo>
                  <a:pt x="3571" y="58"/>
                  <a:pt x="3550" y="37"/>
                  <a:pt x="3525" y="22"/>
                </a:cubicBezTo>
                <a:cubicBezTo>
                  <a:pt x="3499" y="8"/>
                  <a:pt x="3470" y="0"/>
                  <a:pt x="3441" y="0"/>
                </a:cubicBezTo>
                <a:lnTo>
                  <a:pt x="167" y="0"/>
                </a:lnTo>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תפעול</a:t>
            </a:r>
            <a:endParaRPr lang="en-US" sz="1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6" name="מלבן 3"/>
          <p:cNvSpPr/>
          <p:nvPr/>
        </p:nvSpPr>
        <p:spPr>
          <a:xfrm>
            <a:off x="8965080" y="241200"/>
            <a:ext cx="1485360" cy="7034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תפעול</a:t>
            </a:r>
            <a:endParaRPr lang="en-US" sz="4000" b="0" strike="noStrike" spc="-1">
              <a:solidFill>
                <a:srgbClr val="000000"/>
              </a:solidFill>
              <a:latin typeface="Calibri"/>
            </a:endParaRPr>
          </a:p>
        </p:txBody>
      </p:sp>
      <p:sp>
        <p:nvSpPr>
          <p:cNvPr id="447" name="Rectangle 3"/>
          <p:cNvSpPr/>
          <p:nvPr/>
        </p:nvSpPr>
        <p:spPr>
          <a:xfrm>
            <a:off x="1504800" y="1295280"/>
            <a:ext cx="7498080" cy="3124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79000"/>
          </a:bodyPr>
          <a:lstStyle/>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בורר הקובע את הזמן שבו ה"שער" יהיה פתוח (זמן ספירת התדר)</a:t>
            </a:r>
            <a:r>
              <a:rPr lang="he-IL" sz="2400" b="0" strike="noStrike" spc="-1">
                <a:solidFill>
                  <a:srgbClr val="000000"/>
                </a:solidFill>
                <a:latin typeface="Calibri"/>
                <a:ea typeface="Calibri"/>
              </a:rPr>
              <a:t>    </a:t>
            </a: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ea typeface="Calibri"/>
              </a:rPr>
              <a:t>          </a:t>
            </a: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כפתור הדלקה וכיבוי</a:t>
            </a:r>
            <a:r>
              <a:rPr lang="he-IL" sz="2400" b="0" strike="noStrike" spc="-1">
                <a:solidFill>
                  <a:srgbClr val="000000"/>
                </a:solidFill>
                <a:latin typeface="Calibri"/>
                <a:ea typeface="Calibri"/>
              </a:rPr>
              <a:t>. </a:t>
            </a: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כפתור האחראי להעביר בין בחירה של הפונקציות העליונות לפונקציות התחתונות (הכחולות)</a:t>
            </a:r>
            <a:r>
              <a:rPr lang="he-IL" sz="2400" b="0" strike="noStrike" spc="-1">
                <a:solidFill>
                  <a:srgbClr val="000000"/>
                </a:solidFill>
                <a:latin typeface="Calibri"/>
                <a:ea typeface="Calibri"/>
              </a:rPr>
              <a:t> .</a:t>
            </a:r>
            <a:endParaRPr lang="en-US" sz="2400" b="0" strike="noStrike" spc="-1">
              <a:solidFill>
                <a:srgbClr val="000000"/>
              </a:solidFill>
              <a:latin typeface="Calibri"/>
            </a:endParaRPr>
          </a:p>
        </p:txBody>
      </p:sp>
      <p:pic>
        <p:nvPicPr>
          <p:cNvPr id="448" name="Picture 2"/>
          <p:cNvPicPr/>
          <p:nvPr/>
        </p:nvPicPr>
        <p:blipFill>
          <a:blip r:embed="rId3"/>
          <a:stretch/>
        </p:blipFill>
        <p:spPr>
          <a:xfrm>
            <a:off x="9429840" y="1523880"/>
            <a:ext cx="792000" cy="1152720"/>
          </a:xfrm>
          <a:prstGeom prst="rect">
            <a:avLst/>
          </a:prstGeom>
          <a:ln w="0">
            <a:noFill/>
          </a:ln>
        </p:spPr>
      </p:pic>
      <p:pic>
        <p:nvPicPr>
          <p:cNvPr id="449" name="Picture 7"/>
          <p:cNvPicPr/>
          <p:nvPr/>
        </p:nvPicPr>
        <p:blipFill>
          <a:blip r:embed="rId4"/>
          <a:stretch/>
        </p:blipFill>
        <p:spPr>
          <a:xfrm>
            <a:off x="9429840" y="2857680"/>
            <a:ext cx="695160" cy="927000"/>
          </a:xfrm>
          <a:prstGeom prst="rect">
            <a:avLst/>
          </a:prstGeom>
          <a:ln w="0">
            <a:noFill/>
          </a:ln>
        </p:spPr>
      </p:pic>
      <p:pic>
        <p:nvPicPr>
          <p:cNvPr id="450" name="Picture 15"/>
          <p:cNvPicPr/>
          <p:nvPr/>
        </p:nvPicPr>
        <p:blipFill>
          <a:blip r:embed="rId5"/>
          <a:srcRect t="5973"/>
          <a:stretch/>
        </p:blipFill>
        <p:spPr>
          <a:xfrm>
            <a:off x="9566280" y="4172040"/>
            <a:ext cx="420840" cy="1103400"/>
          </a:xfrm>
          <a:prstGeom prst="rect">
            <a:avLst/>
          </a:prstGeom>
          <a:ln w="0">
            <a:noFill/>
          </a:ln>
        </p:spPr>
      </p:pic>
      <p:sp>
        <p:nvSpPr>
          <p:cNvPr id="451" name="מלבן מעוגל 21"/>
          <p:cNvSpPr/>
          <p:nvPr/>
        </p:nvSpPr>
        <p:spPr>
          <a:xfrm>
            <a:off x="10539360" y="3108240"/>
            <a:ext cx="1298520" cy="360360"/>
          </a:xfrm>
          <a:custGeom>
            <a:avLst/>
            <a:gdLst/>
            <a:ahLst/>
            <a:cxnLst/>
            <a:rect l="0" t="0" r="r" b="b"/>
            <a:pathLst>
              <a:path w="3609" h="1003">
                <a:moveTo>
                  <a:pt x="167" y="0"/>
                </a:moveTo>
                <a:lnTo>
                  <a:pt x="167" y="0"/>
                </a:lnTo>
                <a:cubicBezTo>
                  <a:pt x="138" y="0"/>
                  <a:pt x="109" y="8"/>
                  <a:pt x="84" y="22"/>
                </a:cubicBezTo>
                <a:cubicBezTo>
                  <a:pt x="58" y="37"/>
                  <a:pt x="37" y="58"/>
                  <a:pt x="22" y="84"/>
                </a:cubicBezTo>
                <a:cubicBezTo>
                  <a:pt x="8" y="109"/>
                  <a:pt x="0" y="138"/>
                  <a:pt x="0" y="167"/>
                </a:cubicBezTo>
                <a:lnTo>
                  <a:pt x="0" y="835"/>
                </a:lnTo>
                <a:lnTo>
                  <a:pt x="0" y="835"/>
                </a:lnTo>
                <a:cubicBezTo>
                  <a:pt x="0" y="864"/>
                  <a:pt x="8" y="893"/>
                  <a:pt x="22" y="919"/>
                </a:cubicBezTo>
                <a:cubicBezTo>
                  <a:pt x="37" y="944"/>
                  <a:pt x="58" y="965"/>
                  <a:pt x="84" y="980"/>
                </a:cubicBezTo>
                <a:cubicBezTo>
                  <a:pt x="109" y="994"/>
                  <a:pt x="138" y="1002"/>
                  <a:pt x="167" y="1002"/>
                </a:cubicBezTo>
                <a:lnTo>
                  <a:pt x="3441" y="1002"/>
                </a:lnTo>
                <a:lnTo>
                  <a:pt x="3441" y="1002"/>
                </a:lnTo>
                <a:cubicBezTo>
                  <a:pt x="3470" y="1002"/>
                  <a:pt x="3499" y="994"/>
                  <a:pt x="3525" y="980"/>
                </a:cubicBezTo>
                <a:cubicBezTo>
                  <a:pt x="3550" y="965"/>
                  <a:pt x="3571" y="944"/>
                  <a:pt x="3586" y="919"/>
                </a:cubicBezTo>
                <a:cubicBezTo>
                  <a:pt x="3600" y="893"/>
                  <a:pt x="3608" y="864"/>
                  <a:pt x="3608" y="835"/>
                </a:cubicBezTo>
                <a:lnTo>
                  <a:pt x="3608" y="167"/>
                </a:lnTo>
                <a:lnTo>
                  <a:pt x="3608" y="167"/>
                </a:lnTo>
                <a:lnTo>
                  <a:pt x="3608" y="167"/>
                </a:lnTo>
                <a:cubicBezTo>
                  <a:pt x="3608" y="138"/>
                  <a:pt x="3600" y="109"/>
                  <a:pt x="3586" y="84"/>
                </a:cubicBezTo>
                <a:cubicBezTo>
                  <a:pt x="3571" y="58"/>
                  <a:pt x="3550" y="37"/>
                  <a:pt x="3525" y="22"/>
                </a:cubicBezTo>
                <a:cubicBezTo>
                  <a:pt x="3499" y="8"/>
                  <a:pt x="3470" y="0"/>
                  <a:pt x="3441" y="0"/>
                </a:cubicBezTo>
                <a:lnTo>
                  <a:pt x="167" y="0"/>
                </a:lnTo>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תפעול</a:t>
            </a:r>
            <a:endParaRPr lang="en-US" sz="1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42" presetClass="entr" fill="hold" nodeType="clickEffect">
                                  <p:stCondLst>
                                    <p:cond delay="0"/>
                                  </p:stCondLst>
                                  <p:childTnLst>
                                    <p:set>
                                      <p:cBhvr>
                                        <p:cTn id="6" dur="1" fill="hold">
                                          <p:stCondLst>
                                            <p:cond delay="0"/>
                                          </p:stCondLst>
                                        </p:cTn>
                                        <p:tgtEl>
                                          <p:spTgt spid="447">
                                            <p:txEl>
                                              <p:pRg st="1" end="1"/>
                                            </p:txEl>
                                          </p:spTgt>
                                        </p:tgtEl>
                                        <p:attrNameLst>
                                          <p:attrName>style.visibility</p:attrName>
                                        </p:attrNameLst>
                                      </p:cBhvr>
                                      <p:to>
                                        <p:strVal val="visible"/>
                                      </p:to>
                                    </p:set>
                                    <p:animEffect transition="in" filter="fade">
                                      <p:cBhvr additive="repl">
                                        <p:cTn id="7" dur="1000"/>
                                        <p:tgtEl>
                                          <p:spTgt spid="447">
                                            <p:txEl>
                                              <p:pRg st="1" end="1"/>
                                            </p:txEl>
                                          </p:spTgt>
                                        </p:tgtEl>
                                      </p:cBhvr>
                                    </p:animEffect>
                                    <p:anim calcmode="lin" valueType="num">
                                      <p:cBhvr additive="repl">
                                        <p:cTn id="8" dur="1000" fill="hold"/>
                                        <p:tgtEl>
                                          <p:spTgt spid="447">
                                            <p:txEl>
                                              <p:pRg st="1" end="1"/>
                                            </p:txEl>
                                          </p:spTgt>
                                        </p:tgtEl>
                                        <p:attrNameLst>
                                          <p:attrName>ppt_x</p:attrName>
                                        </p:attrNameLst>
                                      </p:cBhvr>
                                      <p:tavLst>
                                        <p:tav tm="0">
                                          <p:val>
                                            <p:strVal val="#ppt_x"/>
                                          </p:val>
                                        </p:tav>
                                        <p:tav tm="100000">
                                          <p:val>
                                            <p:strVal val="#ppt_x"/>
                                          </p:val>
                                        </p:tav>
                                      </p:tavLst>
                                    </p:anim>
                                    <p:anim calcmode="lin" valueType="num">
                                      <p:cBhvr additive="repl">
                                        <p:cTn id="9" dur="1000" fill="hold"/>
                                        <p:tgtEl>
                                          <p:spTgt spid="44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fill="hold" nodeType="clickEffect">
                                  <p:stCondLst>
                                    <p:cond delay="0"/>
                                  </p:stCondLst>
                                  <p:childTnLst>
                                    <p:set>
                                      <p:cBhvr>
                                        <p:cTn id="13" dur="1" fill="hold">
                                          <p:stCondLst>
                                            <p:cond delay="0"/>
                                          </p:stCondLst>
                                        </p:cTn>
                                        <p:tgtEl>
                                          <p:spTgt spid="447">
                                            <p:txEl>
                                              <p:pRg st="4" end="4"/>
                                            </p:txEl>
                                          </p:spTgt>
                                        </p:tgtEl>
                                        <p:attrNameLst>
                                          <p:attrName>style.visibility</p:attrName>
                                        </p:attrNameLst>
                                      </p:cBhvr>
                                      <p:to>
                                        <p:strVal val="visible"/>
                                      </p:to>
                                    </p:set>
                                    <p:animEffect transition="in" filter="fade">
                                      <p:cBhvr additive="repl">
                                        <p:cTn id="14" dur="1000"/>
                                        <p:tgtEl>
                                          <p:spTgt spid="447">
                                            <p:txEl>
                                              <p:pRg st="4" end="4"/>
                                            </p:txEl>
                                          </p:spTgt>
                                        </p:tgtEl>
                                      </p:cBhvr>
                                    </p:animEffect>
                                    <p:anim calcmode="lin" valueType="num">
                                      <p:cBhvr additive="repl">
                                        <p:cTn id="15" dur="1000" fill="hold"/>
                                        <p:tgtEl>
                                          <p:spTgt spid="447">
                                            <p:txEl>
                                              <p:pRg st="4" end="4"/>
                                            </p:txEl>
                                          </p:spTgt>
                                        </p:tgtEl>
                                        <p:attrNameLst>
                                          <p:attrName>ppt_x</p:attrName>
                                        </p:attrNameLst>
                                      </p:cBhvr>
                                      <p:tavLst>
                                        <p:tav tm="0">
                                          <p:val>
                                            <p:strVal val="#ppt_x"/>
                                          </p:val>
                                        </p:tav>
                                        <p:tav tm="100000">
                                          <p:val>
                                            <p:strVal val="#ppt_x"/>
                                          </p:val>
                                        </p:tav>
                                      </p:tavLst>
                                    </p:anim>
                                    <p:anim calcmode="lin" valueType="num">
                                      <p:cBhvr additive="repl">
                                        <p:cTn id="16" dur="1000" fill="hold"/>
                                        <p:tgtEl>
                                          <p:spTgt spid="44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fill="hold" nodeType="clickEffect">
                                  <p:stCondLst>
                                    <p:cond delay="0"/>
                                  </p:stCondLst>
                                  <p:childTnLst>
                                    <p:set>
                                      <p:cBhvr>
                                        <p:cTn id="20" dur="1" fill="hold">
                                          <p:stCondLst>
                                            <p:cond delay="0"/>
                                          </p:stCondLst>
                                        </p:cTn>
                                        <p:tgtEl>
                                          <p:spTgt spid="447">
                                            <p:txEl>
                                              <p:pRg st="7" end="7"/>
                                            </p:txEl>
                                          </p:spTgt>
                                        </p:tgtEl>
                                        <p:attrNameLst>
                                          <p:attrName>style.visibility</p:attrName>
                                        </p:attrNameLst>
                                      </p:cBhvr>
                                      <p:to>
                                        <p:strVal val="visible"/>
                                      </p:to>
                                    </p:set>
                                    <p:animEffect transition="in" filter="fade">
                                      <p:cBhvr additive="repl">
                                        <p:cTn id="21" dur="1000"/>
                                        <p:tgtEl>
                                          <p:spTgt spid="447">
                                            <p:txEl>
                                              <p:pRg st="7" end="7"/>
                                            </p:txEl>
                                          </p:spTgt>
                                        </p:tgtEl>
                                      </p:cBhvr>
                                    </p:animEffect>
                                    <p:anim calcmode="lin" valueType="num">
                                      <p:cBhvr additive="repl">
                                        <p:cTn id="22" dur="1000" fill="hold"/>
                                        <p:tgtEl>
                                          <p:spTgt spid="447">
                                            <p:txEl>
                                              <p:pRg st="7" end="7"/>
                                            </p:txEl>
                                          </p:spTgt>
                                        </p:tgtEl>
                                        <p:attrNameLst>
                                          <p:attrName>ppt_x</p:attrName>
                                        </p:attrNameLst>
                                      </p:cBhvr>
                                      <p:tavLst>
                                        <p:tav tm="0">
                                          <p:val>
                                            <p:strVal val="#ppt_x"/>
                                          </p:val>
                                        </p:tav>
                                        <p:tav tm="100000">
                                          <p:val>
                                            <p:strVal val="#ppt_x"/>
                                          </p:val>
                                        </p:tav>
                                      </p:tavLst>
                                    </p:anim>
                                    <p:anim calcmode="lin" valueType="num">
                                      <p:cBhvr additive="repl">
                                        <p:cTn id="23" dur="1000" fill="hold"/>
                                        <p:tgtEl>
                                          <p:spTgt spid="447">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2" name="מלבן 3"/>
          <p:cNvSpPr/>
          <p:nvPr/>
        </p:nvSpPr>
        <p:spPr>
          <a:xfrm>
            <a:off x="8180640" y="241200"/>
            <a:ext cx="2312640" cy="7034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אופן חיבור</a:t>
            </a:r>
            <a:endParaRPr lang="en-US" sz="4000" b="0" strike="noStrike" spc="-1">
              <a:solidFill>
                <a:srgbClr val="000000"/>
              </a:solidFill>
              <a:latin typeface="Calibri"/>
            </a:endParaRPr>
          </a:p>
        </p:txBody>
      </p:sp>
      <p:sp>
        <p:nvSpPr>
          <p:cNvPr id="453" name="Rectangle 3"/>
          <p:cNvSpPr/>
          <p:nvPr/>
        </p:nvSpPr>
        <p:spPr>
          <a:xfrm>
            <a:off x="1336680" y="1765440"/>
            <a:ext cx="7067520" cy="31240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a:bodyPr>
          <a:lstStyle/>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כניסה</a:t>
            </a:r>
            <a:r>
              <a:rPr lang="he-IL" sz="2400" b="0" strike="noStrike" spc="-1">
                <a:solidFill>
                  <a:srgbClr val="000000"/>
                </a:solidFill>
                <a:latin typeface="Calibri"/>
                <a:ea typeface="Calibri"/>
              </a:rPr>
              <a:t> </a:t>
            </a:r>
            <a:r>
              <a:rPr lang="en-US" sz="2400" b="0" strike="noStrike" spc="-1">
                <a:solidFill>
                  <a:srgbClr val="000000"/>
                </a:solidFill>
                <a:latin typeface="Calibri"/>
                <a:ea typeface="Calibri"/>
              </a:rPr>
              <a:t>A – </a:t>
            </a:r>
            <a:r>
              <a:rPr lang="he-IL" sz="2400" b="0" strike="noStrike" spc="-1">
                <a:solidFill>
                  <a:srgbClr val="000000"/>
                </a:solidFill>
                <a:latin typeface="Calibri"/>
                <a:ea typeface="Calibri"/>
              </a:rPr>
              <a:t> </a:t>
            </a:r>
            <a:r>
              <a:rPr lang="he-IL" sz="2400" b="0" strike="noStrike" spc="-1">
                <a:solidFill>
                  <a:srgbClr val="000000"/>
                </a:solidFill>
                <a:latin typeface="Calibri"/>
                <a:cs typeface="Calibri"/>
              </a:rPr>
              <a:t>לשם נחבר את האות שנרצה למדוד</a:t>
            </a:r>
            <a:r>
              <a:rPr lang="he-IL" sz="2400" b="0" strike="noStrike" spc="-1">
                <a:solidFill>
                  <a:srgbClr val="000000"/>
                </a:solidFill>
                <a:latin typeface="Calibri"/>
                <a:ea typeface="Calibri"/>
              </a:rPr>
              <a:t> </a:t>
            </a: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כניסה</a:t>
            </a:r>
            <a:r>
              <a:rPr lang="he-IL" sz="2400" b="0" strike="noStrike" spc="-1">
                <a:solidFill>
                  <a:srgbClr val="000000"/>
                </a:solidFill>
                <a:latin typeface="Calibri"/>
                <a:ea typeface="Calibri"/>
              </a:rPr>
              <a:t> </a:t>
            </a:r>
            <a:r>
              <a:rPr lang="en-US" sz="2400" b="0" strike="noStrike" spc="-1">
                <a:solidFill>
                  <a:srgbClr val="000000"/>
                </a:solidFill>
                <a:latin typeface="Calibri"/>
                <a:ea typeface="Calibri"/>
              </a:rPr>
              <a:t> B- </a:t>
            </a:r>
            <a:r>
              <a:rPr lang="he-IL" sz="2400" b="0" strike="noStrike" spc="-1">
                <a:solidFill>
                  <a:srgbClr val="000000"/>
                </a:solidFill>
                <a:latin typeface="Calibri"/>
                <a:cs typeface="Calibri"/>
              </a:rPr>
              <a:t>מכניסה זו נבצע פעולות בין האות מכניסה</a:t>
            </a:r>
            <a:r>
              <a:rPr lang="he-IL" sz="2400" b="0" strike="noStrike" spc="-1">
                <a:solidFill>
                  <a:srgbClr val="000000"/>
                </a:solidFill>
                <a:latin typeface="Calibri"/>
                <a:ea typeface="Calibri"/>
              </a:rPr>
              <a:t> </a:t>
            </a:r>
            <a:r>
              <a:rPr lang="en-US" sz="2400" b="0" strike="noStrike" spc="-1">
                <a:solidFill>
                  <a:srgbClr val="000000"/>
                </a:solidFill>
                <a:latin typeface="Calibri"/>
                <a:ea typeface="Calibri"/>
              </a:rPr>
              <a:t>A</a:t>
            </a: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כניסה</a:t>
            </a:r>
            <a:r>
              <a:rPr lang="he-IL" sz="2400" b="0" strike="noStrike" spc="-1">
                <a:solidFill>
                  <a:srgbClr val="000000"/>
                </a:solidFill>
                <a:latin typeface="Calibri"/>
                <a:ea typeface="Calibri"/>
              </a:rPr>
              <a:t> </a:t>
            </a:r>
            <a:r>
              <a:rPr lang="en-US" sz="2400" b="0" strike="noStrike" spc="-1">
                <a:solidFill>
                  <a:srgbClr val="000000"/>
                </a:solidFill>
                <a:latin typeface="Calibri"/>
                <a:ea typeface="Calibri"/>
              </a:rPr>
              <a:t>C – </a:t>
            </a:r>
            <a:r>
              <a:rPr lang="he-IL" sz="2400" b="0" strike="noStrike" spc="-1">
                <a:solidFill>
                  <a:srgbClr val="000000"/>
                </a:solidFill>
                <a:latin typeface="Calibri"/>
                <a:ea typeface="Calibri"/>
              </a:rPr>
              <a:t> </a:t>
            </a:r>
            <a:r>
              <a:rPr lang="he-IL" sz="2400" b="0" strike="noStrike" spc="-1">
                <a:solidFill>
                  <a:srgbClr val="000000"/>
                </a:solidFill>
                <a:latin typeface="Calibri"/>
                <a:cs typeface="Calibri"/>
              </a:rPr>
              <a:t>אליה נחבר תדר נוסף שנרצה למדוד</a:t>
            </a: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p:txBody>
      </p:sp>
      <p:pic>
        <p:nvPicPr>
          <p:cNvPr id="454" name="Picture 5"/>
          <p:cNvPicPr/>
          <p:nvPr/>
        </p:nvPicPr>
        <p:blipFill>
          <a:blip r:embed="rId3"/>
          <a:stretch/>
        </p:blipFill>
        <p:spPr>
          <a:xfrm>
            <a:off x="8796240" y="1919160"/>
            <a:ext cx="1133640" cy="781200"/>
          </a:xfrm>
          <a:prstGeom prst="rect">
            <a:avLst/>
          </a:prstGeom>
          <a:ln w="0">
            <a:noFill/>
          </a:ln>
        </p:spPr>
      </p:pic>
      <p:pic>
        <p:nvPicPr>
          <p:cNvPr id="455" name="Picture 6"/>
          <p:cNvPicPr/>
          <p:nvPr/>
        </p:nvPicPr>
        <p:blipFill>
          <a:blip r:embed="rId4"/>
          <a:stretch/>
        </p:blipFill>
        <p:spPr>
          <a:xfrm>
            <a:off x="8901000" y="3186000"/>
            <a:ext cx="1160640" cy="719280"/>
          </a:xfrm>
          <a:prstGeom prst="rect">
            <a:avLst/>
          </a:prstGeom>
          <a:ln w="0">
            <a:noFill/>
          </a:ln>
        </p:spPr>
      </p:pic>
      <p:pic>
        <p:nvPicPr>
          <p:cNvPr id="456" name="Picture 14"/>
          <p:cNvPicPr/>
          <p:nvPr/>
        </p:nvPicPr>
        <p:blipFill>
          <a:blip r:embed="rId5"/>
          <a:stretch/>
        </p:blipFill>
        <p:spPr>
          <a:xfrm>
            <a:off x="8691480" y="4367160"/>
            <a:ext cx="1370160" cy="741240"/>
          </a:xfrm>
          <a:prstGeom prst="rect">
            <a:avLst/>
          </a:prstGeom>
          <a:ln w="0">
            <a:noFill/>
          </a:ln>
        </p:spPr>
      </p:pic>
      <p:sp>
        <p:nvSpPr>
          <p:cNvPr id="457" name="מלבן מעוגל 20"/>
          <p:cNvSpPr/>
          <p:nvPr/>
        </p:nvSpPr>
        <p:spPr>
          <a:xfrm>
            <a:off x="10537920" y="3578400"/>
            <a:ext cx="1298520" cy="360360"/>
          </a:xfrm>
          <a:custGeom>
            <a:avLst/>
            <a:gdLst/>
            <a:ahLst/>
            <a:cxnLst/>
            <a:rect l="0" t="0" r="r" b="b"/>
            <a:pathLst>
              <a:path w="3609" h="1003">
                <a:moveTo>
                  <a:pt x="167" y="0"/>
                </a:moveTo>
                <a:lnTo>
                  <a:pt x="167" y="0"/>
                </a:lnTo>
                <a:cubicBezTo>
                  <a:pt x="138" y="0"/>
                  <a:pt x="109" y="8"/>
                  <a:pt x="84" y="22"/>
                </a:cubicBezTo>
                <a:cubicBezTo>
                  <a:pt x="58" y="37"/>
                  <a:pt x="37" y="58"/>
                  <a:pt x="22" y="84"/>
                </a:cubicBezTo>
                <a:cubicBezTo>
                  <a:pt x="8" y="109"/>
                  <a:pt x="0" y="138"/>
                  <a:pt x="0" y="167"/>
                </a:cubicBezTo>
                <a:lnTo>
                  <a:pt x="0" y="835"/>
                </a:lnTo>
                <a:lnTo>
                  <a:pt x="0" y="835"/>
                </a:lnTo>
                <a:cubicBezTo>
                  <a:pt x="0" y="864"/>
                  <a:pt x="8" y="893"/>
                  <a:pt x="22" y="919"/>
                </a:cubicBezTo>
                <a:cubicBezTo>
                  <a:pt x="37" y="944"/>
                  <a:pt x="58" y="965"/>
                  <a:pt x="84" y="980"/>
                </a:cubicBezTo>
                <a:cubicBezTo>
                  <a:pt x="109" y="994"/>
                  <a:pt x="138" y="1002"/>
                  <a:pt x="167" y="1002"/>
                </a:cubicBezTo>
                <a:lnTo>
                  <a:pt x="3441" y="1002"/>
                </a:lnTo>
                <a:lnTo>
                  <a:pt x="3441" y="1002"/>
                </a:lnTo>
                <a:cubicBezTo>
                  <a:pt x="3470" y="1002"/>
                  <a:pt x="3499" y="994"/>
                  <a:pt x="3525" y="980"/>
                </a:cubicBezTo>
                <a:cubicBezTo>
                  <a:pt x="3550" y="965"/>
                  <a:pt x="3571" y="944"/>
                  <a:pt x="3586" y="919"/>
                </a:cubicBezTo>
                <a:cubicBezTo>
                  <a:pt x="3600" y="893"/>
                  <a:pt x="3608" y="864"/>
                  <a:pt x="3608" y="835"/>
                </a:cubicBezTo>
                <a:lnTo>
                  <a:pt x="3608" y="167"/>
                </a:lnTo>
                <a:lnTo>
                  <a:pt x="3608" y="167"/>
                </a:lnTo>
                <a:lnTo>
                  <a:pt x="3608" y="167"/>
                </a:lnTo>
                <a:cubicBezTo>
                  <a:pt x="3608" y="138"/>
                  <a:pt x="3600" y="109"/>
                  <a:pt x="3586" y="84"/>
                </a:cubicBezTo>
                <a:cubicBezTo>
                  <a:pt x="3571" y="58"/>
                  <a:pt x="3550" y="37"/>
                  <a:pt x="3525" y="22"/>
                </a:cubicBezTo>
                <a:cubicBezTo>
                  <a:pt x="3499" y="8"/>
                  <a:pt x="3470" y="0"/>
                  <a:pt x="3441" y="0"/>
                </a:cubicBezTo>
                <a:lnTo>
                  <a:pt x="167" y="0"/>
                </a:lnTo>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אופן חיבור</a:t>
            </a:r>
            <a:endParaRPr lang="en-US" sz="1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42" presetClass="entr" fill="hold" nodeType="clickEffect">
                                  <p:stCondLst>
                                    <p:cond delay="0"/>
                                  </p:stCondLst>
                                  <p:childTnLst>
                                    <p:set>
                                      <p:cBhvr>
                                        <p:cTn id="6" dur="1" fill="hold">
                                          <p:stCondLst>
                                            <p:cond delay="0"/>
                                          </p:stCondLst>
                                        </p:cTn>
                                        <p:tgtEl>
                                          <p:spTgt spid="453">
                                            <p:txEl>
                                              <p:pRg st="0" end="0"/>
                                            </p:txEl>
                                          </p:spTgt>
                                        </p:tgtEl>
                                        <p:attrNameLst>
                                          <p:attrName>style.visibility</p:attrName>
                                        </p:attrNameLst>
                                      </p:cBhvr>
                                      <p:to>
                                        <p:strVal val="visible"/>
                                      </p:to>
                                    </p:set>
                                    <p:animEffect transition="in" filter="fade">
                                      <p:cBhvr additive="repl">
                                        <p:cTn id="7" dur="1000"/>
                                        <p:tgtEl>
                                          <p:spTgt spid="453">
                                            <p:txEl>
                                              <p:pRg st="0" end="0"/>
                                            </p:txEl>
                                          </p:spTgt>
                                        </p:tgtEl>
                                      </p:cBhvr>
                                    </p:animEffect>
                                    <p:anim calcmode="lin" valueType="num">
                                      <p:cBhvr additive="repl">
                                        <p:cTn id="8" dur="1000" fill="hold"/>
                                        <p:tgtEl>
                                          <p:spTgt spid="453">
                                            <p:txEl>
                                              <p:pRg st="0" end="0"/>
                                            </p:txEl>
                                          </p:spTgt>
                                        </p:tgtEl>
                                        <p:attrNameLst>
                                          <p:attrName>ppt_x</p:attrName>
                                        </p:attrNameLst>
                                      </p:cBhvr>
                                      <p:tavLst>
                                        <p:tav tm="0">
                                          <p:val>
                                            <p:strVal val="#ppt_x"/>
                                          </p:val>
                                        </p:tav>
                                        <p:tav tm="100000">
                                          <p:val>
                                            <p:strVal val="#ppt_x"/>
                                          </p:val>
                                        </p:tav>
                                      </p:tavLst>
                                    </p:anim>
                                    <p:anim calcmode="lin" valueType="num">
                                      <p:cBhvr additive="repl">
                                        <p:cTn id="9" dur="1000" fill="hold"/>
                                        <p:tgtEl>
                                          <p:spTgt spid="45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fill="hold" nodeType="clickEffect">
                                  <p:stCondLst>
                                    <p:cond delay="0"/>
                                  </p:stCondLst>
                                  <p:childTnLst>
                                    <p:set>
                                      <p:cBhvr>
                                        <p:cTn id="13" dur="1" fill="hold">
                                          <p:stCondLst>
                                            <p:cond delay="0"/>
                                          </p:stCondLst>
                                        </p:cTn>
                                        <p:tgtEl>
                                          <p:spTgt spid="453">
                                            <p:txEl>
                                              <p:pRg st="3" end="3"/>
                                            </p:txEl>
                                          </p:spTgt>
                                        </p:tgtEl>
                                        <p:attrNameLst>
                                          <p:attrName>style.visibility</p:attrName>
                                        </p:attrNameLst>
                                      </p:cBhvr>
                                      <p:to>
                                        <p:strVal val="visible"/>
                                      </p:to>
                                    </p:set>
                                    <p:animEffect transition="in" filter="fade">
                                      <p:cBhvr additive="repl">
                                        <p:cTn id="14" dur="1000"/>
                                        <p:tgtEl>
                                          <p:spTgt spid="453">
                                            <p:txEl>
                                              <p:pRg st="3" end="3"/>
                                            </p:txEl>
                                          </p:spTgt>
                                        </p:tgtEl>
                                      </p:cBhvr>
                                    </p:animEffect>
                                    <p:anim calcmode="lin" valueType="num">
                                      <p:cBhvr additive="repl">
                                        <p:cTn id="15" dur="1000" fill="hold"/>
                                        <p:tgtEl>
                                          <p:spTgt spid="453">
                                            <p:txEl>
                                              <p:pRg st="3" end="3"/>
                                            </p:txEl>
                                          </p:spTgt>
                                        </p:tgtEl>
                                        <p:attrNameLst>
                                          <p:attrName>ppt_x</p:attrName>
                                        </p:attrNameLst>
                                      </p:cBhvr>
                                      <p:tavLst>
                                        <p:tav tm="0">
                                          <p:val>
                                            <p:strVal val="#ppt_x"/>
                                          </p:val>
                                        </p:tav>
                                        <p:tav tm="100000">
                                          <p:val>
                                            <p:strVal val="#ppt_x"/>
                                          </p:val>
                                        </p:tav>
                                      </p:tavLst>
                                    </p:anim>
                                    <p:anim calcmode="lin" valueType="num">
                                      <p:cBhvr additive="repl">
                                        <p:cTn id="16" dur="1000" fill="hold"/>
                                        <p:tgtEl>
                                          <p:spTgt spid="453">
                                            <p:txEl>
                                              <p:pRg st="3" end="3"/>
                                            </p:txEl>
                                          </p:spTgt>
                                        </p:tgtEl>
                                        <p:attrNameLst>
                                          <p:attrName>ppt_y</p:attrName>
                                        </p:attrNameLst>
                                      </p:cBhvr>
                                      <p:tavLst>
                                        <p:tav tm="0">
                                          <p:val>
                                            <p:strVal val="#ppt_y+.1"/>
                                          </p:val>
                                        </p:tav>
                                        <p:tav tm="100000">
                                          <p:val>
                                            <p:strVal val="#ppt_y"/>
                                          </p:val>
                                        </p:tav>
                                      </p:tavLst>
                                    </p:anim>
                                  </p:childTnLst>
                                </p:cTn>
                              </p:par>
                              <p:animClr clrSpc="rgb" dir="cw">
                                <p:cBhvr>
                                  <p:cTn id="17" dur="1" fill="hold">
                                    <p:stCondLst>
                                      <p:cond delay="0"/>
                                    </p:stCondLst>
                                  </p:cTn>
                                  <p:tgtEl>
                                    <p:spTgt spid="453">
                                      <p:txEl>
                                        <p:pRg st="0" end="0"/>
                                      </p:txEl>
                                    </p:spTgt>
                                  </p:tgtEl>
                                  <p:attrNameLst>
                                    <p:attrName>ppt_c</p:attrName>
                                  </p:attrNameLst>
                                </p:cBhvr>
                                <p:to>
                                  <a:srgbClr val="000000"/>
                                </p:to>
                              </p:animClr>
                            </p:childTnLst>
                          </p:cTn>
                        </p:par>
                      </p:childTnLst>
                    </p:cTn>
                  </p:par>
                  <p:par>
                    <p:cTn id="18" fill="hold">
                      <p:stCondLst>
                        <p:cond delay="indefinite"/>
                      </p:stCondLst>
                      <p:childTnLst>
                        <p:par>
                          <p:cTn id="19" fill="hold">
                            <p:stCondLst>
                              <p:cond delay="0"/>
                            </p:stCondLst>
                            <p:childTnLst>
                              <p:par>
                                <p:cTn id="20" presetID="42" presetClass="entr" fill="hold" nodeType="clickEffect">
                                  <p:stCondLst>
                                    <p:cond delay="0"/>
                                  </p:stCondLst>
                                  <p:childTnLst>
                                    <p:set>
                                      <p:cBhvr>
                                        <p:cTn id="21" dur="1" fill="hold">
                                          <p:stCondLst>
                                            <p:cond delay="0"/>
                                          </p:stCondLst>
                                        </p:cTn>
                                        <p:tgtEl>
                                          <p:spTgt spid="453">
                                            <p:txEl>
                                              <p:pRg st="6" end="6"/>
                                            </p:txEl>
                                          </p:spTgt>
                                        </p:tgtEl>
                                        <p:attrNameLst>
                                          <p:attrName>style.visibility</p:attrName>
                                        </p:attrNameLst>
                                      </p:cBhvr>
                                      <p:to>
                                        <p:strVal val="visible"/>
                                      </p:to>
                                    </p:set>
                                    <p:animEffect transition="in" filter="fade">
                                      <p:cBhvr additive="repl">
                                        <p:cTn id="22" dur="1000"/>
                                        <p:tgtEl>
                                          <p:spTgt spid="453">
                                            <p:txEl>
                                              <p:pRg st="6" end="6"/>
                                            </p:txEl>
                                          </p:spTgt>
                                        </p:tgtEl>
                                      </p:cBhvr>
                                    </p:animEffect>
                                    <p:anim calcmode="lin" valueType="num">
                                      <p:cBhvr additive="repl">
                                        <p:cTn id="23" dur="1000" fill="hold"/>
                                        <p:tgtEl>
                                          <p:spTgt spid="453">
                                            <p:txEl>
                                              <p:pRg st="6" end="6"/>
                                            </p:txEl>
                                          </p:spTgt>
                                        </p:tgtEl>
                                        <p:attrNameLst>
                                          <p:attrName>ppt_x</p:attrName>
                                        </p:attrNameLst>
                                      </p:cBhvr>
                                      <p:tavLst>
                                        <p:tav tm="0">
                                          <p:val>
                                            <p:strVal val="#ppt_x"/>
                                          </p:val>
                                        </p:tav>
                                        <p:tav tm="100000">
                                          <p:val>
                                            <p:strVal val="#ppt_x"/>
                                          </p:val>
                                        </p:tav>
                                      </p:tavLst>
                                    </p:anim>
                                    <p:anim calcmode="lin" valueType="num">
                                      <p:cBhvr additive="repl">
                                        <p:cTn id="24" dur="1000" fill="hold"/>
                                        <p:tgtEl>
                                          <p:spTgt spid="453">
                                            <p:txEl>
                                              <p:pRg st="6" end="6"/>
                                            </p:txEl>
                                          </p:spTgt>
                                        </p:tgtEl>
                                        <p:attrNameLst>
                                          <p:attrName>ppt_y</p:attrName>
                                        </p:attrNameLst>
                                      </p:cBhvr>
                                      <p:tavLst>
                                        <p:tav tm="0">
                                          <p:val>
                                            <p:strVal val="#ppt_y+.1"/>
                                          </p:val>
                                        </p:tav>
                                        <p:tav tm="100000">
                                          <p:val>
                                            <p:strVal val="#ppt_y"/>
                                          </p:val>
                                        </p:tav>
                                      </p:tavLst>
                                    </p:anim>
                                  </p:childTnLst>
                                </p:cTn>
                              </p:par>
                              <p:animClr clrSpc="rgb" dir="cw">
                                <p:cBhvr>
                                  <p:cTn id="25" dur="1" fill="hold">
                                    <p:stCondLst>
                                      <p:cond delay="0"/>
                                    </p:stCondLst>
                                  </p:cTn>
                                  <p:tgtEl>
                                    <p:spTgt spid="453">
                                      <p:txEl>
                                        <p:pRg st="3" end="3"/>
                                      </p:txEl>
                                    </p:spTgt>
                                  </p:tgtEl>
                                  <p:attrNameLst>
                                    <p:attrName>ppt_c</p:attrName>
                                  </p:attrNameLst>
                                </p:cBhvr>
                                <p:to>
                                  <a:srgbClr val="000000"/>
                                </p:to>
                              </p:animClr>
                            </p:childTnLst>
                          </p:cTn>
                        </p:par>
                      </p:childTnLst>
                    </p:cTn>
                  </p:par>
                  <p:par>
                    <p:cTn id="26" fill="hold">
                      <p:stCondLst>
                        <p:cond delay="indefinite"/>
                      </p:stCondLst>
                      <p:childTnLst>
                        <p:par>
                          <p:cTn id="27" fill="hold">
                            <p:stCondLst>
                              <p:cond delay="0"/>
                            </p:stCondLst>
                            <p:childTnLst>
                              <p:animClr clrSpc="rgb" dir="cw">
                                <p:cBhvr>
                                  <p:cTn id="28" dur="1" fill="hold"/>
                                  <p:tgtEl>
                                    <p:spTgt spid="453">
                                      <p:txEl>
                                        <p:pRg st="6" end="6"/>
                                      </p:txEl>
                                    </p:spTgt>
                                  </p:tgtEl>
                                  <p:attrNameLst>
                                    <p:attrName>ppt_c</p:attrName>
                                  </p:attrNameLst>
                                </p:cBhvr>
                                <p:to>
                                  <a:srgbClr val="000000"/>
                                </p:to>
                              </p:animCl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8" name="מלבן 3"/>
          <p:cNvSpPr/>
          <p:nvPr/>
        </p:nvSpPr>
        <p:spPr>
          <a:xfrm>
            <a:off x="7823160" y="241200"/>
            <a:ext cx="2654280" cy="7034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סיכום ביניים</a:t>
            </a:r>
            <a:endParaRPr lang="en-US" sz="4000" b="0" strike="noStrike" spc="-1">
              <a:solidFill>
                <a:srgbClr val="000000"/>
              </a:solidFill>
              <a:latin typeface="Calibri"/>
            </a:endParaRPr>
          </a:p>
        </p:txBody>
      </p:sp>
      <p:sp>
        <p:nvSpPr>
          <p:cNvPr id="459" name="Rectangle 3"/>
          <p:cNvSpPr/>
          <p:nvPr/>
        </p:nvSpPr>
        <p:spPr>
          <a:xfrm>
            <a:off x="3124080" y="1422360"/>
            <a:ext cx="7067520" cy="422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62000"/>
          </a:bodyPr>
          <a:lstStyle/>
          <a:p>
            <a:pPr>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0" strike="noStrike" spc="-1">
                <a:solidFill>
                  <a:srgbClr val="000000"/>
                </a:solidFill>
                <a:latin typeface="Calibri"/>
                <a:cs typeface="Calibri"/>
              </a:rPr>
              <a:t>עד כה למדנו על תפקיד, עקרון פעולה, מבנה פנימי, שימוש ותפעול מונה התדר</a:t>
            </a:r>
            <a:r>
              <a:rPr lang="he-IL" sz="2800" b="0" strike="noStrike" spc="-1">
                <a:solidFill>
                  <a:srgbClr val="000000"/>
                </a:solidFill>
                <a:latin typeface="Calibri"/>
                <a:ea typeface="Calibri"/>
              </a:rPr>
              <a:t>.</a:t>
            </a:r>
            <a:endParaRPr lang="en-US" sz="2800" b="0" strike="noStrike" spc="-1">
              <a:solidFill>
                <a:srgbClr val="000000"/>
              </a:solidFill>
              <a:latin typeface="Calibri"/>
            </a:endParaRPr>
          </a:p>
          <a:p>
            <a:pPr>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Calibri"/>
            </a:endParaRPr>
          </a:p>
        </p:txBody>
      </p:sp>
      <p:sp>
        <p:nvSpPr>
          <p:cNvPr id="460" name="Rectangle 3"/>
          <p:cNvSpPr/>
          <p:nvPr/>
        </p:nvSpPr>
        <p:spPr>
          <a:xfrm>
            <a:off x="3124080" y="4446720"/>
            <a:ext cx="7067520" cy="423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90000"/>
          </a:bodyPr>
          <a:lstStyle/>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כיצד נוכל לבצע מדידה מדויקת יותר של התדר הנמדד</a:t>
            </a:r>
            <a:r>
              <a:rPr lang="he-IL" sz="2400" b="0" strike="noStrike" spc="-1">
                <a:solidFill>
                  <a:srgbClr val="0070C0"/>
                </a:solidFill>
                <a:latin typeface="Calibri"/>
                <a:ea typeface="Calibri"/>
              </a:rPr>
              <a:t>?</a:t>
            </a: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p:txBody>
      </p:sp>
      <p:sp>
        <p:nvSpPr>
          <p:cNvPr id="461" name="Rectangle 3"/>
          <p:cNvSpPr/>
          <p:nvPr/>
        </p:nvSpPr>
        <p:spPr>
          <a:xfrm>
            <a:off x="3124080" y="3586320"/>
            <a:ext cx="7067520" cy="423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90000"/>
          </a:bodyPr>
          <a:lstStyle/>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בעזרת איזו כניסה נוכל לבצע פעולות של הפרשי תדרים</a:t>
            </a:r>
            <a:r>
              <a:rPr lang="he-IL" sz="2400" b="0" strike="noStrike" spc="-1">
                <a:solidFill>
                  <a:srgbClr val="0070C0"/>
                </a:solidFill>
                <a:latin typeface="Calibri"/>
                <a:ea typeface="Calibri"/>
              </a:rPr>
              <a:t>?</a:t>
            </a: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p:txBody>
      </p:sp>
      <p:sp>
        <p:nvSpPr>
          <p:cNvPr id="462" name="Rectangle 3"/>
          <p:cNvSpPr/>
          <p:nvPr/>
        </p:nvSpPr>
        <p:spPr>
          <a:xfrm>
            <a:off x="3124080" y="2575080"/>
            <a:ext cx="7067520" cy="422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40000"/>
          </a:bodyPr>
          <a:lstStyle/>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מדוע תדר הייחוס צריך להיות נמוך מתדר האות הנמדד</a:t>
            </a:r>
            <a:r>
              <a:rPr lang="he-IL" sz="2400" b="0" strike="noStrike" spc="-1">
                <a:solidFill>
                  <a:srgbClr val="0070C0"/>
                </a:solidFill>
                <a:latin typeface="Calibri"/>
                <a:ea typeface="Calibri"/>
              </a:rPr>
              <a:t>?</a:t>
            </a: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ea typeface="Calibri"/>
              </a:rPr>
              <a:t> </a:t>
            </a:r>
            <a:endParaRPr lang="en-US" sz="2400" b="0" strike="noStrike" spc="-1">
              <a:solidFill>
                <a:srgbClr val="000000"/>
              </a:solidFill>
              <a:latin typeface="Calibri"/>
            </a:endParaRPr>
          </a:p>
        </p:txBody>
      </p:sp>
      <p:sp>
        <p:nvSpPr>
          <p:cNvPr id="463" name="Rectangle 3"/>
          <p:cNvSpPr/>
          <p:nvPr/>
        </p:nvSpPr>
        <p:spPr>
          <a:xfrm>
            <a:off x="5103720" y="4861080"/>
            <a:ext cx="5035680" cy="423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96000"/>
          </a:bodyPr>
          <a:lstStyle/>
          <a:p>
            <a:pPr>
              <a:spcBef>
                <a:spcPts val="4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בעזרת הגדלת זמן השער ע"י סיבוב הבורר עם כיוון השעון</a:t>
            </a:r>
            <a:r>
              <a:rPr lang="he-IL" sz="1800" b="0" strike="noStrike" spc="-1">
                <a:solidFill>
                  <a:srgbClr val="000000"/>
                </a:solidFill>
                <a:latin typeface="Calibri"/>
                <a:ea typeface="Calibri"/>
              </a:rPr>
              <a:t>.</a:t>
            </a:r>
            <a:endParaRPr lang="en-US" sz="1800" b="0" strike="noStrike" spc="-1">
              <a:solidFill>
                <a:srgbClr val="000000"/>
              </a:solidFill>
              <a:latin typeface="Calibri"/>
            </a:endParaRPr>
          </a:p>
          <a:p>
            <a:pPr>
              <a:spcBef>
                <a:spcPts val="4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p:txBody>
      </p:sp>
      <p:sp>
        <p:nvSpPr>
          <p:cNvPr id="464" name="Rectangle 3"/>
          <p:cNvSpPr/>
          <p:nvPr/>
        </p:nvSpPr>
        <p:spPr>
          <a:xfrm>
            <a:off x="8456760" y="3998880"/>
            <a:ext cx="1682640" cy="423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a:bodyPr>
          <a:lstStyle/>
          <a:p>
            <a:pPr>
              <a:spcBef>
                <a:spcPts val="4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כניסה</a:t>
            </a:r>
            <a:r>
              <a:rPr lang="he-IL" sz="1800" b="0" strike="noStrike" spc="-1">
                <a:solidFill>
                  <a:srgbClr val="000000"/>
                </a:solidFill>
                <a:latin typeface="Calibri"/>
                <a:ea typeface="Calibri"/>
              </a:rPr>
              <a:t> </a:t>
            </a:r>
            <a:r>
              <a:rPr lang="en-US" sz="1800" b="0" strike="noStrike" spc="-1">
                <a:solidFill>
                  <a:srgbClr val="000000"/>
                </a:solidFill>
                <a:latin typeface="Calibri"/>
                <a:ea typeface="Calibri"/>
              </a:rPr>
              <a:t>B</a:t>
            </a:r>
            <a:r>
              <a:rPr lang="he-IL" sz="1800" b="0" strike="noStrike" spc="-1">
                <a:solidFill>
                  <a:srgbClr val="000000"/>
                </a:solidFill>
                <a:latin typeface="Calibri"/>
                <a:ea typeface="Calibri"/>
              </a:rPr>
              <a:t>.</a:t>
            </a:r>
            <a:endParaRPr lang="en-US" sz="1800" b="0" strike="noStrike" spc="-1">
              <a:solidFill>
                <a:srgbClr val="000000"/>
              </a:solidFill>
              <a:latin typeface="Calibri"/>
            </a:endParaRPr>
          </a:p>
        </p:txBody>
      </p:sp>
      <p:sp>
        <p:nvSpPr>
          <p:cNvPr id="465" name="Rectangle 3"/>
          <p:cNvSpPr/>
          <p:nvPr/>
        </p:nvSpPr>
        <p:spPr>
          <a:xfrm>
            <a:off x="4759200" y="2941560"/>
            <a:ext cx="5432400" cy="5000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74000"/>
          </a:bodyPr>
          <a:lstStyle/>
          <a:p>
            <a:pPr>
              <a:spcBef>
                <a:spcPts val="4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משום שזמן המחזור של תדר הייחוס הוא הזמן שהשער יהיה פתוח ויאפשר מניית תדר אות הכניסה</a:t>
            </a:r>
            <a:r>
              <a:rPr lang="he-IL" sz="1800" b="0" strike="noStrike" spc="-1">
                <a:solidFill>
                  <a:srgbClr val="000000"/>
                </a:solidFill>
                <a:latin typeface="Calibri"/>
                <a:ea typeface="Calibri"/>
              </a:rPr>
              <a:t>.</a:t>
            </a:r>
            <a:endParaRPr lang="en-US" sz="1800" b="0" strike="noStrike" spc="-1">
              <a:solidFill>
                <a:srgbClr val="000000"/>
              </a:solidFill>
              <a:latin typeface="Calibri"/>
            </a:endParaRPr>
          </a:p>
        </p:txBody>
      </p:sp>
      <p:sp>
        <p:nvSpPr>
          <p:cNvPr id="466" name="Rectangle 3"/>
          <p:cNvSpPr/>
          <p:nvPr/>
        </p:nvSpPr>
        <p:spPr>
          <a:xfrm>
            <a:off x="3071880" y="5468760"/>
            <a:ext cx="7067520" cy="4240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77000"/>
          </a:bodyPr>
          <a:lstStyle/>
          <a:p>
            <a:pPr>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0" strike="noStrike" spc="-1">
                <a:solidFill>
                  <a:srgbClr val="000000"/>
                </a:solidFill>
                <a:latin typeface="Calibri"/>
                <a:cs typeface="Calibri"/>
              </a:rPr>
              <a:t>בהמשך השיעור נלמד על תפעול ואמצעי בטיחות</a:t>
            </a:r>
            <a:r>
              <a:rPr lang="he-IL" sz="2800" b="0" strike="noStrike" spc="-1">
                <a:solidFill>
                  <a:srgbClr val="000000"/>
                </a:solidFill>
                <a:latin typeface="Calibri"/>
                <a:ea typeface="Calibri"/>
              </a:rPr>
              <a:t>. </a:t>
            </a:r>
            <a:endParaRPr lang="en-US" sz="2800" b="0" strike="noStrike" spc="-1">
              <a:solidFill>
                <a:srgbClr val="000000"/>
              </a:solidFill>
              <a:latin typeface="Calibri"/>
            </a:endParaRPr>
          </a:p>
          <a:p>
            <a:pPr>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45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fill="hold" nodeType="clickEffect">
                                  <p:stCondLst>
                                    <p:cond delay="0"/>
                                  </p:stCondLst>
                                  <p:childTnLst>
                                    <p:set>
                                      <p:cBhvr>
                                        <p:cTn id="10" dur="1" fill="hold">
                                          <p:stCondLst>
                                            <p:cond delay="0"/>
                                          </p:stCondLst>
                                        </p:cTn>
                                        <p:tgtEl>
                                          <p:spTgt spid="462"/>
                                        </p:tgtEl>
                                        <p:attrNameLst>
                                          <p:attrName>style.visibility</p:attrName>
                                        </p:attrNameLst>
                                      </p:cBhvr>
                                      <p:to>
                                        <p:strVal val="visible"/>
                                      </p:to>
                                    </p:set>
                                    <p:animEffect transition="in" filter="fade">
                                      <p:cBhvr additive="repl">
                                        <p:cTn id="11" dur="1000"/>
                                        <p:tgtEl>
                                          <p:spTgt spid="462"/>
                                        </p:tgtEl>
                                      </p:cBhvr>
                                    </p:animEffect>
                                    <p:anim calcmode="lin" valueType="num">
                                      <p:cBhvr additive="repl">
                                        <p:cTn id="12" dur="1000" fill="hold"/>
                                        <p:tgtEl>
                                          <p:spTgt spid="462"/>
                                        </p:tgtEl>
                                        <p:attrNameLst>
                                          <p:attrName>ppt_x</p:attrName>
                                        </p:attrNameLst>
                                      </p:cBhvr>
                                      <p:tavLst>
                                        <p:tav tm="0">
                                          <p:val>
                                            <p:strVal val="#ppt_x"/>
                                          </p:val>
                                        </p:tav>
                                        <p:tav tm="100000">
                                          <p:val>
                                            <p:strVal val="#ppt_x"/>
                                          </p:val>
                                        </p:tav>
                                      </p:tavLst>
                                    </p:anim>
                                    <p:anim calcmode="lin" valueType="num">
                                      <p:cBhvr additive="repl">
                                        <p:cTn id="13" dur="1000" fill="hold"/>
                                        <p:tgtEl>
                                          <p:spTgt spid="462"/>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fill="hold" nodeType="clickEffect">
                                  <p:stCondLst>
                                    <p:cond delay="0"/>
                                  </p:stCondLst>
                                  <p:childTnLst>
                                    <p:set>
                                      <p:cBhvr>
                                        <p:cTn id="17" dur="1" fill="hold">
                                          <p:stCondLst>
                                            <p:cond delay="0"/>
                                          </p:stCondLst>
                                        </p:cTn>
                                        <p:tgtEl>
                                          <p:spTgt spid="465"/>
                                        </p:tgtEl>
                                        <p:attrNameLst>
                                          <p:attrName>style.visibility</p:attrName>
                                        </p:attrNameLst>
                                      </p:cBhvr>
                                      <p:to>
                                        <p:strVal val="visible"/>
                                      </p:to>
                                    </p:set>
                                    <p:animEffect transition="in" filter="fade">
                                      <p:cBhvr additive="repl">
                                        <p:cTn id="18" dur="1000"/>
                                        <p:tgtEl>
                                          <p:spTgt spid="465"/>
                                        </p:tgtEl>
                                      </p:cBhvr>
                                    </p:animEffect>
                                    <p:anim calcmode="lin" valueType="num">
                                      <p:cBhvr additive="repl">
                                        <p:cTn id="19" dur="1000" fill="hold"/>
                                        <p:tgtEl>
                                          <p:spTgt spid="465"/>
                                        </p:tgtEl>
                                        <p:attrNameLst>
                                          <p:attrName>ppt_x</p:attrName>
                                        </p:attrNameLst>
                                      </p:cBhvr>
                                      <p:tavLst>
                                        <p:tav tm="0">
                                          <p:val>
                                            <p:strVal val="#ppt_x"/>
                                          </p:val>
                                        </p:tav>
                                        <p:tav tm="100000">
                                          <p:val>
                                            <p:strVal val="#ppt_x"/>
                                          </p:val>
                                        </p:tav>
                                      </p:tavLst>
                                    </p:anim>
                                    <p:anim calcmode="lin" valueType="num">
                                      <p:cBhvr additive="repl">
                                        <p:cTn id="20" dur="1000" fill="hold"/>
                                        <p:tgtEl>
                                          <p:spTgt spid="465"/>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fill="hold" nodeType="clickEffect">
                                  <p:stCondLst>
                                    <p:cond delay="0"/>
                                  </p:stCondLst>
                                  <p:childTnLst>
                                    <p:set>
                                      <p:cBhvr>
                                        <p:cTn id="24" dur="1" fill="hold">
                                          <p:stCondLst>
                                            <p:cond delay="0"/>
                                          </p:stCondLst>
                                        </p:cTn>
                                        <p:tgtEl>
                                          <p:spTgt spid="461"/>
                                        </p:tgtEl>
                                        <p:attrNameLst>
                                          <p:attrName>style.visibility</p:attrName>
                                        </p:attrNameLst>
                                      </p:cBhvr>
                                      <p:to>
                                        <p:strVal val="visible"/>
                                      </p:to>
                                    </p:set>
                                    <p:animEffect transition="in" filter="fade">
                                      <p:cBhvr additive="repl">
                                        <p:cTn id="25" dur="1000"/>
                                        <p:tgtEl>
                                          <p:spTgt spid="461"/>
                                        </p:tgtEl>
                                      </p:cBhvr>
                                    </p:animEffect>
                                    <p:anim calcmode="lin" valueType="num">
                                      <p:cBhvr additive="repl">
                                        <p:cTn id="26" dur="1000" fill="hold"/>
                                        <p:tgtEl>
                                          <p:spTgt spid="461"/>
                                        </p:tgtEl>
                                        <p:attrNameLst>
                                          <p:attrName>ppt_x</p:attrName>
                                        </p:attrNameLst>
                                      </p:cBhvr>
                                      <p:tavLst>
                                        <p:tav tm="0">
                                          <p:val>
                                            <p:strVal val="#ppt_x"/>
                                          </p:val>
                                        </p:tav>
                                        <p:tav tm="100000">
                                          <p:val>
                                            <p:strVal val="#ppt_x"/>
                                          </p:val>
                                        </p:tav>
                                      </p:tavLst>
                                    </p:anim>
                                    <p:anim calcmode="lin" valueType="num">
                                      <p:cBhvr additive="repl">
                                        <p:cTn id="27" dur="1000" fill="hold"/>
                                        <p:tgtEl>
                                          <p:spTgt spid="461"/>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fill="hold" nodeType="clickEffect">
                                  <p:stCondLst>
                                    <p:cond delay="0"/>
                                  </p:stCondLst>
                                  <p:childTnLst>
                                    <p:set>
                                      <p:cBhvr>
                                        <p:cTn id="31" dur="1" fill="hold">
                                          <p:stCondLst>
                                            <p:cond delay="0"/>
                                          </p:stCondLst>
                                        </p:cTn>
                                        <p:tgtEl>
                                          <p:spTgt spid="464"/>
                                        </p:tgtEl>
                                        <p:attrNameLst>
                                          <p:attrName>style.visibility</p:attrName>
                                        </p:attrNameLst>
                                      </p:cBhvr>
                                      <p:to>
                                        <p:strVal val="visible"/>
                                      </p:to>
                                    </p:set>
                                    <p:animEffect transition="in" filter="fade">
                                      <p:cBhvr additive="repl">
                                        <p:cTn id="32" dur="1000"/>
                                        <p:tgtEl>
                                          <p:spTgt spid="464"/>
                                        </p:tgtEl>
                                      </p:cBhvr>
                                    </p:animEffect>
                                    <p:anim calcmode="lin" valueType="num">
                                      <p:cBhvr additive="repl">
                                        <p:cTn id="33" dur="1000" fill="hold"/>
                                        <p:tgtEl>
                                          <p:spTgt spid="464"/>
                                        </p:tgtEl>
                                        <p:attrNameLst>
                                          <p:attrName>ppt_x</p:attrName>
                                        </p:attrNameLst>
                                      </p:cBhvr>
                                      <p:tavLst>
                                        <p:tav tm="0">
                                          <p:val>
                                            <p:strVal val="#ppt_x"/>
                                          </p:val>
                                        </p:tav>
                                        <p:tav tm="100000">
                                          <p:val>
                                            <p:strVal val="#ppt_x"/>
                                          </p:val>
                                        </p:tav>
                                      </p:tavLst>
                                    </p:anim>
                                    <p:anim calcmode="lin" valueType="num">
                                      <p:cBhvr additive="repl">
                                        <p:cTn id="34" dur="1000" fill="hold"/>
                                        <p:tgtEl>
                                          <p:spTgt spid="464"/>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fill="hold" nodeType="clickEffect">
                                  <p:stCondLst>
                                    <p:cond delay="0"/>
                                  </p:stCondLst>
                                  <p:childTnLst>
                                    <p:set>
                                      <p:cBhvr>
                                        <p:cTn id="38" dur="1" fill="hold">
                                          <p:stCondLst>
                                            <p:cond delay="0"/>
                                          </p:stCondLst>
                                        </p:cTn>
                                        <p:tgtEl>
                                          <p:spTgt spid="460"/>
                                        </p:tgtEl>
                                        <p:attrNameLst>
                                          <p:attrName>style.visibility</p:attrName>
                                        </p:attrNameLst>
                                      </p:cBhvr>
                                      <p:to>
                                        <p:strVal val="visible"/>
                                      </p:to>
                                    </p:set>
                                    <p:animEffect transition="in" filter="fade">
                                      <p:cBhvr additive="repl">
                                        <p:cTn id="39" dur="1000"/>
                                        <p:tgtEl>
                                          <p:spTgt spid="460"/>
                                        </p:tgtEl>
                                      </p:cBhvr>
                                    </p:animEffect>
                                    <p:anim calcmode="lin" valueType="num">
                                      <p:cBhvr additive="repl">
                                        <p:cTn id="40" dur="1000" fill="hold"/>
                                        <p:tgtEl>
                                          <p:spTgt spid="460"/>
                                        </p:tgtEl>
                                        <p:attrNameLst>
                                          <p:attrName>ppt_x</p:attrName>
                                        </p:attrNameLst>
                                      </p:cBhvr>
                                      <p:tavLst>
                                        <p:tav tm="0">
                                          <p:val>
                                            <p:strVal val="#ppt_x"/>
                                          </p:val>
                                        </p:tav>
                                        <p:tav tm="100000">
                                          <p:val>
                                            <p:strVal val="#ppt_x"/>
                                          </p:val>
                                        </p:tav>
                                      </p:tavLst>
                                    </p:anim>
                                    <p:anim calcmode="lin" valueType="num">
                                      <p:cBhvr additive="repl">
                                        <p:cTn id="41" dur="1000" fill="hold"/>
                                        <p:tgtEl>
                                          <p:spTgt spid="460"/>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fill="hold" nodeType="clickEffect">
                                  <p:stCondLst>
                                    <p:cond delay="0"/>
                                  </p:stCondLst>
                                  <p:childTnLst>
                                    <p:set>
                                      <p:cBhvr>
                                        <p:cTn id="45" dur="1" fill="hold">
                                          <p:stCondLst>
                                            <p:cond delay="0"/>
                                          </p:stCondLst>
                                        </p:cTn>
                                        <p:tgtEl>
                                          <p:spTgt spid="463"/>
                                        </p:tgtEl>
                                        <p:attrNameLst>
                                          <p:attrName>style.visibility</p:attrName>
                                        </p:attrNameLst>
                                      </p:cBhvr>
                                      <p:to>
                                        <p:strVal val="visible"/>
                                      </p:to>
                                    </p:set>
                                    <p:animEffect transition="in" filter="fade">
                                      <p:cBhvr additive="repl">
                                        <p:cTn id="46" dur="1000"/>
                                        <p:tgtEl>
                                          <p:spTgt spid="463"/>
                                        </p:tgtEl>
                                      </p:cBhvr>
                                    </p:animEffect>
                                    <p:anim calcmode="lin" valueType="num">
                                      <p:cBhvr additive="repl">
                                        <p:cTn id="47" dur="1000" fill="hold"/>
                                        <p:tgtEl>
                                          <p:spTgt spid="463"/>
                                        </p:tgtEl>
                                        <p:attrNameLst>
                                          <p:attrName>ppt_x</p:attrName>
                                        </p:attrNameLst>
                                      </p:cBhvr>
                                      <p:tavLst>
                                        <p:tav tm="0">
                                          <p:val>
                                            <p:strVal val="#ppt_x"/>
                                          </p:val>
                                        </p:tav>
                                        <p:tav tm="100000">
                                          <p:val>
                                            <p:strVal val="#ppt_x"/>
                                          </p:val>
                                        </p:tav>
                                      </p:tavLst>
                                    </p:anim>
                                    <p:anim calcmode="lin" valueType="num">
                                      <p:cBhvr additive="repl">
                                        <p:cTn id="48" dur="1000" fill="hold"/>
                                        <p:tgtEl>
                                          <p:spTgt spid="463"/>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ntr" fill="hold" nodeType="clickEffect">
                                  <p:stCondLst>
                                    <p:cond delay="0"/>
                                  </p:stCondLst>
                                  <p:childTnLst>
                                    <p:set>
                                      <p:cBhvr>
                                        <p:cTn id="52" dur="1" fill="hold">
                                          <p:stCondLst>
                                            <p:cond delay="0"/>
                                          </p:stCondLst>
                                        </p:cTn>
                                        <p:tgtEl>
                                          <p:spTgt spid="4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0000"/>
            </a:gs>
            <a:gs pos="100000">
              <a:srgbClr val="000000"/>
            </a:gs>
          </a:gsLst>
          <a:lin ang="8100000"/>
        </a:gradFill>
        <a:effectLst/>
      </p:bgPr>
    </p:bg>
    <p:spTree>
      <p:nvGrpSpPr>
        <p:cNvPr id="1" name=""/>
        <p:cNvGrpSpPr/>
        <p:nvPr/>
      </p:nvGrpSpPr>
      <p:grpSpPr>
        <a:xfrm>
          <a:off x="0" y="0"/>
          <a:ext cx="0" cy="0"/>
          <a:chOff x="0" y="0"/>
          <a:chExt cx="0" cy="0"/>
        </a:xfrm>
      </p:grpSpPr>
      <p:sp>
        <p:nvSpPr>
          <p:cNvPr id="124" name="TextBox 24"/>
          <p:cNvSpPr/>
          <p:nvPr/>
        </p:nvSpPr>
        <p:spPr>
          <a:xfrm>
            <a:off x="3745080" y="1197000"/>
            <a:ext cx="6306840" cy="5031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נושא </a:t>
            </a:r>
            <a:r>
              <a:rPr lang="he-IL" sz="2400" b="0" strike="noStrike" spc="-1">
                <a:solidFill>
                  <a:srgbClr val="000000"/>
                </a:solidFill>
                <a:latin typeface="Calibri"/>
                <a:ea typeface="Calibri"/>
              </a:rPr>
              <a:t>1 – תפקיד</a:t>
            </a:r>
            <a:endParaRPr lang="en-US" sz="2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נושא </a:t>
            </a:r>
            <a:r>
              <a:rPr lang="he-IL" sz="2400" b="0" strike="noStrike" spc="-1">
                <a:solidFill>
                  <a:srgbClr val="000000"/>
                </a:solidFill>
                <a:latin typeface="Calibri"/>
                <a:ea typeface="Calibri"/>
              </a:rPr>
              <a:t>2 – עקרון פעולה</a:t>
            </a:r>
            <a:endParaRPr lang="en-US" sz="2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נושא </a:t>
            </a:r>
            <a:r>
              <a:rPr lang="he-IL" sz="2400" b="0" strike="noStrike" spc="-1">
                <a:solidFill>
                  <a:srgbClr val="000000"/>
                </a:solidFill>
                <a:latin typeface="Calibri"/>
                <a:ea typeface="Calibri"/>
              </a:rPr>
              <a:t>3 – מבנה פנימי</a:t>
            </a:r>
            <a:endParaRPr lang="en-US" sz="2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נושא </a:t>
            </a:r>
            <a:r>
              <a:rPr lang="he-IL" sz="2400" b="0" strike="noStrike" spc="-1">
                <a:solidFill>
                  <a:srgbClr val="000000"/>
                </a:solidFill>
                <a:latin typeface="Calibri"/>
                <a:ea typeface="Calibri"/>
              </a:rPr>
              <a:t>4 – שימוש </a:t>
            </a:r>
            <a:endParaRPr lang="en-US" sz="2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נושא </a:t>
            </a:r>
            <a:r>
              <a:rPr lang="he-IL" sz="2400" b="0" strike="noStrike" spc="-1">
                <a:solidFill>
                  <a:srgbClr val="000000"/>
                </a:solidFill>
                <a:latin typeface="Calibri"/>
                <a:ea typeface="Calibri"/>
              </a:rPr>
              <a:t>5 – תפעול</a:t>
            </a:r>
            <a:endParaRPr lang="en-US" sz="2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נושא </a:t>
            </a:r>
            <a:r>
              <a:rPr lang="he-IL" sz="2400" b="0" strike="noStrike" spc="-1">
                <a:solidFill>
                  <a:srgbClr val="000000"/>
                </a:solidFill>
                <a:latin typeface="Calibri"/>
                <a:ea typeface="Calibri"/>
              </a:rPr>
              <a:t>6 – אופן חיבור</a:t>
            </a:r>
            <a:endParaRPr lang="en-US" sz="2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נושא </a:t>
            </a:r>
            <a:r>
              <a:rPr lang="he-IL" sz="2400" b="0" strike="noStrike" spc="-1">
                <a:solidFill>
                  <a:srgbClr val="000000"/>
                </a:solidFill>
                <a:latin typeface="Calibri"/>
                <a:ea typeface="Calibri"/>
              </a:rPr>
              <a:t>7 – תצוגה</a:t>
            </a:r>
            <a:endParaRPr lang="en-US" sz="2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נושא </a:t>
            </a:r>
            <a:r>
              <a:rPr lang="he-IL" sz="2400" b="0" strike="noStrike" spc="-1">
                <a:solidFill>
                  <a:srgbClr val="000000"/>
                </a:solidFill>
                <a:latin typeface="Calibri"/>
                <a:ea typeface="Calibri"/>
              </a:rPr>
              <a:t>8 – זהירות</a:t>
            </a:r>
            <a:endParaRPr lang="en-US" sz="2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לומדת צב"ד</a:t>
            </a:r>
            <a:endParaRPr lang="en-US" sz="2400" b="0" strike="noStrike" spc="-1">
              <a:solidFill>
                <a:srgbClr val="000000"/>
              </a:solidFill>
              <a:latin typeface="Calibri"/>
            </a:endParaRPr>
          </a:p>
        </p:txBody>
      </p:sp>
      <p:sp>
        <p:nvSpPr>
          <p:cNvPr id="125"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תוכן עניינים</a:t>
            </a:r>
            <a:endParaRPr lang="en-US" sz="40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7" name="מלבן 3"/>
          <p:cNvSpPr/>
          <p:nvPr/>
        </p:nvSpPr>
        <p:spPr>
          <a:xfrm>
            <a:off x="8180640" y="241200"/>
            <a:ext cx="2312640" cy="7034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אופן חיבור</a:t>
            </a:r>
            <a:endParaRPr lang="en-US" sz="4000" b="0" strike="noStrike" spc="-1">
              <a:solidFill>
                <a:srgbClr val="000000"/>
              </a:solidFill>
              <a:latin typeface="Calibri"/>
            </a:endParaRPr>
          </a:p>
        </p:txBody>
      </p:sp>
      <p:pic>
        <p:nvPicPr>
          <p:cNvPr id="468" name="Picture 3"/>
          <p:cNvPicPr/>
          <p:nvPr/>
        </p:nvPicPr>
        <p:blipFill>
          <a:blip r:embed="rId3"/>
          <a:stretch/>
        </p:blipFill>
        <p:spPr>
          <a:xfrm>
            <a:off x="9447120" y="1647720"/>
            <a:ext cx="451080" cy="1121040"/>
          </a:xfrm>
          <a:prstGeom prst="rect">
            <a:avLst/>
          </a:prstGeom>
          <a:ln w="0">
            <a:noFill/>
          </a:ln>
        </p:spPr>
      </p:pic>
      <p:pic>
        <p:nvPicPr>
          <p:cNvPr id="469" name="Picture 4"/>
          <p:cNvPicPr/>
          <p:nvPr/>
        </p:nvPicPr>
        <p:blipFill>
          <a:blip r:embed="rId4"/>
          <a:stretch/>
        </p:blipFill>
        <p:spPr>
          <a:xfrm>
            <a:off x="9407520" y="3701880"/>
            <a:ext cx="530280" cy="1187640"/>
          </a:xfrm>
          <a:prstGeom prst="rect">
            <a:avLst/>
          </a:prstGeom>
          <a:ln w="0">
            <a:noFill/>
          </a:ln>
        </p:spPr>
      </p:pic>
      <p:sp>
        <p:nvSpPr>
          <p:cNvPr id="470" name="TextBox 1"/>
          <p:cNvSpPr/>
          <p:nvPr/>
        </p:nvSpPr>
        <p:spPr>
          <a:xfrm>
            <a:off x="4334040" y="3693960"/>
            <a:ext cx="5040000" cy="3988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ea typeface="Calibri"/>
              </a:rPr>
              <a:t>- </a:t>
            </a:r>
            <a:r>
              <a:rPr lang="he-IL" sz="2000" b="0" strike="noStrike" spc="-1">
                <a:solidFill>
                  <a:srgbClr val="000000"/>
                </a:solidFill>
                <a:latin typeface="Calibri"/>
                <a:cs typeface="Calibri"/>
              </a:rPr>
              <a:t>מודד את תדר האות מהכניסה</a:t>
            </a:r>
            <a:r>
              <a:rPr lang="he-IL" sz="2000" b="0" strike="noStrike" spc="-1">
                <a:solidFill>
                  <a:srgbClr val="000000"/>
                </a:solidFill>
                <a:latin typeface="Calibri"/>
                <a:ea typeface="Calibri"/>
              </a:rPr>
              <a:t> </a:t>
            </a:r>
            <a:r>
              <a:rPr lang="en-US" sz="2000" b="0" strike="noStrike" spc="-1">
                <a:solidFill>
                  <a:srgbClr val="000000"/>
                </a:solidFill>
                <a:latin typeface="Calibri"/>
                <a:ea typeface="Calibri"/>
              </a:rPr>
              <a:t>C</a:t>
            </a:r>
            <a:r>
              <a:rPr lang="he-IL" sz="2000" b="0" strike="noStrike" spc="-1">
                <a:solidFill>
                  <a:srgbClr val="000000"/>
                </a:solidFill>
                <a:latin typeface="Calibri"/>
                <a:ea typeface="Calibri"/>
              </a:rPr>
              <a:t>  </a:t>
            </a:r>
            <a:endParaRPr lang="en-US" sz="2000" b="0" strike="noStrike" spc="-1">
              <a:solidFill>
                <a:srgbClr val="000000"/>
              </a:solidFill>
              <a:latin typeface="Calibri"/>
            </a:endParaRPr>
          </a:p>
        </p:txBody>
      </p:sp>
      <p:sp>
        <p:nvSpPr>
          <p:cNvPr id="471" name="TextBox 12"/>
          <p:cNvSpPr/>
          <p:nvPr/>
        </p:nvSpPr>
        <p:spPr>
          <a:xfrm>
            <a:off x="4406760" y="1609560"/>
            <a:ext cx="504036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ea typeface="Calibri"/>
              </a:rPr>
              <a:t> - </a:t>
            </a:r>
            <a:r>
              <a:rPr lang="he-IL" sz="2000" b="0" strike="noStrike" spc="-1">
                <a:solidFill>
                  <a:srgbClr val="000000"/>
                </a:solidFill>
                <a:latin typeface="Calibri"/>
                <a:cs typeface="Calibri"/>
              </a:rPr>
              <a:t>מודד את תדר האות מהכניסה</a:t>
            </a:r>
            <a:r>
              <a:rPr lang="he-IL" sz="2000" b="0" strike="noStrike" spc="-1">
                <a:solidFill>
                  <a:srgbClr val="000000"/>
                </a:solidFill>
                <a:latin typeface="Calibri"/>
                <a:ea typeface="Calibri"/>
              </a:rPr>
              <a:t> </a:t>
            </a:r>
            <a:r>
              <a:rPr lang="en-US" sz="2000" b="0" strike="noStrike" spc="-1">
                <a:solidFill>
                  <a:srgbClr val="000000"/>
                </a:solidFill>
                <a:latin typeface="Calibri"/>
                <a:ea typeface="Calibri"/>
              </a:rPr>
              <a:t>A</a:t>
            </a:r>
            <a:r>
              <a:rPr lang="he-IL" sz="2000" b="0" strike="noStrike" spc="-1">
                <a:solidFill>
                  <a:srgbClr val="000000"/>
                </a:solidFill>
                <a:latin typeface="Calibri"/>
                <a:ea typeface="Calibri"/>
              </a:rPr>
              <a:t> .  </a:t>
            </a:r>
            <a:endParaRPr lang="en-US" sz="2000" b="0" strike="noStrike" spc="-1">
              <a:solidFill>
                <a:srgbClr val="000000"/>
              </a:solidFill>
              <a:latin typeface="Calibri"/>
            </a:endParaRPr>
          </a:p>
        </p:txBody>
      </p:sp>
      <p:sp>
        <p:nvSpPr>
          <p:cNvPr id="472" name="TextBox 13"/>
          <p:cNvSpPr/>
          <p:nvPr/>
        </p:nvSpPr>
        <p:spPr>
          <a:xfrm>
            <a:off x="3959280" y="2290680"/>
            <a:ext cx="5487840" cy="3988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ea typeface="Calibri"/>
              </a:rPr>
              <a:t>- </a:t>
            </a:r>
            <a:r>
              <a:rPr lang="he-IL" sz="2000" b="0" strike="noStrike" spc="-1">
                <a:solidFill>
                  <a:srgbClr val="000000"/>
                </a:solidFill>
                <a:latin typeface="Calibri"/>
                <a:cs typeface="Calibri"/>
              </a:rPr>
              <a:t>מודד את זמן הזמן מחזור של האות מהכניסה</a:t>
            </a:r>
            <a:r>
              <a:rPr lang="he-IL" sz="2000" b="0" strike="noStrike" spc="-1">
                <a:solidFill>
                  <a:srgbClr val="000000"/>
                </a:solidFill>
                <a:latin typeface="Calibri"/>
                <a:ea typeface="Calibri"/>
              </a:rPr>
              <a:t> </a:t>
            </a:r>
            <a:r>
              <a:rPr lang="en-US" sz="2000" b="0" strike="noStrike" spc="-1">
                <a:solidFill>
                  <a:srgbClr val="000000"/>
                </a:solidFill>
                <a:latin typeface="Calibri"/>
                <a:ea typeface="Calibri"/>
              </a:rPr>
              <a:t>A </a:t>
            </a:r>
            <a:r>
              <a:rPr lang="he-IL" sz="2000" b="0" strike="noStrike" spc="-1">
                <a:solidFill>
                  <a:srgbClr val="000000"/>
                </a:solidFill>
                <a:latin typeface="Calibri"/>
                <a:ea typeface="Calibri"/>
              </a:rPr>
              <a:t>. </a:t>
            </a:r>
            <a:endParaRPr lang="en-US" sz="2000" b="0" strike="noStrike" spc="-1">
              <a:solidFill>
                <a:srgbClr val="000000"/>
              </a:solidFill>
              <a:latin typeface="Calibri"/>
            </a:endParaRPr>
          </a:p>
        </p:txBody>
      </p:sp>
      <p:sp>
        <p:nvSpPr>
          <p:cNvPr id="473" name="TextBox 14"/>
          <p:cNvSpPr/>
          <p:nvPr/>
        </p:nvSpPr>
        <p:spPr>
          <a:xfrm>
            <a:off x="4334040" y="4457880"/>
            <a:ext cx="5040000" cy="3988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ea typeface="Calibri"/>
              </a:rPr>
              <a:t>-  </a:t>
            </a:r>
            <a:r>
              <a:rPr lang="he-IL" sz="2000" b="0" strike="noStrike" spc="-1">
                <a:solidFill>
                  <a:srgbClr val="000000"/>
                </a:solidFill>
                <a:latin typeface="Calibri"/>
                <a:cs typeface="Calibri"/>
              </a:rPr>
              <a:t>מציג את הזמן שבו ה"שער" פתוח</a:t>
            </a:r>
            <a:r>
              <a:rPr lang="he-IL" sz="2000" b="0" strike="noStrike" spc="-1">
                <a:solidFill>
                  <a:srgbClr val="000000"/>
                </a:solidFill>
                <a:latin typeface="Calibri"/>
                <a:ea typeface="Calibri"/>
              </a:rPr>
              <a:t> </a:t>
            </a:r>
            <a:endParaRPr lang="en-US" sz="2000" b="0" strike="noStrike" spc="-1">
              <a:solidFill>
                <a:srgbClr val="000000"/>
              </a:solidFill>
              <a:latin typeface="Calibri"/>
            </a:endParaRPr>
          </a:p>
        </p:txBody>
      </p:sp>
      <p:sp>
        <p:nvSpPr>
          <p:cNvPr id="474" name="מלבן מעוגל 22"/>
          <p:cNvSpPr/>
          <p:nvPr/>
        </p:nvSpPr>
        <p:spPr>
          <a:xfrm>
            <a:off x="10537920" y="3578400"/>
            <a:ext cx="1298520" cy="360360"/>
          </a:xfrm>
          <a:custGeom>
            <a:avLst/>
            <a:gdLst/>
            <a:ahLst/>
            <a:cxnLst/>
            <a:rect l="0" t="0" r="r" b="b"/>
            <a:pathLst>
              <a:path w="3609" h="1003">
                <a:moveTo>
                  <a:pt x="167" y="0"/>
                </a:moveTo>
                <a:lnTo>
                  <a:pt x="167" y="0"/>
                </a:lnTo>
                <a:cubicBezTo>
                  <a:pt x="138" y="0"/>
                  <a:pt x="109" y="8"/>
                  <a:pt x="84" y="22"/>
                </a:cubicBezTo>
                <a:cubicBezTo>
                  <a:pt x="58" y="37"/>
                  <a:pt x="37" y="58"/>
                  <a:pt x="22" y="84"/>
                </a:cubicBezTo>
                <a:cubicBezTo>
                  <a:pt x="8" y="109"/>
                  <a:pt x="0" y="138"/>
                  <a:pt x="0" y="167"/>
                </a:cubicBezTo>
                <a:lnTo>
                  <a:pt x="0" y="835"/>
                </a:lnTo>
                <a:lnTo>
                  <a:pt x="0" y="835"/>
                </a:lnTo>
                <a:cubicBezTo>
                  <a:pt x="0" y="864"/>
                  <a:pt x="8" y="893"/>
                  <a:pt x="22" y="919"/>
                </a:cubicBezTo>
                <a:cubicBezTo>
                  <a:pt x="37" y="944"/>
                  <a:pt x="58" y="965"/>
                  <a:pt x="84" y="980"/>
                </a:cubicBezTo>
                <a:cubicBezTo>
                  <a:pt x="109" y="994"/>
                  <a:pt x="138" y="1002"/>
                  <a:pt x="167" y="1002"/>
                </a:cubicBezTo>
                <a:lnTo>
                  <a:pt x="3441" y="1002"/>
                </a:lnTo>
                <a:lnTo>
                  <a:pt x="3441" y="1002"/>
                </a:lnTo>
                <a:cubicBezTo>
                  <a:pt x="3470" y="1002"/>
                  <a:pt x="3499" y="994"/>
                  <a:pt x="3525" y="980"/>
                </a:cubicBezTo>
                <a:cubicBezTo>
                  <a:pt x="3550" y="965"/>
                  <a:pt x="3571" y="944"/>
                  <a:pt x="3586" y="919"/>
                </a:cubicBezTo>
                <a:cubicBezTo>
                  <a:pt x="3600" y="893"/>
                  <a:pt x="3608" y="864"/>
                  <a:pt x="3608" y="835"/>
                </a:cubicBezTo>
                <a:lnTo>
                  <a:pt x="3608" y="167"/>
                </a:lnTo>
                <a:lnTo>
                  <a:pt x="3608" y="167"/>
                </a:lnTo>
                <a:lnTo>
                  <a:pt x="3608" y="167"/>
                </a:lnTo>
                <a:cubicBezTo>
                  <a:pt x="3608" y="138"/>
                  <a:pt x="3600" y="109"/>
                  <a:pt x="3586" y="84"/>
                </a:cubicBezTo>
                <a:cubicBezTo>
                  <a:pt x="3571" y="58"/>
                  <a:pt x="3550" y="37"/>
                  <a:pt x="3525" y="22"/>
                </a:cubicBezTo>
                <a:cubicBezTo>
                  <a:pt x="3499" y="8"/>
                  <a:pt x="3470" y="0"/>
                  <a:pt x="3441" y="0"/>
                </a:cubicBezTo>
                <a:lnTo>
                  <a:pt x="167" y="0"/>
                </a:lnTo>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אופן חיבור</a:t>
            </a:r>
            <a:endParaRPr lang="en-US" sz="1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42" presetClass="entr" fill="hold" nodeType="clickEffect">
                                  <p:stCondLst>
                                    <p:cond delay="0"/>
                                  </p:stCondLst>
                                  <p:childTnLst>
                                    <p:set>
                                      <p:cBhvr>
                                        <p:cTn id="6" dur="1" fill="hold">
                                          <p:stCondLst>
                                            <p:cond delay="0"/>
                                          </p:stCondLst>
                                        </p:cTn>
                                        <p:tgtEl>
                                          <p:spTgt spid="471"/>
                                        </p:tgtEl>
                                        <p:attrNameLst>
                                          <p:attrName>style.visibility</p:attrName>
                                        </p:attrNameLst>
                                      </p:cBhvr>
                                      <p:to>
                                        <p:strVal val="visible"/>
                                      </p:to>
                                    </p:set>
                                    <p:animEffect transition="in" filter="fade">
                                      <p:cBhvr additive="repl">
                                        <p:cTn id="7" dur="1000"/>
                                        <p:tgtEl>
                                          <p:spTgt spid="471"/>
                                        </p:tgtEl>
                                      </p:cBhvr>
                                    </p:animEffect>
                                    <p:anim calcmode="lin" valueType="num">
                                      <p:cBhvr additive="repl">
                                        <p:cTn id="8" dur="1000" fill="hold"/>
                                        <p:tgtEl>
                                          <p:spTgt spid="471"/>
                                        </p:tgtEl>
                                        <p:attrNameLst>
                                          <p:attrName>ppt_x</p:attrName>
                                        </p:attrNameLst>
                                      </p:cBhvr>
                                      <p:tavLst>
                                        <p:tav tm="0">
                                          <p:val>
                                            <p:strVal val="#ppt_x"/>
                                          </p:val>
                                        </p:tav>
                                        <p:tav tm="100000">
                                          <p:val>
                                            <p:strVal val="#ppt_x"/>
                                          </p:val>
                                        </p:tav>
                                      </p:tavLst>
                                    </p:anim>
                                    <p:anim calcmode="lin" valueType="num">
                                      <p:cBhvr additive="repl">
                                        <p:cTn id="9" dur="1000" fill="hold"/>
                                        <p:tgtEl>
                                          <p:spTgt spid="471"/>
                                        </p:tgtEl>
                                        <p:attrNameLst>
                                          <p:attrName>ppt_y</p:attrName>
                                        </p:attrNameLst>
                                      </p:cBhvr>
                                      <p:tavLst>
                                        <p:tav tm="0">
                                          <p:val>
                                            <p:strVal val="#ppt_y+.1"/>
                                          </p:val>
                                        </p:tav>
                                        <p:tav tm="100000">
                                          <p:val>
                                            <p:strVal val="#ppt_y"/>
                                          </p:val>
                                        </p:tav>
                                      </p:tavLst>
                                    </p:anim>
                                  </p:childTnLst>
                                </p:cTn>
                              </p:par>
                              <p:par>
                                <p:cTn id="10" presetID="42" presetClass="entr" fill="hold" nodeType="withEffect">
                                  <p:stCondLst>
                                    <p:cond delay="0"/>
                                  </p:stCondLst>
                                  <p:childTnLst>
                                    <p:set>
                                      <p:cBhvr>
                                        <p:cTn id="11" dur="1" fill="hold">
                                          <p:stCondLst>
                                            <p:cond delay="0"/>
                                          </p:stCondLst>
                                        </p:cTn>
                                        <p:tgtEl>
                                          <p:spTgt spid="472"/>
                                        </p:tgtEl>
                                        <p:attrNameLst>
                                          <p:attrName>style.visibility</p:attrName>
                                        </p:attrNameLst>
                                      </p:cBhvr>
                                      <p:to>
                                        <p:strVal val="visible"/>
                                      </p:to>
                                    </p:set>
                                    <p:animEffect transition="in" filter="fade">
                                      <p:cBhvr additive="repl">
                                        <p:cTn id="12" dur="1000"/>
                                        <p:tgtEl>
                                          <p:spTgt spid="472"/>
                                        </p:tgtEl>
                                      </p:cBhvr>
                                    </p:animEffect>
                                    <p:anim calcmode="lin" valueType="num">
                                      <p:cBhvr additive="repl">
                                        <p:cTn id="13" dur="1000" fill="hold"/>
                                        <p:tgtEl>
                                          <p:spTgt spid="472"/>
                                        </p:tgtEl>
                                        <p:attrNameLst>
                                          <p:attrName>ppt_x</p:attrName>
                                        </p:attrNameLst>
                                      </p:cBhvr>
                                      <p:tavLst>
                                        <p:tav tm="0">
                                          <p:val>
                                            <p:strVal val="#ppt_x"/>
                                          </p:val>
                                        </p:tav>
                                        <p:tav tm="100000">
                                          <p:val>
                                            <p:strVal val="#ppt_x"/>
                                          </p:val>
                                        </p:tav>
                                      </p:tavLst>
                                    </p:anim>
                                    <p:anim calcmode="lin" valueType="num">
                                      <p:cBhvr additive="repl">
                                        <p:cTn id="14" dur="1000" fill="hold"/>
                                        <p:tgtEl>
                                          <p:spTgt spid="47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fill="hold" nodeType="clickEffect">
                                  <p:stCondLst>
                                    <p:cond delay="0"/>
                                  </p:stCondLst>
                                  <p:childTnLst>
                                    <p:set>
                                      <p:cBhvr>
                                        <p:cTn id="18" dur="1" fill="hold">
                                          <p:stCondLst>
                                            <p:cond delay="0"/>
                                          </p:stCondLst>
                                        </p:cTn>
                                        <p:tgtEl>
                                          <p:spTgt spid="470"/>
                                        </p:tgtEl>
                                        <p:attrNameLst>
                                          <p:attrName>style.visibility</p:attrName>
                                        </p:attrNameLst>
                                      </p:cBhvr>
                                      <p:to>
                                        <p:strVal val="visible"/>
                                      </p:to>
                                    </p:set>
                                    <p:animEffect transition="in" filter="fade">
                                      <p:cBhvr additive="repl">
                                        <p:cTn id="19" dur="1000"/>
                                        <p:tgtEl>
                                          <p:spTgt spid="470"/>
                                        </p:tgtEl>
                                      </p:cBhvr>
                                    </p:animEffect>
                                    <p:anim calcmode="lin" valueType="num">
                                      <p:cBhvr additive="repl">
                                        <p:cTn id="20" dur="1000" fill="hold"/>
                                        <p:tgtEl>
                                          <p:spTgt spid="470"/>
                                        </p:tgtEl>
                                        <p:attrNameLst>
                                          <p:attrName>ppt_x</p:attrName>
                                        </p:attrNameLst>
                                      </p:cBhvr>
                                      <p:tavLst>
                                        <p:tav tm="0">
                                          <p:val>
                                            <p:strVal val="#ppt_x"/>
                                          </p:val>
                                        </p:tav>
                                        <p:tav tm="100000">
                                          <p:val>
                                            <p:strVal val="#ppt_x"/>
                                          </p:val>
                                        </p:tav>
                                      </p:tavLst>
                                    </p:anim>
                                    <p:anim calcmode="lin" valueType="num">
                                      <p:cBhvr additive="repl">
                                        <p:cTn id="21" dur="1000" fill="hold"/>
                                        <p:tgtEl>
                                          <p:spTgt spid="470"/>
                                        </p:tgtEl>
                                        <p:attrNameLst>
                                          <p:attrName>ppt_y</p:attrName>
                                        </p:attrNameLst>
                                      </p:cBhvr>
                                      <p:tavLst>
                                        <p:tav tm="0">
                                          <p:val>
                                            <p:strVal val="#ppt_y+.1"/>
                                          </p:val>
                                        </p:tav>
                                        <p:tav tm="100000">
                                          <p:val>
                                            <p:strVal val="#ppt_y"/>
                                          </p:val>
                                        </p:tav>
                                      </p:tavLst>
                                    </p:anim>
                                  </p:childTnLst>
                                </p:cTn>
                              </p:par>
                              <p:par>
                                <p:cTn id="22" presetID="42" presetClass="entr" fill="hold" nodeType="withEffect">
                                  <p:stCondLst>
                                    <p:cond delay="0"/>
                                  </p:stCondLst>
                                  <p:childTnLst>
                                    <p:set>
                                      <p:cBhvr>
                                        <p:cTn id="23" dur="1" fill="hold">
                                          <p:stCondLst>
                                            <p:cond delay="0"/>
                                          </p:stCondLst>
                                        </p:cTn>
                                        <p:tgtEl>
                                          <p:spTgt spid="473"/>
                                        </p:tgtEl>
                                        <p:attrNameLst>
                                          <p:attrName>style.visibility</p:attrName>
                                        </p:attrNameLst>
                                      </p:cBhvr>
                                      <p:to>
                                        <p:strVal val="visible"/>
                                      </p:to>
                                    </p:set>
                                    <p:animEffect transition="in" filter="fade">
                                      <p:cBhvr additive="repl">
                                        <p:cTn id="24" dur="1000"/>
                                        <p:tgtEl>
                                          <p:spTgt spid="473"/>
                                        </p:tgtEl>
                                      </p:cBhvr>
                                    </p:animEffect>
                                    <p:anim calcmode="lin" valueType="num">
                                      <p:cBhvr additive="repl">
                                        <p:cTn id="25" dur="1000" fill="hold"/>
                                        <p:tgtEl>
                                          <p:spTgt spid="473"/>
                                        </p:tgtEl>
                                        <p:attrNameLst>
                                          <p:attrName>ppt_x</p:attrName>
                                        </p:attrNameLst>
                                      </p:cBhvr>
                                      <p:tavLst>
                                        <p:tav tm="0">
                                          <p:val>
                                            <p:strVal val="#ppt_x"/>
                                          </p:val>
                                        </p:tav>
                                        <p:tav tm="100000">
                                          <p:val>
                                            <p:strVal val="#ppt_x"/>
                                          </p:val>
                                        </p:tav>
                                      </p:tavLst>
                                    </p:anim>
                                    <p:anim calcmode="lin" valueType="num">
                                      <p:cBhvr additive="repl">
                                        <p:cTn id="26" dur="1000" fill="hold"/>
                                        <p:tgtEl>
                                          <p:spTgt spid="47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5" name="מלבן 3"/>
          <p:cNvSpPr/>
          <p:nvPr/>
        </p:nvSpPr>
        <p:spPr>
          <a:xfrm>
            <a:off x="8993160" y="241200"/>
            <a:ext cx="1463760" cy="7034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תצוגה</a:t>
            </a:r>
            <a:endParaRPr lang="en-US" sz="4000" b="0" strike="noStrike" spc="-1">
              <a:solidFill>
                <a:srgbClr val="000000"/>
              </a:solidFill>
              <a:latin typeface="Calibri"/>
            </a:endParaRPr>
          </a:p>
        </p:txBody>
      </p:sp>
      <p:sp>
        <p:nvSpPr>
          <p:cNvPr id="476" name="מציין מיקום תוכן 2"/>
          <p:cNvSpPr/>
          <p:nvPr/>
        </p:nvSpPr>
        <p:spPr>
          <a:xfrm>
            <a:off x="1636560" y="1774800"/>
            <a:ext cx="7428240" cy="30672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a:bodyPr>
          <a:lstStyle/>
          <a:p>
            <a:pPr>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נורות המצביעות על יחידת מדידה</a:t>
            </a:r>
            <a:r>
              <a:rPr lang="he-IL" sz="2000" b="0" strike="noStrike" spc="-1">
                <a:solidFill>
                  <a:srgbClr val="000000"/>
                </a:solidFill>
                <a:latin typeface="Calibri"/>
                <a:ea typeface="Calibri"/>
              </a:rPr>
              <a:t> </a:t>
            </a:r>
            <a:r>
              <a:rPr lang="en-US" sz="2000" b="0" strike="noStrike" spc="-1">
                <a:solidFill>
                  <a:srgbClr val="000000"/>
                </a:solidFill>
                <a:latin typeface="Calibri"/>
                <a:ea typeface="Calibri"/>
              </a:rPr>
              <a:t>HZ/S(second)</a:t>
            </a:r>
            <a:r>
              <a:rPr lang="he-IL" sz="2000" b="0" strike="noStrike" spc="-1">
                <a:solidFill>
                  <a:srgbClr val="000000"/>
                </a:solidFill>
                <a:latin typeface="Calibri"/>
                <a:ea typeface="Calibri"/>
              </a:rPr>
              <a:t> </a:t>
            </a:r>
            <a:endParaRPr lang="en-US" sz="2000" b="0" strike="noStrike" spc="-1">
              <a:solidFill>
                <a:srgbClr val="000000"/>
              </a:solidFill>
              <a:latin typeface="Calibri"/>
            </a:endParaRPr>
          </a:p>
          <a:p>
            <a:pPr>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וכל עוד האות עובר דרך ה</a:t>
            </a:r>
            <a:r>
              <a:rPr lang="he-IL" sz="2000" b="0" strike="noStrike" spc="-1">
                <a:solidFill>
                  <a:srgbClr val="000000"/>
                </a:solidFill>
                <a:latin typeface="Calibri"/>
                <a:ea typeface="Calibri"/>
              </a:rPr>
              <a:t> </a:t>
            </a:r>
            <a:r>
              <a:rPr lang="en-US" sz="2000" b="0" strike="noStrike" spc="-1">
                <a:solidFill>
                  <a:srgbClr val="000000"/>
                </a:solidFill>
                <a:latin typeface="Calibri"/>
                <a:ea typeface="Calibri"/>
              </a:rPr>
              <a:t>“GATE”</a:t>
            </a:r>
            <a:r>
              <a:rPr lang="he-IL" sz="2000" b="0" strike="noStrike" spc="-1">
                <a:solidFill>
                  <a:srgbClr val="000000"/>
                </a:solidFill>
                <a:latin typeface="Calibri"/>
                <a:ea typeface="Calibri"/>
              </a:rPr>
              <a:t> </a:t>
            </a:r>
            <a:r>
              <a:rPr lang="he-IL" sz="2000" b="0" strike="noStrike" spc="-1">
                <a:solidFill>
                  <a:srgbClr val="000000"/>
                </a:solidFill>
                <a:latin typeface="Calibri"/>
                <a:cs typeface="Calibri"/>
              </a:rPr>
              <a:t>נורית ה</a:t>
            </a:r>
            <a:r>
              <a:rPr lang="he-IL" sz="2000" b="0" strike="noStrike" spc="-1">
                <a:solidFill>
                  <a:srgbClr val="000000"/>
                </a:solidFill>
                <a:latin typeface="Calibri"/>
                <a:ea typeface="Calibri"/>
              </a:rPr>
              <a:t> </a:t>
            </a:r>
            <a:r>
              <a:rPr lang="en-US" sz="2000" b="0" strike="noStrike" spc="-1">
                <a:solidFill>
                  <a:srgbClr val="000000"/>
                </a:solidFill>
                <a:latin typeface="Calibri"/>
                <a:ea typeface="Calibri"/>
              </a:rPr>
              <a:t>GATE</a:t>
            </a:r>
            <a:r>
              <a:rPr lang="he-IL" sz="2000" b="0" strike="noStrike" spc="-1">
                <a:solidFill>
                  <a:srgbClr val="000000"/>
                </a:solidFill>
                <a:latin typeface="Calibri"/>
                <a:ea typeface="Calibri"/>
              </a:rPr>
              <a:t> </a:t>
            </a:r>
            <a:r>
              <a:rPr lang="he-IL" sz="2000" b="0" strike="noStrike" spc="-1">
                <a:solidFill>
                  <a:srgbClr val="000000"/>
                </a:solidFill>
                <a:latin typeface="Calibri"/>
                <a:cs typeface="Calibri"/>
              </a:rPr>
              <a:t>תאיר</a:t>
            </a:r>
            <a:r>
              <a:rPr lang="he-IL" sz="2000" b="0" strike="noStrike" spc="-1">
                <a:solidFill>
                  <a:srgbClr val="000000"/>
                </a:solidFill>
                <a:latin typeface="Calibri"/>
                <a:ea typeface="Calibri"/>
              </a:rPr>
              <a:t> . </a:t>
            </a:r>
            <a:endParaRPr lang="en-US" sz="2000" b="0" strike="noStrike" spc="-1">
              <a:solidFill>
                <a:srgbClr val="000000"/>
              </a:solidFill>
              <a:latin typeface="Calibri"/>
            </a:endParaRPr>
          </a:p>
          <a:p>
            <a:pPr>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000" b="0" strike="noStrike" spc="-1">
              <a:solidFill>
                <a:srgbClr val="000000"/>
              </a:solidFill>
              <a:latin typeface="Calibri"/>
            </a:endParaRPr>
          </a:p>
          <a:p>
            <a:pPr>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000" b="0" strike="noStrike" spc="-1">
              <a:solidFill>
                <a:srgbClr val="000000"/>
              </a:solidFill>
              <a:latin typeface="Calibri"/>
            </a:endParaRPr>
          </a:p>
          <a:p>
            <a:pPr>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000" b="0" strike="noStrike" spc="-1">
              <a:solidFill>
                <a:srgbClr val="000000"/>
              </a:solidFill>
              <a:latin typeface="Calibri"/>
            </a:endParaRPr>
          </a:p>
          <a:p>
            <a:pPr>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000" b="0" strike="noStrike" spc="-1">
              <a:solidFill>
                <a:srgbClr val="000000"/>
              </a:solidFill>
              <a:latin typeface="Calibri"/>
            </a:endParaRPr>
          </a:p>
          <a:p>
            <a:pPr>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ea typeface="Calibri"/>
              </a:rPr>
              <a:t>	</a:t>
            </a:r>
            <a:endParaRPr lang="en-US" sz="2000" b="0" strike="noStrike" spc="-1">
              <a:solidFill>
                <a:srgbClr val="000000"/>
              </a:solidFill>
              <a:latin typeface="Calibri"/>
            </a:endParaRPr>
          </a:p>
          <a:p>
            <a:pPr>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מציג את ה</a:t>
            </a:r>
            <a:r>
              <a:rPr lang="he-IL" sz="2000" b="0" strike="noStrike" spc="-1">
                <a:solidFill>
                  <a:srgbClr val="000000"/>
                </a:solidFill>
                <a:latin typeface="Calibri"/>
                <a:ea typeface="Calibri"/>
              </a:rPr>
              <a:t> </a:t>
            </a:r>
            <a:r>
              <a:rPr lang="en-US" sz="2000" b="0" strike="noStrike" spc="-1">
                <a:solidFill>
                  <a:srgbClr val="000000"/>
                </a:solidFill>
                <a:latin typeface="Calibri"/>
                <a:ea typeface="Calibri"/>
              </a:rPr>
              <a:t>“EXPONENT”</a:t>
            </a:r>
            <a:r>
              <a:rPr lang="he-IL" sz="2000" b="0" strike="noStrike" spc="-1">
                <a:solidFill>
                  <a:srgbClr val="000000"/>
                </a:solidFill>
                <a:latin typeface="Calibri"/>
                <a:ea typeface="Calibri"/>
              </a:rPr>
              <a:t> </a:t>
            </a:r>
            <a:r>
              <a:rPr lang="he-IL" sz="2000" b="0" strike="noStrike" spc="-1">
                <a:solidFill>
                  <a:srgbClr val="000000"/>
                </a:solidFill>
                <a:latin typeface="Calibri"/>
                <a:cs typeface="Calibri"/>
              </a:rPr>
              <a:t>של המספר ( כמו במחשבון)</a:t>
            </a:r>
            <a:r>
              <a:rPr lang="he-IL" sz="2000" b="0" strike="noStrike" spc="-1">
                <a:solidFill>
                  <a:srgbClr val="000000"/>
                </a:solidFill>
                <a:latin typeface="Calibri"/>
                <a:ea typeface="Calibri"/>
              </a:rPr>
              <a:t>   </a:t>
            </a:r>
            <a:endParaRPr lang="en-US" sz="2000" b="0" strike="noStrike" spc="-1">
              <a:solidFill>
                <a:srgbClr val="000000"/>
              </a:solidFill>
              <a:latin typeface="Calibri"/>
            </a:endParaRPr>
          </a:p>
        </p:txBody>
      </p:sp>
      <p:pic>
        <p:nvPicPr>
          <p:cNvPr id="477" name="Picture 10"/>
          <p:cNvPicPr/>
          <p:nvPr/>
        </p:nvPicPr>
        <p:blipFill>
          <a:blip r:embed="rId3"/>
          <a:stretch/>
        </p:blipFill>
        <p:spPr>
          <a:xfrm>
            <a:off x="9064800" y="4152960"/>
            <a:ext cx="774360" cy="601560"/>
          </a:xfrm>
          <a:prstGeom prst="rect">
            <a:avLst/>
          </a:prstGeom>
          <a:ln w="0">
            <a:noFill/>
          </a:ln>
        </p:spPr>
      </p:pic>
      <p:pic>
        <p:nvPicPr>
          <p:cNvPr id="478" name="Picture 11"/>
          <p:cNvPicPr/>
          <p:nvPr/>
        </p:nvPicPr>
        <p:blipFill>
          <a:blip r:embed="rId4"/>
          <a:stretch/>
        </p:blipFill>
        <p:spPr>
          <a:xfrm>
            <a:off x="9171000" y="1839960"/>
            <a:ext cx="563400" cy="820800"/>
          </a:xfrm>
          <a:prstGeom prst="rect">
            <a:avLst/>
          </a:prstGeom>
          <a:ln w="0">
            <a:noFill/>
          </a:ln>
        </p:spPr>
      </p:pic>
      <p:sp>
        <p:nvSpPr>
          <p:cNvPr id="479" name="מלבן מעוגל 20"/>
          <p:cNvSpPr/>
          <p:nvPr/>
        </p:nvSpPr>
        <p:spPr>
          <a:xfrm>
            <a:off x="10526760" y="4035600"/>
            <a:ext cx="1298520" cy="358560"/>
          </a:xfrm>
          <a:custGeom>
            <a:avLst/>
            <a:gdLst/>
            <a:ahLst/>
            <a:cxnLst/>
            <a:rect l="0" t="0" r="r" b="b"/>
            <a:pathLst>
              <a:path w="3609" h="998">
                <a:moveTo>
                  <a:pt x="166" y="0"/>
                </a:moveTo>
                <a:lnTo>
                  <a:pt x="166" y="0"/>
                </a:lnTo>
                <a:cubicBezTo>
                  <a:pt x="137" y="0"/>
                  <a:pt x="108" y="8"/>
                  <a:pt x="83" y="22"/>
                </a:cubicBezTo>
                <a:cubicBezTo>
                  <a:pt x="58" y="37"/>
                  <a:pt x="37" y="58"/>
                  <a:pt x="22" y="83"/>
                </a:cubicBezTo>
                <a:cubicBezTo>
                  <a:pt x="8" y="108"/>
                  <a:pt x="0" y="137"/>
                  <a:pt x="0" y="166"/>
                </a:cubicBezTo>
                <a:lnTo>
                  <a:pt x="0" y="830"/>
                </a:lnTo>
                <a:lnTo>
                  <a:pt x="0" y="831"/>
                </a:lnTo>
                <a:cubicBezTo>
                  <a:pt x="0" y="860"/>
                  <a:pt x="8" y="889"/>
                  <a:pt x="22" y="914"/>
                </a:cubicBezTo>
                <a:cubicBezTo>
                  <a:pt x="37" y="939"/>
                  <a:pt x="58" y="960"/>
                  <a:pt x="83" y="975"/>
                </a:cubicBezTo>
                <a:cubicBezTo>
                  <a:pt x="108" y="989"/>
                  <a:pt x="137" y="997"/>
                  <a:pt x="166" y="997"/>
                </a:cubicBezTo>
                <a:lnTo>
                  <a:pt x="3441" y="996"/>
                </a:lnTo>
                <a:lnTo>
                  <a:pt x="3442" y="997"/>
                </a:lnTo>
                <a:cubicBezTo>
                  <a:pt x="3471" y="997"/>
                  <a:pt x="3500" y="989"/>
                  <a:pt x="3525" y="975"/>
                </a:cubicBezTo>
                <a:cubicBezTo>
                  <a:pt x="3550" y="960"/>
                  <a:pt x="3571" y="939"/>
                  <a:pt x="3586" y="914"/>
                </a:cubicBezTo>
                <a:cubicBezTo>
                  <a:pt x="3600" y="889"/>
                  <a:pt x="3608" y="860"/>
                  <a:pt x="3608" y="831"/>
                </a:cubicBezTo>
                <a:lnTo>
                  <a:pt x="3607" y="166"/>
                </a:lnTo>
                <a:lnTo>
                  <a:pt x="3608" y="166"/>
                </a:lnTo>
                <a:lnTo>
                  <a:pt x="3608" y="166"/>
                </a:lnTo>
                <a:cubicBezTo>
                  <a:pt x="3608" y="137"/>
                  <a:pt x="3600" y="108"/>
                  <a:pt x="3586" y="83"/>
                </a:cubicBezTo>
                <a:cubicBezTo>
                  <a:pt x="3571" y="58"/>
                  <a:pt x="3550" y="37"/>
                  <a:pt x="3525" y="22"/>
                </a:cubicBezTo>
                <a:cubicBezTo>
                  <a:pt x="3500" y="8"/>
                  <a:pt x="3471" y="0"/>
                  <a:pt x="3442" y="0"/>
                </a:cubicBezTo>
                <a:lnTo>
                  <a:pt x="166" y="0"/>
                </a:lnTo>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תצוגה</a:t>
            </a:r>
            <a:endParaRPr lang="en-US" sz="1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42" presetClass="entr" fill="hold" nodeType="clickEffect">
                                  <p:stCondLst>
                                    <p:cond delay="0"/>
                                  </p:stCondLst>
                                  <p:childTnLst>
                                    <p:set>
                                      <p:cBhvr>
                                        <p:cTn id="6" dur="1" fill="hold">
                                          <p:stCondLst>
                                            <p:cond delay="0"/>
                                          </p:stCondLst>
                                        </p:cTn>
                                        <p:tgtEl>
                                          <p:spTgt spid="476">
                                            <p:txEl>
                                              <p:pRg st="0" end="0"/>
                                            </p:txEl>
                                          </p:spTgt>
                                        </p:tgtEl>
                                        <p:attrNameLst>
                                          <p:attrName>style.visibility</p:attrName>
                                        </p:attrNameLst>
                                      </p:cBhvr>
                                      <p:to>
                                        <p:strVal val="visible"/>
                                      </p:to>
                                    </p:set>
                                    <p:animEffect transition="in" filter="fade">
                                      <p:cBhvr additive="repl">
                                        <p:cTn id="7" dur="1000"/>
                                        <p:tgtEl>
                                          <p:spTgt spid="476">
                                            <p:txEl>
                                              <p:pRg st="0" end="0"/>
                                            </p:txEl>
                                          </p:spTgt>
                                        </p:tgtEl>
                                      </p:cBhvr>
                                    </p:animEffect>
                                    <p:anim calcmode="lin" valueType="num">
                                      <p:cBhvr additive="repl">
                                        <p:cTn id="8" dur="1000" fill="hold"/>
                                        <p:tgtEl>
                                          <p:spTgt spid="476">
                                            <p:txEl>
                                              <p:pRg st="0" end="0"/>
                                            </p:txEl>
                                          </p:spTgt>
                                        </p:tgtEl>
                                        <p:attrNameLst>
                                          <p:attrName>ppt_x</p:attrName>
                                        </p:attrNameLst>
                                      </p:cBhvr>
                                      <p:tavLst>
                                        <p:tav tm="0">
                                          <p:val>
                                            <p:strVal val="#ppt_x"/>
                                          </p:val>
                                        </p:tav>
                                        <p:tav tm="100000">
                                          <p:val>
                                            <p:strVal val="#ppt_x"/>
                                          </p:val>
                                        </p:tav>
                                      </p:tavLst>
                                    </p:anim>
                                    <p:anim calcmode="lin" valueType="num">
                                      <p:cBhvr additive="repl">
                                        <p:cTn id="9" dur="1000" fill="hold"/>
                                        <p:tgtEl>
                                          <p:spTgt spid="476">
                                            <p:txEl>
                                              <p:pRg st="0" end="0"/>
                                            </p:txEl>
                                          </p:spTgt>
                                        </p:tgtEl>
                                        <p:attrNameLst>
                                          <p:attrName>ppt_y</p:attrName>
                                        </p:attrNameLst>
                                      </p:cBhvr>
                                      <p:tavLst>
                                        <p:tav tm="0">
                                          <p:val>
                                            <p:strVal val="#ppt_y+.1"/>
                                          </p:val>
                                        </p:tav>
                                        <p:tav tm="100000">
                                          <p:val>
                                            <p:strVal val="#ppt_y"/>
                                          </p:val>
                                        </p:tav>
                                      </p:tavLst>
                                    </p:anim>
                                  </p:childTnLst>
                                </p:cTn>
                              </p:par>
                              <p:par>
                                <p:cTn id="10" presetID="42" presetClass="entr" fill="hold" nodeType="withEffect">
                                  <p:stCondLst>
                                    <p:cond delay="0"/>
                                  </p:stCondLst>
                                  <p:childTnLst>
                                    <p:set>
                                      <p:cBhvr>
                                        <p:cTn id="11" dur="1" fill="hold">
                                          <p:stCondLst>
                                            <p:cond delay="0"/>
                                          </p:stCondLst>
                                        </p:cTn>
                                        <p:tgtEl>
                                          <p:spTgt spid="476">
                                            <p:txEl>
                                              <p:pRg st="1" end="1"/>
                                            </p:txEl>
                                          </p:spTgt>
                                        </p:tgtEl>
                                        <p:attrNameLst>
                                          <p:attrName>style.visibility</p:attrName>
                                        </p:attrNameLst>
                                      </p:cBhvr>
                                      <p:to>
                                        <p:strVal val="visible"/>
                                      </p:to>
                                    </p:set>
                                    <p:animEffect transition="in" filter="fade">
                                      <p:cBhvr additive="repl">
                                        <p:cTn id="12" dur="1000"/>
                                        <p:tgtEl>
                                          <p:spTgt spid="476">
                                            <p:txEl>
                                              <p:pRg st="1" end="1"/>
                                            </p:txEl>
                                          </p:spTgt>
                                        </p:tgtEl>
                                      </p:cBhvr>
                                    </p:animEffect>
                                    <p:anim calcmode="lin" valueType="num">
                                      <p:cBhvr additive="repl">
                                        <p:cTn id="13" dur="1000" fill="hold"/>
                                        <p:tgtEl>
                                          <p:spTgt spid="476">
                                            <p:txEl>
                                              <p:pRg st="1" end="1"/>
                                            </p:txEl>
                                          </p:spTgt>
                                        </p:tgtEl>
                                        <p:attrNameLst>
                                          <p:attrName>ppt_x</p:attrName>
                                        </p:attrNameLst>
                                      </p:cBhvr>
                                      <p:tavLst>
                                        <p:tav tm="0">
                                          <p:val>
                                            <p:strVal val="#ppt_x"/>
                                          </p:val>
                                        </p:tav>
                                        <p:tav tm="100000">
                                          <p:val>
                                            <p:strVal val="#ppt_x"/>
                                          </p:val>
                                        </p:tav>
                                      </p:tavLst>
                                    </p:anim>
                                    <p:anim calcmode="lin" valueType="num">
                                      <p:cBhvr additive="repl">
                                        <p:cTn id="14" dur="1000" fill="hold"/>
                                        <p:tgtEl>
                                          <p:spTgt spid="47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fill="hold" nodeType="clickEffect">
                                  <p:stCondLst>
                                    <p:cond delay="0"/>
                                  </p:stCondLst>
                                  <p:childTnLst>
                                    <p:set>
                                      <p:cBhvr>
                                        <p:cTn id="18" dur="1" fill="hold">
                                          <p:stCondLst>
                                            <p:cond delay="0"/>
                                          </p:stCondLst>
                                        </p:cTn>
                                        <p:tgtEl>
                                          <p:spTgt spid="476">
                                            <p:txEl>
                                              <p:pRg st="7" end="7"/>
                                            </p:txEl>
                                          </p:spTgt>
                                        </p:tgtEl>
                                        <p:attrNameLst>
                                          <p:attrName>style.visibility</p:attrName>
                                        </p:attrNameLst>
                                      </p:cBhvr>
                                      <p:to>
                                        <p:strVal val="visible"/>
                                      </p:to>
                                    </p:set>
                                    <p:animEffect transition="in" filter="fade">
                                      <p:cBhvr additive="repl">
                                        <p:cTn id="19" dur="1000"/>
                                        <p:tgtEl>
                                          <p:spTgt spid="476">
                                            <p:txEl>
                                              <p:pRg st="7" end="7"/>
                                            </p:txEl>
                                          </p:spTgt>
                                        </p:tgtEl>
                                      </p:cBhvr>
                                    </p:animEffect>
                                    <p:anim calcmode="lin" valueType="num">
                                      <p:cBhvr additive="repl">
                                        <p:cTn id="20" dur="1000" fill="hold"/>
                                        <p:tgtEl>
                                          <p:spTgt spid="476">
                                            <p:txEl>
                                              <p:pRg st="7" end="7"/>
                                            </p:txEl>
                                          </p:spTgt>
                                        </p:tgtEl>
                                        <p:attrNameLst>
                                          <p:attrName>ppt_x</p:attrName>
                                        </p:attrNameLst>
                                      </p:cBhvr>
                                      <p:tavLst>
                                        <p:tav tm="0">
                                          <p:val>
                                            <p:strVal val="#ppt_x"/>
                                          </p:val>
                                        </p:tav>
                                        <p:tav tm="100000">
                                          <p:val>
                                            <p:strVal val="#ppt_x"/>
                                          </p:val>
                                        </p:tav>
                                      </p:tavLst>
                                    </p:anim>
                                    <p:anim calcmode="lin" valueType="num">
                                      <p:cBhvr additive="repl">
                                        <p:cTn id="21" dur="1000" fill="hold"/>
                                        <p:tgtEl>
                                          <p:spTgt spid="476">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0" name="מלבן 3"/>
          <p:cNvSpPr/>
          <p:nvPr/>
        </p:nvSpPr>
        <p:spPr>
          <a:xfrm>
            <a:off x="8903520" y="241200"/>
            <a:ext cx="1587240" cy="7034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זהירות</a:t>
            </a:r>
            <a:endParaRPr lang="en-US" sz="4000" b="0" strike="noStrike" spc="-1">
              <a:solidFill>
                <a:srgbClr val="000000"/>
              </a:solidFill>
              <a:latin typeface="Calibri"/>
            </a:endParaRPr>
          </a:p>
        </p:txBody>
      </p:sp>
      <p:sp>
        <p:nvSpPr>
          <p:cNvPr id="481" name="מציין מיקום תוכן 2"/>
          <p:cNvSpPr/>
          <p:nvPr/>
        </p:nvSpPr>
        <p:spPr>
          <a:xfrm>
            <a:off x="3971880" y="2092320"/>
            <a:ext cx="6130800" cy="2303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85000"/>
          </a:bodyPr>
          <a:lstStyle/>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להציב במקום יציב</a:t>
            </a: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אין להכניס אות בהספק גבוה מהמותר</a:t>
            </a:r>
            <a:endParaRPr lang="en-US" sz="2400" b="0" strike="noStrike" spc="-1">
              <a:solidFill>
                <a:srgbClr val="000000"/>
              </a:solidFill>
              <a:latin typeface="Calibri"/>
            </a:endParaRPr>
          </a:p>
          <a:p>
            <a:pPr lvl="1">
              <a:spcBef>
                <a:spcPts val="601"/>
              </a:spcBef>
              <a:buClr>
                <a:srgbClr val="000000"/>
              </a:buClr>
              <a:buSzPct val="80000"/>
              <a:buFont typeface="Calibri"/>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alibri"/>
                <a:ea typeface="Calibri"/>
              </a:rPr>
              <a:t>-2.5 VDC</a:t>
            </a:r>
            <a:r>
              <a:rPr lang="he-IL" sz="2400" b="0" strike="noStrike" spc="-1">
                <a:solidFill>
                  <a:srgbClr val="000000"/>
                </a:solidFill>
                <a:latin typeface="Calibri"/>
                <a:ea typeface="Calibri"/>
              </a:rPr>
              <a:t> </a:t>
            </a:r>
            <a:r>
              <a:rPr lang="he-IL" sz="2400" b="0" strike="noStrike" spc="-1">
                <a:solidFill>
                  <a:srgbClr val="000000"/>
                </a:solidFill>
                <a:latin typeface="Calibri"/>
                <a:cs typeface="Calibri"/>
              </a:rPr>
              <a:t>עד </a:t>
            </a:r>
            <a:r>
              <a:rPr lang="en-US" sz="2400" b="0" strike="noStrike" spc="-1">
                <a:solidFill>
                  <a:srgbClr val="000000"/>
                </a:solidFill>
                <a:latin typeface="Calibri"/>
                <a:ea typeface="Calibri"/>
              </a:rPr>
              <a:t>+2.5 VDC</a:t>
            </a:r>
            <a:endParaRPr lang="en-US" sz="2400" b="0" strike="noStrike" spc="-1">
              <a:solidFill>
                <a:srgbClr val="000000"/>
              </a:solidFill>
              <a:latin typeface="Calibri"/>
            </a:endParaRPr>
          </a:p>
          <a:p>
            <a:pPr lvl="1">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לבדוק פג תוקף</a:t>
            </a:r>
            <a:endParaRPr lang="en-US" sz="2400" b="0" strike="noStrike" spc="-1">
              <a:solidFill>
                <a:srgbClr val="000000"/>
              </a:solidFill>
              <a:latin typeface="Calibri"/>
            </a:endParaRPr>
          </a:p>
        </p:txBody>
      </p:sp>
      <p:sp>
        <p:nvSpPr>
          <p:cNvPr id="482" name="Rectangle 51"/>
          <p:cNvSpPr/>
          <p:nvPr/>
        </p:nvSpPr>
        <p:spPr>
          <a:xfrm>
            <a:off x="7920360" y="1341360"/>
            <a:ext cx="2244240" cy="52056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אמצעי בטיחות</a:t>
            </a:r>
            <a:endParaRPr lang="en-US" sz="2800" b="0" strike="noStrike" spc="-1">
              <a:solidFill>
                <a:srgbClr val="000000"/>
              </a:solidFill>
              <a:latin typeface="Calibri"/>
            </a:endParaRPr>
          </a:p>
        </p:txBody>
      </p:sp>
      <p:sp>
        <p:nvSpPr>
          <p:cNvPr id="483" name="מלבן מעוגל 19"/>
          <p:cNvSpPr/>
          <p:nvPr/>
        </p:nvSpPr>
        <p:spPr>
          <a:xfrm>
            <a:off x="10526760" y="4505400"/>
            <a:ext cx="1298520" cy="358560"/>
          </a:xfrm>
          <a:custGeom>
            <a:avLst/>
            <a:gdLst/>
            <a:ahLst/>
            <a:cxnLst/>
            <a:rect l="0" t="0" r="r" b="b"/>
            <a:pathLst>
              <a:path w="3609" h="998">
                <a:moveTo>
                  <a:pt x="166" y="0"/>
                </a:moveTo>
                <a:lnTo>
                  <a:pt x="166" y="0"/>
                </a:lnTo>
                <a:cubicBezTo>
                  <a:pt x="137" y="0"/>
                  <a:pt x="108" y="8"/>
                  <a:pt x="83" y="22"/>
                </a:cubicBezTo>
                <a:cubicBezTo>
                  <a:pt x="58" y="37"/>
                  <a:pt x="37" y="58"/>
                  <a:pt x="22" y="83"/>
                </a:cubicBezTo>
                <a:cubicBezTo>
                  <a:pt x="8" y="108"/>
                  <a:pt x="0" y="137"/>
                  <a:pt x="0" y="166"/>
                </a:cubicBezTo>
                <a:lnTo>
                  <a:pt x="0" y="830"/>
                </a:lnTo>
                <a:lnTo>
                  <a:pt x="0" y="831"/>
                </a:lnTo>
                <a:cubicBezTo>
                  <a:pt x="0" y="860"/>
                  <a:pt x="8" y="889"/>
                  <a:pt x="22" y="914"/>
                </a:cubicBezTo>
                <a:cubicBezTo>
                  <a:pt x="37" y="939"/>
                  <a:pt x="58" y="960"/>
                  <a:pt x="83" y="975"/>
                </a:cubicBezTo>
                <a:cubicBezTo>
                  <a:pt x="108" y="989"/>
                  <a:pt x="137" y="997"/>
                  <a:pt x="166" y="997"/>
                </a:cubicBezTo>
                <a:lnTo>
                  <a:pt x="3441" y="996"/>
                </a:lnTo>
                <a:lnTo>
                  <a:pt x="3442" y="997"/>
                </a:lnTo>
                <a:cubicBezTo>
                  <a:pt x="3471" y="997"/>
                  <a:pt x="3500" y="989"/>
                  <a:pt x="3525" y="975"/>
                </a:cubicBezTo>
                <a:cubicBezTo>
                  <a:pt x="3550" y="960"/>
                  <a:pt x="3571" y="939"/>
                  <a:pt x="3586" y="914"/>
                </a:cubicBezTo>
                <a:cubicBezTo>
                  <a:pt x="3600" y="889"/>
                  <a:pt x="3608" y="860"/>
                  <a:pt x="3608" y="831"/>
                </a:cubicBezTo>
                <a:lnTo>
                  <a:pt x="3607" y="166"/>
                </a:lnTo>
                <a:lnTo>
                  <a:pt x="3608" y="166"/>
                </a:lnTo>
                <a:lnTo>
                  <a:pt x="3608" y="166"/>
                </a:lnTo>
                <a:cubicBezTo>
                  <a:pt x="3608" y="137"/>
                  <a:pt x="3600" y="108"/>
                  <a:pt x="3586" y="83"/>
                </a:cubicBezTo>
                <a:cubicBezTo>
                  <a:pt x="3571" y="58"/>
                  <a:pt x="3550" y="37"/>
                  <a:pt x="3525" y="22"/>
                </a:cubicBezTo>
                <a:cubicBezTo>
                  <a:pt x="3500" y="8"/>
                  <a:pt x="3471" y="0"/>
                  <a:pt x="3442" y="0"/>
                </a:cubicBezTo>
                <a:lnTo>
                  <a:pt x="166" y="0"/>
                </a:lnTo>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זהירות</a:t>
            </a:r>
            <a:endParaRPr lang="en-US" sz="1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42" presetClass="entr" fill="hold" nodeType="clickEffect">
                                  <p:stCondLst>
                                    <p:cond delay="0"/>
                                  </p:stCondLst>
                                  <p:childTnLst>
                                    <p:set>
                                      <p:cBhvr>
                                        <p:cTn id="6" dur="1" fill="hold">
                                          <p:stCondLst>
                                            <p:cond delay="0"/>
                                          </p:stCondLst>
                                        </p:cTn>
                                        <p:tgtEl>
                                          <p:spTgt spid="482"/>
                                        </p:tgtEl>
                                        <p:attrNameLst>
                                          <p:attrName>style.visibility</p:attrName>
                                        </p:attrNameLst>
                                      </p:cBhvr>
                                      <p:to>
                                        <p:strVal val="visible"/>
                                      </p:to>
                                    </p:set>
                                    <p:animEffect transition="in" filter="fade">
                                      <p:cBhvr additive="repl">
                                        <p:cTn id="7" dur="1000"/>
                                        <p:tgtEl>
                                          <p:spTgt spid="482"/>
                                        </p:tgtEl>
                                      </p:cBhvr>
                                    </p:animEffect>
                                    <p:anim calcmode="lin" valueType="num">
                                      <p:cBhvr additive="repl">
                                        <p:cTn id="8" dur="1000" fill="hold"/>
                                        <p:tgtEl>
                                          <p:spTgt spid="482"/>
                                        </p:tgtEl>
                                        <p:attrNameLst>
                                          <p:attrName>ppt_x</p:attrName>
                                        </p:attrNameLst>
                                      </p:cBhvr>
                                      <p:tavLst>
                                        <p:tav tm="0">
                                          <p:val>
                                            <p:strVal val="#ppt_x"/>
                                          </p:val>
                                        </p:tav>
                                        <p:tav tm="100000">
                                          <p:val>
                                            <p:strVal val="#ppt_x"/>
                                          </p:val>
                                        </p:tav>
                                      </p:tavLst>
                                    </p:anim>
                                    <p:anim calcmode="lin" valueType="num">
                                      <p:cBhvr additive="repl">
                                        <p:cTn id="9" dur="1000" fill="hold"/>
                                        <p:tgtEl>
                                          <p:spTgt spid="482"/>
                                        </p:tgtEl>
                                        <p:attrNameLst>
                                          <p:attrName>ppt_y</p:attrName>
                                        </p:attrNameLst>
                                      </p:cBhvr>
                                      <p:tavLst>
                                        <p:tav tm="0">
                                          <p:val>
                                            <p:strVal val="#ppt_y+.1"/>
                                          </p:val>
                                        </p:tav>
                                        <p:tav tm="100000">
                                          <p:val>
                                            <p:strVal val="#ppt_y"/>
                                          </p:val>
                                        </p:tav>
                                      </p:tavLst>
                                    </p:anim>
                                  </p:childTnLst>
                                </p:cTn>
                              </p:par>
                              <p:par>
                                <p:cTn id="10" presetID="42" presetClass="entr" fill="hold" nodeType="withEffect">
                                  <p:stCondLst>
                                    <p:cond delay="0"/>
                                  </p:stCondLst>
                                  <p:childTnLst>
                                    <p:set>
                                      <p:cBhvr>
                                        <p:cTn id="11" dur="1" fill="hold">
                                          <p:stCondLst>
                                            <p:cond delay="0"/>
                                          </p:stCondLst>
                                        </p:cTn>
                                        <p:tgtEl>
                                          <p:spTgt spid="481"/>
                                        </p:tgtEl>
                                        <p:attrNameLst>
                                          <p:attrName>style.visibility</p:attrName>
                                        </p:attrNameLst>
                                      </p:cBhvr>
                                      <p:to>
                                        <p:strVal val="visible"/>
                                      </p:to>
                                    </p:set>
                                    <p:animEffect transition="in" filter="fade">
                                      <p:cBhvr additive="repl">
                                        <p:cTn id="12" dur="1000"/>
                                        <p:tgtEl>
                                          <p:spTgt spid="481"/>
                                        </p:tgtEl>
                                      </p:cBhvr>
                                    </p:animEffect>
                                    <p:anim calcmode="lin" valueType="num">
                                      <p:cBhvr additive="repl">
                                        <p:cTn id="13" dur="1000" fill="hold"/>
                                        <p:tgtEl>
                                          <p:spTgt spid="481"/>
                                        </p:tgtEl>
                                        <p:attrNameLst>
                                          <p:attrName>ppt_x</p:attrName>
                                        </p:attrNameLst>
                                      </p:cBhvr>
                                      <p:tavLst>
                                        <p:tav tm="0">
                                          <p:val>
                                            <p:strVal val="#ppt_x"/>
                                          </p:val>
                                        </p:tav>
                                        <p:tav tm="100000">
                                          <p:val>
                                            <p:strVal val="#ppt_x"/>
                                          </p:val>
                                        </p:tav>
                                      </p:tavLst>
                                    </p:anim>
                                    <p:anim calcmode="lin" valueType="num">
                                      <p:cBhvr additive="repl">
                                        <p:cTn id="14" dur="1000" fill="hold"/>
                                        <p:tgtEl>
                                          <p:spTgt spid="48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4" name="מלבן 3"/>
          <p:cNvSpPr/>
          <p:nvPr/>
        </p:nvSpPr>
        <p:spPr>
          <a:xfrm>
            <a:off x="8127360" y="241200"/>
            <a:ext cx="2326680" cy="7034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סיכום סופי</a:t>
            </a:r>
            <a:endParaRPr lang="en-US" sz="4000" b="0" strike="noStrike" spc="-1">
              <a:solidFill>
                <a:srgbClr val="000000"/>
              </a:solidFill>
              <a:latin typeface="Calibri"/>
            </a:endParaRPr>
          </a:p>
        </p:txBody>
      </p:sp>
      <p:sp>
        <p:nvSpPr>
          <p:cNvPr id="485" name="Rectangle 3"/>
          <p:cNvSpPr/>
          <p:nvPr/>
        </p:nvSpPr>
        <p:spPr>
          <a:xfrm>
            <a:off x="3727440" y="1346040"/>
            <a:ext cx="6464160" cy="5590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48000"/>
          </a:bodyPr>
          <a:lstStyle/>
          <a:p>
            <a:pPr>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0" strike="noStrike" spc="-1">
                <a:solidFill>
                  <a:srgbClr val="000000"/>
                </a:solidFill>
                <a:latin typeface="Calibri"/>
                <a:cs typeface="Calibri"/>
              </a:rPr>
              <a:t>בשיעור זה הבנו את אופן פעולת מונה התדר</a:t>
            </a:r>
            <a:r>
              <a:rPr lang="he-IL" sz="2800" b="0" strike="noStrike" spc="-1">
                <a:solidFill>
                  <a:srgbClr val="000000"/>
                </a:solidFill>
                <a:latin typeface="Calibri"/>
                <a:ea typeface="Calibri"/>
              </a:rPr>
              <a:t>.</a:t>
            </a:r>
            <a:endParaRPr lang="en-US" sz="2800" b="0" strike="noStrike" spc="-1">
              <a:solidFill>
                <a:srgbClr val="000000"/>
              </a:solidFill>
              <a:latin typeface="Calibri"/>
            </a:endParaRPr>
          </a:p>
          <a:p>
            <a:pPr>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0" strike="noStrike" spc="-1">
                <a:solidFill>
                  <a:srgbClr val="000000"/>
                </a:solidFill>
                <a:latin typeface="Calibri"/>
                <a:cs typeface="Calibri"/>
              </a:rPr>
              <a:t>למדנו על תפקיד, עקרון פעולה, מבנה פנימי, שימוש, תפעול ואמצעי בטיחות במונה התדר</a:t>
            </a:r>
            <a:r>
              <a:rPr lang="he-IL" sz="2800" b="0" strike="noStrike" spc="-1">
                <a:solidFill>
                  <a:srgbClr val="000000"/>
                </a:solidFill>
                <a:latin typeface="Calibri"/>
                <a:ea typeface="Calibri"/>
              </a:rPr>
              <a:t>.</a:t>
            </a:r>
            <a:endParaRPr lang="en-US" sz="2800" b="0" strike="noStrike" spc="-1">
              <a:solidFill>
                <a:srgbClr val="000000"/>
              </a:solidFill>
              <a:latin typeface="Calibri"/>
            </a:endParaRPr>
          </a:p>
          <a:p>
            <a:pPr>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Calibri"/>
            </a:endParaRPr>
          </a:p>
        </p:txBody>
      </p:sp>
      <p:sp>
        <p:nvSpPr>
          <p:cNvPr id="486" name="Rectangle 3"/>
          <p:cNvSpPr/>
          <p:nvPr/>
        </p:nvSpPr>
        <p:spPr>
          <a:xfrm>
            <a:off x="3071880" y="4502160"/>
            <a:ext cx="7067520" cy="423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90000"/>
          </a:bodyPr>
          <a:lstStyle/>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מהם אמצעי הבטיחות בשימוש מונה התדר</a:t>
            </a:r>
            <a:r>
              <a:rPr lang="he-IL" sz="2400" b="0" strike="noStrike" spc="-1">
                <a:solidFill>
                  <a:srgbClr val="0070C0"/>
                </a:solidFill>
                <a:latin typeface="Calibri"/>
                <a:ea typeface="Calibri"/>
              </a:rPr>
              <a:t>?</a:t>
            </a: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p:txBody>
      </p:sp>
      <p:sp>
        <p:nvSpPr>
          <p:cNvPr id="487" name="Rectangle 3"/>
          <p:cNvSpPr/>
          <p:nvPr/>
        </p:nvSpPr>
        <p:spPr>
          <a:xfrm>
            <a:off x="3071880" y="3821040"/>
            <a:ext cx="7067520" cy="4240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90000"/>
          </a:bodyPr>
          <a:lstStyle/>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כיצד יוצג ערך של</a:t>
            </a:r>
            <a:r>
              <a:rPr lang="he-IL" sz="2400" b="0" strike="noStrike" spc="-1">
                <a:solidFill>
                  <a:srgbClr val="0070C0"/>
                </a:solidFill>
                <a:latin typeface="Calibri"/>
                <a:ea typeface="Calibri"/>
              </a:rPr>
              <a:t> </a:t>
            </a:r>
            <a:r>
              <a:rPr lang="en-US" sz="2400" b="0" strike="noStrike" spc="-1">
                <a:solidFill>
                  <a:srgbClr val="0070C0"/>
                </a:solidFill>
                <a:latin typeface="Calibri"/>
                <a:ea typeface="Calibri"/>
              </a:rPr>
              <a:t>M(HZ) </a:t>
            </a:r>
            <a:r>
              <a:rPr lang="he-IL" sz="2400" b="0" strike="noStrike" spc="-1">
                <a:solidFill>
                  <a:srgbClr val="0070C0"/>
                </a:solidFill>
                <a:latin typeface="Calibri"/>
                <a:ea typeface="Calibri"/>
              </a:rPr>
              <a:t>600</a:t>
            </a:r>
            <a:r>
              <a:rPr lang="en-US" sz="2400" b="0" strike="noStrike" spc="-1">
                <a:solidFill>
                  <a:srgbClr val="0070C0"/>
                </a:solidFill>
                <a:latin typeface="Calibri"/>
                <a:ea typeface="Calibri"/>
              </a:rPr>
              <a:t> </a:t>
            </a:r>
            <a:r>
              <a:rPr lang="he-IL" sz="2400" b="0" strike="noStrike" spc="-1">
                <a:solidFill>
                  <a:srgbClr val="0070C0"/>
                </a:solidFill>
                <a:latin typeface="Calibri"/>
                <a:cs typeface="Calibri"/>
              </a:rPr>
              <a:t>בתצוגת מונה התדר</a:t>
            </a:r>
            <a:r>
              <a:rPr lang="he-IL" sz="2400" b="0" strike="noStrike" spc="-1">
                <a:solidFill>
                  <a:srgbClr val="0070C0"/>
                </a:solidFill>
                <a:latin typeface="Calibri"/>
                <a:ea typeface="Calibri"/>
              </a:rPr>
              <a:t>?</a:t>
            </a: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p:txBody>
      </p:sp>
      <p:sp>
        <p:nvSpPr>
          <p:cNvPr id="488" name="Rectangle 3"/>
          <p:cNvSpPr/>
          <p:nvPr/>
        </p:nvSpPr>
        <p:spPr>
          <a:xfrm>
            <a:off x="3071880" y="2819520"/>
            <a:ext cx="7067520" cy="422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40000"/>
          </a:bodyPr>
          <a:lstStyle/>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מדוע נרצה לקבוע צימוד</a:t>
            </a:r>
            <a:r>
              <a:rPr lang="he-IL" sz="2400" b="0" strike="noStrike" spc="-1">
                <a:solidFill>
                  <a:srgbClr val="0070C0"/>
                </a:solidFill>
                <a:latin typeface="Calibri"/>
                <a:ea typeface="Calibri"/>
              </a:rPr>
              <a:t> </a:t>
            </a:r>
            <a:r>
              <a:rPr lang="en-US" sz="2400" b="0" strike="noStrike" spc="-1">
                <a:solidFill>
                  <a:srgbClr val="0070C0"/>
                </a:solidFill>
                <a:latin typeface="Calibri"/>
                <a:ea typeface="Calibri"/>
              </a:rPr>
              <a:t>AC</a:t>
            </a:r>
            <a:r>
              <a:rPr lang="he-IL" sz="2400" b="0" strike="noStrike" spc="-1">
                <a:solidFill>
                  <a:srgbClr val="0070C0"/>
                </a:solidFill>
                <a:latin typeface="Calibri"/>
                <a:cs typeface="Calibri"/>
              </a:rPr>
              <a:t>בכניסת מונה התדר</a:t>
            </a:r>
            <a:r>
              <a:rPr lang="he-IL" sz="2400" b="0" strike="noStrike" spc="-1">
                <a:solidFill>
                  <a:srgbClr val="0070C0"/>
                </a:solidFill>
                <a:latin typeface="Calibri"/>
                <a:ea typeface="Calibri"/>
              </a:rPr>
              <a:t>?</a:t>
            </a:r>
            <a:endParaRPr lang="en-US" sz="2400" b="0" strike="noStrike" spc="-1">
              <a:solidFill>
                <a:srgbClr val="000000"/>
              </a:solidFill>
              <a:latin typeface="Calibri"/>
            </a:endParaRPr>
          </a:p>
          <a:p>
            <a:pPr>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ea typeface="Calibri"/>
              </a:rPr>
              <a:t> </a:t>
            </a:r>
            <a:endParaRPr lang="en-US" sz="2400" b="0" strike="noStrike" spc="-1">
              <a:solidFill>
                <a:srgbClr val="000000"/>
              </a:solidFill>
              <a:latin typeface="Calibri"/>
            </a:endParaRPr>
          </a:p>
        </p:txBody>
      </p:sp>
      <p:sp>
        <p:nvSpPr>
          <p:cNvPr id="489" name="Rectangle 3"/>
          <p:cNvSpPr/>
          <p:nvPr/>
        </p:nvSpPr>
        <p:spPr>
          <a:xfrm>
            <a:off x="4707000" y="3211560"/>
            <a:ext cx="5432400" cy="5000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74000"/>
          </a:bodyPr>
          <a:lstStyle/>
          <a:p>
            <a:pPr>
              <a:spcBef>
                <a:spcPts val="4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משום שאם אות הכניסה נמצאת ב</a:t>
            </a:r>
            <a:r>
              <a:rPr lang="he-IL" sz="1800" b="0" strike="noStrike" spc="-1">
                <a:solidFill>
                  <a:srgbClr val="000000"/>
                </a:solidFill>
                <a:latin typeface="Calibri"/>
                <a:ea typeface="Calibri"/>
              </a:rPr>
              <a:t> </a:t>
            </a:r>
            <a:r>
              <a:rPr lang="en-US" sz="1800" b="0" strike="noStrike" spc="-1">
                <a:solidFill>
                  <a:srgbClr val="000000"/>
                </a:solidFill>
                <a:latin typeface="Calibri"/>
                <a:ea typeface="Calibri"/>
              </a:rPr>
              <a:t>Offset </a:t>
            </a:r>
            <a:r>
              <a:rPr lang="he-IL" sz="1800" b="0" strike="noStrike" spc="-1">
                <a:solidFill>
                  <a:srgbClr val="000000"/>
                </a:solidFill>
                <a:latin typeface="Calibri"/>
                <a:cs typeface="Calibri"/>
              </a:rPr>
              <a:t>ייצא '</a:t>
            </a:r>
            <a:r>
              <a:rPr lang="he-IL" sz="1800" b="0" strike="noStrike" spc="-1">
                <a:solidFill>
                  <a:srgbClr val="000000"/>
                </a:solidFill>
                <a:latin typeface="Calibri"/>
                <a:ea typeface="Calibri"/>
              </a:rPr>
              <a:t>1' קבוע ממגבר השרת שבמעגל עיצוב האות.</a:t>
            </a:r>
            <a:endParaRPr lang="en-US" sz="1800" b="0" strike="noStrike" spc="-1">
              <a:solidFill>
                <a:srgbClr val="000000"/>
              </a:solidFill>
              <a:latin typeface="Calibri"/>
            </a:endParaRPr>
          </a:p>
        </p:txBody>
      </p:sp>
      <p:sp>
        <p:nvSpPr>
          <p:cNvPr id="490" name="Rectangle 3"/>
          <p:cNvSpPr/>
          <p:nvPr/>
        </p:nvSpPr>
        <p:spPr>
          <a:xfrm>
            <a:off x="3071880" y="5407200"/>
            <a:ext cx="7067520" cy="422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77000"/>
          </a:bodyPr>
          <a:lstStyle/>
          <a:p>
            <a:pPr>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0" strike="noStrike" spc="-1">
                <a:solidFill>
                  <a:srgbClr val="000000"/>
                </a:solidFill>
                <a:latin typeface="Calibri"/>
                <a:cs typeface="Calibri"/>
              </a:rPr>
              <a:t>בשיעור הבא נלמד  על מחולל אותות</a:t>
            </a:r>
            <a:r>
              <a:rPr lang="he-IL" sz="2800" b="0" strike="noStrike" spc="-1">
                <a:solidFill>
                  <a:srgbClr val="000000"/>
                </a:solidFill>
                <a:latin typeface="Calibri"/>
                <a:ea typeface="Calibri"/>
              </a:rPr>
              <a:t> </a:t>
            </a:r>
            <a:r>
              <a:rPr lang="en-US" sz="2800" b="0" strike="noStrike" spc="-1">
                <a:solidFill>
                  <a:srgbClr val="000000"/>
                </a:solidFill>
                <a:latin typeface="Calibri"/>
                <a:ea typeface="Calibri"/>
              </a:rPr>
              <a:t>RF</a:t>
            </a:r>
            <a:endParaRPr lang="en-US" sz="2800" b="0" strike="noStrike" spc="-1">
              <a:solidFill>
                <a:srgbClr val="000000"/>
              </a:solidFill>
              <a:latin typeface="Calibri"/>
            </a:endParaRPr>
          </a:p>
          <a:p>
            <a:pPr>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Calibri"/>
            </a:endParaRPr>
          </a:p>
        </p:txBody>
      </p:sp>
      <p:sp>
        <p:nvSpPr>
          <p:cNvPr id="491" name="Rectangle 3"/>
          <p:cNvSpPr/>
          <p:nvPr/>
        </p:nvSpPr>
        <p:spPr>
          <a:xfrm>
            <a:off x="4673520" y="4206960"/>
            <a:ext cx="5432400" cy="2952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73000"/>
          </a:bodyPr>
          <a:lstStyle/>
          <a:p>
            <a:pPr>
              <a:spcBef>
                <a:spcPts val="4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המספר </a:t>
            </a:r>
            <a:r>
              <a:rPr lang="he-IL" sz="1800" b="0" strike="noStrike" spc="-1">
                <a:solidFill>
                  <a:srgbClr val="000000"/>
                </a:solidFill>
                <a:latin typeface="Calibri"/>
                <a:ea typeface="Calibri"/>
              </a:rPr>
              <a:t>600 בתצוגת הספרות ובתצוגת </a:t>
            </a:r>
            <a:r>
              <a:rPr lang="en-US" sz="1800" b="0" strike="noStrike" spc="-1">
                <a:solidFill>
                  <a:srgbClr val="000000"/>
                </a:solidFill>
                <a:latin typeface="Calibri"/>
                <a:ea typeface="Calibri"/>
              </a:rPr>
              <a:t>Exponent</a:t>
            </a:r>
            <a:r>
              <a:rPr lang="he-IL" sz="1800" b="0" strike="noStrike" spc="-1">
                <a:solidFill>
                  <a:srgbClr val="000000"/>
                </a:solidFill>
                <a:latin typeface="Calibri"/>
                <a:ea typeface="Calibri"/>
              </a:rPr>
              <a:t> </a:t>
            </a:r>
            <a:r>
              <a:rPr lang="he-IL" sz="1800" b="0" strike="noStrike" spc="-1">
                <a:solidFill>
                  <a:srgbClr val="000000"/>
                </a:solidFill>
                <a:latin typeface="Calibri"/>
                <a:cs typeface="Calibri"/>
              </a:rPr>
              <a:t>רשום </a:t>
            </a:r>
            <a:r>
              <a:rPr lang="he-IL" sz="1800" b="0" strike="noStrike" spc="-1">
                <a:solidFill>
                  <a:srgbClr val="000000"/>
                </a:solidFill>
                <a:latin typeface="Calibri"/>
                <a:ea typeface="Calibri"/>
              </a:rPr>
              <a:t>6.</a:t>
            </a:r>
            <a:endParaRPr lang="en-US" sz="1800" b="0" strike="noStrike" spc="-1">
              <a:solidFill>
                <a:srgbClr val="000000"/>
              </a:solidFill>
              <a:latin typeface="Calibri"/>
            </a:endParaRPr>
          </a:p>
        </p:txBody>
      </p:sp>
      <p:sp>
        <p:nvSpPr>
          <p:cNvPr id="492" name="Rectangle 3"/>
          <p:cNvSpPr/>
          <p:nvPr/>
        </p:nvSpPr>
        <p:spPr>
          <a:xfrm>
            <a:off x="4673520" y="4933800"/>
            <a:ext cx="5432400" cy="5000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a:bodyPr>
          <a:lstStyle/>
          <a:p>
            <a:pPr>
              <a:spcBef>
                <a:spcPts val="4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מיקום יציב, הספק כניסה מתאים, בדיקת תוקף</a:t>
            </a:r>
            <a:r>
              <a:rPr lang="he-IL" sz="1800" b="0" strike="noStrike" spc="-1">
                <a:solidFill>
                  <a:srgbClr val="000000"/>
                </a:solidFill>
                <a:latin typeface="Calibri"/>
                <a:ea typeface="Calibri"/>
              </a:rPr>
              <a:t>.</a:t>
            </a:r>
            <a:endParaRPr lang="en-US" sz="1800" b="0" strike="noStrike" spc="-1">
              <a:solidFill>
                <a:srgbClr val="000000"/>
              </a:solidFill>
              <a:latin typeface="Calibri"/>
            </a:endParaRPr>
          </a:p>
          <a:p>
            <a:pPr>
              <a:spcBef>
                <a:spcPts val="4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48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fill="hold" nodeType="clickEffect">
                                  <p:stCondLst>
                                    <p:cond delay="0"/>
                                  </p:stCondLst>
                                  <p:childTnLst>
                                    <p:set>
                                      <p:cBhvr>
                                        <p:cTn id="10" dur="1" fill="hold">
                                          <p:stCondLst>
                                            <p:cond delay="0"/>
                                          </p:stCondLst>
                                        </p:cTn>
                                        <p:tgtEl>
                                          <p:spTgt spid="488"/>
                                        </p:tgtEl>
                                        <p:attrNameLst>
                                          <p:attrName>style.visibility</p:attrName>
                                        </p:attrNameLst>
                                      </p:cBhvr>
                                      <p:to>
                                        <p:strVal val="visible"/>
                                      </p:to>
                                    </p:set>
                                    <p:animEffect transition="in" filter="fade">
                                      <p:cBhvr additive="repl">
                                        <p:cTn id="11" dur="1000"/>
                                        <p:tgtEl>
                                          <p:spTgt spid="488"/>
                                        </p:tgtEl>
                                      </p:cBhvr>
                                    </p:animEffect>
                                    <p:anim calcmode="lin" valueType="num">
                                      <p:cBhvr additive="repl">
                                        <p:cTn id="12" dur="1000" fill="hold"/>
                                        <p:tgtEl>
                                          <p:spTgt spid="488"/>
                                        </p:tgtEl>
                                        <p:attrNameLst>
                                          <p:attrName>ppt_x</p:attrName>
                                        </p:attrNameLst>
                                      </p:cBhvr>
                                      <p:tavLst>
                                        <p:tav tm="0">
                                          <p:val>
                                            <p:strVal val="#ppt_x"/>
                                          </p:val>
                                        </p:tav>
                                        <p:tav tm="100000">
                                          <p:val>
                                            <p:strVal val="#ppt_x"/>
                                          </p:val>
                                        </p:tav>
                                      </p:tavLst>
                                    </p:anim>
                                    <p:anim calcmode="lin" valueType="num">
                                      <p:cBhvr additive="repl">
                                        <p:cTn id="13" dur="1000" fill="hold"/>
                                        <p:tgtEl>
                                          <p:spTgt spid="488"/>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fill="hold" nodeType="clickEffect">
                                  <p:stCondLst>
                                    <p:cond delay="0"/>
                                  </p:stCondLst>
                                  <p:childTnLst>
                                    <p:set>
                                      <p:cBhvr>
                                        <p:cTn id="17" dur="1" fill="hold">
                                          <p:stCondLst>
                                            <p:cond delay="0"/>
                                          </p:stCondLst>
                                        </p:cTn>
                                        <p:tgtEl>
                                          <p:spTgt spid="489"/>
                                        </p:tgtEl>
                                        <p:attrNameLst>
                                          <p:attrName>style.visibility</p:attrName>
                                        </p:attrNameLst>
                                      </p:cBhvr>
                                      <p:to>
                                        <p:strVal val="visible"/>
                                      </p:to>
                                    </p:set>
                                    <p:animEffect transition="in" filter="fade">
                                      <p:cBhvr additive="repl">
                                        <p:cTn id="18" dur="1000"/>
                                        <p:tgtEl>
                                          <p:spTgt spid="489"/>
                                        </p:tgtEl>
                                      </p:cBhvr>
                                    </p:animEffect>
                                    <p:anim calcmode="lin" valueType="num">
                                      <p:cBhvr additive="repl">
                                        <p:cTn id="19" dur="1000" fill="hold"/>
                                        <p:tgtEl>
                                          <p:spTgt spid="489"/>
                                        </p:tgtEl>
                                        <p:attrNameLst>
                                          <p:attrName>ppt_x</p:attrName>
                                        </p:attrNameLst>
                                      </p:cBhvr>
                                      <p:tavLst>
                                        <p:tav tm="0">
                                          <p:val>
                                            <p:strVal val="#ppt_x"/>
                                          </p:val>
                                        </p:tav>
                                        <p:tav tm="100000">
                                          <p:val>
                                            <p:strVal val="#ppt_x"/>
                                          </p:val>
                                        </p:tav>
                                      </p:tavLst>
                                    </p:anim>
                                    <p:anim calcmode="lin" valueType="num">
                                      <p:cBhvr additive="repl">
                                        <p:cTn id="20" dur="1000" fill="hold"/>
                                        <p:tgtEl>
                                          <p:spTgt spid="489"/>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fill="hold" nodeType="clickEffect">
                                  <p:stCondLst>
                                    <p:cond delay="0"/>
                                  </p:stCondLst>
                                  <p:childTnLst>
                                    <p:set>
                                      <p:cBhvr>
                                        <p:cTn id="24" dur="1" fill="hold">
                                          <p:stCondLst>
                                            <p:cond delay="0"/>
                                          </p:stCondLst>
                                        </p:cTn>
                                        <p:tgtEl>
                                          <p:spTgt spid="487"/>
                                        </p:tgtEl>
                                        <p:attrNameLst>
                                          <p:attrName>style.visibility</p:attrName>
                                        </p:attrNameLst>
                                      </p:cBhvr>
                                      <p:to>
                                        <p:strVal val="visible"/>
                                      </p:to>
                                    </p:set>
                                    <p:animEffect transition="in" filter="fade">
                                      <p:cBhvr additive="repl">
                                        <p:cTn id="25" dur="1000"/>
                                        <p:tgtEl>
                                          <p:spTgt spid="487"/>
                                        </p:tgtEl>
                                      </p:cBhvr>
                                    </p:animEffect>
                                    <p:anim calcmode="lin" valueType="num">
                                      <p:cBhvr additive="repl">
                                        <p:cTn id="26" dur="1000" fill="hold"/>
                                        <p:tgtEl>
                                          <p:spTgt spid="487"/>
                                        </p:tgtEl>
                                        <p:attrNameLst>
                                          <p:attrName>ppt_x</p:attrName>
                                        </p:attrNameLst>
                                      </p:cBhvr>
                                      <p:tavLst>
                                        <p:tav tm="0">
                                          <p:val>
                                            <p:strVal val="#ppt_x"/>
                                          </p:val>
                                        </p:tav>
                                        <p:tav tm="100000">
                                          <p:val>
                                            <p:strVal val="#ppt_x"/>
                                          </p:val>
                                        </p:tav>
                                      </p:tavLst>
                                    </p:anim>
                                    <p:anim calcmode="lin" valueType="num">
                                      <p:cBhvr additive="repl">
                                        <p:cTn id="27" dur="1000" fill="hold"/>
                                        <p:tgtEl>
                                          <p:spTgt spid="487"/>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fill="hold" nodeType="clickEffect">
                                  <p:stCondLst>
                                    <p:cond delay="0"/>
                                  </p:stCondLst>
                                  <p:childTnLst>
                                    <p:set>
                                      <p:cBhvr>
                                        <p:cTn id="31" dur="1" fill="hold">
                                          <p:stCondLst>
                                            <p:cond delay="0"/>
                                          </p:stCondLst>
                                        </p:cTn>
                                        <p:tgtEl>
                                          <p:spTgt spid="491"/>
                                        </p:tgtEl>
                                        <p:attrNameLst>
                                          <p:attrName>style.visibility</p:attrName>
                                        </p:attrNameLst>
                                      </p:cBhvr>
                                      <p:to>
                                        <p:strVal val="visible"/>
                                      </p:to>
                                    </p:set>
                                    <p:animEffect transition="in" filter="fade">
                                      <p:cBhvr additive="repl">
                                        <p:cTn id="32" dur="1000"/>
                                        <p:tgtEl>
                                          <p:spTgt spid="491"/>
                                        </p:tgtEl>
                                      </p:cBhvr>
                                    </p:animEffect>
                                    <p:anim calcmode="lin" valueType="num">
                                      <p:cBhvr additive="repl">
                                        <p:cTn id="33" dur="1000" fill="hold"/>
                                        <p:tgtEl>
                                          <p:spTgt spid="491"/>
                                        </p:tgtEl>
                                        <p:attrNameLst>
                                          <p:attrName>ppt_x</p:attrName>
                                        </p:attrNameLst>
                                      </p:cBhvr>
                                      <p:tavLst>
                                        <p:tav tm="0">
                                          <p:val>
                                            <p:strVal val="#ppt_x"/>
                                          </p:val>
                                        </p:tav>
                                        <p:tav tm="100000">
                                          <p:val>
                                            <p:strVal val="#ppt_x"/>
                                          </p:val>
                                        </p:tav>
                                      </p:tavLst>
                                    </p:anim>
                                    <p:anim calcmode="lin" valueType="num">
                                      <p:cBhvr additive="repl">
                                        <p:cTn id="34" dur="1000" fill="hold"/>
                                        <p:tgtEl>
                                          <p:spTgt spid="491"/>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fill="hold" nodeType="clickEffect">
                                  <p:stCondLst>
                                    <p:cond delay="0"/>
                                  </p:stCondLst>
                                  <p:childTnLst>
                                    <p:set>
                                      <p:cBhvr>
                                        <p:cTn id="38" dur="1" fill="hold">
                                          <p:stCondLst>
                                            <p:cond delay="0"/>
                                          </p:stCondLst>
                                        </p:cTn>
                                        <p:tgtEl>
                                          <p:spTgt spid="486"/>
                                        </p:tgtEl>
                                        <p:attrNameLst>
                                          <p:attrName>style.visibility</p:attrName>
                                        </p:attrNameLst>
                                      </p:cBhvr>
                                      <p:to>
                                        <p:strVal val="visible"/>
                                      </p:to>
                                    </p:set>
                                    <p:animEffect transition="in" filter="fade">
                                      <p:cBhvr additive="repl">
                                        <p:cTn id="39" dur="1000"/>
                                        <p:tgtEl>
                                          <p:spTgt spid="486"/>
                                        </p:tgtEl>
                                      </p:cBhvr>
                                    </p:animEffect>
                                    <p:anim calcmode="lin" valueType="num">
                                      <p:cBhvr additive="repl">
                                        <p:cTn id="40" dur="1000" fill="hold"/>
                                        <p:tgtEl>
                                          <p:spTgt spid="486"/>
                                        </p:tgtEl>
                                        <p:attrNameLst>
                                          <p:attrName>ppt_x</p:attrName>
                                        </p:attrNameLst>
                                      </p:cBhvr>
                                      <p:tavLst>
                                        <p:tav tm="0">
                                          <p:val>
                                            <p:strVal val="#ppt_x"/>
                                          </p:val>
                                        </p:tav>
                                        <p:tav tm="100000">
                                          <p:val>
                                            <p:strVal val="#ppt_x"/>
                                          </p:val>
                                        </p:tav>
                                      </p:tavLst>
                                    </p:anim>
                                    <p:anim calcmode="lin" valueType="num">
                                      <p:cBhvr additive="repl">
                                        <p:cTn id="41" dur="1000" fill="hold"/>
                                        <p:tgtEl>
                                          <p:spTgt spid="486"/>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fill="hold" nodeType="clickEffect">
                                  <p:stCondLst>
                                    <p:cond delay="0"/>
                                  </p:stCondLst>
                                  <p:childTnLst>
                                    <p:set>
                                      <p:cBhvr>
                                        <p:cTn id="45" dur="1" fill="hold">
                                          <p:stCondLst>
                                            <p:cond delay="0"/>
                                          </p:stCondLst>
                                        </p:cTn>
                                        <p:tgtEl>
                                          <p:spTgt spid="492"/>
                                        </p:tgtEl>
                                        <p:attrNameLst>
                                          <p:attrName>style.visibility</p:attrName>
                                        </p:attrNameLst>
                                      </p:cBhvr>
                                      <p:to>
                                        <p:strVal val="visible"/>
                                      </p:to>
                                    </p:set>
                                    <p:animEffect transition="in" filter="fade">
                                      <p:cBhvr additive="repl">
                                        <p:cTn id="46" dur="1000"/>
                                        <p:tgtEl>
                                          <p:spTgt spid="492"/>
                                        </p:tgtEl>
                                      </p:cBhvr>
                                    </p:animEffect>
                                    <p:anim calcmode="lin" valueType="num">
                                      <p:cBhvr additive="repl">
                                        <p:cTn id="47" dur="1000" fill="hold"/>
                                        <p:tgtEl>
                                          <p:spTgt spid="492"/>
                                        </p:tgtEl>
                                        <p:attrNameLst>
                                          <p:attrName>ppt_x</p:attrName>
                                        </p:attrNameLst>
                                      </p:cBhvr>
                                      <p:tavLst>
                                        <p:tav tm="0">
                                          <p:val>
                                            <p:strVal val="#ppt_x"/>
                                          </p:val>
                                        </p:tav>
                                        <p:tav tm="100000">
                                          <p:val>
                                            <p:strVal val="#ppt_x"/>
                                          </p:val>
                                        </p:tav>
                                      </p:tavLst>
                                    </p:anim>
                                    <p:anim calcmode="lin" valueType="num">
                                      <p:cBhvr additive="repl">
                                        <p:cTn id="48" dur="1000" fill="hold"/>
                                        <p:tgtEl>
                                          <p:spTgt spid="492"/>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ntr" fill="hold" nodeType="clickEffect">
                                  <p:stCondLst>
                                    <p:cond delay="0"/>
                                  </p:stCondLst>
                                  <p:childTnLst>
                                    <p:set>
                                      <p:cBhvr>
                                        <p:cTn id="52" dur="1" fill="hold">
                                          <p:stCondLst>
                                            <p:cond delay="0"/>
                                          </p:stCondLst>
                                        </p:cTn>
                                        <p:tgtEl>
                                          <p:spTgt spid="4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TextBox 3"/>
          <p:cNvSpPr/>
          <p:nvPr/>
        </p:nvSpPr>
        <p:spPr>
          <a:xfrm>
            <a:off x="4024440" y="255600"/>
            <a:ext cx="630540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תפקיד</a:t>
            </a:r>
            <a:endParaRPr lang="en-US" sz="4000" b="0" strike="noStrike" spc="-1">
              <a:solidFill>
                <a:srgbClr val="000000"/>
              </a:solidFill>
              <a:latin typeface="Calibri"/>
            </a:endParaRPr>
          </a:p>
        </p:txBody>
      </p:sp>
      <p:sp>
        <p:nvSpPr>
          <p:cNvPr id="127" name="מלבן 1"/>
          <p:cNvSpPr/>
          <p:nvPr/>
        </p:nvSpPr>
        <p:spPr>
          <a:xfrm>
            <a:off x="2813040" y="1330200"/>
            <a:ext cx="7319880" cy="375156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תפקיד מונה התדר</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ציוד בדיקה הנועד למדוד תדרים בתחומים: </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alibri"/>
                <a:ea typeface="Calibri"/>
              </a:rPr>
              <a:t>0</a:t>
            </a:r>
            <a:r>
              <a:rPr lang="he-IL" sz="2400" b="0" strike="noStrike" spc="-1">
                <a:solidFill>
                  <a:srgbClr val="000000"/>
                </a:solidFill>
                <a:latin typeface="Calibri"/>
                <a:ea typeface="Calibri"/>
              </a:rPr>
              <a:t> עד </a:t>
            </a:r>
            <a:r>
              <a:rPr lang="en-US" sz="2400" b="0" strike="noStrike" spc="-1">
                <a:solidFill>
                  <a:srgbClr val="000000"/>
                </a:solidFill>
                <a:latin typeface="Calibri"/>
                <a:ea typeface="Calibri"/>
              </a:rPr>
              <a:t>100 MHZ</a:t>
            </a:r>
            <a:r>
              <a:rPr lang="he-IL" sz="2400" b="0" strike="noStrike" spc="-1">
                <a:solidFill>
                  <a:srgbClr val="000000"/>
                </a:solidFill>
                <a:latin typeface="Calibri"/>
                <a:ea typeface="Calibri"/>
              </a:rPr>
              <a:t> בצימוד </a:t>
            </a:r>
            <a:r>
              <a:rPr lang="en-US" sz="2400" b="0" strike="noStrike" spc="-1">
                <a:solidFill>
                  <a:srgbClr val="000000"/>
                </a:solidFill>
                <a:latin typeface="Calibri"/>
                <a:ea typeface="Calibri"/>
              </a:rPr>
              <a:t>DC</a:t>
            </a:r>
            <a:r>
              <a:rPr lang="he-IL" sz="2400" b="0" strike="noStrike" spc="-1">
                <a:solidFill>
                  <a:srgbClr val="000000"/>
                </a:solidFill>
                <a:latin typeface="Calibri"/>
                <a:ea typeface="Calibri"/>
              </a:rPr>
              <a:t>.</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alibri"/>
                <a:ea typeface="Calibri"/>
              </a:rPr>
              <a:t>30 HZ</a:t>
            </a:r>
            <a:r>
              <a:rPr lang="he-IL" sz="2400" b="0" strike="noStrike" spc="-1">
                <a:solidFill>
                  <a:srgbClr val="000000"/>
                </a:solidFill>
                <a:latin typeface="Calibri"/>
                <a:ea typeface="Calibri"/>
              </a:rPr>
              <a:t> עד </a:t>
            </a:r>
            <a:r>
              <a:rPr lang="en-US" sz="2400" b="0" strike="noStrike" spc="-1">
                <a:solidFill>
                  <a:srgbClr val="000000"/>
                </a:solidFill>
                <a:latin typeface="Calibri"/>
                <a:ea typeface="Calibri"/>
              </a:rPr>
              <a:t>100 MHZ</a:t>
            </a:r>
            <a:r>
              <a:rPr lang="he-IL" sz="2400" b="0" strike="noStrike" spc="-1">
                <a:solidFill>
                  <a:srgbClr val="000000"/>
                </a:solidFill>
                <a:latin typeface="Calibri"/>
                <a:ea typeface="Calibri"/>
              </a:rPr>
              <a:t> בצימוד </a:t>
            </a:r>
            <a:r>
              <a:rPr lang="en-US" sz="2400" b="0" strike="noStrike" spc="-1">
                <a:solidFill>
                  <a:srgbClr val="000000"/>
                </a:solidFill>
                <a:latin typeface="Calibri"/>
                <a:ea typeface="Calibri"/>
              </a:rPr>
              <a:t>AC</a:t>
            </a:r>
            <a:r>
              <a:rPr lang="he-IL" sz="2400" b="0" strike="noStrike" spc="-1">
                <a:solidFill>
                  <a:srgbClr val="000000"/>
                </a:solidFill>
                <a:latin typeface="Calibri"/>
                <a:ea typeface="Calibri"/>
              </a:rPr>
              <a:t>.</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מונה תדר מתוכנן לבצע מדידות נוספות:</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מדידת זמן מחזור – </a:t>
            </a:r>
            <a:r>
              <a:rPr lang="en-US" sz="2400" b="0" strike="noStrike" spc="-1">
                <a:solidFill>
                  <a:srgbClr val="000000"/>
                </a:solidFill>
                <a:latin typeface="Calibri"/>
                <a:ea typeface="Calibri"/>
              </a:rPr>
              <a:t>PERIOD</a:t>
            </a:r>
            <a:r>
              <a:rPr lang="he-IL" sz="2400" b="0" strike="noStrike" spc="-1">
                <a:solidFill>
                  <a:srgbClr val="000000"/>
                </a:solidFill>
                <a:latin typeface="Calibri"/>
                <a:ea typeface="Calibri"/>
              </a:rPr>
              <a:t>.</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מדידת יחס בין שני תדרים של שני אותות – </a:t>
            </a:r>
            <a:r>
              <a:rPr lang="en-US" sz="2400" b="0" strike="noStrike" spc="-1">
                <a:solidFill>
                  <a:srgbClr val="000000"/>
                </a:solidFill>
                <a:latin typeface="Calibri"/>
                <a:ea typeface="Calibri"/>
              </a:rPr>
              <a:t>FREQUENCY RATIO</a:t>
            </a:r>
            <a:r>
              <a:rPr lang="he-IL" sz="2400" b="0" strike="noStrike" spc="-1">
                <a:solidFill>
                  <a:srgbClr val="000000"/>
                </a:solidFill>
                <a:latin typeface="Calibri"/>
                <a:ea typeface="Calibri"/>
              </a:rPr>
              <a:t>.</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הפרש זמנים בין שני אירועים – </a:t>
            </a:r>
            <a:r>
              <a:rPr lang="en-US" sz="2400" b="0" strike="noStrike" spc="-1">
                <a:solidFill>
                  <a:srgbClr val="000000"/>
                </a:solidFill>
                <a:latin typeface="Calibri"/>
                <a:ea typeface="Calibri"/>
              </a:rPr>
              <a:t>TIME INTERVAL</a:t>
            </a:r>
            <a:r>
              <a:rPr lang="he-IL" sz="2400" b="0" strike="noStrike" spc="-1">
                <a:solidFill>
                  <a:srgbClr val="000000"/>
                </a:solidFill>
                <a:latin typeface="Calibri"/>
                <a:ea typeface="Calibri"/>
              </a:rPr>
              <a:t>.</a:t>
            </a:r>
            <a:endParaRPr lang="en-US" sz="2400" b="0" strike="noStrike" spc="-1">
              <a:solidFill>
                <a:srgbClr val="000000"/>
              </a:solidFill>
              <a:latin typeface="Calibri"/>
            </a:endParaRPr>
          </a:p>
        </p:txBody>
      </p:sp>
      <p:grpSp>
        <p:nvGrpSpPr>
          <p:cNvPr id="128" name="קבוצה 6"/>
          <p:cNvGrpSpPr/>
          <p:nvPr/>
        </p:nvGrpSpPr>
        <p:grpSpPr>
          <a:xfrm>
            <a:off x="4799160" y="4884840"/>
            <a:ext cx="3348000" cy="1159920"/>
            <a:chOff x="4799160" y="4884840"/>
            <a:chExt cx="3348000" cy="1159920"/>
          </a:xfrm>
        </p:grpSpPr>
        <p:grpSp>
          <p:nvGrpSpPr>
            <p:cNvPr id="129" name="Group 1055"/>
            <p:cNvGrpSpPr/>
            <p:nvPr/>
          </p:nvGrpSpPr>
          <p:grpSpPr>
            <a:xfrm>
              <a:off x="4799160" y="4884840"/>
              <a:ext cx="3347640" cy="1159920"/>
              <a:chOff x="4799160" y="4884840"/>
              <a:chExt cx="3347640" cy="1159920"/>
            </a:xfrm>
          </p:grpSpPr>
          <p:pic>
            <p:nvPicPr>
              <p:cNvPr id="130" name="Picture 1033"/>
              <p:cNvPicPr/>
              <p:nvPr/>
            </p:nvPicPr>
            <p:blipFill>
              <a:blip r:embed="rId3"/>
              <a:srcRect l="-15014"/>
              <a:stretch/>
            </p:blipFill>
            <p:spPr>
              <a:xfrm>
                <a:off x="4799160" y="5050440"/>
                <a:ext cx="3347640" cy="994320"/>
              </a:xfrm>
              <a:prstGeom prst="rect">
                <a:avLst/>
              </a:prstGeom>
              <a:ln w="0">
                <a:noFill/>
              </a:ln>
            </p:spPr>
          </p:pic>
          <p:sp>
            <p:nvSpPr>
              <p:cNvPr id="131" name="Rectangle 1034"/>
              <p:cNvSpPr/>
              <p:nvPr/>
            </p:nvSpPr>
            <p:spPr>
              <a:xfrm>
                <a:off x="7070760" y="5163840"/>
                <a:ext cx="1075680" cy="369360"/>
              </a:xfrm>
              <a:prstGeom prst="rect">
                <a:avLst/>
              </a:prstGeom>
              <a:solidFill>
                <a:srgbClr val="000000"/>
              </a:solidFill>
              <a:ln w="0">
                <a:noFill/>
              </a:ln>
            </p:spPr>
            <p:style>
              <a:lnRef idx="0">
                <a:scrgbClr r="0" g="0" b="0"/>
              </a:lnRef>
              <a:fillRef idx="0">
                <a:scrgbClr r="0" g="0" b="0"/>
              </a:fillRef>
              <a:effectRef idx="0">
                <a:scrgbClr r="0" g="0" b="0"/>
              </a:effectRef>
              <a:fontRef idx="minor"/>
            </p:style>
          </p:sp>
          <p:sp>
            <p:nvSpPr>
              <p:cNvPr id="132" name="Rectangle 1035"/>
              <p:cNvSpPr/>
              <p:nvPr/>
            </p:nvSpPr>
            <p:spPr>
              <a:xfrm>
                <a:off x="7907400" y="5628960"/>
                <a:ext cx="239400" cy="369360"/>
              </a:xfrm>
              <a:prstGeom prst="rect">
                <a:avLst/>
              </a:prstGeom>
              <a:solidFill>
                <a:srgbClr val="000000"/>
              </a:solidFill>
              <a:ln w="0">
                <a:noFill/>
              </a:ln>
            </p:spPr>
            <p:style>
              <a:lnRef idx="0">
                <a:scrgbClr r="0" g="0" b="0"/>
              </a:lnRef>
              <a:fillRef idx="0">
                <a:scrgbClr r="0" g="0" b="0"/>
              </a:fillRef>
              <a:effectRef idx="0">
                <a:scrgbClr r="0" g="0" b="0"/>
              </a:effectRef>
              <a:fontRef idx="minor"/>
            </p:style>
          </p:sp>
          <p:sp>
            <p:nvSpPr>
              <p:cNvPr id="133" name="Rectangle 1036"/>
              <p:cNvSpPr/>
              <p:nvPr/>
            </p:nvSpPr>
            <p:spPr>
              <a:xfrm>
                <a:off x="6950880" y="4884840"/>
                <a:ext cx="1075680" cy="369360"/>
              </a:xfrm>
              <a:prstGeom prst="rect">
                <a:avLst/>
              </a:prstGeom>
              <a:solidFill>
                <a:srgbClr val="000000"/>
              </a:solidFill>
              <a:ln w="0">
                <a:noFill/>
              </a:ln>
            </p:spPr>
            <p:style>
              <a:lnRef idx="0">
                <a:scrgbClr r="0" g="0" b="0"/>
              </a:lnRef>
              <a:fillRef idx="0">
                <a:scrgbClr r="0" g="0" b="0"/>
              </a:fillRef>
              <a:effectRef idx="0">
                <a:scrgbClr r="0" g="0" b="0"/>
              </a:effectRef>
              <a:fontRef idx="minor"/>
            </p:style>
          </p:sp>
          <p:sp>
            <p:nvSpPr>
              <p:cNvPr id="134" name="Line 1037"/>
              <p:cNvSpPr/>
              <p:nvPr/>
            </p:nvSpPr>
            <p:spPr>
              <a:xfrm>
                <a:off x="7070760" y="5464440"/>
                <a:ext cx="0" cy="511560"/>
              </a:xfrm>
              <a:prstGeom prst="line">
                <a:avLst/>
              </a:prstGeom>
              <a:ln w="28440">
                <a:solidFill>
                  <a:srgbClr val="0000FF"/>
                </a:solidFill>
                <a:prstDash val="sysDot"/>
                <a:miter/>
              </a:ln>
            </p:spPr>
            <p:style>
              <a:lnRef idx="0">
                <a:scrgbClr r="0" g="0" b="0"/>
              </a:lnRef>
              <a:fillRef idx="0">
                <a:scrgbClr r="0" g="0" b="0"/>
              </a:fillRef>
              <a:effectRef idx="0">
                <a:scrgbClr r="0" g="0" b="0"/>
              </a:effectRef>
              <a:fontRef idx="minor"/>
            </p:style>
          </p:sp>
          <p:sp>
            <p:nvSpPr>
              <p:cNvPr id="135" name="Line 1038"/>
              <p:cNvSpPr/>
              <p:nvPr/>
            </p:nvSpPr>
            <p:spPr>
              <a:xfrm>
                <a:off x="7907400" y="5138640"/>
                <a:ext cx="0" cy="465120"/>
              </a:xfrm>
              <a:prstGeom prst="line">
                <a:avLst/>
              </a:prstGeom>
              <a:ln w="28440">
                <a:solidFill>
                  <a:srgbClr val="0000FF"/>
                </a:solidFill>
                <a:prstDash val="sysDot"/>
                <a:miter/>
              </a:ln>
            </p:spPr>
            <p:style>
              <a:lnRef idx="0">
                <a:scrgbClr r="0" g="0" b="0"/>
              </a:lnRef>
              <a:fillRef idx="0">
                <a:scrgbClr r="0" g="0" b="0"/>
              </a:fillRef>
              <a:effectRef idx="0">
                <a:scrgbClr r="0" g="0" b="0"/>
              </a:effectRef>
              <a:fontRef idx="minor"/>
            </p:style>
          </p:sp>
          <p:sp>
            <p:nvSpPr>
              <p:cNvPr id="136" name="Line 1039"/>
              <p:cNvSpPr/>
              <p:nvPr/>
            </p:nvSpPr>
            <p:spPr>
              <a:xfrm>
                <a:off x="7070760" y="5371200"/>
                <a:ext cx="836280" cy="0"/>
              </a:xfrm>
              <a:prstGeom prst="line">
                <a:avLst/>
              </a:prstGeom>
              <a:ln w="28440">
                <a:solidFill>
                  <a:srgbClr val="FF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137" name="Rectangle 1040"/>
              <p:cNvSpPr/>
              <p:nvPr/>
            </p:nvSpPr>
            <p:spPr>
              <a:xfrm>
                <a:off x="7443360" y="5418720"/>
                <a:ext cx="322560" cy="40572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T</a:t>
                </a:r>
                <a:r>
                  <a:rPr lang="en-US" sz="1800" b="0" strike="noStrike" spc="-1" baseline="-25000">
                    <a:solidFill>
                      <a:srgbClr val="000000"/>
                    </a:solidFill>
                    <a:latin typeface="Calibri"/>
                    <a:ea typeface="Calibri"/>
                  </a:rPr>
                  <a:t>i</a:t>
                </a:r>
                <a:endParaRPr lang="en-US" sz="1800" b="0" strike="noStrike" spc="-1">
                  <a:solidFill>
                    <a:srgbClr val="000000"/>
                  </a:solidFill>
                  <a:latin typeface="Calibri"/>
                </a:endParaRPr>
              </a:p>
            </p:txBody>
          </p:sp>
        </p:grpSp>
        <p:sp>
          <p:nvSpPr>
            <p:cNvPr id="138" name="מחבר ישר 2"/>
            <p:cNvSpPr/>
            <p:nvPr/>
          </p:nvSpPr>
          <p:spPr>
            <a:xfrm flipV="1">
              <a:off x="7071120" y="5091840"/>
              <a:ext cx="0" cy="32652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139" name="מחבר ישר 16"/>
            <p:cNvSpPr/>
            <p:nvPr/>
          </p:nvSpPr>
          <p:spPr>
            <a:xfrm>
              <a:off x="7071120" y="5091480"/>
              <a:ext cx="1076040" cy="0"/>
            </a:xfrm>
            <a:prstGeom prst="line">
              <a:avLst/>
            </a:prstGeom>
            <a:ln w="9360">
              <a:solidFill>
                <a:srgbClr val="000000"/>
              </a:solidFill>
              <a:miter/>
            </a:ln>
          </p:spPr>
          <p:style>
            <a:lnRef idx="0">
              <a:scrgbClr r="0" g="0" b="0"/>
            </a:lnRef>
            <a:fillRef idx="0">
              <a:scrgbClr r="0" g="0" b="0"/>
            </a:fillRef>
            <a:effectRef idx="0">
              <a:scrgbClr r="0" g="0" b="0"/>
            </a:effectRef>
            <a:fontRef idx="minor"/>
          </p:style>
        </p:sp>
      </p:grpSp>
      <p:sp>
        <p:nvSpPr>
          <p:cNvPr id="140" name="מלבן מעוגל 54"/>
          <p:cNvSpPr/>
          <p:nvPr/>
        </p:nvSpPr>
        <p:spPr>
          <a:xfrm>
            <a:off x="10549080" y="1455840"/>
            <a:ext cx="1298520" cy="360360"/>
          </a:xfrm>
          <a:custGeom>
            <a:avLst/>
            <a:gdLst/>
            <a:ahLst/>
            <a:cxnLst/>
            <a:rect l="0" t="0" r="r" b="b"/>
            <a:pathLst>
              <a:path w="3609" h="1003">
                <a:moveTo>
                  <a:pt x="167" y="0"/>
                </a:moveTo>
                <a:lnTo>
                  <a:pt x="167" y="0"/>
                </a:lnTo>
                <a:cubicBezTo>
                  <a:pt x="138" y="0"/>
                  <a:pt x="109" y="8"/>
                  <a:pt x="84" y="22"/>
                </a:cubicBezTo>
                <a:cubicBezTo>
                  <a:pt x="58" y="37"/>
                  <a:pt x="37" y="58"/>
                  <a:pt x="22" y="84"/>
                </a:cubicBezTo>
                <a:cubicBezTo>
                  <a:pt x="8" y="109"/>
                  <a:pt x="0" y="138"/>
                  <a:pt x="0" y="167"/>
                </a:cubicBezTo>
                <a:lnTo>
                  <a:pt x="0" y="835"/>
                </a:lnTo>
                <a:lnTo>
                  <a:pt x="0" y="835"/>
                </a:lnTo>
                <a:cubicBezTo>
                  <a:pt x="0" y="864"/>
                  <a:pt x="8" y="893"/>
                  <a:pt x="22" y="919"/>
                </a:cubicBezTo>
                <a:cubicBezTo>
                  <a:pt x="37" y="944"/>
                  <a:pt x="58" y="965"/>
                  <a:pt x="84" y="980"/>
                </a:cubicBezTo>
                <a:cubicBezTo>
                  <a:pt x="109" y="994"/>
                  <a:pt x="138" y="1002"/>
                  <a:pt x="167" y="1002"/>
                </a:cubicBezTo>
                <a:lnTo>
                  <a:pt x="3441" y="1002"/>
                </a:lnTo>
                <a:lnTo>
                  <a:pt x="3441" y="1002"/>
                </a:lnTo>
                <a:cubicBezTo>
                  <a:pt x="3470" y="1002"/>
                  <a:pt x="3499" y="994"/>
                  <a:pt x="3525" y="980"/>
                </a:cubicBezTo>
                <a:cubicBezTo>
                  <a:pt x="3550" y="965"/>
                  <a:pt x="3571" y="944"/>
                  <a:pt x="3586" y="919"/>
                </a:cubicBezTo>
                <a:cubicBezTo>
                  <a:pt x="3600" y="893"/>
                  <a:pt x="3608" y="864"/>
                  <a:pt x="3608" y="835"/>
                </a:cubicBezTo>
                <a:lnTo>
                  <a:pt x="3608" y="167"/>
                </a:lnTo>
                <a:lnTo>
                  <a:pt x="3608" y="167"/>
                </a:lnTo>
                <a:lnTo>
                  <a:pt x="3608" y="167"/>
                </a:lnTo>
                <a:cubicBezTo>
                  <a:pt x="3608" y="138"/>
                  <a:pt x="3600" y="109"/>
                  <a:pt x="3586" y="84"/>
                </a:cubicBezTo>
                <a:cubicBezTo>
                  <a:pt x="3571" y="58"/>
                  <a:pt x="3550" y="37"/>
                  <a:pt x="3525" y="22"/>
                </a:cubicBezTo>
                <a:cubicBezTo>
                  <a:pt x="3499" y="8"/>
                  <a:pt x="3470" y="0"/>
                  <a:pt x="3441" y="0"/>
                </a:cubicBezTo>
                <a:lnTo>
                  <a:pt x="167" y="0"/>
                </a:lnTo>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תפקיד</a:t>
            </a:r>
            <a:endParaRPr lang="en-US" sz="1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42" presetClass="entr" fill="hold" nodeType="clickEffect">
                                  <p:stCondLst>
                                    <p:cond delay="0"/>
                                  </p:stCondLst>
                                  <p:childTnLst>
                                    <p:set>
                                      <p:cBhvr>
                                        <p:cTn id="6" dur="1" fill="hold">
                                          <p:stCondLst>
                                            <p:cond delay="0"/>
                                          </p:stCondLst>
                                        </p:cTn>
                                        <p:tgtEl>
                                          <p:spTgt spid="127"/>
                                        </p:tgtEl>
                                        <p:attrNameLst>
                                          <p:attrName>style.visibility</p:attrName>
                                        </p:attrNameLst>
                                      </p:cBhvr>
                                      <p:to>
                                        <p:strVal val="visible"/>
                                      </p:to>
                                    </p:set>
                                    <p:animEffect transition="in" filter="fade">
                                      <p:cBhvr additive="repl">
                                        <p:cTn id="7" dur="1000"/>
                                        <p:tgtEl>
                                          <p:spTgt spid="127"/>
                                        </p:tgtEl>
                                      </p:cBhvr>
                                    </p:animEffect>
                                    <p:anim calcmode="lin" valueType="num">
                                      <p:cBhvr additive="repl">
                                        <p:cTn id="8" dur="1000" fill="hold"/>
                                        <p:tgtEl>
                                          <p:spTgt spid="127"/>
                                        </p:tgtEl>
                                        <p:attrNameLst>
                                          <p:attrName>ppt_x</p:attrName>
                                        </p:attrNameLst>
                                      </p:cBhvr>
                                      <p:tavLst>
                                        <p:tav tm="0">
                                          <p:val>
                                            <p:strVal val="#ppt_x"/>
                                          </p:val>
                                        </p:tav>
                                        <p:tav tm="100000">
                                          <p:val>
                                            <p:strVal val="#ppt_x"/>
                                          </p:val>
                                        </p:tav>
                                      </p:tavLst>
                                    </p:anim>
                                    <p:anim calcmode="lin" valueType="num">
                                      <p:cBhvr additive="repl">
                                        <p:cTn id="9" dur="1000" fill="hold"/>
                                        <p:tgtEl>
                                          <p:spTgt spid="127"/>
                                        </p:tgtEl>
                                        <p:attrNameLst>
                                          <p:attrName>ppt_y</p:attrName>
                                        </p:attrNameLst>
                                      </p:cBhvr>
                                      <p:tavLst>
                                        <p:tav tm="0">
                                          <p:val>
                                            <p:strVal val="#ppt_y+.1"/>
                                          </p:val>
                                        </p:tav>
                                        <p:tav tm="100000">
                                          <p:val>
                                            <p:strVal val="#ppt_y"/>
                                          </p:val>
                                        </p:tav>
                                      </p:tavLst>
                                    </p:anim>
                                  </p:childTnLst>
                                </p:cTn>
                              </p:par>
                              <p:par>
                                <p:cTn id="10" presetID="42" presetClass="entr" fill="hold" nodeType="withEffect">
                                  <p:stCondLst>
                                    <p:cond delay="0"/>
                                  </p:stCondLst>
                                  <p:childTnLst>
                                    <p:set>
                                      <p:cBhvr>
                                        <p:cTn id="11" dur="1" fill="hold">
                                          <p:stCondLst>
                                            <p:cond delay="0"/>
                                          </p:stCondLst>
                                        </p:cTn>
                                        <p:tgtEl>
                                          <p:spTgt spid="128"/>
                                        </p:tgtEl>
                                        <p:attrNameLst>
                                          <p:attrName>style.visibility</p:attrName>
                                        </p:attrNameLst>
                                      </p:cBhvr>
                                      <p:to>
                                        <p:strVal val="visible"/>
                                      </p:to>
                                    </p:set>
                                    <p:animEffect transition="in" filter="fade">
                                      <p:cBhvr additive="repl">
                                        <p:cTn id="12" dur="1000"/>
                                        <p:tgtEl>
                                          <p:spTgt spid="128"/>
                                        </p:tgtEl>
                                      </p:cBhvr>
                                    </p:animEffect>
                                    <p:anim calcmode="lin" valueType="num">
                                      <p:cBhvr additive="repl">
                                        <p:cTn id="13" dur="1000" fill="hold"/>
                                        <p:tgtEl>
                                          <p:spTgt spid="128"/>
                                        </p:tgtEl>
                                        <p:attrNameLst>
                                          <p:attrName>ppt_x</p:attrName>
                                        </p:attrNameLst>
                                      </p:cBhvr>
                                      <p:tavLst>
                                        <p:tav tm="0">
                                          <p:val>
                                            <p:strVal val="#ppt_x"/>
                                          </p:val>
                                        </p:tav>
                                        <p:tav tm="100000">
                                          <p:val>
                                            <p:strVal val="#ppt_x"/>
                                          </p:val>
                                        </p:tav>
                                      </p:tavLst>
                                    </p:anim>
                                    <p:anim calcmode="lin" valueType="num">
                                      <p:cBhvr additive="repl">
                                        <p:cTn id="14" dur="1000" fill="hold"/>
                                        <p:tgtEl>
                                          <p:spTgt spid="12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עקרון פעולה</a:t>
            </a:r>
            <a:endParaRPr lang="en-US" sz="4000" b="0" strike="noStrike" spc="-1">
              <a:solidFill>
                <a:srgbClr val="000000"/>
              </a:solidFill>
              <a:latin typeface="Calibri"/>
            </a:endParaRPr>
          </a:p>
        </p:txBody>
      </p:sp>
      <p:sp>
        <p:nvSpPr>
          <p:cNvPr id="142" name="מלבן 2"/>
          <p:cNvSpPr/>
          <p:nvPr/>
        </p:nvSpPr>
        <p:spPr>
          <a:xfrm>
            <a:off x="4124160" y="1406520"/>
            <a:ext cx="6096240" cy="417816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מדידת תדר:</a:t>
            </a:r>
            <a:endParaRPr lang="en-US" sz="2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תדר (</a:t>
            </a:r>
            <a:r>
              <a:rPr lang="en-US" sz="2400" b="0" strike="noStrike" spc="-1">
                <a:solidFill>
                  <a:srgbClr val="000000"/>
                </a:solidFill>
                <a:latin typeface="Calibri"/>
                <a:ea typeface="Calibri"/>
              </a:rPr>
              <a:t>F</a:t>
            </a:r>
            <a:r>
              <a:rPr lang="he-IL" sz="2400" b="0" strike="noStrike" spc="-1">
                <a:solidFill>
                  <a:srgbClr val="000000"/>
                </a:solidFill>
                <a:latin typeface="Calibri"/>
                <a:ea typeface="Calibri"/>
              </a:rPr>
              <a:t>) -</a:t>
            </a:r>
            <a:r>
              <a:rPr lang="en-US" sz="2400" b="0" strike="noStrike" spc="-1">
                <a:solidFill>
                  <a:srgbClr val="000000"/>
                </a:solidFill>
                <a:latin typeface="Calibri"/>
                <a:ea typeface="Calibri"/>
              </a:rPr>
              <a:t> </a:t>
            </a:r>
            <a:r>
              <a:rPr lang="he-IL" sz="2400" b="0" strike="noStrike" spc="-1">
                <a:solidFill>
                  <a:srgbClr val="000000"/>
                </a:solidFill>
                <a:latin typeface="Calibri"/>
                <a:cs typeface="Calibri"/>
              </a:rPr>
              <a:t>מספר המחזורים שאות חוזר על עצמו בשנייה. </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ניתן לכתוב את ההגדרה כך:</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alibri"/>
                <a:ea typeface="Calibri"/>
              </a:rPr>
              <a:t>N – </a:t>
            </a:r>
            <a:r>
              <a:rPr lang="he-IL" sz="2400" b="0" strike="noStrike" spc="-1">
                <a:solidFill>
                  <a:srgbClr val="000000"/>
                </a:solidFill>
                <a:latin typeface="Calibri"/>
                <a:cs typeface="Calibri"/>
              </a:rPr>
              <a:t>מייצג את מספר המחזורים.</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alibri"/>
                <a:ea typeface="Calibri"/>
              </a:rPr>
              <a:t>T – </a:t>
            </a:r>
            <a:r>
              <a:rPr lang="he-IL" sz="2400" b="0" strike="noStrike" spc="-1">
                <a:solidFill>
                  <a:srgbClr val="000000"/>
                </a:solidFill>
                <a:latin typeface="Calibri"/>
                <a:cs typeface="Calibri"/>
              </a:rPr>
              <a:t>מייצג את פרק הזמן בו נספרים המחזורים.</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p:txBody>
      </p:sp>
      <p:grpSp>
        <p:nvGrpSpPr>
          <p:cNvPr id="143" name="Group 19"/>
          <p:cNvGrpSpPr/>
          <p:nvPr/>
        </p:nvGrpSpPr>
        <p:grpSpPr>
          <a:xfrm>
            <a:off x="4743360" y="4657680"/>
            <a:ext cx="3276720" cy="1130400"/>
            <a:chOff x="4743360" y="4657680"/>
            <a:chExt cx="3276720" cy="1130400"/>
          </a:xfrm>
        </p:grpSpPr>
        <p:pic>
          <p:nvPicPr>
            <p:cNvPr id="144" name="Picture 9"/>
            <p:cNvPicPr/>
            <p:nvPr/>
          </p:nvPicPr>
          <p:blipFill>
            <a:blip r:embed="rId3"/>
            <a:stretch/>
          </p:blipFill>
          <p:spPr>
            <a:xfrm>
              <a:off x="4743360" y="4657680"/>
              <a:ext cx="3276720" cy="762120"/>
            </a:xfrm>
            <a:prstGeom prst="rect">
              <a:avLst/>
            </a:prstGeom>
            <a:ln w="0">
              <a:noFill/>
            </a:ln>
          </p:spPr>
        </p:pic>
        <p:sp>
          <p:nvSpPr>
            <p:cNvPr id="145" name="Line 10"/>
            <p:cNvSpPr/>
            <p:nvPr/>
          </p:nvSpPr>
          <p:spPr>
            <a:xfrm>
              <a:off x="5429160" y="4962600"/>
              <a:ext cx="838440" cy="0"/>
            </a:xfrm>
            <a:prstGeom prst="line">
              <a:avLst/>
            </a:prstGeom>
            <a:ln w="28440">
              <a:solidFill>
                <a:srgbClr val="FF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146" name="Line 11"/>
            <p:cNvSpPr/>
            <p:nvPr/>
          </p:nvSpPr>
          <p:spPr>
            <a:xfrm>
              <a:off x="6496200" y="4962600"/>
              <a:ext cx="838080" cy="0"/>
            </a:xfrm>
            <a:prstGeom prst="line">
              <a:avLst/>
            </a:prstGeom>
            <a:ln w="28440">
              <a:solidFill>
                <a:srgbClr val="FF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147" name="Rectangle 12"/>
            <p:cNvSpPr/>
            <p:nvPr/>
          </p:nvSpPr>
          <p:spPr>
            <a:xfrm>
              <a:off x="5695920" y="4886280"/>
              <a:ext cx="324000" cy="40572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t</a:t>
              </a:r>
              <a:r>
                <a:rPr lang="en-US" sz="1800" b="0" strike="noStrike" spc="-1" baseline="-25000">
                  <a:solidFill>
                    <a:srgbClr val="000000"/>
                  </a:solidFill>
                  <a:latin typeface="Calibri"/>
                  <a:ea typeface="Calibri"/>
                </a:rPr>
                <a:t>1</a:t>
              </a:r>
              <a:endParaRPr lang="en-US" sz="1800" b="0" strike="noStrike" spc="-1">
                <a:solidFill>
                  <a:srgbClr val="000000"/>
                </a:solidFill>
                <a:latin typeface="Calibri"/>
              </a:endParaRPr>
            </a:p>
          </p:txBody>
        </p:sp>
        <p:sp>
          <p:nvSpPr>
            <p:cNvPr id="148" name="Rectangle 13"/>
            <p:cNvSpPr/>
            <p:nvPr/>
          </p:nvSpPr>
          <p:spPr>
            <a:xfrm>
              <a:off x="6686280" y="4886280"/>
              <a:ext cx="324000" cy="40572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t</a:t>
              </a:r>
              <a:r>
                <a:rPr lang="en-US" sz="1800" b="0" strike="noStrike" spc="-1" baseline="-25000">
                  <a:solidFill>
                    <a:srgbClr val="000000"/>
                  </a:solidFill>
                  <a:latin typeface="Calibri"/>
                  <a:ea typeface="Calibri"/>
                </a:rPr>
                <a:t>2</a:t>
              </a:r>
              <a:endParaRPr lang="en-US" sz="1800" b="0" strike="noStrike" spc="-1">
                <a:solidFill>
                  <a:srgbClr val="000000"/>
                </a:solidFill>
                <a:latin typeface="Calibri"/>
              </a:endParaRPr>
            </a:p>
          </p:txBody>
        </p:sp>
        <p:sp>
          <p:nvSpPr>
            <p:cNvPr id="149" name="Line 14"/>
            <p:cNvSpPr/>
            <p:nvPr/>
          </p:nvSpPr>
          <p:spPr>
            <a:xfrm>
              <a:off x="5429160" y="5419800"/>
              <a:ext cx="1981440" cy="0"/>
            </a:xfrm>
            <a:prstGeom prst="line">
              <a:avLst/>
            </a:prstGeom>
            <a:ln w="28440">
              <a:solidFill>
                <a:srgbClr val="FF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150" name="Rectangle 15"/>
            <p:cNvSpPr/>
            <p:nvPr/>
          </p:nvSpPr>
          <p:spPr>
            <a:xfrm>
              <a:off x="6016680" y="5419800"/>
              <a:ext cx="642960" cy="36828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T</a:t>
              </a:r>
              <a:endParaRPr lang="en-US" sz="1800" b="0" strike="noStrike" spc="-1">
                <a:solidFill>
                  <a:srgbClr val="000000"/>
                </a:solidFill>
                <a:latin typeface="Calibri"/>
              </a:endParaRPr>
            </a:p>
          </p:txBody>
        </p:sp>
      </p:grpSp>
      <p:sp>
        <p:nvSpPr>
          <p:cNvPr id="151" name="מלבן מעוגל 27"/>
          <p:cNvSpPr/>
          <p:nvPr/>
        </p:nvSpPr>
        <p:spPr>
          <a:xfrm>
            <a:off x="10537920" y="1895400"/>
            <a:ext cx="1298520" cy="358920"/>
          </a:xfrm>
          <a:custGeom>
            <a:avLst/>
            <a:gdLst/>
            <a:ahLst/>
            <a:cxnLst/>
            <a:rect l="0" t="0" r="r" b="b"/>
            <a:pathLst>
              <a:path w="3609" h="999">
                <a:moveTo>
                  <a:pt x="166" y="0"/>
                </a:moveTo>
                <a:lnTo>
                  <a:pt x="166" y="0"/>
                </a:lnTo>
                <a:cubicBezTo>
                  <a:pt x="137" y="0"/>
                  <a:pt x="108" y="8"/>
                  <a:pt x="83" y="22"/>
                </a:cubicBezTo>
                <a:cubicBezTo>
                  <a:pt x="58" y="37"/>
                  <a:pt x="37" y="58"/>
                  <a:pt x="22" y="83"/>
                </a:cubicBezTo>
                <a:cubicBezTo>
                  <a:pt x="8" y="108"/>
                  <a:pt x="0" y="137"/>
                  <a:pt x="0" y="166"/>
                </a:cubicBezTo>
                <a:lnTo>
                  <a:pt x="0" y="831"/>
                </a:lnTo>
                <a:lnTo>
                  <a:pt x="0" y="832"/>
                </a:lnTo>
                <a:cubicBezTo>
                  <a:pt x="0" y="861"/>
                  <a:pt x="8" y="890"/>
                  <a:pt x="22" y="915"/>
                </a:cubicBezTo>
                <a:cubicBezTo>
                  <a:pt x="37" y="940"/>
                  <a:pt x="58" y="961"/>
                  <a:pt x="83" y="976"/>
                </a:cubicBezTo>
                <a:cubicBezTo>
                  <a:pt x="108" y="990"/>
                  <a:pt x="137" y="998"/>
                  <a:pt x="166" y="998"/>
                </a:cubicBezTo>
                <a:lnTo>
                  <a:pt x="3441" y="998"/>
                </a:lnTo>
                <a:lnTo>
                  <a:pt x="3442" y="998"/>
                </a:lnTo>
                <a:cubicBezTo>
                  <a:pt x="3471" y="998"/>
                  <a:pt x="3500" y="990"/>
                  <a:pt x="3525" y="976"/>
                </a:cubicBezTo>
                <a:cubicBezTo>
                  <a:pt x="3550" y="961"/>
                  <a:pt x="3571" y="940"/>
                  <a:pt x="3586" y="915"/>
                </a:cubicBezTo>
                <a:cubicBezTo>
                  <a:pt x="3600" y="890"/>
                  <a:pt x="3608" y="861"/>
                  <a:pt x="3608" y="832"/>
                </a:cubicBezTo>
                <a:lnTo>
                  <a:pt x="3608" y="166"/>
                </a:lnTo>
                <a:lnTo>
                  <a:pt x="3608" y="166"/>
                </a:lnTo>
                <a:lnTo>
                  <a:pt x="3608" y="166"/>
                </a:lnTo>
                <a:cubicBezTo>
                  <a:pt x="3608" y="137"/>
                  <a:pt x="3600" y="108"/>
                  <a:pt x="3586" y="83"/>
                </a:cubicBezTo>
                <a:cubicBezTo>
                  <a:pt x="3571" y="58"/>
                  <a:pt x="3550" y="37"/>
                  <a:pt x="3525" y="22"/>
                </a:cubicBezTo>
                <a:cubicBezTo>
                  <a:pt x="3500" y="8"/>
                  <a:pt x="3471" y="0"/>
                  <a:pt x="3442" y="0"/>
                </a:cubicBezTo>
                <a:lnTo>
                  <a:pt x="166" y="0"/>
                </a:lnTo>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עקרון פעולה</a:t>
            </a:r>
            <a:endParaRPr lang="en-US" sz="1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42" presetClass="entr" fill="hold" nodeType="clickEffect">
                                  <p:stCondLst>
                                    <p:cond delay="0"/>
                                  </p:stCondLst>
                                  <p:childTnLst>
                                    <p:set>
                                      <p:cBhvr>
                                        <p:cTn id="6" dur="1" fill="hold">
                                          <p:stCondLst>
                                            <p:cond delay="0"/>
                                          </p:stCondLst>
                                        </p:cTn>
                                        <p:tgtEl>
                                          <p:spTgt spid="142"/>
                                        </p:tgtEl>
                                        <p:attrNameLst>
                                          <p:attrName>style.visibility</p:attrName>
                                        </p:attrNameLst>
                                      </p:cBhvr>
                                      <p:to>
                                        <p:strVal val="visible"/>
                                      </p:to>
                                    </p:set>
                                    <p:animEffect transition="in" filter="fade">
                                      <p:cBhvr additive="repl">
                                        <p:cTn id="7" dur="1000"/>
                                        <p:tgtEl>
                                          <p:spTgt spid="142"/>
                                        </p:tgtEl>
                                      </p:cBhvr>
                                    </p:animEffect>
                                    <p:anim calcmode="lin" valueType="num">
                                      <p:cBhvr additive="repl">
                                        <p:cTn id="8" dur="1000" fill="hold"/>
                                        <p:tgtEl>
                                          <p:spTgt spid="142"/>
                                        </p:tgtEl>
                                        <p:attrNameLst>
                                          <p:attrName>ppt_x</p:attrName>
                                        </p:attrNameLst>
                                      </p:cBhvr>
                                      <p:tavLst>
                                        <p:tav tm="0">
                                          <p:val>
                                            <p:strVal val="#ppt_x"/>
                                          </p:val>
                                        </p:tav>
                                        <p:tav tm="100000">
                                          <p:val>
                                            <p:strVal val="#ppt_x"/>
                                          </p:val>
                                        </p:tav>
                                      </p:tavLst>
                                    </p:anim>
                                    <p:anim calcmode="lin" valueType="num">
                                      <p:cBhvr additive="repl">
                                        <p:cTn id="9" dur="1000" fill="hold"/>
                                        <p:tgtEl>
                                          <p:spTgt spid="142"/>
                                        </p:tgtEl>
                                        <p:attrNameLst>
                                          <p:attrName>ppt_y</p:attrName>
                                        </p:attrNameLst>
                                      </p:cBhvr>
                                      <p:tavLst>
                                        <p:tav tm="0">
                                          <p:val>
                                            <p:strVal val="#ppt_y+.1"/>
                                          </p:val>
                                        </p:tav>
                                        <p:tav tm="100000">
                                          <p:val>
                                            <p:strVal val="#ppt_y"/>
                                          </p:val>
                                        </p:tav>
                                      </p:tavLst>
                                    </p:anim>
                                  </p:childTnLst>
                                </p:cTn>
                              </p:par>
                              <p:par>
                                <p:cTn id="10" presetID="42" presetClass="entr" fill="hold" nodeType="withEffect">
                                  <p:stCondLst>
                                    <p:cond delay="0"/>
                                  </p:stCondLst>
                                  <p:childTnLst>
                                    <p:set>
                                      <p:cBhvr>
                                        <p:cTn id="11" dur="1" fill="hold">
                                          <p:stCondLst>
                                            <p:cond delay="0"/>
                                          </p:stCondLst>
                                        </p:cTn>
                                        <p:tgtEl>
                                          <p:spTgt spid="143"/>
                                        </p:tgtEl>
                                        <p:attrNameLst>
                                          <p:attrName>style.visibility</p:attrName>
                                        </p:attrNameLst>
                                      </p:cBhvr>
                                      <p:to>
                                        <p:strVal val="visible"/>
                                      </p:to>
                                    </p:set>
                                    <p:animEffect transition="in" filter="fade">
                                      <p:cBhvr additive="repl">
                                        <p:cTn id="12" dur="1000"/>
                                        <p:tgtEl>
                                          <p:spTgt spid="143"/>
                                        </p:tgtEl>
                                      </p:cBhvr>
                                    </p:animEffect>
                                    <p:anim calcmode="lin" valueType="num">
                                      <p:cBhvr additive="repl">
                                        <p:cTn id="13" dur="1000" fill="hold"/>
                                        <p:tgtEl>
                                          <p:spTgt spid="143"/>
                                        </p:tgtEl>
                                        <p:attrNameLst>
                                          <p:attrName>ppt_x</p:attrName>
                                        </p:attrNameLst>
                                      </p:cBhvr>
                                      <p:tavLst>
                                        <p:tav tm="0">
                                          <p:val>
                                            <p:strVal val="#ppt_x"/>
                                          </p:val>
                                        </p:tav>
                                        <p:tav tm="100000">
                                          <p:val>
                                            <p:strVal val="#ppt_x"/>
                                          </p:val>
                                        </p:tav>
                                      </p:tavLst>
                                    </p:anim>
                                    <p:anim calcmode="lin" valueType="num">
                                      <p:cBhvr additive="repl">
                                        <p:cTn id="14" dur="1000" fill="hold"/>
                                        <p:tgtEl>
                                          <p:spTgt spid="14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TextBox 16"/>
          <p:cNvSpPr/>
          <p:nvPr/>
        </p:nvSpPr>
        <p:spPr>
          <a:xfrm>
            <a:off x="4049640" y="279360"/>
            <a:ext cx="630720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עקרון פעולה</a:t>
            </a:r>
            <a:endParaRPr lang="en-US" sz="4000" b="0" strike="noStrike" spc="-1">
              <a:solidFill>
                <a:srgbClr val="000000"/>
              </a:solidFill>
              <a:latin typeface="Calibri"/>
            </a:endParaRPr>
          </a:p>
        </p:txBody>
      </p:sp>
      <p:sp>
        <p:nvSpPr>
          <p:cNvPr id="153" name="מלבן 7"/>
          <p:cNvSpPr/>
          <p:nvPr/>
        </p:nvSpPr>
        <p:spPr>
          <a:xfrm>
            <a:off x="3917880" y="1353960"/>
            <a:ext cx="6371280" cy="411732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מדידת תדר- דוגמא:</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נתון אות דיגיטלי</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נעזר במניית המחזורים של האות כדי לדעת את התדר:</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ספרנו שלושה מחזורים בזמן שתי שניות:</a:t>
            </a:r>
            <a:endParaRPr lang="en-US" sz="2400" b="0" strike="noStrike" spc="-1">
              <a:solidFill>
                <a:srgbClr val="000000"/>
              </a:solidFill>
              <a:latin typeface="Calibri"/>
            </a:endParaRPr>
          </a:p>
        </p:txBody>
      </p:sp>
      <p:grpSp>
        <p:nvGrpSpPr>
          <p:cNvPr id="154" name="Group 19"/>
          <p:cNvGrpSpPr/>
          <p:nvPr/>
        </p:nvGrpSpPr>
        <p:grpSpPr>
          <a:xfrm>
            <a:off x="4557600" y="3379680"/>
            <a:ext cx="4530600" cy="1421640"/>
            <a:chOff x="4557600" y="3379680"/>
            <a:chExt cx="4530600" cy="1421640"/>
          </a:xfrm>
        </p:grpSpPr>
        <p:pic>
          <p:nvPicPr>
            <p:cNvPr id="155" name="Picture 9"/>
            <p:cNvPicPr/>
            <p:nvPr/>
          </p:nvPicPr>
          <p:blipFill>
            <a:blip r:embed="rId3"/>
            <a:stretch/>
          </p:blipFill>
          <p:spPr>
            <a:xfrm>
              <a:off x="4557600" y="3379680"/>
              <a:ext cx="4530600" cy="1053360"/>
            </a:xfrm>
            <a:prstGeom prst="rect">
              <a:avLst/>
            </a:prstGeom>
            <a:ln w="0">
              <a:noFill/>
            </a:ln>
          </p:spPr>
        </p:pic>
        <p:sp>
          <p:nvSpPr>
            <p:cNvPr id="156" name="Line 14"/>
            <p:cNvSpPr/>
            <p:nvPr/>
          </p:nvSpPr>
          <p:spPr>
            <a:xfrm>
              <a:off x="5505840" y="4433040"/>
              <a:ext cx="3531960" cy="0"/>
            </a:xfrm>
            <a:prstGeom prst="line">
              <a:avLst/>
            </a:prstGeom>
            <a:ln w="28440">
              <a:solidFill>
                <a:srgbClr val="FF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157" name="Rectangle 15"/>
            <p:cNvSpPr/>
            <p:nvPr/>
          </p:nvSpPr>
          <p:spPr>
            <a:xfrm>
              <a:off x="6500160" y="4433040"/>
              <a:ext cx="1384560" cy="36828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T= 2 (sec)</a:t>
              </a:r>
              <a:endParaRPr lang="en-US" sz="1800" b="0" strike="noStrike" spc="-1">
                <a:solidFill>
                  <a:srgbClr val="000000"/>
                </a:solidFill>
                <a:latin typeface="Calibri"/>
              </a:endParaRPr>
            </a:p>
          </p:txBody>
        </p:sp>
      </p:grpSp>
      <p:sp>
        <p:nvSpPr>
          <p:cNvPr id="158" name="TextBox 36"/>
          <p:cNvSpPr/>
          <p:nvPr/>
        </p:nvSpPr>
        <p:spPr>
          <a:xfrm>
            <a:off x="5178600" y="2919240"/>
            <a:ext cx="38556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ea typeface="Calibri"/>
              </a:rPr>
              <a:t>1</a:t>
            </a:r>
            <a:endParaRPr lang="en-US" sz="2400" b="0" strike="noStrike" spc="-1">
              <a:solidFill>
                <a:srgbClr val="000000"/>
              </a:solidFill>
              <a:latin typeface="Calibri"/>
            </a:endParaRPr>
          </a:p>
        </p:txBody>
      </p:sp>
      <p:sp>
        <p:nvSpPr>
          <p:cNvPr id="159" name="TextBox 37"/>
          <p:cNvSpPr/>
          <p:nvPr/>
        </p:nvSpPr>
        <p:spPr>
          <a:xfrm>
            <a:off x="6311880" y="2919240"/>
            <a:ext cx="38592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ea typeface="Calibri"/>
              </a:rPr>
              <a:t>2</a:t>
            </a:r>
            <a:endParaRPr lang="en-US" sz="2400" b="0" strike="noStrike" spc="-1">
              <a:solidFill>
                <a:srgbClr val="000000"/>
              </a:solidFill>
              <a:latin typeface="Calibri"/>
            </a:endParaRPr>
          </a:p>
        </p:txBody>
      </p:sp>
      <p:sp>
        <p:nvSpPr>
          <p:cNvPr id="160" name="TextBox 38"/>
          <p:cNvSpPr/>
          <p:nvPr/>
        </p:nvSpPr>
        <p:spPr>
          <a:xfrm>
            <a:off x="7589880" y="2919240"/>
            <a:ext cx="38556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ea typeface="Calibri"/>
              </a:rPr>
              <a:t>3</a:t>
            </a:r>
            <a:endParaRPr lang="en-US" sz="2400" b="0" strike="noStrike" spc="-1">
              <a:solidFill>
                <a:srgbClr val="000000"/>
              </a:solidFill>
              <a:latin typeface="Calibri"/>
            </a:endParaRPr>
          </a:p>
        </p:txBody>
      </p:sp>
      <p:sp>
        <p:nvSpPr>
          <p:cNvPr id="161" name="מלבן מעוגל 29"/>
          <p:cNvSpPr/>
          <p:nvPr/>
        </p:nvSpPr>
        <p:spPr>
          <a:xfrm>
            <a:off x="10537920" y="1895400"/>
            <a:ext cx="1298520" cy="358920"/>
          </a:xfrm>
          <a:custGeom>
            <a:avLst/>
            <a:gdLst/>
            <a:ahLst/>
            <a:cxnLst/>
            <a:rect l="0" t="0" r="r" b="b"/>
            <a:pathLst>
              <a:path w="3609" h="999">
                <a:moveTo>
                  <a:pt x="166" y="0"/>
                </a:moveTo>
                <a:lnTo>
                  <a:pt x="166" y="0"/>
                </a:lnTo>
                <a:cubicBezTo>
                  <a:pt x="137" y="0"/>
                  <a:pt x="108" y="8"/>
                  <a:pt x="83" y="22"/>
                </a:cubicBezTo>
                <a:cubicBezTo>
                  <a:pt x="58" y="37"/>
                  <a:pt x="37" y="58"/>
                  <a:pt x="22" y="83"/>
                </a:cubicBezTo>
                <a:cubicBezTo>
                  <a:pt x="8" y="108"/>
                  <a:pt x="0" y="137"/>
                  <a:pt x="0" y="166"/>
                </a:cubicBezTo>
                <a:lnTo>
                  <a:pt x="0" y="831"/>
                </a:lnTo>
                <a:lnTo>
                  <a:pt x="0" y="832"/>
                </a:lnTo>
                <a:cubicBezTo>
                  <a:pt x="0" y="861"/>
                  <a:pt x="8" y="890"/>
                  <a:pt x="22" y="915"/>
                </a:cubicBezTo>
                <a:cubicBezTo>
                  <a:pt x="37" y="940"/>
                  <a:pt x="58" y="961"/>
                  <a:pt x="83" y="976"/>
                </a:cubicBezTo>
                <a:cubicBezTo>
                  <a:pt x="108" y="990"/>
                  <a:pt x="137" y="998"/>
                  <a:pt x="166" y="998"/>
                </a:cubicBezTo>
                <a:lnTo>
                  <a:pt x="3441" y="998"/>
                </a:lnTo>
                <a:lnTo>
                  <a:pt x="3442" y="998"/>
                </a:lnTo>
                <a:cubicBezTo>
                  <a:pt x="3471" y="998"/>
                  <a:pt x="3500" y="990"/>
                  <a:pt x="3525" y="976"/>
                </a:cubicBezTo>
                <a:cubicBezTo>
                  <a:pt x="3550" y="961"/>
                  <a:pt x="3571" y="940"/>
                  <a:pt x="3586" y="915"/>
                </a:cubicBezTo>
                <a:cubicBezTo>
                  <a:pt x="3600" y="890"/>
                  <a:pt x="3608" y="861"/>
                  <a:pt x="3608" y="832"/>
                </a:cubicBezTo>
                <a:lnTo>
                  <a:pt x="3608" y="166"/>
                </a:lnTo>
                <a:lnTo>
                  <a:pt x="3608" y="166"/>
                </a:lnTo>
                <a:lnTo>
                  <a:pt x="3608" y="166"/>
                </a:lnTo>
                <a:cubicBezTo>
                  <a:pt x="3608" y="137"/>
                  <a:pt x="3600" y="108"/>
                  <a:pt x="3586" y="83"/>
                </a:cubicBezTo>
                <a:cubicBezTo>
                  <a:pt x="3571" y="58"/>
                  <a:pt x="3550" y="37"/>
                  <a:pt x="3525" y="22"/>
                </a:cubicBezTo>
                <a:cubicBezTo>
                  <a:pt x="3500" y="8"/>
                  <a:pt x="3471" y="0"/>
                  <a:pt x="3442" y="0"/>
                </a:cubicBezTo>
                <a:lnTo>
                  <a:pt x="166" y="0"/>
                </a:lnTo>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עקרון פעולה</a:t>
            </a:r>
            <a:endParaRPr lang="en-US" sz="1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מלבן 3"/>
          <p:cNvSpPr/>
          <p:nvPr/>
        </p:nvSpPr>
        <p:spPr>
          <a:xfrm>
            <a:off x="7759440" y="192240"/>
            <a:ext cx="2680200" cy="7034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עקרון פעולה</a:t>
            </a:r>
            <a:endParaRPr lang="en-US" sz="4000" b="0" strike="noStrike" spc="-1">
              <a:solidFill>
                <a:srgbClr val="000000"/>
              </a:solidFill>
              <a:latin typeface="Calibri"/>
            </a:endParaRPr>
          </a:p>
        </p:txBody>
      </p:sp>
      <p:sp>
        <p:nvSpPr>
          <p:cNvPr id="163" name="מלבן 4"/>
          <p:cNvSpPr/>
          <p:nvPr/>
        </p:nvSpPr>
        <p:spPr>
          <a:xfrm>
            <a:off x="7511400" y="1424160"/>
            <a:ext cx="2730240" cy="47772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lnSpc>
                <a:spcPct val="9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מדידת זמן מחזור:</a:t>
            </a:r>
            <a:endParaRPr lang="en-US" sz="2800" b="0" strike="noStrike" spc="-1">
              <a:solidFill>
                <a:srgbClr val="000000"/>
              </a:solidFill>
              <a:latin typeface="Calibri"/>
            </a:endParaRPr>
          </a:p>
        </p:txBody>
      </p:sp>
      <p:pic>
        <p:nvPicPr>
          <p:cNvPr id="164" name="Rectangle 8"/>
          <p:cNvPicPr/>
          <p:nvPr/>
        </p:nvPicPr>
        <p:blipFill>
          <a:blip r:embed="rId3"/>
          <a:stretch/>
        </p:blipFill>
        <p:spPr>
          <a:xfrm>
            <a:off x="4675320" y="2011320"/>
            <a:ext cx="5541840" cy="3110040"/>
          </a:xfrm>
          <a:prstGeom prst="rect">
            <a:avLst/>
          </a:prstGeom>
          <a:ln w="0">
            <a:noFill/>
          </a:ln>
        </p:spPr>
      </p:pic>
      <p:grpSp>
        <p:nvGrpSpPr>
          <p:cNvPr id="165" name="Group 63"/>
          <p:cNvGrpSpPr/>
          <p:nvPr/>
        </p:nvGrpSpPr>
        <p:grpSpPr>
          <a:xfrm>
            <a:off x="4994280" y="5202360"/>
            <a:ext cx="3276720" cy="909000"/>
            <a:chOff x="4994280" y="5202360"/>
            <a:chExt cx="3276720" cy="909000"/>
          </a:xfrm>
        </p:grpSpPr>
        <p:pic>
          <p:nvPicPr>
            <p:cNvPr id="166" name="Picture 55"/>
            <p:cNvPicPr/>
            <p:nvPr/>
          </p:nvPicPr>
          <p:blipFill>
            <a:blip r:embed="rId4"/>
            <a:stretch/>
          </p:blipFill>
          <p:spPr>
            <a:xfrm>
              <a:off x="4994280" y="5202360"/>
              <a:ext cx="3276720" cy="761760"/>
            </a:xfrm>
            <a:prstGeom prst="rect">
              <a:avLst/>
            </a:prstGeom>
            <a:ln w="0">
              <a:noFill/>
            </a:ln>
          </p:spPr>
        </p:pic>
        <p:sp>
          <p:nvSpPr>
            <p:cNvPr id="167" name="Line 56"/>
            <p:cNvSpPr/>
            <p:nvPr/>
          </p:nvSpPr>
          <p:spPr>
            <a:xfrm>
              <a:off x="5680080" y="5506920"/>
              <a:ext cx="838440" cy="0"/>
            </a:xfrm>
            <a:prstGeom prst="line">
              <a:avLst/>
            </a:prstGeom>
            <a:ln w="28440">
              <a:solidFill>
                <a:srgbClr val="FF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168" name="Line 57"/>
            <p:cNvSpPr/>
            <p:nvPr/>
          </p:nvSpPr>
          <p:spPr>
            <a:xfrm>
              <a:off x="6747120" y="5506920"/>
              <a:ext cx="838080" cy="0"/>
            </a:xfrm>
            <a:prstGeom prst="line">
              <a:avLst/>
            </a:prstGeom>
            <a:ln w="28440">
              <a:solidFill>
                <a:srgbClr val="FF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169" name="Rectangle 58"/>
            <p:cNvSpPr/>
            <p:nvPr/>
          </p:nvSpPr>
          <p:spPr>
            <a:xfrm>
              <a:off x="5961960" y="5430600"/>
              <a:ext cx="291960" cy="36828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T</a:t>
              </a:r>
              <a:endParaRPr lang="en-US" sz="1800" b="0" strike="noStrike" spc="-1">
                <a:solidFill>
                  <a:srgbClr val="000000"/>
                </a:solidFill>
                <a:latin typeface="Calibri"/>
              </a:endParaRPr>
            </a:p>
          </p:txBody>
        </p:sp>
        <p:sp>
          <p:nvSpPr>
            <p:cNvPr id="170" name="Rectangle 59"/>
            <p:cNvSpPr/>
            <p:nvPr/>
          </p:nvSpPr>
          <p:spPr>
            <a:xfrm>
              <a:off x="6952680" y="5430600"/>
              <a:ext cx="291960" cy="36828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T</a:t>
              </a:r>
              <a:endParaRPr lang="en-US" sz="1800" b="0" strike="noStrike" spc="-1">
                <a:solidFill>
                  <a:srgbClr val="000000"/>
                </a:solidFill>
                <a:latin typeface="Calibri"/>
              </a:endParaRPr>
            </a:p>
          </p:txBody>
        </p:sp>
        <p:sp>
          <p:nvSpPr>
            <p:cNvPr id="171" name="Rectangle 62"/>
            <p:cNvSpPr/>
            <p:nvPr/>
          </p:nvSpPr>
          <p:spPr>
            <a:xfrm>
              <a:off x="4994280" y="5741640"/>
              <a:ext cx="3276720" cy="369720"/>
            </a:xfrm>
            <a:prstGeom prst="rect">
              <a:avLst/>
            </a:prstGeom>
            <a:solidFill>
              <a:srgbClr val="000000"/>
            </a:solidFill>
            <a:ln w="0">
              <a:noFill/>
            </a:ln>
          </p:spPr>
          <p:style>
            <a:lnRef idx="0">
              <a:scrgbClr r="0" g="0" b="0"/>
            </a:lnRef>
            <a:fillRef idx="0">
              <a:scrgbClr r="0" g="0" b="0"/>
            </a:fillRef>
            <a:effectRef idx="0">
              <a:scrgbClr r="0" g="0" b="0"/>
            </a:effectRef>
            <a:fontRef idx="minor"/>
          </p:style>
        </p:sp>
      </p:grpSp>
      <p:sp>
        <p:nvSpPr>
          <p:cNvPr id="172" name="מלבן מעוגל 25"/>
          <p:cNvSpPr/>
          <p:nvPr/>
        </p:nvSpPr>
        <p:spPr>
          <a:xfrm>
            <a:off x="10537920" y="1895400"/>
            <a:ext cx="1298520" cy="358920"/>
          </a:xfrm>
          <a:custGeom>
            <a:avLst/>
            <a:gdLst/>
            <a:ahLst/>
            <a:cxnLst/>
            <a:rect l="0" t="0" r="r" b="b"/>
            <a:pathLst>
              <a:path w="3609" h="999">
                <a:moveTo>
                  <a:pt x="166" y="0"/>
                </a:moveTo>
                <a:lnTo>
                  <a:pt x="166" y="0"/>
                </a:lnTo>
                <a:cubicBezTo>
                  <a:pt x="137" y="0"/>
                  <a:pt x="108" y="8"/>
                  <a:pt x="83" y="22"/>
                </a:cubicBezTo>
                <a:cubicBezTo>
                  <a:pt x="58" y="37"/>
                  <a:pt x="37" y="58"/>
                  <a:pt x="22" y="83"/>
                </a:cubicBezTo>
                <a:cubicBezTo>
                  <a:pt x="8" y="108"/>
                  <a:pt x="0" y="137"/>
                  <a:pt x="0" y="166"/>
                </a:cubicBezTo>
                <a:lnTo>
                  <a:pt x="0" y="831"/>
                </a:lnTo>
                <a:lnTo>
                  <a:pt x="0" y="832"/>
                </a:lnTo>
                <a:cubicBezTo>
                  <a:pt x="0" y="861"/>
                  <a:pt x="8" y="890"/>
                  <a:pt x="22" y="915"/>
                </a:cubicBezTo>
                <a:cubicBezTo>
                  <a:pt x="37" y="940"/>
                  <a:pt x="58" y="961"/>
                  <a:pt x="83" y="976"/>
                </a:cubicBezTo>
                <a:cubicBezTo>
                  <a:pt x="108" y="990"/>
                  <a:pt x="137" y="998"/>
                  <a:pt x="166" y="998"/>
                </a:cubicBezTo>
                <a:lnTo>
                  <a:pt x="3441" y="998"/>
                </a:lnTo>
                <a:lnTo>
                  <a:pt x="3442" y="998"/>
                </a:lnTo>
                <a:cubicBezTo>
                  <a:pt x="3471" y="998"/>
                  <a:pt x="3500" y="990"/>
                  <a:pt x="3525" y="976"/>
                </a:cubicBezTo>
                <a:cubicBezTo>
                  <a:pt x="3550" y="961"/>
                  <a:pt x="3571" y="940"/>
                  <a:pt x="3586" y="915"/>
                </a:cubicBezTo>
                <a:cubicBezTo>
                  <a:pt x="3600" y="890"/>
                  <a:pt x="3608" y="861"/>
                  <a:pt x="3608" y="832"/>
                </a:cubicBezTo>
                <a:lnTo>
                  <a:pt x="3608" y="166"/>
                </a:lnTo>
                <a:lnTo>
                  <a:pt x="3608" y="166"/>
                </a:lnTo>
                <a:lnTo>
                  <a:pt x="3608" y="166"/>
                </a:lnTo>
                <a:cubicBezTo>
                  <a:pt x="3608" y="137"/>
                  <a:pt x="3600" y="108"/>
                  <a:pt x="3586" y="83"/>
                </a:cubicBezTo>
                <a:cubicBezTo>
                  <a:pt x="3571" y="58"/>
                  <a:pt x="3550" y="37"/>
                  <a:pt x="3525" y="22"/>
                </a:cubicBezTo>
                <a:cubicBezTo>
                  <a:pt x="3500" y="8"/>
                  <a:pt x="3471" y="0"/>
                  <a:pt x="3442" y="0"/>
                </a:cubicBezTo>
                <a:lnTo>
                  <a:pt x="166" y="0"/>
                </a:lnTo>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עקרון פעולה</a:t>
            </a:r>
            <a:endParaRPr lang="en-US" sz="1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42" presetClass="entr" fill="hold" nodeType="clickEffect">
                                  <p:stCondLst>
                                    <p:cond delay="0"/>
                                  </p:stCondLst>
                                  <p:childTnLst>
                                    <p:set>
                                      <p:cBhvr>
                                        <p:cTn id="6" dur="1" fill="hold">
                                          <p:stCondLst>
                                            <p:cond delay="0"/>
                                          </p:stCondLst>
                                        </p:cTn>
                                        <p:tgtEl>
                                          <p:spTgt spid="163"/>
                                        </p:tgtEl>
                                        <p:attrNameLst>
                                          <p:attrName>style.visibility</p:attrName>
                                        </p:attrNameLst>
                                      </p:cBhvr>
                                      <p:to>
                                        <p:strVal val="visible"/>
                                      </p:to>
                                    </p:set>
                                    <p:animEffect transition="in" filter="fade">
                                      <p:cBhvr additive="repl">
                                        <p:cTn id="7" dur="1000"/>
                                        <p:tgtEl>
                                          <p:spTgt spid="163"/>
                                        </p:tgtEl>
                                      </p:cBhvr>
                                    </p:animEffect>
                                    <p:anim calcmode="lin" valueType="num">
                                      <p:cBhvr additive="repl">
                                        <p:cTn id="8" dur="1000" fill="hold"/>
                                        <p:tgtEl>
                                          <p:spTgt spid="163"/>
                                        </p:tgtEl>
                                        <p:attrNameLst>
                                          <p:attrName>ppt_x</p:attrName>
                                        </p:attrNameLst>
                                      </p:cBhvr>
                                      <p:tavLst>
                                        <p:tav tm="0">
                                          <p:val>
                                            <p:strVal val="#ppt_x"/>
                                          </p:val>
                                        </p:tav>
                                        <p:tav tm="100000">
                                          <p:val>
                                            <p:strVal val="#ppt_x"/>
                                          </p:val>
                                        </p:tav>
                                      </p:tavLst>
                                    </p:anim>
                                    <p:anim calcmode="lin" valueType="num">
                                      <p:cBhvr additive="repl">
                                        <p:cTn id="9" dur="1000" fill="hold"/>
                                        <p:tgtEl>
                                          <p:spTgt spid="163"/>
                                        </p:tgtEl>
                                        <p:attrNameLst>
                                          <p:attrName>ppt_y</p:attrName>
                                        </p:attrNameLst>
                                      </p:cBhvr>
                                      <p:tavLst>
                                        <p:tav tm="0">
                                          <p:val>
                                            <p:strVal val="#ppt_y+.1"/>
                                          </p:val>
                                        </p:tav>
                                        <p:tav tm="100000">
                                          <p:val>
                                            <p:strVal val="#ppt_y"/>
                                          </p:val>
                                        </p:tav>
                                      </p:tavLst>
                                    </p:anim>
                                  </p:childTnLst>
                                </p:cTn>
                              </p:par>
                              <p:par>
                                <p:cTn id="10" presetID="42" presetClass="entr" fill="hold" nodeType="withEffect">
                                  <p:stCondLst>
                                    <p:cond delay="0"/>
                                  </p:stCondLst>
                                  <p:childTnLst>
                                    <p:set>
                                      <p:cBhvr>
                                        <p:cTn id="11" dur="1" fill="hold">
                                          <p:stCondLst>
                                            <p:cond delay="0"/>
                                          </p:stCondLst>
                                        </p:cTn>
                                        <p:tgtEl>
                                          <p:spTgt spid="164"/>
                                        </p:tgtEl>
                                        <p:attrNameLst>
                                          <p:attrName>style.visibility</p:attrName>
                                        </p:attrNameLst>
                                      </p:cBhvr>
                                      <p:to>
                                        <p:strVal val="visible"/>
                                      </p:to>
                                    </p:set>
                                    <p:animEffect transition="in" filter="fade">
                                      <p:cBhvr additive="repl">
                                        <p:cTn id="12" dur="1000"/>
                                        <p:tgtEl>
                                          <p:spTgt spid="164"/>
                                        </p:tgtEl>
                                      </p:cBhvr>
                                    </p:animEffect>
                                    <p:anim calcmode="lin" valueType="num">
                                      <p:cBhvr additive="repl">
                                        <p:cTn id="13" dur="1000" fill="hold"/>
                                        <p:tgtEl>
                                          <p:spTgt spid="164"/>
                                        </p:tgtEl>
                                        <p:attrNameLst>
                                          <p:attrName>ppt_x</p:attrName>
                                        </p:attrNameLst>
                                      </p:cBhvr>
                                      <p:tavLst>
                                        <p:tav tm="0">
                                          <p:val>
                                            <p:strVal val="#ppt_x"/>
                                          </p:val>
                                        </p:tav>
                                        <p:tav tm="100000">
                                          <p:val>
                                            <p:strVal val="#ppt_x"/>
                                          </p:val>
                                        </p:tav>
                                      </p:tavLst>
                                    </p:anim>
                                    <p:anim calcmode="lin" valueType="num">
                                      <p:cBhvr additive="repl">
                                        <p:cTn id="14" dur="1000" fill="hold"/>
                                        <p:tgtEl>
                                          <p:spTgt spid="164"/>
                                        </p:tgtEl>
                                        <p:attrNameLst>
                                          <p:attrName>ppt_y</p:attrName>
                                        </p:attrNameLst>
                                      </p:cBhvr>
                                      <p:tavLst>
                                        <p:tav tm="0">
                                          <p:val>
                                            <p:strVal val="#ppt_y+.1"/>
                                          </p:val>
                                        </p:tav>
                                        <p:tav tm="100000">
                                          <p:val>
                                            <p:strVal val="#ppt_y"/>
                                          </p:val>
                                        </p:tav>
                                      </p:tavLst>
                                    </p:anim>
                                  </p:childTnLst>
                                </p:cTn>
                              </p:par>
                              <p:par>
                                <p:cTn id="15" presetID="42" presetClass="entr" fill="hold" nodeType="withEffect">
                                  <p:stCondLst>
                                    <p:cond delay="0"/>
                                  </p:stCondLst>
                                  <p:childTnLst>
                                    <p:set>
                                      <p:cBhvr>
                                        <p:cTn id="16" dur="1" fill="hold">
                                          <p:stCondLst>
                                            <p:cond delay="0"/>
                                          </p:stCondLst>
                                        </p:cTn>
                                        <p:tgtEl>
                                          <p:spTgt spid="165"/>
                                        </p:tgtEl>
                                        <p:attrNameLst>
                                          <p:attrName>style.visibility</p:attrName>
                                        </p:attrNameLst>
                                      </p:cBhvr>
                                      <p:to>
                                        <p:strVal val="visible"/>
                                      </p:to>
                                    </p:set>
                                    <p:animEffect transition="in" filter="fade">
                                      <p:cBhvr additive="repl">
                                        <p:cTn id="17" dur="1000"/>
                                        <p:tgtEl>
                                          <p:spTgt spid="165"/>
                                        </p:tgtEl>
                                      </p:cBhvr>
                                    </p:animEffect>
                                    <p:anim calcmode="lin" valueType="num">
                                      <p:cBhvr additive="repl">
                                        <p:cTn id="18" dur="1000" fill="hold"/>
                                        <p:tgtEl>
                                          <p:spTgt spid="165"/>
                                        </p:tgtEl>
                                        <p:attrNameLst>
                                          <p:attrName>ppt_x</p:attrName>
                                        </p:attrNameLst>
                                      </p:cBhvr>
                                      <p:tavLst>
                                        <p:tav tm="0">
                                          <p:val>
                                            <p:strVal val="#ppt_x"/>
                                          </p:val>
                                        </p:tav>
                                        <p:tav tm="100000">
                                          <p:val>
                                            <p:strVal val="#ppt_x"/>
                                          </p:val>
                                        </p:tav>
                                      </p:tavLst>
                                    </p:anim>
                                    <p:anim calcmode="lin" valueType="num">
                                      <p:cBhvr additive="repl">
                                        <p:cTn id="19" dur="1000" fill="hold"/>
                                        <p:tgtEl>
                                          <p:spTgt spid="16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מלבן 3"/>
          <p:cNvSpPr/>
          <p:nvPr/>
        </p:nvSpPr>
        <p:spPr>
          <a:xfrm>
            <a:off x="7753320" y="290520"/>
            <a:ext cx="2680200" cy="7034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עקרון פעולה</a:t>
            </a:r>
            <a:endParaRPr lang="en-US" sz="4000" b="0" strike="noStrike" spc="-1">
              <a:solidFill>
                <a:srgbClr val="000000"/>
              </a:solidFill>
              <a:latin typeface="Calibri"/>
            </a:endParaRPr>
          </a:p>
        </p:txBody>
      </p:sp>
      <p:sp>
        <p:nvSpPr>
          <p:cNvPr id="174" name="מלבן 1"/>
          <p:cNvSpPr/>
          <p:nvPr/>
        </p:nvSpPr>
        <p:spPr>
          <a:xfrm>
            <a:off x="6236640" y="1324080"/>
            <a:ext cx="3989160" cy="47772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ctr" rtl="1">
              <a:lnSpc>
                <a:spcPct val="9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מדידת יחס בין שני תדרים :</a:t>
            </a:r>
            <a:endParaRPr lang="en-US" sz="2800" b="0" strike="noStrike" spc="-1">
              <a:solidFill>
                <a:srgbClr val="000000"/>
              </a:solidFill>
              <a:latin typeface="Calibri"/>
            </a:endParaRPr>
          </a:p>
        </p:txBody>
      </p:sp>
      <p:pic>
        <p:nvPicPr>
          <p:cNvPr id="175" name="Rectangle 4"/>
          <p:cNvPicPr/>
          <p:nvPr/>
        </p:nvPicPr>
        <p:blipFill>
          <a:blip r:embed="rId3"/>
          <a:stretch/>
        </p:blipFill>
        <p:spPr>
          <a:xfrm>
            <a:off x="5303880" y="1908000"/>
            <a:ext cx="4870440" cy="2511720"/>
          </a:xfrm>
          <a:prstGeom prst="rect">
            <a:avLst/>
          </a:prstGeom>
          <a:ln w="0">
            <a:noFill/>
          </a:ln>
        </p:spPr>
      </p:pic>
      <p:sp>
        <p:nvSpPr>
          <p:cNvPr id="176" name="TextBox 1"/>
          <p:cNvSpPr/>
          <p:nvPr/>
        </p:nvSpPr>
        <p:spPr>
          <a:xfrm>
            <a:off x="4935600" y="4491000"/>
            <a:ext cx="939600" cy="9169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F1</a:t>
            </a:r>
            <a:endParaRPr lang="en-US" sz="1800" b="0" strike="noStrike" spc="-1">
              <a:solidFill>
                <a:srgbClr val="000000"/>
              </a:solidFill>
              <a:latin typeface="Calibri"/>
            </a:endParaRPr>
          </a:p>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F2</a:t>
            </a:r>
            <a:endParaRPr lang="en-US" sz="1800" b="0" strike="noStrike" spc="-1">
              <a:solidFill>
                <a:srgbClr val="000000"/>
              </a:solidFill>
              <a:latin typeface="Calibri"/>
            </a:endParaRPr>
          </a:p>
        </p:txBody>
      </p:sp>
      <p:pic>
        <p:nvPicPr>
          <p:cNvPr id="177" name="Picture 11"/>
          <p:cNvPicPr/>
          <p:nvPr/>
        </p:nvPicPr>
        <p:blipFill>
          <a:blip r:embed="rId4"/>
          <a:stretch/>
        </p:blipFill>
        <p:spPr>
          <a:xfrm>
            <a:off x="5870520" y="4424400"/>
            <a:ext cx="2743200" cy="990720"/>
          </a:xfrm>
          <a:prstGeom prst="rect">
            <a:avLst/>
          </a:prstGeom>
          <a:ln w="0">
            <a:noFill/>
          </a:ln>
        </p:spPr>
      </p:pic>
      <p:sp>
        <p:nvSpPr>
          <p:cNvPr id="178" name="מלבן מעוגל 20"/>
          <p:cNvSpPr/>
          <p:nvPr/>
        </p:nvSpPr>
        <p:spPr>
          <a:xfrm>
            <a:off x="10537920" y="1895400"/>
            <a:ext cx="1298520" cy="358920"/>
          </a:xfrm>
          <a:custGeom>
            <a:avLst/>
            <a:gdLst/>
            <a:ahLst/>
            <a:cxnLst/>
            <a:rect l="0" t="0" r="r" b="b"/>
            <a:pathLst>
              <a:path w="3609" h="999">
                <a:moveTo>
                  <a:pt x="166" y="0"/>
                </a:moveTo>
                <a:lnTo>
                  <a:pt x="166" y="0"/>
                </a:lnTo>
                <a:cubicBezTo>
                  <a:pt x="137" y="0"/>
                  <a:pt x="108" y="8"/>
                  <a:pt x="83" y="22"/>
                </a:cubicBezTo>
                <a:cubicBezTo>
                  <a:pt x="58" y="37"/>
                  <a:pt x="37" y="58"/>
                  <a:pt x="22" y="83"/>
                </a:cubicBezTo>
                <a:cubicBezTo>
                  <a:pt x="8" y="108"/>
                  <a:pt x="0" y="137"/>
                  <a:pt x="0" y="166"/>
                </a:cubicBezTo>
                <a:lnTo>
                  <a:pt x="0" y="831"/>
                </a:lnTo>
                <a:lnTo>
                  <a:pt x="0" y="832"/>
                </a:lnTo>
                <a:cubicBezTo>
                  <a:pt x="0" y="861"/>
                  <a:pt x="8" y="890"/>
                  <a:pt x="22" y="915"/>
                </a:cubicBezTo>
                <a:cubicBezTo>
                  <a:pt x="37" y="940"/>
                  <a:pt x="58" y="961"/>
                  <a:pt x="83" y="976"/>
                </a:cubicBezTo>
                <a:cubicBezTo>
                  <a:pt x="108" y="990"/>
                  <a:pt x="137" y="998"/>
                  <a:pt x="166" y="998"/>
                </a:cubicBezTo>
                <a:lnTo>
                  <a:pt x="3441" y="998"/>
                </a:lnTo>
                <a:lnTo>
                  <a:pt x="3442" y="998"/>
                </a:lnTo>
                <a:cubicBezTo>
                  <a:pt x="3471" y="998"/>
                  <a:pt x="3500" y="990"/>
                  <a:pt x="3525" y="976"/>
                </a:cubicBezTo>
                <a:cubicBezTo>
                  <a:pt x="3550" y="961"/>
                  <a:pt x="3571" y="940"/>
                  <a:pt x="3586" y="915"/>
                </a:cubicBezTo>
                <a:cubicBezTo>
                  <a:pt x="3600" y="890"/>
                  <a:pt x="3608" y="861"/>
                  <a:pt x="3608" y="832"/>
                </a:cubicBezTo>
                <a:lnTo>
                  <a:pt x="3608" y="166"/>
                </a:lnTo>
                <a:lnTo>
                  <a:pt x="3608" y="166"/>
                </a:lnTo>
                <a:lnTo>
                  <a:pt x="3608" y="166"/>
                </a:lnTo>
                <a:cubicBezTo>
                  <a:pt x="3608" y="137"/>
                  <a:pt x="3600" y="108"/>
                  <a:pt x="3586" y="83"/>
                </a:cubicBezTo>
                <a:cubicBezTo>
                  <a:pt x="3571" y="58"/>
                  <a:pt x="3550" y="37"/>
                  <a:pt x="3525" y="22"/>
                </a:cubicBezTo>
                <a:cubicBezTo>
                  <a:pt x="3500" y="8"/>
                  <a:pt x="3471" y="0"/>
                  <a:pt x="3442" y="0"/>
                </a:cubicBezTo>
                <a:lnTo>
                  <a:pt x="166" y="0"/>
                </a:lnTo>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עקרון פעולה</a:t>
            </a:r>
            <a:endParaRPr lang="en-US" sz="1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42" presetClass="entr" fill="hold" nodeType="clickEffect">
                                  <p:stCondLst>
                                    <p:cond delay="0"/>
                                  </p:stCondLst>
                                  <p:childTnLst>
                                    <p:set>
                                      <p:cBhvr>
                                        <p:cTn id="6" dur="1" fill="hold">
                                          <p:stCondLst>
                                            <p:cond delay="0"/>
                                          </p:stCondLst>
                                        </p:cTn>
                                        <p:tgtEl>
                                          <p:spTgt spid="174"/>
                                        </p:tgtEl>
                                        <p:attrNameLst>
                                          <p:attrName>style.visibility</p:attrName>
                                        </p:attrNameLst>
                                      </p:cBhvr>
                                      <p:to>
                                        <p:strVal val="visible"/>
                                      </p:to>
                                    </p:set>
                                    <p:animEffect transition="in" filter="fade">
                                      <p:cBhvr additive="repl">
                                        <p:cTn id="7" dur="1000"/>
                                        <p:tgtEl>
                                          <p:spTgt spid="174"/>
                                        </p:tgtEl>
                                      </p:cBhvr>
                                    </p:animEffect>
                                    <p:anim calcmode="lin" valueType="num">
                                      <p:cBhvr additive="repl">
                                        <p:cTn id="8" dur="1000" fill="hold"/>
                                        <p:tgtEl>
                                          <p:spTgt spid="174"/>
                                        </p:tgtEl>
                                        <p:attrNameLst>
                                          <p:attrName>ppt_x</p:attrName>
                                        </p:attrNameLst>
                                      </p:cBhvr>
                                      <p:tavLst>
                                        <p:tav tm="0">
                                          <p:val>
                                            <p:strVal val="#ppt_x"/>
                                          </p:val>
                                        </p:tav>
                                        <p:tav tm="100000">
                                          <p:val>
                                            <p:strVal val="#ppt_x"/>
                                          </p:val>
                                        </p:tav>
                                      </p:tavLst>
                                    </p:anim>
                                    <p:anim calcmode="lin" valueType="num">
                                      <p:cBhvr additive="repl">
                                        <p:cTn id="9" dur="1000" fill="hold"/>
                                        <p:tgtEl>
                                          <p:spTgt spid="174"/>
                                        </p:tgtEl>
                                        <p:attrNameLst>
                                          <p:attrName>ppt_y</p:attrName>
                                        </p:attrNameLst>
                                      </p:cBhvr>
                                      <p:tavLst>
                                        <p:tav tm="0">
                                          <p:val>
                                            <p:strVal val="#ppt_y+.1"/>
                                          </p:val>
                                        </p:tav>
                                        <p:tav tm="100000">
                                          <p:val>
                                            <p:strVal val="#ppt_y"/>
                                          </p:val>
                                        </p:tav>
                                      </p:tavLst>
                                    </p:anim>
                                  </p:childTnLst>
                                </p:cTn>
                              </p:par>
                              <p:par>
                                <p:cTn id="10" presetID="42" presetClass="entr" fill="hold" nodeType="withEffect">
                                  <p:stCondLst>
                                    <p:cond delay="0"/>
                                  </p:stCondLst>
                                  <p:childTnLst>
                                    <p:set>
                                      <p:cBhvr>
                                        <p:cTn id="11" dur="1" fill="hold">
                                          <p:stCondLst>
                                            <p:cond delay="0"/>
                                          </p:stCondLst>
                                        </p:cTn>
                                        <p:tgtEl>
                                          <p:spTgt spid="175"/>
                                        </p:tgtEl>
                                        <p:attrNameLst>
                                          <p:attrName>style.visibility</p:attrName>
                                        </p:attrNameLst>
                                      </p:cBhvr>
                                      <p:to>
                                        <p:strVal val="visible"/>
                                      </p:to>
                                    </p:set>
                                    <p:animEffect transition="in" filter="fade">
                                      <p:cBhvr additive="repl">
                                        <p:cTn id="12" dur="1000"/>
                                        <p:tgtEl>
                                          <p:spTgt spid="175"/>
                                        </p:tgtEl>
                                      </p:cBhvr>
                                    </p:animEffect>
                                    <p:anim calcmode="lin" valueType="num">
                                      <p:cBhvr additive="repl">
                                        <p:cTn id="13" dur="1000" fill="hold"/>
                                        <p:tgtEl>
                                          <p:spTgt spid="175"/>
                                        </p:tgtEl>
                                        <p:attrNameLst>
                                          <p:attrName>ppt_x</p:attrName>
                                        </p:attrNameLst>
                                      </p:cBhvr>
                                      <p:tavLst>
                                        <p:tav tm="0">
                                          <p:val>
                                            <p:strVal val="#ppt_x"/>
                                          </p:val>
                                        </p:tav>
                                        <p:tav tm="100000">
                                          <p:val>
                                            <p:strVal val="#ppt_x"/>
                                          </p:val>
                                        </p:tav>
                                      </p:tavLst>
                                    </p:anim>
                                    <p:anim calcmode="lin" valueType="num">
                                      <p:cBhvr additive="repl">
                                        <p:cTn id="14" dur="1000" fill="hold"/>
                                        <p:tgtEl>
                                          <p:spTgt spid="175"/>
                                        </p:tgtEl>
                                        <p:attrNameLst>
                                          <p:attrName>ppt_y</p:attrName>
                                        </p:attrNameLst>
                                      </p:cBhvr>
                                      <p:tavLst>
                                        <p:tav tm="0">
                                          <p:val>
                                            <p:strVal val="#ppt_y+.1"/>
                                          </p:val>
                                        </p:tav>
                                        <p:tav tm="100000">
                                          <p:val>
                                            <p:strVal val="#ppt_y"/>
                                          </p:val>
                                        </p:tav>
                                      </p:tavLst>
                                    </p:anim>
                                  </p:childTnLst>
                                </p:cTn>
                              </p:par>
                              <p:par>
                                <p:cTn id="15" presetID="42" presetClass="entr" fill="hold" nodeType="withEffect">
                                  <p:stCondLst>
                                    <p:cond delay="0"/>
                                  </p:stCondLst>
                                  <p:childTnLst>
                                    <p:set>
                                      <p:cBhvr>
                                        <p:cTn id="16" dur="1" fill="hold">
                                          <p:stCondLst>
                                            <p:cond delay="0"/>
                                          </p:stCondLst>
                                        </p:cTn>
                                        <p:tgtEl>
                                          <p:spTgt spid="177"/>
                                        </p:tgtEl>
                                        <p:attrNameLst>
                                          <p:attrName>style.visibility</p:attrName>
                                        </p:attrNameLst>
                                      </p:cBhvr>
                                      <p:to>
                                        <p:strVal val="visible"/>
                                      </p:to>
                                    </p:set>
                                    <p:animEffect transition="in" filter="fade">
                                      <p:cBhvr additive="repl">
                                        <p:cTn id="17" dur="1000"/>
                                        <p:tgtEl>
                                          <p:spTgt spid="177"/>
                                        </p:tgtEl>
                                      </p:cBhvr>
                                    </p:animEffect>
                                    <p:anim calcmode="lin" valueType="num">
                                      <p:cBhvr additive="repl">
                                        <p:cTn id="18" dur="1000" fill="hold"/>
                                        <p:tgtEl>
                                          <p:spTgt spid="177"/>
                                        </p:tgtEl>
                                        <p:attrNameLst>
                                          <p:attrName>ppt_x</p:attrName>
                                        </p:attrNameLst>
                                      </p:cBhvr>
                                      <p:tavLst>
                                        <p:tav tm="0">
                                          <p:val>
                                            <p:strVal val="#ppt_x"/>
                                          </p:val>
                                        </p:tav>
                                        <p:tav tm="100000">
                                          <p:val>
                                            <p:strVal val="#ppt_x"/>
                                          </p:val>
                                        </p:tav>
                                      </p:tavLst>
                                    </p:anim>
                                    <p:anim calcmode="lin" valueType="num">
                                      <p:cBhvr additive="repl">
                                        <p:cTn id="19" dur="1000" fill="hold"/>
                                        <p:tgtEl>
                                          <p:spTgt spid="177"/>
                                        </p:tgtEl>
                                        <p:attrNameLst>
                                          <p:attrName>ppt_y</p:attrName>
                                        </p:attrNameLst>
                                      </p:cBhvr>
                                      <p:tavLst>
                                        <p:tav tm="0">
                                          <p:val>
                                            <p:strVal val="#ppt_y+.1"/>
                                          </p:val>
                                        </p:tav>
                                        <p:tav tm="100000">
                                          <p:val>
                                            <p:strVal val="#ppt_y"/>
                                          </p:val>
                                        </p:tav>
                                      </p:tavLst>
                                    </p:anim>
                                  </p:childTnLst>
                                </p:cTn>
                              </p:par>
                              <p:par>
                                <p:cTn id="20" presetID="42" presetClass="entr" fill="hold" nodeType="withEffect">
                                  <p:stCondLst>
                                    <p:cond delay="0"/>
                                  </p:stCondLst>
                                  <p:childTnLst>
                                    <p:set>
                                      <p:cBhvr>
                                        <p:cTn id="21" dur="1" fill="hold">
                                          <p:stCondLst>
                                            <p:cond delay="0"/>
                                          </p:stCondLst>
                                        </p:cTn>
                                        <p:tgtEl>
                                          <p:spTgt spid="176"/>
                                        </p:tgtEl>
                                        <p:attrNameLst>
                                          <p:attrName>style.visibility</p:attrName>
                                        </p:attrNameLst>
                                      </p:cBhvr>
                                      <p:to>
                                        <p:strVal val="visible"/>
                                      </p:to>
                                    </p:set>
                                    <p:animEffect transition="in" filter="fade">
                                      <p:cBhvr additive="repl">
                                        <p:cTn id="22" dur="1000"/>
                                        <p:tgtEl>
                                          <p:spTgt spid="176"/>
                                        </p:tgtEl>
                                      </p:cBhvr>
                                    </p:animEffect>
                                    <p:anim calcmode="lin" valueType="num">
                                      <p:cBhvr additive="repl">
                                        <p:cTn id="23" dur="1000" fill="hold"/>
                                        <p:tgtEl>
                                          <p:spTgt spid="176"/>
                                        </p:tgtEl>
                                        <p:attrNameLst>
                                          <p:attrName>ppt_x</p:attrName>
                                        </p:attrNameLst>
                                      </p:cBhvr>
                                      <p:tavLst>
                                        <p:tav tm="0">
                                          <p:val>
                                            <p:strVal val="#ppt_x"/>
                                          </p:val>
                                        </p:tav>
                                        <p:tav tm="100000">
                                          <p:val>
                                            <p:strVal val="#ppt_x"/>
                                          </p:val>
                                        </p:tav>
                                      </p:tavLst>
                                    </p:anim>
                                    <p:anim calcmode="lin" valueType="num">
                                      <p:cBhvr additive="repl">
                                        <p:cTn id="24" dur="1000" fill="hold"/>
                                        <p:tgtEl>
                                          <p:spTgt spid="1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9" name="Rectangle 26"/>
          <p:cNvGrpSpPr/>
          <p:nvPr/>
        </p:nvGrpSpPr>
        <p:grpSpPr>
          <a:xfrm>
            <a:off x="4005360" y="1182600"/>
            <a:ext cx="6357960" cy="1243080"/>
            <a:chOff x="4005360" y="1182600"/>
            <a:chExt cx="6357960" cy="1243080"/>
          </a:xfrm>
        </p:grpSpPr>
        <p:pic>
          <p:nvPicPr>
            <p:cNvPr id="180" name="Rectangle 26"/>
            <p:cNvPicPr/>
            <p:nvPr/>
          </p:nvPicPr>
          <p:blipFill>
            <a:blip r:embed="rId3"/>
            <a:stretch/>
          </p:blipFill>
          <p:spPr>
            <a:xfrm>
              <a:off x="4005360" y="1182600"/>
              <a:ext cx="6357960" cy="1243080"/>
            </a:xfrm>
            <a:prstGeom prst="rect">
              <a:avLst/>
            </a:prstGeom>
            <a:ln w="0">
              <a:noFill/>
            </a:ln>
          </p:spPr>
        </p:pic>
        <p:sp>
          <p:nvSpPr>
            <p:cNvPr id="181" name="צורה חופשית 180"/>
            <p:cNvSpPr/>
            <p:nvPr/>
          </p:nvSpPr>
          <p:spPr>
            <a:xfrm>
              <a:off x="4057560" y="1314360"/>
              <a:ext cx="6127920" cy="861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9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0" strike="noStrike" spc="-1">
                  <a:solidFill>
                    <a:srgbClr val="000000"/>
                  </a:solidFill>
                  <a:latin typeface="Calibri"/>
                  <a:cs typeface="Calibri"/>
                </a:rPr>
                <a:t>עד כה למדנו על תפקיד ועקרון פעולת מונה התדר</a:t>
              </a:r>
              <a:endParaRPr lang="en-US" sz="2800" b="0" strike="noStrike" spc="-1">
                <a:solidFill>
                  <a:srgbClr val="000000"/>
                </a:solidFill>
                <a:latin typeface="Calibri"/>
              </a:endParaRPr>
            </a:p>
          </p:txBody>
        </p:sp>
      </p:grpSp>
      <p:sp>
        <p:nvSpPr>
          <p:cNvPr id="182" name="מלבן 11"/>
          <p:cNvSpPr/>
          <p:nvPr/>
        </p:nvSpPr>
        <p:spPr>
          <a:xfrm>
            <a:off x="7773480" y="290520"/>
            <a:ext cx="2654280" cy="7034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סיכום ביניים</a:t>
            </a:r>
            <a:endParaRPr lang="en-US" sz="4000" b="0" strike="noStrike" spc="-1">
              <a:solidFill>
                <a:srgbClr val="000000"/>
              </a:solidFill>
              <a:latin typeface="Calibri"/>
            </a:endParaRPr>
          </a:p>
        </p:txBody>
      </p:sp>
      <p:grpSp>
        <p:nvGrpSpPr>
          <p:cNvPr id="183" name="Rectangle 26"/>
          <p:cNvGrpSpPr/>
          <p:nvPr/>
        </p:nvGrpSpPr>
        <p:grpSpPr>
          <a:xfrm>
            <a:off x="6035760" y="3981600"/>
            <a:ext cx="4194000" cy="1242720"/>
            <a:chOff x="6035760" y="3981600"/>
            <a:chExt cx="4194000" cy="1242720"/>
          </a:xfrm>
        </p:grpSpPr>
        <p:pic>
          <p:nvPicPr>
            <p:cNvPr id="184" name="Rectangle 26"/>
            <p:cNvPicPr/>
            <p:nvPr/>
          </p:nvPicPr>
          <p:blipFill>
            <a:blip r:embed="rId4"/>
            <a:stretch/>
          </p:blipFill>
          <p:spPr>
            <a:xfrm>
              <a:off x="6035760" y="3981600"/>
              <a:ext cx="4194000" cy="1242720"/>
            </a:xfrm>
            <a:prstGeom prst="rect">
              <a:avLst/>
            </a:prstGeom>
            <a:ln w="0">
              <a:noFill/>
            </a:ln>
          </p:spPr>
        </p:pic>
        <p:sp>
          <p:nvSpPr>
            <p:cNvPr id="185" name="צורה חופשית 184"/>
            <p:cNvSpPr/>
            <p:nvPr/>
          </p:nvSpPr>
          <p:spPr>
            <a:xfrm>
              <a:off x="6087960" y="4041720"/>
              <a:ext cx="4037040" cy="1016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ספרנו ארבע וחצי מחזורים במשך ארבע שניות. התדר הוא </a:t>
              </a:r>
              <a:r>
                <a:rPr lang="en-US" sz="1800" b="0" strike="noStrike" spc="-1">
                  <a:solidFill>
                    <a:srgbClr val="000000"/>
                  </a:solidFill>
                  <a:latin typeface="Calibri"/>
                  <a:ea typeface="Calibri"/>
                </a:rPr>
                <a:t>HZ</a:t>
              </a:r>
              <a:r>
                <a:rPr lang="he-IL" sz="1800" b="0" strike="noStrike" spc="-1">
                  <a:solidFill>
                    <a:srgbClr val="000000"/>
                  </a:solidFill>
                  <a:latin typeface="Calibri"/>
                  <a:ea typeface="Calibri"/>
                </a:rPr>
                <a:t>1.135</a:t>
              </a:r>
              <a:endParaRPr lang="en-US" sz="1800" b="0" strike="noStrike" spc="-1">
                <a:solidFill>
                  <a:srgbClr val="000000"/>
                </a:solidFill>
                <a:latin typeface="Calibri"/>
              </a:endParaRPr>
            </a:p>
            <a:p>
              <a:pPr algn="ctr" rtl="1">
                <a:lnSpc>
                  <a:spcPct val="9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p:txBody>
        </p:sp>
      </p:grpSp>
      <p:grpSp>
        <p:nvGrpSpPr>
          <p:cNvPr id="186" name="Rectangle 26"/>
          <p:cNvGrpSpPr/>
          <p:nvPr/>
        </p:nvGrpSpPr>
        <p:grpSpPr>
          <a:xfrm>
            <a:off x="7107120" y="2786040"/>
            <a:ext cx="3225960" cy="847800"/>
            <a:chOff x="7107120" y="2786040"/>
            <a:chExt cx="3225960" cy="847800"/>
          </a:xfrm>
        </p:grpSpPr>
        <p:pic>
          <p:nvPicPr>
            <p:cNvPr id="187" name="Rectangle 26"/>
            <p:cNvPicPr/>
            <p:nvPr/>
          </p:nvPicPr>
          <p:blipFill>
            <a:blip r:embed="rId5"/>
            <a:stretch/>
          </p:blipFill>
          <p:spPr>
            <a:xfrm>
              <a:off x="7107120" y="2786040"/>
              <a:ext cx="3225960" cy="847800"/>
            </a:xfrm>
            <a:prstGeom prst="rect">
              <a:avLst/>
            </a:prstGeom>
            <a:ln w="0">
              <a:noFill/>
            </a:ln>
          </p:spPr>
        </p:pic>
        <p:sp>
          <p:nvSpPr>
            <p:cNvPr id="188" name="צורה חופשית 187"/>
            <p:cNvSpPr/>
            <p:nvPr/>
          </p:nvSpPr>
          <p:spPr>
            <a:xfrm>
              <a:off x="7242120" y="2873520"/>
              <a:ext cx="2932200" cy="5871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a:lnSpc>
                  <a:spcPct val="9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מונה את מספר הפיקים של האות במשך זמן</a:t>
              </a:r>
              <a:endParaRPr lang="en-US" sz="1800" b="0" strike="noStrike" spc="-1">
                <a:solidFill>
                  <a:srgbClr val="000000"/>
                </a:solidFill>
                <a:latin typeface="Calibri"/>
              </a:endParaRPr>
            </a:p>
          </p:txBody>
        </p:sp>
      </p:grpSp>
      <p:grpSp>
        <p:nvGrpSpPr>
          <p:cNvPr id="189" name="Rectangle 26"/>
          <p:cNvGrpSpPr/>
          <p:nvPr/>
        </p:nvGrpSpPr>
        <p:grpSpPr>
          <a:xfrm>
            <a:off x="5211720" y="2255760"/>
            <a:ext cx="5102280" cy="749520"/>
            <a:chOff x="5211720" y="2255760"/>
            <a:chExt cx="5102280" cy="749520"/>
          </a:xfrm>
        </p:grpSpPr>
        <p:pic>
          <p:nvPicPr>
            <p:cNvPr id="190" name="Rectangle 26"/>
            <p:cNvPicPr/>
            <p:nvPr/>
          </p:nvPicPr>
          <p:blipFill>
            <a:blip r:embed="rId6"/>
            <a:stretch/>
          </p:blipFill>
          <p:spPr>
            <a:xfrm>
              <a:off x="5211720" y="2255760"/>
              <a:ext cx="5102280" cy="749520"/>
            </a:xfrm>
            <a:prstGeom prst="rect">
              <a:avLst/>
            </a:prstGeom>
            <a:ln w="0">
              <a:noFill/>
            </a:ln>
          </p:spPr>
        </p:pic>
        <p:sp>
          <p:nvSpPr>
            <p:cNvPr id="191" name="צורה חופשית 190"/>
            <p:cNvSpPr/>
            <p:nvPr/>
          </p:nvSpPr>
          <p:spPr>
            <a:xfrm>
              <a:off x="5268960" y="2371680"/>
              <a:ext cx="4905360" cy="4230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9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כיצד מבצע מונה התדר את מניית התדר?</a:t>
              </a:r>
              <a:endParaRPr lang="en-US" sz="2400" b="0" strike="noStrike" spc="-1">
                <a:solidFill>
                  <a:srgbClr val="000000"/>
                </a:solidFill>
                <a:latin typeface="Calibri"/>
              </a:endParaRPr>
            </a:p>
          </p:txBody>
        </p:sp>
      </p:grpSp>
      <p:grpSp>
        <p:nvGrpSpPr>
          <p:cNvPr id="192" name="Rectangle 26"/>
          <p:cNvGrpSpPr/>
          <p:nvPr/>
        </p:nvGrpSpPr>
        <p:grpSpPr>
          <a:xfrm>
            <a:off x="6407280" y="3486240"/>
            <a:ext cx="3863880" cy="757080"/>
            <a:chOff x="6407280" y="3486240"/>
            <a:chExt cx="3863880" cy="757080"/>
          </a:xfrm>
        </p:grpSpPr>
        <p:pic>
          <p:nvPicPr>
            <p:cNvPr id="193" name="Rectangle 26"/>
            <p:cNvPicPr/>
            <p:nvPr/>
          </p:nvPicPr>
          <p:blipFill>
            <a:blip r:embed="rId7"/>
            <a:stretch/>
          </p:blipFill>
          <p:spPr>
            <a:xfrm>
              <a:off x="6407280" y="3486240"/>
              <a:ext cx="3863880" cy="757080"/>
            </a:xfrm>
            <a:prstGeom prst="rect">
              <a:avLst/>
            </a:prstGeom>
            <a:ln w="0">
              <a:noFill/>
            </a:ln>
          </p:spPr>
        </p:pic>
        <p:sp>
          <p:nvSpPr>
            <p:cNvPr id="194" name="צורה חופשית 193"/>
            <p:cNvSpPr/>
            <p:nvPr/>
          </p:nvSpPr>
          <p:spPr>
            <a:xfrm>
              <a:off x="6461280" y="3603600"/>
              <a:ext cx="3663720" cy="4230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9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מה התדר של האות הנ"ל?</a:t>
              </a:r>
              <a:endParaRPr lang="en-US" sz="2400" b="0" strike="noStrike" spc="-1">
                <a:solidFill>
                  <a:srgbClr val="000000"/>
                </a:solidFill>
                <a:latin typeface="Calibri"/>
              </a:endParaRPr>
            </a:p>
          </p:txBody>
        </p:sp>
      </p:grpSp>
      <p:grpSp>
        <p:nvGrpSpPr>
          <p:cNvPr id="195" name="Rectangle 26"/>
          <p:cNvGrpSpPr/>
          <p:nvPr/>
        </p:nvGrpSpPr>
        <p:grpSpPr>
          <a:xfrm>
            <a:off x="3565440" y="5248440"/>
            <a:ext cx="6797880" cy="1244520"/>
            <a:chOff x="3565440" y="5248440"/>
            <a:chExt cx="6797880" cy="1244520"/>
          </a:xfrm>
        </p:grpSpPr>
        <p:pic>
          <p:nvPicPr>
            <p:cNvPr id="196" name="Rectangle 26"/>
            <p:cNvPicPr/>
            <p:nvPr/>
          </p:nvPicPr>
          <p:blipFill>
            <a:blip r:embed="rId8"/>
            <a:stretch/>
          </p:blipFill>
          <p:spPr>
            <a:xfrm>
              <a:off x="3565440" y="5248440"/>
              <a:ext cx="6797880" cy="1244520"/>
            </a:xfrm>
            <a:prstGeom prst="rect">
              <a:avLst/>
            </a:prstGeom>
            <a:ln w="0">
              <a:noFill/>
            </a:ln>
          </p:spPr>
        </p:pic>
        <p:sp>
          <p:nvSpPr>
            <p:cNvPr id="197" name="צורה חופשית 196"/>
            <p:cNvSpPr/>
            <p:nvPr/>
          </p:nvSpPr>
          <p:spPr>
            <a:xfrm>
              <a:off x="3621240" y="5380200"/>
              <a:ext cx="6564240" cy="861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9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0" strike="noStrike" spc="-1">
                  <a:solidFill>
                    <a:srgbClr val="000000"/>
                  </a:solidFill>
                  <a:latin typeface="Calibri"/>
                  <a:cs typeface="Calibri"/>
                </a:rPr>
                <a:t>בהמשך השיעור נלמד על מבנה פנימי, שימוש, תפעול ואמצעי בטיחות. </a:t>
              </a:r>
              <a:endParaRPr lang="en-US" sz="2800" b="0" strike="noStrike" spc="-1">
                <a:solidFill>
                  <a:srgbClr val="000000"/>
                </a:solidFill>
                <a:latin typeface="Calibri"/>
              </a:endParaRPr>
            </a:p>
          </p:txBody>
        </p:sp>
      </p:grpSp>
      <p:grpSp>
        <p:nvGrpSpPr>
          <p:cNvPr id="198" name="קבוצה 46"/>
          <p:cNvGrpSpPr/>
          <p:nvPr/>
        </p:nvGrpSpPr>
        <p:grpSpPr>
          <a:xfrm>
            <a:off x="5356080" y="4282920"/>
            <a:ext cx="3094200" cy="1107000"/>
            <a:chOff x="5356080" y="4282920"/>
            <a:chExt cx="3094200" cy="1107000"/>
          </a:xfrm>
        </p:grpSpPr>
        <p:grpSp>
          <p:nvGrpSpPr>
            <p:cNvPr id="199" name="קבוצה 17"/>
            <p:cNvGrpSpPr/>
            <p:nvPr/>
          </p:nvGrpSpPr>
          <p:grpSpPr>
            <a:xfrm>
              <a:off x="5356080" y="4282920"/>
              <a:ext cx="3094200" cy="754200"/>
              <a:chOff x="5356080" y="4282920"/>
              <a:chExt cx="3094200" cy="754200"/>
            </a:xfrm>
          </p:grpSpPr>
          <p:sp>
            <p:nvSpPr>
              <p:cNvPr id="200" name="Text Box 52"/>
              <p:cNvSpPr/>
              <p:nvPr/>
            </p:nvSpPr>
            <p:spPr>
              <a:xfrm>
                <a:off x="8272080" y="4617000"/>
                <a:ext cx="178200" cy="1335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19000"/>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ea typeface="Calibri"/>
                  </a:rPr>
                  <a:t>t</a:t>
                </a:r>
                <a:endParaRPr lang="en-US" sz="1400" b="0" strike="noStrike" spc="-1">
                  <a:solidFill>
                    <a:srgbClr val="000000"/>
                  </a:solidFill>
                  <a:latin typeface="Calibri"/>
                </a:endParaRPr>
              </a:p>
            </p:txBody>
          </p:sp>
          <p:sp>
            <p:nvSpPr>
              <p:cNvPr id="201" name="Line 54"/>
              <p:cNvSpPr/>
              <p:nvPr/>
            </p:nvSpPr>
            <p:spPr>
              <a:xfrm>
                <a:off x="5356080" y="4282920"/>
                <a:ext cx="0" cy="675720"/>
              </a:xfrm>
              <a:prstGeom prst="line">
                <a:avLst/>
              </a:prstGeom>
              <a:ln w="19080">
                <a:solidFill>
                  <a:srgbClr val="000000"/>
                </a:solidFill>
                <a:miter/>
                <a:headEnd type="arrow" w="med" len="med"/>
              </a:ln>
            </p:spPr>
            <p:style>
              <a:lnRef idx="0">
                <a:scrgbClr r="0" g="0" b="0"/>
              </a:lnRef>
              <a:fillRef idx="0">
                <a:scrgbClr r="0" g="0" b="0"/>
              </a:fillRef>
              <a:effectRef idx="0">
                <a:scrgbClr r="0" g="0" b="0"/>
              </a:effectRef>
              <a:fontRef idx="minor"/>
            </p:style>
          </p:sp>
          <p:sp>
            <p:nvSpPr>
              <p:cNvPr id="202" name="Line 51"/>
              <p:cNvSpPr/>
              <p:nvPr/>
            </p:nvSpPr>
            <p:spPr>
              <a:xfrm flipV="1">
                <a:off x="5367240" y="4683240"/>
                <a:ext cx="2865600" cy="1080"/>
              </a:xfrm>
              <a:prstGeom prst="line">
                <a:avLst/>
              </a:prstGeom>
              <a:ln w="19080">
                <a:solidFill>
                  <a:srgbClr val="000000"/>
                </a:solidFill>
                <a:miter/>
              </a:ln>
            </p:spPr>
            <p:style>
              <a:lnRef idx="0">
                <a:scrgbClr r="0" g="0" b="0"/>
              </a:lnRef>
              <a:fillRef idx="0">
                <a:scrgbClr r="0" g="0" b="0"/>
              </a:fillRef>
              <a:effectRef idx="0">
                <a:scrgbClr r="0" g="0" b="0"/>
              </a:effectRef>
              <a:fontRef idx="minor"/>
            </p:style>
          </p:sp>
          <p:grpSp>
            <p:nvGrpSpPr>
              <p:cNvPr id="203" name="קבוצה 87"/>
              <p:cNvGrpSpPr/>
              <p:nvPr/>
            </p:nvGrpSpPr>
            <p:grpSpPr>
              <a:xfrm>
                <a:off x="5367600" y="4360320"/>
                <a:ext cx="2643840" cy="676800"/>
                <a:chOff x="5367600" y="4360320"/>
                <a:chExt cx="2643840" cy="676800"/>
              </a:xfrm>
            </p:grpSpPr>
            <p:sp>
              <p:nvSpPr>
                <p:cNvPr id="204" name="Freeform 50"/>
                <p:cNvSpPr/>
                <p:nvPr/>
              </p:nvSpPr>
              <p:spPr>
                <a:xfrm>
                  <a:off x="5367600" y="4361400"/>
                  <a:ext cx="293400" cy="323280"/>
                </a:xfrm>
                <a:custGeom>
                  <a:avLst/>
                  <a:gdLst/>
                  <a:ahLst/>
                  <a:cxnLst/>
                  <a:rect l="l" t="t" r="r" b="b"/>
                  <a:pathLst>
                    <a:path w="10000" h="9549">
                      <a:moveTo>
                        <a:pt x="0" y="9549"/>
                      </a:moveTo>
                      <a:cubicBezTo>
                        <a:pt x="1759" y="4549"/>
                        <a:pt x="3519" y="0"/>
                        <a:pt x="5185" y="0"/>
                      </a:cubicBezTo>
                      <a:cubicBezTo>
                        <a:pt x="6852" y="0"/>
                        <a:pt x="9321" y="7168"/>
                        <a:pt x="10000" y="9549"/>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205" name="Freeform 49"/>
                <p:cNvSpPr/>
                <p:nvPr/>
              </p:nvSpPr>
              <p:spPr>
                <a:xfrm flipV="1">
                  <a:off x="5661000" y="4685040"/>
                  <a:ext cx="300240" cy="338400"/>
                </a:xfrm>
                <a:custGeom>
                  <a:avLst/>
                  <a:gdLst/>
                  <a:ahLst/>
                  <a:cxnLst/>
                  <a:rect l="l" t="t" r="r" b="b"/>
                  <a:pathLst>
                    <a:path w="10252" h="10000">
                      <a:moveTo>
                        <a:pt x="0" y="10000"/>
                      </a:moveTo>
                      <a:cubicBezTo>
                        <a:pt x="1759" y="5000"/>
                        <a:pt x="3519" y="0"/>
                        <a:pt x="5185" y="0"/>
                      </a:cubicBezTo>
                      <a:cubicBezTo>
                        <a:pt x="6852" y="0"/>
                        <a:pt x="9573" y="7231"/>
                        <a:pt x="10252" y="9612"/>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206" name="Freeform 48"/>
                <p:cNvSpPr/>
                <p:nvPr/>
              </p:nvSpPr>
              <p:spPr>
                <a:xfrm>
                  <a:off x="5957280" y="4360320"/>
                  <a:ext cx="293400" cy="33840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207" name="Freeform 47"/>
                <p:cNvSpPr/>
                <p:nvPr/>
              </p:nvSpPr>
              <p:spPr>
                <a:xfrm flipV="1">
                  <a:off x="6250680" y="4696920"/>
                  <a:ext cx="293400" cy="33948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208" name="Freeform 46"/>
                <p:cNvSpPr/>
                <p:nvPr/>
              </p:nvSpPr>
              <p:spPr>
                <a:xfrm>
                  <a:off x="6544080" y="4360320"/>
                  <a:ext cx="293400" cy="33840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209" name="Freeform 45"/>
                <p:cNvSpPr/>
                <p:nvPr/>
              </p:nvSpPr>
              <p:spPr>
                <a:xfrm flipV="1">
                  <a:off x="6837840" y="4698720"/>
                  <a:ext cx="293400" cy="33840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210" name="Freeform 44"/>
                <p:cNvSpPr/>
                <p:nvPr/>
              </p:nvSpPr>
              <p:spPr>
                <a:xfrm>
                  <a:off x="7131240" y="4360320"/>
                  <a:ext cx="293400" cy="33840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211" name="Freeform 43"/>
                <p:cNvSpPr/>
                <p:nvPr/>
              </p:nvSpPr>
              <p:spPr>
                <a:xfrm flipV="1">
                  <a:off x="7424640" y="4698720"/>
                  <a:ext cx="293400" cy="33840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sp>
              <p:nvSpPr>
                <p:cNvPr id="212" name="Freeform 42"/>
                <p:cNvSpPr/>
                <p:nvPr/>
              </p:nvSpPr>
              <p:spPr>
                <a:xfrm>
                  <a:off x="7718040" y="4360320"/>
                  <a:ext cx="293400" cy="338400"/>
                </a:xfrm>
                <a:custGeom>
                  <a:avLst/>
                  <a:gdLst/>
                  <a:ahLst/>
                  <a:cxnLst/>
                  <a:rect l="l" t="t" r="r" b="b"/>
                  <a:pathLst>
                    <a:path w="4860" h="1260">
                      <a:moveTo>
                        <a:pt x="0" y="1260"/>
                      </a:moveTo>
                      <a:cubicBezTo>
                        <a:pt x="855" y="630"/>
                        <a:pt x="1710" y="0"/>
                        <a:pt x="2520" y="0"/>
                      </a:cubicBezTo>
                      <a:cubicBezTo>
                        <a:pt x="3330" y="0"/>
                        <a:pt x="4530" y="960"/>
                        <a:pt x="4860" y="1260"/>
                      </a:cubicBezTo>
                    </a:path>
                  </a:pathLst>
                </a:custGeom>
                <a:noFill/>
                <a:ln w="19080">
                  <a:solidFill>
                    <a:srgbClr val="000000"/>
                  </a:solidFill>
                  <a:round/>
                </a:ln>
              </p:spPr>
              <p:style>
                <a:lnRef idx="0">
                  <a:scrgbClr r="0" g="0" b="0"/>
                </a:lnRef>
                <a:fillRef idx="0">
                  <a:scrgbClr r="0" g="0" b="0"/>
                </a:fillRef>
                <a:effectRef idx="0">
                  <a:scrgbClr r="0" g="0" b="0"/>
                </a:effectRef>
                <a:fontRef idx="minor"/>
              </p:style>
            </p:sp>
          </p:grpSp>
        </p:grpSp>
        <p:sp>
          <p:nvSpPr>
            <p:cNvPr id="213" name="Line 14"/>
            <p:cNvSpPr/>
            <p:nvPr/>
          </p:nvSpPr>
          <p:spPr>
            <a:xfrm>
              <a:off x="5367240" y="4739040"/>
              <a:ext cx="2644200" cy="0"/>
            </a:xfrm>
            <a:prstGeom prst="line">
              <a:avLst/>
            </a:prstGeom>
            <a:ln w="28440">
              <a:solidFill>
                <a:srgbClr val="FF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214" name="TextBox 49"/>
            <p:cNvSpPr/>
            <p:nvPr/>
          </p:nvSpPr>
          <p:spPr>
            <a:xfrm>
              <a:off x="6158880" y="4991040"/>
              <a:ext cx="1118880" cy="3988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000000"/>
                  </a:solidFill>
                  <a:latin typeface="Calibri"/>
                  <a:ea typeface="Calibri"/>
                </a:rPr>
                <a:t>T</a:t>
              </a:r>
              <a:r>
                <a:rPr lang="he-IL" sz="2000" b="0" strike="noStrike" spc="-1">
                  <a:solidFill>
                    <a:srgbClr val="000000"/>
                  </a:solidFill>
                  <a:latin typeface="Calibri"/>
                  <a:ea typeface="Calibri"/>
                </a:rPr>
                <a:t>=</a:t>
              </a:r>
              <a:r>
                <a:rPr lang="en-US" sz="2000" b="0" strike="noStrike" spc="-1">
                  <a:solidFill>
                    <a:srgbClr val="000000"/>
                  </a:solidFill>
                  <a:latin typeface="Calibri"/>
                  <a:ea typeface="Calibri"/>
                </a:rPr>
                <a:t>4 </a:t>
              </a:r>
              <a:r>
                <a:rPr lang="en-US" sz="1600" b="0" strike="noStrike" spc="-1">
                  <a:solidFill>
                    <a:srgbClr val="000000"/>
                  </a:solidFill>
                  <a:latin typeface="Calibri"/>
                  <a:ea typeface="Calibri"/>
                </a:rPr>
                <a:t>SEC</a:t>
              </a:r>
              <a:endParaRPr lang="en-US" sz="1600" b="0" strike="noStrike" spc="-1">
                <a:solidFill>
                  <a:srgbClr val="000000"/>
                </a:solidFill>
                <a:latin typeface="Calibri"/>
              </a:endParaRPr>
            </a:p>
          </p:txBody>
        </p:sp>
      </p:gr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 name="מלבן 2"/>
          <p:cNvSpPr/>
          <p:nvPr/>
        </p:nvSpPr>
        <p:spPr>
          <a:xfrm>
            <a:off x="8027280" y="279360"/>
            <a:ext cx="2504880" cy="7034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מבנה פנימי</a:t>
            </a:r>
            <a:endParaRPr lang="en-US" sz="4000" b="0" strike="noStrike" spc="-1">
              <a:solidFill>
                <a:srgbClr val="000000"/>
              </a:solidFill>
              <a:latin typeface="Calibri"/>
            </a:endParaRPr>
          </a:p>
        </p:txBody>
      </p:sp>
      <p:pic>
        <p:nvPicPr>
          <p:cNvPr id="216" name="Picture 20"/>
          <p:cNvPicPr/>
          <p:nvPr/>
        </p:nvPicPr>
        <p:blipFill>
          <a:blip r:embed="rId3"/>
          <a:stretch/>
        </p:blipFill>
        <p:spPr>
          <a:xfrm>
            <a:off x="3038400" y="1698480"/>
            <a:ext cx="6961320" cy="2843280"/>
          </a:xfrm>
          <a:prstGeom prst="rect">
            <a:avLst/>
          </a:prstGeom>
          <a:ln w="0">
            <a:noFill/>
          </a:ln>
        </p:spPr>
      </p:pic>
      <p:grpSp>
        <p:nvGrpSpPr>
          <p:cNvPr id="217" name="Group 67"/>
          <p:cNvGrpSpPr/>
          <p:nvPr/>
        </p:nvGrpSpPr>
        <p:grpSpPr>
          <a:xfrm>
            <a:off x="2038320" y="4344840"/>
            <a:ext cx="2023920" cy="1469160"/>
            <a:chOff x="2038320" y="4344840"/>
            <a:chExt cx="2023920" cy="1469160"/>
          </a:xfrm>
        </p:grpSpPr>
        <p:pic>
          <p:nvPicPr>
            <p:cNvPr id="218" name="Picture 54"/>
            <p:cNvPicPr/>
            <p:nvPr/>
          </p:nvPicPr>
          <p:blipFill>
            <a:blip r:embed="rId4"/>
            <a:stretch/>
          </p:blipFill>
          <p:spPr>
            <a:xfrm>
              <a:off x="2038320" y="4344840"/>
              <a:ext cx="2023920" cy="1423440"/>
            </a:xfrm>
            <a:prstGeom prst="rect">
              <a:avLst/>
            </a:prstGeom>
            <a:ln w="0">
              <a:noFill/>
            </a:ln>
          </p:spPr>
        </p:pic>
        <p:sp>
          <p:nvSpPr>
            <p:cNvPr id="219" name="Line 55"/>
            <p:cNvSpPr/>
            <p:nvPr/>
          </p:nvSpPr>
          <p:spPr>
            <a:xfrm flipV="1">
              <a:off x="3611520" y="4344840"/>
              <a:ext cx="0" cy="1423440"/>
            </a:xfrm>
            <a:prstGeom prst="line">
              <a:avLst/>
            </a:prstGeom>
            <a:ln w="28440">
              <a:solidFill>
                <a:srgbClr val="0000FF"/>
              </a:solidFill>
              <a:prstDash val="sysDot"/>
              <a:miter/>
            </a:ln>
          </p:spPr>
          <p:style>
            <a:lnRef idx="0">
              <a:scrgbClr r="0" g="0" b="0"/>
            </a:lnRef>
            <a:fillRef idx="0">
              <a:scrgbClr r="0" g="0" b="0"/>
            </a:fillRef>
            <a:effectRef idx="0">
              <a:scrgbClr r="0" g="0" b="0"/>
            </a:effectRef>
            <a:fontRef idx="minor"/>
          </p:style>
        </p:sp>
        <p:sp>
          <p:nvSpPr>
            <p:cNvPr id="220" name="Line 56"/>
            <p:cNvSpPr/>
            <p:nvPr/>
          </p:nvSpPr>
          <p:spPr>
            <a:xfrm flipV="1">
              <a:off x="2364480" y="4344840"/>
              <a:ext cx="0" cy="1423440"/>
            </a:xfrm>
            <a:prstGeom prst="line">
              <a:avLst/>
            </a:prstGeom>
            <a:ln w="28440">
              <a:solidFill>
                <a:srgbClr val="0000FF"/>
              </a:solidFill>
              <a:prstDash val="sysDot"/>
              <a:miter/>
            </a:ln>
          </p:spPr>
          <p:style>
            <a:lnRef idx="0">
              <a:scrgbClr r="0" g="0" b="0"/>
            </a:lnRef>
            <a:fillRef idx="0">
              <a:scrgbClr r="0" g="0" b="0"/>
            </a:fillRef>
            <a:effectRef idx="0">
              <a:scrgbClr r="0" g="0" b="0"/>
            </a:effectRef>
            <a:fontRef idx="minor"/>
          </p:style>
        </p:sp>
        <p:sp>
          <p:nvSpPr>
            <p:cNvPr id="221" name="Line 57"/>
            <p:cNvSpPr/>
            <p:nvPr/>
          </p:nvSpPr>
          <p:spPr>
            <a:xfrm>
              <a:off x="2364480" y="4547880"/>
              <a:ext cx="587160" cy="0"/>
            </a:xfrm>
            <a:prstGeom prst="line">
              <a:avLst/>
            </a:prstGeom>
            <a:ln w="28440">
              <a:solidFill>
                <a:srgbClr val="FF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222" name="Rectangle 58"/>
            <p:cNvSpPr/>
            <p:nvPr/>
          </p:nvSpPr>
          <p:spPr>
            <a:xfrm>
              <a:off x="2401560" y="4547880"/>
              <a:ext cx="340560" cy="4406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000000"/>
                  </a:solidFill>
                  <a:latin typeface="Calibri"/>
                  <a:ea typeface="Calibri"/>
                </a:rPr>
                <a:t>t</a:t>
              </a:r>
              <a:r>
                <a:rPr lang="en-US" sz="2000" b="0" strike="noStrike" spc="-1" baseline="-25000">
                  <a:solidFill>
                    <a:srgbClr val="000000"/>
                  </a:solidFill>
                  <a:latin typeface="Calibri"/>
                  <a:ea typeface="Calibri"/>
                </a:rPr>
                <a:t>1</a:t>
              </a:r>
              <a:endParaRPr lang="en-US" sz="2000" b="0" strike="noStrike" spc="-1">
                <a:solidFill>
                  <a:srgbClr val="000000"/>
                </a:solidFill>
                <a:latin typeface="Calibri"/>
              </a:endParaRPr>
            </a:p>
          </p:txBody>
        </p:sp>
        <p:sp>
          <p:nvSpPr>
            <p:cNvPr id="223" name="Line 59"/>
            <p:cNvSpPr/>
            <p:nvPr/>
          </p:nvSpPr>
          <p:spPr>
            <a:xfrm>
              <a:off x="2364480" y="5022720"/>
              <a:ext cx="1242720" cy="0"/>
            </a:xfrm>
            <a:prstGeom prst="line">
              <a:avLst/>
            </a:prstGeom>
            <a:ln w="28440">
              <a:solidFill>
                <a:srgbClr val="FF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224" name="Rectangle 60"/>
            <p:cNvSpPr/>
            <p:nvPr/>
          </p:nvSpPr>
          <p:spPr>
            <a:xfrm>
              <a:off x="2853000" y="4954680"/>
              <a:ext cx="291960" cy="36828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000000"/>
                  </a:solidFill>
                  <a:latin typeface="Calibri"/>
                  <a:ea typeface="Calibri"/>
                </a:rPr>
                <a:t>T</a:t>
              </a:r>
              <a:endParaRPr lang="en-US" sz="1800" b="0" strike="noStrike" spc="-1">
                <a:solidFill>
                  <a:srgbClr val="000000"/>
                </a:solidFill>
                <a:latin typeface="Calibri"/>
              </a:endParaRPr>
            </a:p>
          </p:txBody>
        </p:sp>
        <p:sp>
          <p:nvSpPr>
            <p:cNvPr id="225" name="Line 61"/>
            <p:cNvSpPr/>
            <p:nvPr/>
          </p:nvSpPr>
          <p:spPr>
            <a:xfrm>
              <a:off x="3020400" y="4547880"/>
              <a:ext cx="587160" cy="0"/>
            </a:xfrm>
            <a:prstGeom prst="line">
              <a:avLst/>
            </a:prstGeom>
            <a:ln w="28440">
              <a:solidFill>
                <a:srgbClr val="FF0000"/>
              </a:solidFill>
              <a:miter/>
              <a:headEnd type="triangle" w="med" len="med"/>
              <a:tailEnd type="triangle" w="med" len="med"/>
            </a:ln>
          </p:spPr>
          <p:style>
            <a:lnRef idx="0">
              <a:scrgbClr r="0" g="0" b="0"/>
            </a:lnRef>
            <a:fillRef idx="0">
              <a:scrgbClr r="0" g="0" b="0"/>
            </a:fillRef>
            <a:effectRef idx="0">
              <a:scrgbClr r="0" g="0" b="0"/>
            </a:effectRef>
            <a:fontRef idx="minor"/>
          </p:style>
        </p:sp>
        <p:sp>
          <p:nvSpPr>
            <p:cNvPr id="226" name="Rectangle 62"/>
            <p:cNvSpPr/>
            <p:nvPr/>
          </p:nvSpPr>
          <p:spPr>
            <a:xfrm>
              <a:off x="3085920" y="4524120"/>
              <a:ext cx="340560" cy="44064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000000"/>
                  </a:solidFill>
                  <a:latin typeface="Calibri"/>
                  <a:ea typeface="Calibri"/>
                </a:rPr>
                <a:t>t</a:t>
              </a:r>
              <a:r>
                <a:rPr lang="en-US" sz="2000" b="0" strike="noStrike" spc="-1" baseline="-25000">
                  <a:solidFill>
                    <a:srgbClr val="000000"/>
                  </a:solidFill>
                  <a:latin typeface="Calibri"/>
                  <a:ea typeface="Calibri"/>
                </a:rPr>
                <a:t>2</a:t>
              </a:r>
              <a:endParaRPr lang="en-US" sz="2000" b="0" strike="noStrike" spc="-1">
                <a:solidFill>
                  <a:srgbClr val="000000"/>
                </a:solidFill>
                <a:latin typeface="Calibri"/>
              </a:endParaRPr>
            </a:p>
          </p:txBody>
        </p:sp>
        <p:sp>
          <p:nvSpPr>
            <p:cNvPr id="227" name="Rectangle 63"/>
            <p:cNvSpPr/>
            <p:nvPr/>
          </p:nvSpPr>
          <p:spPr>
            <a:xfrm>
              <a:off x="2345400" y="5415120"/>
              <a:ext cx="310320" cy="39888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000000"/>
                  </a:solidFill>
                  <a:latin typeface="Calibri"/>
                  <a:ea typeface="Calibri"/>
                </a:rPr>
                <a:t>1</a:t>
              </a:r>
              <a:endParaRPr lang="en-US" sz="2000" b="0" strike="noStrike" spc="-1">
                <a:solidFill>
                  <a:srgbClr val="000000"/>
                </a:solidFill>
                <a:latin typeface="Calibri"/>
              </a:endParaRPr>
            </a:p>
          </p:txBody>
        </p:sp>
        <p:sp>
          <p:nvSpPr>
            <p:cNvPr id="228" name="Rectangle 64"/>
            <p:cNvSpPr/>
            <p:nvPr/>
          </p:nvSpPr>
          <p:spPr>
            <a:xfrm>
              <a:off x="3000600" y="5415120"/>
              <a:ext cx="310320" cy="39888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000000"/>
                  </a:solidFill>
                  <a:latin typeface="Calibri"/>
                  <a:ea typeface="Calibri"/>
                </a:rPr>
                <a:t>2</a:t>
              </a:r>
              <a:endParaRPr lang="en-US" sz="2000" b="0" strike="noStrike" spc="-1">
                <a:solidFill>
                  <a:srgbClr val="000000"/>
                </a:solidFill>
                <a:latin typeface="Calibri"/>
              </a:endParaRPr>
            </a:p>
          </p:txBody>
        </p:sp>
      </p:grpSp>
      <p:sp>
        <p:nvSpPr>
          <p:cNvPr id="229" name="Line 66"/>
          <p:cNvSpPr/>
          <p:nvPr/>
        </p:nvSpPr>
        <p:spPr>
          <a:xfrm flipH="1">
            <a:off x="3435480" y="2616120"/>
            <a:ext cx="1914480" cy="1614600"/>
          </a:xfrm>
          <a:prstGeom prst="line">
            <a:avLst/>
          </a:prstGeom>
          <a:ln w="28440">
            <a:solidFill>
              <a:srgbClr val="00CCFF"/>
            </a:solidFill>
            <a:miter/>
            <a:tailEnd type="triangle" w="med" len="med"/>
          </a:ln>
        </p:spPr>
        <p:style>
          <a:lnRef idx="0">
            <a:scrgbClr r="0" g="0" b="0"/>
          </a:lnRef>
          <a:fillRef idx="0">
            <a:scrgbClr r="0" g="0" b="0"/>
          </a:fillRef>
          <a:effectRef idx="0">
            <a:scrgbClr r="0" g="0" b="0"/>
          </a:effectRef>
          <a:fontRef idx="minor"/>
        </p:style>
      </p:sp>
      <p:sp>
        <p:nvSpPr>
          <p:cNvPr id="230" name="Rectangle 69"/>
          <p:cNvSpPr/>
          <p:nvPr/>
        </p:nvSpPr>
        <p:spPr>
          <a:xfrm>
            <a:off x="4234320" y="4976640"/>
            <a:ext cx="1146960" cy="39888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תדר ייחוס</a:t>
            </a:r>
            <a:endParaRPr lang="en-US" sz="2000" b="0" strike="noStrike" spc="-1">
              <a:solidFill>
                <a:srgbClr val="000000"/>
              </a:solidFill>
              <a:latin typeface="Calibri"/>
            </a:endParaRPr>
          </a:p>
        </p:txBody>
      </p:sp>
      <p:sp>
        <p:nvSpPr>
          <p:cNvPr id="231" name="Rectangle 70"/>
          <p:cNvSpPr/>
          <p:nvPr/>
        </p:nvSpPr>
        <p:spPr>
          <a:xfrm>
            <a:off x="4224600" y="4543560"/>
            <a:ext cx="1162080" cy="39888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תדר נמדד</a:t>
            </a:r>
            <a:endParaRPr lang="en-US" sz="2000" b="0" strike="noStrike" spc="-1">
              <a:solidFill>
                <a:srgbClr val="000000"/>
              </a:solidFill>
              <a:latin typeface="Calibri"/>
            </a:endParaRPr>
          </a:p>
        </p:txBody>
      </p:sp>
      <p:sp>
        <p:nvSpPr>
          <p:cNvPr id="232" name="Rectangle 71"/>
          <p:cNvSpPr/>
          <p:nvPr/>
        </p:nvSpPr>
        <p:spPr>
          <a:xfrm>
            <a:off x="3852720" y="5389560"/>
            <a:ext cx="1909800" cy="39888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דפקים שנספרו</a:t>
            </a:r>
            <a:endParaRPr lang="en-US" sz="2000" b="0" strike="noStrike" spc="-1">
              <a:solidFill>
                <a:srgbClr val="000000"/>
              </a:solidFill>
              <a:latin typeface="Calibri"/>
            </a:endParaRPr>
          </a:p>
        </p:txBody>
      </p:sp>
      <p:sp>
        <p:nvSpPr>
          <p:cNvPr id="233" name="Rectangle 21"/>
          <p:cNvSpPr/>
          <p:nvPr/>
        </p:nvSpPr>
        <p:spPr>
          <a:xfrm>
            <a:off x="2387520" y="1620720"/>
            <a:ext cx="1060560" cy="70380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אות כניסה</a:t>
            </a:r>
            <a:endParaRPr lang="en-US" sz="2000" b="0" strike="noStrike" spc="-1">
              <a:solidFill>
                <a:srgbClr val="000000"/>
              </a:solidFill>
              <a:latin typeface="Calibri"/>
            </a:endParaRPr>
          </a:p>
        </p:txBody>
      </p:sp>
      <p:sp>
        <p:nvSpPr>
          <p:cNvPr id="234" name="Rectangle 22"/>
          <p:cNvSpPr/>
          <p:nvPr/>
        </p:nvSpPr>
        <p:spPr>
          <a:xfrm>
            <a:off x="3852720" y="2413080"/>
            <a:ext cx="1322640" cy="70380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עיצוב אות כניסה</a:t>
            </a:r>
            <a:endParaRPr lang="en-US" sz="2000" b="0" strike="noStrike" spc="-1">
              <a:solidFill>
                <a:srgbClr val="000000"/>
              </a:solidFill>
              <a:latin typeface="Calibri"/>
            </a:endParaRPr>
          </a:p>
        </p:txBody>
      </p:sp>
      <p:sp>
        <p:nvSpPr>
          <p:cNvPr id="235" name="Rectangle 25"/>
          <p:cNvSpPr/>
          <p:nvPr/>
        </p:nvSpPr>
        <p:spPr>
          <a:xfrm>
            <a:off x="6967440" y="2766960"/>
            <a:ext cx="2006640" cy="70380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דלגלג </a:t>
            </a:r>
            <a:r>
              <a:rPr lang="en-US" sz="2000" b="0" strike="noStrike" spc="-1">
                <a:solidFill>
                  <a:srgbClr val="000000"/>
                </a:solidFill>
                <a:latin typeface="Calibri"/>
                <a:ea typeface="Calibri"/>
              </a:rPr>
              <a:t>T</a:t>
            </a:r>
            <a:r>
              <a:rPr lang="he-IL" sz="2000" b="0" strike="noStrike" spc="-1">
                <a:solidFill>
                  <a:srgbClr val="000000"/>
                </a:solidFill>
                <a:latin typeface="Calibri"/>
                <a:cs typeface="Calibri"/>
              </a:rPr>
              <a:t>מחלק תדר פי </a:t>
            </a:r>
            <a:r>
              <a:rPr lang="he-IL" sz="2000" b="0" strike="noStrike" spc="-1">
                <a:solidFill>
                  <a:srgbClr val="000000"/>
                </a:solidFill>
                <a:latin typeface="Calibri"/>
                <a:ea typeface="Calibri"/>
              </a:rPr>
              <a:t>2</a:t>
            </a:r>
            <a:endParaRPr lang="en-US" sz="2000" b="0" strike="noStrike" spc="-1">
              <a:solidFill>
                <a:srgbClr val="000000"/>
              </a:solidFill>
              <a:latin typeface="Calibri"/>
            </a:endParaRPr>
          </a:p>
        </p:txBody>
      </p:sp>
      <p:sp>
        <p:nvSpPr>
          <p:cNvPr id="236" name="Rectangle 26"/>
          <p:cNvSpPr/>
          <p:nvPr/>
        </p:nvSpPr>
        <p:spPr>
          <a:xfrm>
            <a:off x="6967440" y="3522600"/>
            <a:ext cx="1862280" cy="70380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מחלקי תדר ל – </a:t>
            </a:r>
            <a:r>
              <a:rPr lang="en-US" sz="2000" b="0" strike="noStrike" spc="-1">
                <a:solidFill>
                  <a:srgbClr val="000000"/>
                </a:solidFill>
                <a:latin typeface="Calibri"/>
                <a:ea typeface="Calibri"/>
              </a:rPr>
              <a:t>TIME BASE</a:t>
            </a:r>
            <a:endParaRPr lang="en-US" sz="2000" b="0" strike="noStrike" spc="-1">
              <a:solidFill>
                <a:srgbClr val="000000"/>
              </a:solidFill>
              <a:latin typeface="Calibri"/>
            </a:endParaRPr>
          </a:p>
        </p:txBody>
      </p:sp>
      <p:sp>
        <p:nvSpPr>
          <p:cNvPr id="237" name="Rectangle 74"/>
          <p:cNvSpPr/>
          <p:nvPr/>
        </p:nvSpPr>
        <p:spPr>
          <a:xfrm>
            <a:off x="7486560" y="1592280"/>
            <a:ext cx="709560" cy="39888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מונה</a:t>
            </a:r>
            <a:endParaRPr lang="en-US" sz="2000" b="0" strike="noStrike" spc="-1">
              <a:solidFill>
                <a:srgbClr val="000000"/>
              </a:solidFill>
              <a:latin typeface="Calibri"/>
            </a:endParaRPr>
          </a:p>
        </p:txBody>
      </p:sp>
      <p:sp>
        <p:nvSpPr>
          <p:cNvPr id="238" name="Rectangle 75"/>
          <p:cNvSpPr/>
          <p:nvPr/>
        </p:nvSpPr>
        <p:spPr>
          <a:xfrm>
            <a:off x="8758080" y="1592280"/>
            <a:ext cx="986040" cy="39888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תצוגה</a:t>
            </a:r>
            <a:endParaRPr lang="en-US" sz="2000" b="0" strike="noStrike" spc="-1">
              <a:solidFill>
                <a:srgbClr val="000000"/>
              </a:solidFill>
              <a:latin typeface="Calibri"/>
            </a:endParaRPr>
          </a:p>
        </p:txBody>
      </p:sp>
      <p:grpSp>
        <p:nvGrpSpPr>
          <p:cNvPr id="239" name="קבוצה 46"/>
          <p:cNvGrpSpPr/>
          <p:nvPr/>
        </p:nvGrpSpPr>
        <p:grpSpPr>
          <a:xfrm>
            <a:off x="5175360" y="1176480"/>
            <a:ext cx="1866960" cy="1439640"/>
            <a:chOff x="5175360" y="1176480"/>
            <a:chExt cx="1866960" cy="1439640"/>
          </a:xfrm>
        </p:grpSpPr>
        <p:sp>
          <p:nvSpPr>
            <p:cNvPr id="240" name="Rectangle 24"/>
            <p:cNvSpPr/>
            <p:nvPr/>
          </p:nvSpPr>
          <p:spPr>
            <a:xfrm>
              <a:off x="5535720" y="1176480"/>
              <a:ext cx="1506600" cy="39888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Calibri"/>
                  <a:cs typeface="Calibri"/>
                </a:rPr>
                <a:t>שער </a:t>
              </a:r>
              <a:r>
                <a:rPr lang="en-US" sz="2000" b="0" strike="noStrike" spc="-1">
                  <a:solidFill>
                    <a:srgbClr val="000000"/>
                  </a:solidFill>
                  <a:latin typeface="Calibri"/>
                  <a:ea typeface="Calibri"/>
                </a:rPr>
                <a:t>AND</a:t>
              </a:r>
              <a:endParaRPr lang="en-US" sz="2000" b="0" strike="noStrike" spc="-1">
                <a:solidFill>
                  <a:srgbClr val="000000"/>
                </a:solidFill>
                <a:latin typeface="Calibri"/>
              </a:endParaRPr>
            </a:p>
          </p:txBody>
        </p:sp>
        <p:sp>
          <p:nvSpPr>
            <p:cNvPr id="241" name="אליפסה 6"/>
            <p:cNvSpPr/>
            <p:nvPr/>
          </p:nvSpPr>
          <p:spPr>
            <a:xfrm>
              <a:off x="5175360" y="1517760"/>
              <a:ext cx="1792440" cy="1098360"/>
            </a:xfrm>
            <a:prstGeom prst="ellipse">
              <a:avLst/>
            </a:prstGeom>
            <a:noFill/>
            <a:ln w="28440">
              <a:solidFill>
                <a:srgbClr val="FF0000"/>
              </a:solidFill>
              <a:miter/>
            </a:ln>
          </p:spPr>
          <p:style>
            <a:lnRef idx="0">
              <a:scrgbClr r="0" g="0" b="0"/>
            </a:lnRef>
            <a:fillRef idx="0">
              <a:scrgbClr r="0" g="0" b="0"/>
            </a:fillRef>
            <a:effectRef idx="0">
              <a:scrgbClr r="0" g="0" b="0"/>
            </a:effectRef>
            <a:fontRef idx="minor"/>
          </p:style>
        </p:sp>
      </p:grpSp>
      <p:grpSp>
        <p:nvGrpSpPr>
          <p:cNvPr id="242" name="קבוצה 49"/>
          <p:cNvGrpSpPr/>
          <p:nvPr/>
        </p:nvGrpSpPr>
        <p:grpSpPr>
          <a:xfrm>
            <a:off x="4892760" y="4005360"/>
            <a:ext cx="2987640" cy="902160"/>
            <a:chOff x="4892760" y="4005360"/>
            <a:chExt cx="2987640" cy="902160"/>
          </a:xfrm>
        </p:grpSpPr>
        <p:sp>
          <p:nvSpPr>
            <p:cNvPr id="243" name="Rectangle 27"/>
            <p:cNvSpPr/>
            <p:nvPr/>
          </p:nvSpPr>
          <p:spPr>
            <a:xfrm>
              <a:off x="5000400" y="4203720"/>
              <a:ext cx="2880000" cy="70380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000000"/>
                  </a:solidFill>
                  <a:latin typeface="Calibri"/>
                  <a:ea typeface="Calibri"/>
                </a:rPr>
                <a:t>TIME BASE</a:t>
              </a:r>
              <a:r>
                <a:rPr lang="he-IL" sz="2000" b="0" strike="noStrike" spc="-1">
                  <a:solidFill>
                    <a:srgbClr val="000000"/>
                  </a:solidFill>
                  <a:latin typeface="Calibri"/>
                  <a:ea typeface="Calibri"/>
                </a:rPr>
                <a:t> – גביש בעל תדר מדויק</a:t>
              </a:r>
              <a:endParaRPr lang="en-US" sz="2000" b="0" strike="noStrike" spc="-1">
                <a:solidFill>
                  <a:srgbClr val="000000"/>
                </a:solidFill>
                <a:latin typeface="Calibri"/>
              </a:endParaRPr>
            </a:p>
          </p:txBody>
        </p:sp>
        <p:sp>
          <p:nvSpPr>
            <p:cNvPr id="244" name="Line 66"/>
            <p:cNvSpPr/>
            <p:nvPr/>
          </p:nvSpPr>
          <p:spPr>
            <a:xfrm>
              <a:off x="4892760" y="4005360"/>
              <a:ext cx="260280" cy="217440"/>
            </a:xfrm>
            <a:prstGeom prst="line">
              <a:avLst/>
            </a:prstGeom>
            <a:ln w="28440">
              <a:solidFill>
                <a:srgbClr val="00CCFF"/>
              </a:solidFill>
              <a:miter/>
              <a:tailEnd type="triangle" w="med" len="med"/>
            </a:ln>
          </p:spPr>
          <p:style>
            <a:lnRef idx="0">
              <a:scrgbClr r="0" g="0" b="0"/>
            </a:lnRef>
            <a:fillRef idx="0">
              <a:scrgbClr r="0" g="0" b="0"/>
            </a:fillRef>
            <a:effectRef idx="0">
              <a:scrgbClr r="0" g="0" b="0"/>
            </a:effectRef>
            <a:fontRef idx="minor"/>
          </p:style>
        </p:sp>
      </p:grpSp>
      <p:sp>
        <p:nvSpPr>
          <p:cNvPr id="245" name="מלבן מעוגל 66"/>
          <p:cNvSpPr/>
          <p:nvPr/>
        </p:nvSpPr>
        <p:spPr>
          <a:xfrm>
            <a:off x="10528200" y="2319480"/>
            <a:ext cx="1319400" cy="312480"/>
          </a:xfrm>
          <a:custGeom>
            <a:avLst/>
            <a:gdLst/>
            <a:ahLst/>
            <a:cxnLst/>
            <a:rect l="0" t="0" r="r" b="b"/>
            <a:pathLst>
              <a:path w="3667" h="870">
                <a:moveTo>
                  <a:pt x="144" y="0"/>
                </a:moveTo>
                <a:lnTo>
                  <a:pt x="145" y="0"/>
                </a:lnTo>
                <a:cubicBezTo>
                  <a:pt x="119" y="0"/>
                  <a:pt x="94" y="7"/>
                  <a:pt x="72" y="19"/>
                </a:cubicBezTo>
                <a:cubicBezTo>
                  <a:pt x="50" y="32"/>
                  <a:pt x="32" y="50"/>
                  <a:pt x="19" y="72"/>
                </a:cubicBezTo>
                <a:cubicBezTo>
                  <a:pt x="7" y="94"/>
                  <a:pt x="0" y="119"/>
                  <a:pt x="0" y="145"/>
                </a:cubicBezTo>
                <a:lnTo>
                  <a:pt x="0" y="724"/>
                </a:lnTo>
                <a:lnTo>
                  <a:pt x="0" y="724"/>
                </a:lnTo>
                <a:cubicBezTo>
                  <a:pt x="0" y="750"/>
                  <a:pt x="7" y="775"/>
                  <a:pt x="19" y="797"/>
                </a:cubicBezTo>
                <a:cubicBezTo>
                  <a:pt x="32" y="819"/>
                  <a:pt x="50" y="837"/>
                  <a:pt x="72" y="850"/>
                </a:cubicBezTo>
                <a:cubicBezTo>
                  <a:pt x="94" y="862"/>
                  <a:pt x="119" y="869"/>
                  <a:pt x="145" y="869"/>
                </a:cubicBezTo>
                <a:lnTo>
                  <a:pt x="3521" y="869"/>
                </a:lnTo>
                <a:lnTo>
                  <a:pt x="3521" y="869"/>
                </a:lnTo>
                <a:cubicBezTo>
                  <a:pt x="3547" y="869"/>
                  <a:pt x="3572" y="862"/>
                  <a:pt x="3594" y="850"/>
                </a:cubicBezTo>
                <a:cubicBezTo>
                  <a:pt x="3616" y="837"/>
                  <a:pt x="3634" y="819"/>
                  <a:pt x="3647" y="797"/>
                </a:cubicBezTo>
                <a:cubicBezTo>
                  <a:pt x="3659" y="775"/>
                  <a:pt x="3666" y="750"/>
                  <a:pt x="3666" y="724"/>
                </a:cubicBezTo>
                <a:lnTo>
                  <a:pt x="3665" y="144"/>
                </a:lnTo>
                <a:lnTo>
                  <a:pt x="3666" y="145"/>
                </a:lnTo>
                <a:lnTo>
                  <a:pt x="3666" y="145"/>
                </a:lnTo>
                <a:cubicBezTo>
                  <a:pt x="3666" y="119"/>
                  <a:pt x="3659" y="94"/>
                  <a:pt x="3647" y="72"/>
                </a:cubicBezTo>
                <a:cubicBezTo>
                  <a:pt x="3634" y="50"/>
                  <a:pt x="3616" y="32"/>
                  <a:pt x="3594" y="19"/>
                </a:cubicBezTo>
                <a:cubicBezTo>
                  <a:pt x="3572" y="7"/>
                  <a:pt x="3547" y="0"/>
                  <a:pt x="3521" y="0"/>
                </a:cubicBezTo>
                <a:lnTo>
                  <a:pt x="144" y="0"/>
                </a:lnTo>
              </a:path>
            </a:pathLst>
          </a:custGeom>
          <a:solidFill>
            <a:srgbClr val="000000"/>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Calibri"/>
                <a:cs typeface="Calibri"/>
              </a:rPr>
              <a:t>מבנה פנימי</a:t>
            </a:r>
            <a:endParaRPr lang="en-US" sz="1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0" presetClass="entr" fill="hold" nodeType="clickEffect">
                                  <p:stCondLst>
                                    <p:cond delay="0"/>
                                  </p:stCondLst>
                                  <p:childTnLst>
                                    <p:set>
                                      <p:cBhvr>
                                        <p:cTn id="6" dur="1" fill="hold">
                                          <p:stCondLst>
                                            <p:cond delay="0"/>
                                          </p:stCondLst>
                                        </p:cTn>
                                        <p:tgtEl>
                                          <p:spTgt spid="233"/>
                                        </p:tgtEl>
                                        <p:attrNameLst>
                                          <p:attrName>style.visibility</p:attrName>
                                        </p:attrNameLst>
                                      </p:cBhvr>
                                      <p:to>
                                        <p:strVal val="visible"/>
                                      </p:to>
                                    </p:set>
                                    <p:animEffect transition="in" filter="fade">
                                      <p:cBhvr additive="repl">
                                        <p:cTn id="7" dur="250"/>
                                        <p:tgtEl>
                                          <p:spTgt spid="23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fill="hold" nodeType="clickEffect">
                                  <p:stCondLst>
                                    <p:cond delay="0"/>
                                  </p:stCondLst>
                                  <p:childTnLst>
                                    <p:set>
                                      <p:cBhvr>
                                        <p:cTn id="11" dur="1" fill="hold">
                                          <p:stCondLst>
                                            <p:cond delay="0"/>
                                          </p:stCondLst>
                                        </p:cTn>
                                        <p:tgtEl>
                                          <p:spTgt spid="234"/>
                                        </p:tgtEl>
                                        <p:attrNameLst>
                                          <p:attrName>style.visibility</p:attrName>
                                        </p:attrNameLst>
                                      </p:cBhvr>
                                      <p:to>
                                        <p:strVal val="visible"/>
                                      </p:to>
                                    </p:set>
                                    <p:animEffect transition="in" filter="fade">
                                      <p:cBhvr additive="repl">
                                        <p:cTn id="12" dur="250"/>
                                        <p:tgtEl>
                                          <p:spTgt spid="234"/>
                                        </p:tgtEl>
                                      </p:cBhvr>
                                    </p:animEffect>
                                  </p:childTnLst>
                                </p:cTn>
                              </p:par>
                            </p:childTnLst>
                          </p:cTn>
                        </p:par>
                      </p:childTnLst>
                    </p:cTn>
                  </p:par>
                  <p:par>
                    <p:cTn id="13" fill="hold">
                      <p:stCondLst>
                        <p:cond delay="indefinite"/>
                      </p:stCondLst>
                      <p:childTnLst>
                        <p:par>
                          <p:cTn id="14" fill="hold">
                            <p:stCondLst>
                              <p:cond delay="0"/>
                            </p:stCondLst>
                            <p:childTnLst>
                              <p:par>
                                <p:cTn id="15" presetID="30" presetClass="emph" fill="hold" nodeType="clickEffect">
                                  <p:stCondLst>
                                    <p:cond delay="0"/>
                                  </p:stCondLst>
                                  <p:childTnLst>
                                    <p:animClr clrSpc="hsl" dir="cw">
                                      <p:cBhvr>
                                        <p:cTn id="16" dur="500" fill="hold"/>
                                        <p:tgtEl>
                                          <p:spTgt spid="234"/>
                                        </p:tgtEl>
                                        <p:attrNameLst>
                                          <p:attrName>style.color</p:attrName>
                                        </p:attrNameLst>
                                      </p:cBhvr>
                                      <p:by>
                                        <p:hsl h="0" s="-100000" l="-100000"/>
                                      </p:by>
                                    </p:animClr>
                                    <p:animClr clrSpc="hsl" dir="cw">
                                      <p:cBhvr>
                                        <p:cTn id="17" dur="500" fill="hold"/>
                                        <p:tgtEl>
                                          <p:spTgt spid="234"/>
                                        </p:tgtEl>
                                        <p:attrNameLst>
                                          <p:attrName>fillcolor</p:attrName>
                                        </p:attrNameLst>
                                      </p:cBhvr>
                                      <p:by>
                                        <p:hsl h="0" s="-100000" l="-100000"/>
                                      </p:by>
                                    </p:animClr>
                                    <p:animClr clrSpc="hsl" dir="cw">
                                      <p:cBhvr>
                                        <p:cTn id="18" dur="500" fill="hold"/>
                                        <p:tgtEl>
                                          <p:spTgt spid="234"/>
                                        </p:tgtEl>
                                        <p:attrNameLst>
                                          <p:attrName>stroke.color</p:attrName>
                                        </p:attrNameLst>
                                      </p:cBhvr>
                                      <p:by>
                                        <p:hsl h="0" s="-100000" l="-100000"/>
                                      </p:by>
                                    </p:animClr>
                                    <p:set>
                                      <p:cBhvr>
                                        <p:cTn id="19" dur="500" fill="hold"/>
                                        <p:tgtEl>
                                          <p:spTgt spid="234"/>
                                        </p:tgtEl>
                                        <p:attrNameLst>
                                          <p:attrName>fill.type</p:attrName>
                                        </p:attrNameLst>
                                      </p:cBhvr>
                                      <p:to>
                                        <p:strVal val="solid"/>
                                      </p:to>
                                    </p:set>
                                  </p:childTnLst>
                                </p:cTn>
                              </p:par>
                              <p:par>
                                <p:cTn id="20" presetID="10" presetClass="entr" fill="hold" nodeType="withEffect">
                                  <p:stCondLst>
                                    <p:cond delay="0"/>
                                  </p:stCondLst>
                                  <p:childTnLst>
                                    <p:set>
                                      <p:cBhvr>
                                        <p:cTn id="21" dur="1" fill="hold">
                                          <p:stCondLst>
                                            <p:cond delay="0"/>
                                          </p:stCondLst>
                                        </p:cTn>
                                        <p:tgtEl>
                                          <p:spTgt spid="242"/>
                                        </p:tgtEl>
                                        <p:attrNameLst>
                                          <p:attrName>style.visibility</p:attrName>
                                        </p:attrNameLst>
                                      </p:cBhvr>
                                      <p:to>
                                        <p:strVal val="visible"/>
                                      </p:to>
                                    </p:set>
                                    <p:animEffect transition="in" filter="fade">
                                      <p:cBhvr additive="repl">
                                        <p:cTn id="22" dur="500"/>
                                        <p:tgtEl>
                                          <p:spTgt spid="242"/>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mph" fill="hold" nodeType="clickEffect">
                                  <p:stCondLst>
                                    <p:cond delay="0"/>
                                  </p:stCondLst>
                                  <p:childTnLst>
                                    <p:set>
                                      <p:cBhvr>
                                        <p:cTn id="26" dur="indefinite"/>
                                        <p:tgtEl>
                                          <p:spTgt spid="242"/>
                                        </p:tgtEl>
                                        <p:attrNameLst>
                                          <p:attrName>style.opacity</p:attrName>
                                        </p:attrNameLst>
                                      </p:cBhvr>
                                      <p:to>
                                        <p:strVal val="0.5"/>
                                      </p:to>
                                    </p:set>
                                  </p:childTnLst>
                                </p:cTn>
                              </p:par>
                              <p:par>
                                <p:cTn id="27" presetID="10" presetClass="entr" fill="hold" nodeType="withEffect">
                                  <p:stCondLst>
                                    <p:cond delay="0"/>
                                  </p:stCondLst>
                                  <p:childTnLst>
                                    <p:set>
                                      <p:cBhvr>
                                        <p:cTn id="28" dur="1" fill="hold">
                                          <p:stCondLst>
                                            <p:cond delay="0"/>
                                          </p:stCondLst>
                                        </p:cTn>
                                        <p:tgtEl>
                                          <p:spTgt spid="236"/>
                                        </p:tgtEl>
                                        <p:attrNameLst>
                                          <p:attrName>style.visibility</p:attrName>
                                        </p:attrNameLst>
                                      </p:cBhvr>
                                      <p:to>
                                        <p:strVal val="visible"/>
                                      </p:to>
                                    </p:set>
                                    <p:animEffect transition="in" filter="fade">
                                      <p:cBhvr additive="repl">
                                        <p:cTn id="29" dur="250"/>
                                        <p:tgtEl>
                                          <p:spTgt spid="236"/>
                                        </p:tgtEl>
                                      </p:cBhvr>
                                    </p:animEffect>
                                  </p:childTnLst>
                                </p:cTn>
                              </p:par>
                            </p:childTnLst>
                          </p:cTn>
                        </p:par>
                      </p:childTnLst>
                    </p:cTn>
                  </p:par>
                  <p:par>
                    <p:cTn id="30" fill="hold">
                      <p:stCondLst>
                        <p:cond delay="indefinite"/>
                      </p:stCondLst>
                      <p:childTnLst>
                        <p:par>
                          <p:cTn id="31" fill="hold">
                            <p:stCondLst>
                              <p:cond delay="0"/>
                            </p:stCondLst>
                            <p:childTnLst>
                              <p:par>
                                <p:cTn id="32" presetID="30" presetClass="emph" fill="hold" nodeType="clickEffect">
                                  <p:stCondLst>
                                    <p:cond delay="0"/>
                                  </p:stCondLst>
                                  <p:childTnLst>
                                    <p:animClr clrSpc="hsl" dir="cw">
                                      <p:cBhvr>
                                        <p:cTn id="33" dur="500" fill="hold"/>
                                        <p:tgtEl>
                                          <p:spTgt spid="236"/>
                                        </p:tgtEl>
                                        <p:attrNameLst>
                                          <p:attrName>style.color</p:attrName>
                                        </p:attrNameLst>
                                      </p:cBhvr>
                                      <p:by>
                                        <p:hsl h="0" s="-100000" l="-100000"/>
                                      </p:by>
                                    </p:animClr>
                                    <p:animClr clrSpc="hsl" dir="cw">
                                      <p:cBhvr>
                                        <p:cTn id="34" dur="500" fill="hold"/>
                                        <p:tgtEl>
                                          <p:spTgt spid="236"/>
                                        </p:tgtEl>
                                        <p:attrNameLst>
                                          <p:attrName>fillcolor</p:attrName>
                                        </p:attrNameLst>
                                      </p:cBhvr>
                                      <p:by>
                                        <p:hsl h="0" s="-100000" l="-100000"/>
                                      </p:by>
                                    </p:animClr>
                                    <p:animClr clrSpc="hsl" dir="cw">
                                      <p:cBhvr>
                                        <p:cTn id="35" dur="500" fill="hold"/>
                                        <p:tgtEl>
                                          <p:spTgt spid="236"/>
                                        </p:tgtEl>
                                        <p:attrNameLst>
                                          <p:attrName>stroke.color</p:attrName>
                                        </p:attrNameLst>
                                      </p:cBhvr>
                                      <p:by>
                                        <p:hsl h="0" s="-100000" l="-100000"/>
                                      </p:by>
                                    </p:animClr>
                                    <p:set>
                                      <p:cBhvr>
                                        <p:cTn id="36" dur="500" fill="hold"/>
                                        <p:tgtEl>
                                          <p:spTgt spid="236"/>
                                        </p:tgtEl>
                                        <p:attrNameLst>
                                          <p:attrName>fill.type</p:attrName>
                                        </p:attrNameLst>
                                      </p:cBhvr>
                                      <p:to>
                                        <p:strVal val="solid"/>
                                      </p:to>
                                    </p:set>
                                  </p:childTnLst>
                                </p:cTn>
                              </p:par>
                              <p:par>
                                <p:cTn id="37" presetID="10" presetClass="entr" fill="hold" nodeType="withEffect">
                                  <p:stCondLst>
                                    <p:cond delay="0"/>
                                  </p:stCondLst>
                                  <p:childTnLst>
                                    <p:set>
                                      <p:cBhvr>
                                        <p:cTn id="38" dur="1" fill="hold">
                                          <p:stCondLst>
                                            <p:cond delay="0"/>
                                          </p:stCondLst>
                                        </p:cTn>
                                        <p:tgtEl>
                                          <p:spTgt spid="235"/>
                                        </p:tgtEl>
                                        <p:attrNameLst>
                                          <p:attrName>style.visibility</p:attrName>
                                        </p:attrNameLst>
                                      </p:cBhvr>
                                      <p:to>
                                        <p:strVal val="visible"/>
                                      </p:to>
                                    </p:set>
                                    <p:animEffect transition="in" filter="fade">
                                      <p:cBhvr additive="repl">
                                        <p:cTn id="39" dur="250"/>
                                        <p:tgtEl>
                                          <p:spTgt spid="235"/>
                                        </p:tgtEl>
                                      </p:cBhvr>
                                    </p:animEffect>
                                  </p:childTnLst>
                                </p:cTn>
                              </p:par>
                            </p:childTnLst>
                          </p:cTn>
                        </p:par>
                      </p:childTnLst>
                    </p:cTn>
                  </p:par>
                  <p:par>
                    <p:cTn id="40" fill="hold">
                      <p:stCondLst>
                        <p:cond delay="indefinite"/>
                      </p:stCondLst>
                      <p:childTnLst>
                        <p:par>
                          <p:cTn id="41" fill="hold">
                            <p:stCondLst>
                              <p:cond delay="0"/>
                            </p:stCondLst>
                            <p:childTnLst>
                              <p:par>
                                <p:cTn id="42" presetID="30" presetClass="emph" fill="hold" nodeType="clickEffect">
                                  <p:stCondLst>
                                    <p:cond delay="0"/>
                                  </p:stCondLst>
                                  <p:childTnLst>
                                    <p:animClr clrSpc="hsl" dir="cw">
                                      <p:cBhvr>
                                        <p:cTn id="43" dur="500" fill="hold"/>
                                        <p:tgtEl>
                                          <p:spTgt spid="235"/>
                                        </p:tgtEl>
                                        <p:attrNameLst>
                                          <p:attrName>style.color</p:attrName>
                                        </p:attrNameLst>
                                      </p:cBhvr>
                                      <p:by>
                                        <p:hsl h="0" s="-100000" l="-100000"/>
                                      </p:by>
                                    </p:animClr>
                                    <p:animClr clrSpc="hsl" dir="cw">
                                      <p:cBhvr>
                                        <p:cTn id="44" dur="500" fill="hold"/>
                                        <p:tgtEl>
                                          <p:spTgt spid="235"/>
                                        </p:tgtEl>
                                        <p:attrNameLst>
                                          <p:attrName>fillcolor</p:attrName>
                                        </p:attrNameLst>
                                      </p:cBhvr>
                                      <p:by>
                                        <p:hsl h="0" s="-100000" l="-100000"/>
                                      </p:by>
                                    </p:animClr>
                                    <p:animClr clrSpc="hsl" dir="cw">
                                      <p:cBhvr>
                                        <p:cTn id="45" dur="500" fill="hold"/>
                                        <p:tgtEl>
                                          <p:spTgt spid="235"/>
                                        </p:tgtEl>
                                        <p:attrNameLst>
                                          <p:attrName>stroke.color</p:attrName>
                                        </p:attrNameLst>
                                      </p:cBhvr>
                                      <p:by>
                                        <p:hsl h="0" s="-100000" l="-100000"/>
                                      </p:by>
                                    </p:animClr>
                                    <p:set>
                                      <p:cBhvr>
                                        <p:cTn id="46" dur="500" fill="hold"/>
                                        <p:tgtEl>
                                          <p:spTgt spid="235"/>
                                        </p:tgtEl>
                                        <p:attrNameLst>
                                          <p:attrName>fill.type</p:attrName>
                                        </p:attrNameLst>
                                      </p:cBhvr>
                                      <p:to>
                                        <p:strVal val="solid"/>
                                      </p:to>
                                    </p:set>
                                  </p:childTnLst>
                                </p:cTn>
                              </p:par>
                              <p:par>
                                <p:cTn id="47" presetID="10" presetClass="entr" fill="hold" nodeType="withEffect">
                                  <p:stCondLst>
                                    <p:cond delay="0"/>
                                  </p:stCondLst>
                                  <p:childTnLst>
                                    <p:set>
                                      <p:cBhvr>
                                        <p:cTn id="48" dur="1" fill="hold">
                                          <p:stCondLst>
                                            <p:cond delay="0"/>
                                          </p:stCondLst>
                                        </p:cTn>
                                        <p:tgtEl>
                                          <p:spTgt spid="239"/>
                                        </p:tgtEl>
                                        <p:attrNameLst>
                                          <p:attrName>style.visibility</p:attrName>
                                        </p:attrNameLst>
                                      </p:cBhvr>
                                      <p:to>
                                        <p:strVal val="visible"/>
                                      </p:to>
                                    </p:set>
                                    <p:animEffect transition="in" filter="fade">
                                      <p:cBhvr additive="repl">
                                        <p:cTn id="49" dur="500"/>
                                        <p:tgtEl>
                                          <p:spTgt spid="239"/>
                                        </p:tgtEl>
                                      </p:cBhvr>
                                    </p:animEffect>
                                  </p:childTnLst>
                                </p:cTn>
                              </p:par>
                            </p:childTnLst>
                          </p:cTn>
                        </p:par>
                      </p:childTnLst>
                    </p:cTn>
                  </p:par>
                  <p:par>
                    <p:cTn id="50" fill="hold">
                      <p:stCondLst>
                        <p:cond delay="indefinite"/>
                      </p:stCondLst>
                      <p:childTnLst>
                        <p:par>
                          <p:cTn id="51" fill="hold">
                            <p:stCondLst>
                              <p:cond delay="0"/>
                            </p:stCondLst>
                            <p:childTnLst>
                              <p:par>
                                <p:cTn id="52" presetID="9" presetClass="emph" fill="hold" nodeType="clickEffect">
                                  <p:stCondLst>
                                    <p:cond delay="0"/>
                                  </p:stCondLst>
                                  <p:childTnLst>
                                    <p:set>
                                      <p:cBhvr>
                                        <p:cTn id="53" dur="indefinite"/>
                                        <p:tgtEl>
                                          <p:spTgt spid="239"/>
                                        </p:tgtEl>
                                        <p:attrNameLst>
                                          <p:attrName>style.opacity</p:attrName>
                                        </p:attrNameLst>
                                      </p:cBhvr>
                                      <p:to>
                                        <p:strVal val="0.5"/>
                                      </p:to>
                                    </p:set>
                                  </p:childTnLst>
                                </p:cTn>
                              </p:par>
                              <p:par>
                                <p:cTn id="54" presetID="10" presetClass="entr" fill="hold" nodeType="withEffect">
                                  <p:stCondLst>
                                    <p:cond delay="0"/>
                                  </p:stCondLst>
                                  <p:childTnLst>
                                    <p:set>
                                      <p:cBhvr>
                                        <p:cTn id="55" dur="1" fill="hold">
                                          <p:stCondLst>
                                            <p:cond delay="0"/>
                                          </p:stCondLst>
                                        </p:cTn>
                                        <p:tgtEl>
                                          <p:spTgt spid="229"/>
                                        </p:tgtEl>
                                        <p:attrNameLst>
                                          <p:attrName>style.visibility</p:attrName>
                                        </p:attrNameLst>
                                      </p:cBhvr>
                                      <p:to>
                                        <p:strVal val="visible"/>
                                      </p:to>
                                    </p:set>
                                    <p:animEffect transition="in" filter="fade">
                                      <p:cBhvr additive="repl">
                                        <p:cTn id="56" dur="500"/>
                                        <p:tgtEl>
                                          <p:spTgt spid="229"/>
                                        </p:tgtEl>
                                      </p:cBhvr>
                                    </p:animEffect>
                                  </p:childTnLst>
                                </p:cTn>
                              </p:par>
                              <p:par>
                                <p:cTn id="57" presetID="10" presetClass="entr" fill="hold" nodeType="withEffect">
                                  <p:stCondLst>
                                    <p:cond delay="0"/>
                                  </p:stCondLst>
                                  <p:childTnLst>
                                    <p:set>
                                      <p:cBhvr>
                                        <p:cTn id="58" dur="1" fill="hold">
                                          <p:stCondLst>
                                            <p:cond delay="0"/>
                                          </p:stCondLst>
                                        </p:cTn>
                                        <p:tgtEl>
                                          <p:spTgt spid="217"/>
                                        </p:tgtEl>
                                        <p:attrNameLst>
                                          <p:attrName>style.visibility</p:attrName>
                                        </p:attrNameLst>
                                      </p:cBhvr>
                                      <p:to>
                                        <p:strVal val="visible"/>
                                      </p:to>
                                    </p:set>
                                    <p:animEffect transition="in" filter="fade">
                                      <p:cBhvr additive="repl">
                                        <p:cTn id="59" dur="500"/>
                                        <p:tgtEl>
                                          <p:spTgt spid="217"/>
                                        </p:tgtEl>
                                      </p:cBhvr>
                                    </p:animEffect>
                                  </p:childTnLst>
                                </p:cTn>
                              </p:par>
                              <p:par>
                                <p:cTn id="60" presetID="10" presetClass="entr" fill="hold" nodeType="withEffect">
                                  <p:stCondLst>
                                    <p:cond delay="0"/>
                                  </p:stCondLst>
                                  <p:childTnLst>
                                    <p:set>
                                      <p:cBhvr>
                                        <p:cTn id="61" dur="1" fill="hold">
                                          <p:stCondLst>
                                            <p:cond delay="0"/>
                                          </p:stCondLst>
                                        </p:cTn>
                                        <p:tgtEl>
                                          <p:spTgt spid="231"/>
                                        </p:tgtEl>
                                        <p:attrNameLst>
                                          <p:attrName>style.visibility</p:attrName>
                                        </p:attrNameLst>
                                      </p:cBhvr>
                                      <p:to>
                                        <p:strVal val="visible"/>
                                      </p:to>
                                    </p:set>
                                    <p:animEffect transition="in" filter="fade">
                                      <p:cBhvr additive="repl">
                                        <p:cTn id="62" dur="500"/>
                                        <p:tgtEl>
                                          <p:spTgt spid="231"/>
                                        </p:tgtEl>
                                      </p:cBhvr>
                                    </p:animEffect>
                                  </p:childTnLst>
                                </p:cTn>
                              </p:par>
                              <p:par>
                                <p:cTn id="63" presetID="10" presetClass="entr" fill="hold" nodeType="withEffect">
                                  <p:stCondLst>
                                    <p:cond delay="0"/>
                                  </p:stCondLst>
                                  <p:childTnLst>
                                    <p:set>
                                      <p:cBhvr>
                                        <p:cTn id="64" dur="1" fill="hold">
                                          <p:stCondLst>
                                            <p:cond delay="0"/>
                                          </p:stCondLst>
                                        </p:cTn>
                                        <p:tgtEl>
                                          <p:spTgt spid="230"/>
                                        </p:tgtEl>
                                        <p:attrNameLst>
                                          <p:attrName>style.visibility</p:attrName>
                                        </p:attrNameLst>
                                      </p:cBhvr>
                                      <p:to>
                                        <p:strVal val="visible"/>
                                      </p:to>
                                    </p:set>
                                    <p:animEffect transition="in" filter="fade">
                                      <p:cBhvr additive="repl">
                                        <p:cTn id="65" dur="500"/>
                                        <p:tgtEl>
                                          <p:spTgt spid="230"/>
                                        </p:tgtEl>
                                      </p:cBhvr>
                                    </p:animEffect>
                                  </p:childTnLst>
                                </p:cTn>
                              </p:par>
                              <p:par>
                                <p:cTn id="66" presetID="10" presetClass="entr" fill="hold" nodeType="withEffect">
                                  <p:stCondLst>
                                    <p:cond delay="0"/>
                                  </p:stCondLst>
                                  <p:childTnLst>
                                    <p:set>
                                      <p:cBhvr>
                                        <p:cTn id="67" dur="1" fill="hold">
                                          <p:stCondLst>
                                            <p:cond delay="0"/>
                                          </p:stCondLst>
                                        </p:cTn>
                                        <p:tgtEl>
                                          <p:spTgt spid="232"/>
                                        </p:tgtEl>
                                        <p:attrNameLst>
                                          <p:attrName>style.visibility</p:attrName>
                                        </p:attrNameLst>
                                      </p:cBhvr>
                                      <p:to>
                                        <p:strVal val="visible"/>
                                      </p:to>
                                    </p:set>
                                    <p:animEffect transition="in" filter="fade">
                                      <p:cBhvr additive="repl">
                                        <p:cTn id="68" dur="500"/>
                                        <p:tgtEl>
                                          <p:spTgt spid="232"/>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xit" fill="hold" nodeType="clickEffect">
                                  <p:stCondLst>
                                    <p:cond delay="0"/>
                                  </p:stCondLst>
                                  <p:childTnLst>
                                    <p:animEffect transition="out" filter="fade">
                                      <p:cBhvr additive="repl">
                                        <p:cTn id="72" dur="250"/>
                                        <p:tgtEl>
                                          <p:spTgt spid="229"/>
                                        </p:tgtEl>
                                      </p:cBhvr>
                                    </p:animEffect>
                                    <p:set>
                                      <p:cBhvr>
                                        <p:cTn id="73" dur="1" fill="hold">
                                          <p:stCondLst>
                                            <p:cond delay="249"/>
                                          </p:stCondLst>
                                        </p:cTn>
                                        <p:tgtEl>
                                          <p:spTgt spid="229"/>
                                        </p:tgtEl>
                                        <p:attrNameLst>
                                          <p:attrName>style.visibility</p:attrName>
                                        </p:attrNameLst>
                                      </p:cBhvr>
                                      <p:to>
                                        <p:strVal val="hidden"/>
                                      </p:to>
                                    </p:set>
                                  </p:childTnLst>
                                </p:cTn>
                              </p:par>
                              <p:par>
                                <p:cTn id="74" presetID="10" presetClass="exit" fill="hold" nodeType="withEffect">
                                  <p:stCondLst>
                                    <p:cond delay="0"/>
                                  </p:stCondLst>
                                  <p:childTnLst>
                                    <p:animEffect transition="out" filter="fade">
                                      <p:cBhvr additive="repl">
                                        <p:cTn id="75" dur="250"/>
                                        <p:tgtEl>
                                          <p:spTgt spid="217"/>
                                        </p:tgtEl>
                                      </p:cBhvr>
                                    </p:animEffect>
                                    <p:set>
                                      <p:cBhvr>
                                        <p:cTn id="76" dur="1" fill="hold">
                                          <p:stCondLst>
                                            <p:cond delay="249"/>
                                          </p:stCondLst>
                                        </p:cTn>
                                        <p:tgtEl>
                                          <p:spTgt spid="217"/>
                                        </p:tgtEl>
                                        <p:attrNameLst>
                                          <p:attrName>style.visibility</p:attrName>
                                        </p:attrNameLst>
                                      </p:cBhvr>
                                      <p:to>
                                        <p:strVal val="hidden"/>
                                      </p:to>
                                    </p:set>
                                  </p:childTnLst>
                                </p:cTn>
                              </p:par>
                              <p:par>
                                <p:cTn id="77" presetID="10" presetClass="exit" fill="hold" nodeType="withEffect">
                                  <p:stCondLst>
                                    <p:cond delay="0"/>
                                  </p:stCondLst>
                                  <p:childTnLst>
                                    <p:animEffect transition="out" filter="fade">
                                      <p:cBhvr additive="repl">
                                        <p:cTn id="78" dur="250"/>
                                        <p:tgtEl>
                                          <p:spTgt spid="231"/>
                                        </p:tgtEl>
                                      </p:cBhvr>
                                    </p:animEffect>
                                    <p:set>
                                      <p:cBhvr>
                                        <p:cTn id="79" dur="1" fill="hold">
                                          <p:stCondLst>
                                            <p:cond delay="249"/>
                                          </p:stCondLst>
                                        </p:cTn>
                                        <p:tgtEl>
                                          <p:spTgt spid="231"/>
                                        </p:tgtEl>
                                        <p:attrNameLst>
                                          <p:attrName>style.visibility</p:attrName>
                                        </p:attrNameLst>
                                      </p:cBhvr>
                                      <p:to>
                                        <p:strVal val="hidden"/>
                                      </p:to>
                                    </p:set>
                                  </p:childTnLst>
                                </p:cTn>
                              </p:par>
                              <p:par>
                                <p:cTn id="80" presetID="10" presetClass="exit" fill="hold" nodeType="withEffect">
                                  <p:stCondLst>
                                    <p:cond delay="0"/>
                                  </p:stCondLst>
                                  <p:childTnLst>
                                    <p:animEffect transition="out" filter="fade">
                                      <p:cBhvr additive="repl">
                                        <p:cTn id="81" dur="250"/>
                                        <p:tgtEl>
                                          <p:spTgt spid="230"/>
                                        </p:tgtEl>
                                      </p:cBhvr>
                                    </p:animEffect>
                                    <p:set>
                                      <p:cBhvr>
                                        <p:cTn id="82" dur="1" fill="hold">
                                          <p:stCondLst>
                                            <p:cond delay="249"/>
                                          </p:stCondLst>
                                        </p:cTn>
                                        <p:tgtEl>
                                          <p:spTgt spid="230"/>
                                        </p:tgtEl>
                                        <p:attrNameLst>
                                          <p:attrName>style.visibility</p:attrName>
                                        </p:attrNameLst>
                                      </p:cBhvr>
                                      <p:to>
                                        <p:strVal val="hidden"/>
                                      </p:to>
                                    </p:set>
                                  </p:childTnLst>
                                </p:cTn>
                              </p:par>
                              <p:par>
                                <p:cTn id="83" presetID="10" presetClass="exit" fill="hold" nodeType="withEffect">
                                  <p:stCondLst>
                                    <p:cond delay="0"/>
                                  </p:stCondLst>
                                  <p:childTnLst>
                                    <p:animEffect transition="out" filter="fade">
                                      <p:cBhvr additive="repl">
                                        <p:cTn id="84" dur="250"/>
                                        <p:tgtEl>
                                          <p:spTgt spid="232"/>
                                        </p:tgtEl>
                                      </p:cBhvr>
                                    </p:animEffect>
                                    <p:set>
                                      <p:cBhvr>
                                        <p:cTn id="85" dur="1" fill="hold">
                                          <p:stCondLst>
                                            <p:cond delay="249"/>
                                          </p:stCondLst>
                                        </p:cTn>
                                        <p:tgtEl>
                                          <p:spTgt spid="232"/>
                                        </p:tgtEl>
                                        <p:attrNameLst>
                                          <p:attrName>style.visibility</p:attrName>
                                        </p:attrNameLst>
                                      </p:cBhvr>
                                      <p:to>
                                        <p:strVal val="hidden"/>
                                      </p:to>
                                    </p:set>
                                  </p:childTnLst>
                                </p:cTn>
                              </p:par>
                              <p:par>
                                <p:cTn id="86" presetID="10" presetClass="entr" fill="hold" nodeType="withEffect">
                                  <p:stCondLst>
                                    <p:cond delay="0"/>
                                  </p:stCondLst>
                                  <p:childTnLst>
                                    <p:set>
                                      <p:cBhvr>
                                        <p:cTn id="87" dur="1" fill="hold">
                                          <p:stCondLst>
                                            <p:cond delay="0"/>
                                          </p:stCondLst>
                                        </p:cTn>
                                        <p:tgtEl>
                                          <p:spTgt spid="237"/>
                                        </p:tgtEl>
                                        <p:attrNameLst>
                                          <p:attrName>style.visibility</p:attrName>
                                        </p:attrNameLst>
                                      </p:cBhvr>
                                      <p:to>
                                        <p:strVal val="visible"/>
                                      </p:to>
                                    </p:set>
                                    <p:animEffect transition="in" filter="fade">
                                      <p:cBhvr additive="repl">
                                        <p:cTn id="88" dur="500"/>
                                        <p:tgtEl>
                                          <p:spTgt spid="237"/>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ntr" fill="hold" nodeType="clickEffect">
                                  <p:stCondLst>
                                    <p:cond delay="0"/>
                                  </p:stCondLst>
                                  <p:childTnLst>
                                    <p:set>
                                      <p:cBhvr>
                                        <p:cTn id="92" dur="1" fill="hold">
                                          <p:stCondLst>
                                            <p:cond delay="0"/>
                                          </p:stCondLst>
                                        </p:cTn>
                                        <p:tgtEl>
                                          <p:spTgt spid="238"/>
                                        </p:tgtEl>
                                        <p:attrNameLst>
                                          <p:attrName>style.visibility</p:attrName>
                                        </p:attrNameLst>
                                      </p:cBhvr>
                                      <p:to>
                                        <p:strVal val="visible"/>
                                      </p:to>
                                    </p:set>
                                    <p:animEffect transition="in" filter="fade">
                                      <p:cBhvr additive="repl">
                                        <p:cTn id="93" dur="500"/>
                                        <p:tgtEl>
                                          <p:spTgt spid="2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4545</TotalTime>
  <Words>2653</Words>
  <Application>Microsoft Office PowerPoint</Application>
  <PresentationFormat>מותאם אישית</PresentationFormat>
  <Paragraphs>997</Paragraphs>
  <Slides>23</Slides>
  <Notes>23</Notes>
  <HiddenSlides>0</HiddenSlides>
  <MMClips>0</MMClips>
  <ScaleCrop>false</ScaleCrop>
  <HeadingPairs>
    <vt:vector size="6" baseType="variant">
      <vt:variant>
        <vt:lpstr>גופנים בשימוש</vt:lpstr>
      </vt:variant>
      <vt:variant>
        <vt:i4>11</vt:i4>
      </vt:variant>
      <vt:variant>
        <vt:lpstr>ערכת נושא</vt:lpstr>
      </vt:variant>
      <vt:variant>
        <vt:i4>2</vt:i4>
      </vt:variant>
      <vt:variant>
        <vt:lpstr>כותרות שקופיות</vt:lpstr>
      </vt:variant>
      <vt:variant>
        <vt:i4>23</vt:i4>
      </vt:variant>
    </vt:vector>
  </HeadingPairs>
  <TitlesOfParts>
    <vt:vector size="36" baseType="lpstr">
      <vt:lpstr>AdumaFOT Bold</vt:lpstr>
      <vt:lpstr>AdumaFOT Regular</vt:lpstr>
      <vt:lpstr>Arial</vt:lpstr>
      <vt:lpstr>Calibri</vt:lpstr>
      <vt:lpstr>Calibri Light</vt:lpstr>
      <vt:lpstr>Courier New</vt:lpstr>
      <vt:lpstr>DejaVu Sans</vt:lpstr>
      <vt:lpstr>Guttman Yad-Brush</vt:lpstr>
      <vt:lpstr>Times New Roman</vt:lpstr>
      <vt:lpstr>Times New Roman (Hebrew)</vt:lpstr>
      <vt:lpstr>Wingdings</vt:lpstr>
      <vt:lpstr>Office Theme</vt:lpstr>
      <vt:lpstr>Office Theme</vt:lpstr>
      <vt:lpstr>מונה תדר</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subject/>
  <dc:creator>מאור גלס</dc:creator>
  <dc:description/>
  <cp:lastModifiedBy>ADMIN</cp:lastModifiedBy>
  <cp:revision>170</cp:revision>
  <dcterms:created xsi:type="dcterms:W3CDTF">2019-01-01T15:54:30Z</dcterms:created>
  <dcterms:modified xsi:type="dcterms:W3CDTF">2022-02-15T17:27:59Z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r8>46507843</vt:r8>
  </property>
  <property fmtid="{D5CDD505-2E9C-101B-9397-08002B2CF9AE}" pid="3" name="_AuthorEmail">
    <vt:lpwstr>s8466431@IAF.IDF.IL</vt:lpwstr>
  </property>
  <property fmtid="{D5CDD505-2E9C-101B-9397-08002B2CF9AE}" pid="4" name="_AuthorEmailDisplayName">
    <vt:lpwstr>סהר קייזר</vt:lpwstr>
  </property>
  <property fmtid="{D5CDD505-2E9C-101B-9397-08002B2CF9AE}" pid="5" name="_EmailSubject">
    <vt:lpwstr>מצגות פורמט 2019</vt:lpwstr>
  </property>
  <property fmtid="{D5CDD505-2E9C-101B-9397-08002B2CF9AE}" pid="6" name="_NewReviewCycle">
    <vt:lpwstr/>
  </property>
  <property fmtid="{D5CDD505-2E9C-101B-9397-08002B2CF9AE}" pid="7" name="_PreviousAdHocReviewCycleID">
    <vt:r8>130102120</vt:r8>
  </property>
</Properties>
</file>