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0" r:id="rId5"/>
  </p:sldMasterIdLst>
  <p:notesMasterIdLst>
    <p:notesMasterId r:id="rId25"/>
  </p:notesMasterIdLst>
  <p:sldIdLst>
    <p:sldId id="259" r:id="rId6"/>
    <p:sldId id="290" r:id="rId7"/>
    <p:sldId id="261" r:id="rId8"/>
    <p:sldId id="277" r:id="rId9"/>
    <p:sldId id="275" r:id="rId10"/>
    <p:sldId id="273"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76" r:id="rId2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295"/>
    <a:srgbClr val="498FCC"/>
    <a:srgbClr val="FEFEFE"/>
    <a:srgbClr val="75B6E5"/>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81947" autoAdjust="0"/>
    <p:restoredTop sz="96149" autoAdjust="0"/>
  </p:normalViewPr>
  <p:slideViewPr>
    <p:cSldViewPr snapToGrid="0">
      <p:cViewPr varScale="1">
        <p:scale>
          <a:sx n="78" d="100"/>
          <a:sy n="78" d="100"/>
        </p:scale>
        <p:origin x="126" y="41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2" d="100"/>
          <a:sy n="82" d="100"/>
        </p:scale>
        <p:origin x="20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B4A98DC-AD4C-4661-A16C-FE6AC7AC1D7E}" type="datetimeFigureOut">
              <a:rPr lang="he-IL" smtClean="0"/>
              <a:t>א'/ניסן/תשפ"א</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12F8595-D212-4FB1-A188-FFD54CA720AC}" type="slidenum">
              <a:rPr lang="he-IL" smtClean="0"/>
              <a:t>‹#›</a:t>
            </a:fld>
            <a:endParaRPr lang="he-IL"/>
          </a:p>
        </p:txBody>
      </p:sp>
    </p:spTree>
    <p:extLst>
      <p:ext uri="{BB962C8B-B14F-4D97-AF65-F5344CB8AC3E}">
        <p14:creationId xmlns:p14="http://schemas.microsoft.com/office/powerpoint/2010/main" val="34839449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19138" y="98425"/>
            <a:ext cx="5486400" cy="2492375"/>
          </a:xfrm>
        </p:spPr>
      </p:sp>
      <p:sp>
        <p:nvSpPr>
          <p:cNvPr id="7"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3054908436"/>
              </p:ext>
            </p:extLst>
          </p:nvPr>
        </p:nvGraphicFramePr>
        <p:xfrm>
          <a:off x="260648" y="2771800"/>
          <a:ext cx="6337300" cy="606924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פתיחה</a:t>
                      </a: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דמיינו רדיו למרות שיש באוויר כל כך הרבה גלים ותדרים שונים אנו שומעים רק את מה שאנו רוצים.</a:t>
                      </a: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אנו עושים זאת באמצעות בורר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איתו</a:t>
                      </a:r>
                      <a:r>
                        <a:rPr kumimoji="0" lang="he-IL" sz="1600" b="0" i="0" u="none" strike="noStrike" cap="none" normalizeH="0" baseline="0" dirty="0" smtClean="0">
                          <a:ln>
                            <a:noFill/>
                          </a:ln>
                          <a:solidFill>
                            <a:schemeClr val="tx1"/>
                          </a:solidFill>
                          <a:effectLst/>
                          <a:latin typeface="Arial" pitchFamily="34" charset="0"/>
                          <a:cs typeface="Arial" pitchFamily="34" charset="0"/>
                        </a:rPr>
                        <a:t> אנו בוחרים את התדר(התחנה) אותו</a:t>
                      </a: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אנו רוצים לשמוע.</a:t>
                      </a: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בשיעור זה נלמד על מכשיר שעובד בצורה מאוד דומה.</a:t>
                      </a: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ספקטרום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אנלייזר</a:t>
                      </a:r>
                      <a:r>
                        <a:rPr kumimoji="0" lang="he-IL" sz="1600" b="0" i="0" u="none" strike="noStrike" cap="none" normalizeH="0" baseline="0" dirty="0" smtClean="0">
                          <a:ln>
                            <a:noFill/>
                          </a:ln>
                          <a:solidFill>
                            <a:schemeClr val="tx1"/>
                          </a:solidFill>
                          <a:effectLst/>
                          <a:latin typeface="Arial" pitchFamily="34" charset="0"/>
                          <a:cs typeface="Arial" pitchFamily="34" charset="0"/>
                        </a:rPr>
                        <a:t> ,או שמו השני נתח אותות שכאשר אנו רוצים לבדוק באמצעותו ספקטרום של גל מסוים נשתמש בבורר על מנת לכוון לתדר הגל אותו נרצה לראות.</a:t>
                      </a: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השיעור נכיר את </a:t>
                      </a:r>
                      <a:r>
                        <a:rPr kumimoji="0" lang="he-IL" sz="1600" b="0" i="0" u="sng" strike="noStrike" cap="none" normalizeH="0" baseline="0" dirty="0" smtClean="0">
                          <a:ln>
                            <a:noFill/>
                          </a:ln>
                          <a:solidFill>
                            <a:srgbClr val="FF0000"/>
                          </a:solidFill>
                          <a:effectLst/>
                          <a:latin typeface="Arial" pitchFamily="34" charset="0"/>
                          <a:cs typeface="Arial" pitchFamily="34" charset="0"/>
                        </a:rPr>
                        <a:t>הספקטרום </a:t>
                      </a:r>
                      <a:r>
                        <a:rPr kumimoji="0" lang="he-IL" sz="1600" b="0" i="0" u="sng" strike="noStrike" cap="none" normalizeH="0" baseline="0" dirty="0" err="1" smtClean="0">
                          <a:ln>
                            <a:noFill/>
                          </a:ln>
                          <a:solidFill>
                            <a:srgbClr val="FF0000"/>
                          </a:solidFill>
                          <a:effectLst/>
                          <a:latin typeface="Arial" pitchFamily="34" charset="0"/>
                          <a:cs typeface="Arial" pitchFamily="34" charset="0"/>
                        </a:rPr>
                        <a:t>אנלייזר</a:t>
                      </a:r>
                      <a:r>
                        <a:rPr kumimoji="0" lang="he-IL" sz="1600" b="0" i="0" u="sng" strike="noStrike" cap="none" normalizeH="0" baseline="0" dirty="0" smtClean="0">
                          <a:ln>
                            <a:noFill/>
                          </a:ln>
                          <a:solidFill>
                            <a:srgbClr val="FF0000"/>
                          </a:solidFill>
                          <a:effectLst/>
                          <a:latin typeface="Arial" pitchFamily="34" charset="0"/>
                          <a:cs typeface="Arial" pitchFamily="34" charset="0"/>
                        </a:rPr>
                        <a:t> </a:t>
                      </a:r>
                      <a:r>
                        <a:rPr kumimoji="0" lang="he-IL" sz="1600" b="0" i="0" u="none" strike="noStrike" cap="none" normalizeH="0" baseline="0" dirty="0" smtClean="0">
                          <a:ln>
                            <a:noFill/>
                          </a:ln>
                          <a:solidFill>
                            <a:schemeClr val="tx1"/>
                          </a:solidFill>
                          <a:effectLst/>
                          <a:latin typeface="Arial" pitchFamily="34" charset="0"/>
                          <a:cs typeface="Arial" pitchFamily="34" charset="0"/>
                        </a:rPr>
                        <a:t>נעבור על </a:t>
                      </a:r>
                      <a:r>
                        <a:rPr kumimoji="0" lang="he-IL" sz="1600" b="1" i="0" u="none" strike="noStrike" cap="none" normalizeH="0" baseline="0" dirty="0" smtClean="0">
                          <a:ln>
                            <a:noFill/>
                          </a:ln>
                          <a:solidFill>
                            <a:schemeClr val="tx1"/>
                          </a:solidFill>
                          <a:effectLst/>
                          <a:latin typeface="Arial" pitchFamily="34" charset="0"/>
                          <a:cs typeface="Arial" pitchFamily="34" charset="0"/>
                        </a:rPr>
                        <a:t>תפקידו</a:t>
                      </a:r>
                      <a:r>
                        <a:rPr kumimoji="0" lang="he-IL" sz="1600" b="0" i="0" u="none" strike="noStrike" cap="none" normalizeH="0" baseline="0" dirty="0" smtClean="0">
                          <a:ln>
                            <a:noFill/>
                          </a:ln>
                          <a:solidFill>
                            <a:schemeClr val="tx1"/>
                          </a:solidFill>
                          <a:effectLst/>
                          <a:latin typeface="Arial" pitchFamily="34" charset="0"/>
                          <a:cs typeface="Arial" pitchFamily="34" charset="0"/>
                        </a:rPr>
                        <a:t>, </a:t>
                      </a:r>
                      <a:r>
                        <a:rPr kumimoji="0" lang="he-IL" sz="1600" b="1" i="0" u="none" strike="noStrike" cap="none" normalizeH="0" baseline="0" dirty="0" smtClean="0">
                          <a:ln>
                            <a:noFill/>
                          </a:ln>
                          <a:solidFill>
                            <a:schemeClr val="tx1"/>
                          </a:solidFill>
                          <a:effectLst/>
                          <a:latin typeface="Arial" pitchFamily="34" charset="0"/>
                          <a:cs typeface="Arial" pitchFamily="34" charset="0"/>
                        </a:rPr>
                        <a:t>שימושיו</a:t>
                      </a:r>
                      <a:r>
                        <a:rPr kumimoji="0" lang="he-IL" sz="1600" b="0" i="0" u="none" strike="noStrike" cap="none" normalizeH="0" baseline="0" dirty="0" smtClean="0">
                          <a:ln>
                            <a:noFill/>
                          </a:ln>
                          <a:solidFill>
                            <a:schemeClr val="tx1"/>
                          </a:solidFill>
                          <a:effectLst/>
                          <a:latin typeface="Arial" pitchFamily="34" charset="0"/>
                          <a:cs typeface="Arial" pitchFamily="34" charset="0"/>
                        </a:rPr>
                        <a:t>, </a:t>
                      </a:r>
                      <a:r>
                        <a:rPr kumimoji="0" lang="he-IL" sz="1600" b="1" i="0" u="none" strike="noStrike" cap="none" normalizeH="0" baseline="0" dirty="0" smtClean="0">
                          <a:ln>
                            <a:noFill/>
                          </a:ln>
                          <a:solidFill>
                            <a:schemeClr val="tx1"/>
                          </a:solidFill>
                          <a:effectLst/>
                          <a:latin typeface="Arial" pitchFamily="34" charset="0"/>
                          <a:cs typeface="Arial" pitchFamily="34" charset="0"/>
                        </a:rPr>
                        <a:t>אמצעי בטיחות </a:t>
                      </a:r>
                      <a:r>
                        <a:rPr kumimoji="0" lang="he-IL" sz="1600" b="0" i="0" u="none" strike="noStrike" cap="none" normalizeH="0" baseline="0" dirty="0" smtClean="0">
                          <a:ln>
                            <a:noFill/>
                          </a:ln>
                          <a:solidFill>
                            <a:schemeClr val="tx1"/>
                          </a:solidFill>
                          <a:effectLst/>
                          <a:latin typeface="Arial" pitchFamily="34" charset="0"/>
                          <a:cs typeface="Arial" pitchFamily="34" charset="0"/>
                        </a:rPr>
                        <a:t>בעבודה עם המכשיר ועל </a:t>
                      </a:r>
                      <a:r>
                        <a:rPr kumimoji="0" lang="he-IL" sz="1600" b="1" i="0" u="none" strike="noStrike" cap="none" normalizeH="0" baseline="0" dirty="0" smtClean="0">
                          <a:ln>
                            <a:noFill/>
                          </a:ln>
                          <a:solidFill>
                            <a:schemeClr val="tx1"/>
                          </a:solidFill>
                          <a:effectLst/>
                          <a:latin typeface="Arial" pitchFamily="34" charset="0"/>
                          <a:cs typeface="Arial" pitchFamily="34" charset="0"/>
                        </a:rPr>
                        <a:t>אופן הפעלתו</a:t>
                      </a:r>
                    </a:p>
                    <a:p>
                      <a:pPr algn="r" eaLnBrk="1" hangingPunct="1">
                        <a:defRPr/>
                      </a:pPr>
                      <a:endParaRPr kumimoji="0" lang="he-IL" sz="1600" b="1"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endParaRPr kumimoji="0" lang="he-IL" sz="1600" b="1" i="0" u="none" strike="noStrike" cap="none" normalizeH="0" baseline="0" dirty="0" smtClean="0">
                        <a:ln>
                          <a:noFill/>
                        </a:ln>
                        <a:solidFill>
                          <a:schemeClr val="tx1"/>
                        </a:solidFill>
                        <a:effectLst/>
                        <a:latin typeface="Arial" pitchFamily="34" charset="0"/>
                        <a:cs typeface="Arial" pitchFamily="34" charset="0"/>
                      </a:endParaRP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Arial" pitchFamily="34" charset="0"/>
                        </a:rPr>
                        <a:t>חשוב שתקשיבו בשיעור זה כיוון שכטכנאי דרג ד' תעבדו עם </a:t>
                      </a:r>
                      <a:r>
                        <a:rPr kumimoji="0" lang="he-IL" sz="1600" b="0" i="0" u="none" strike="noStrike" cap="none" normalizeH="0" baseline="0" dirty="0" err="1" smtClean="0">
                          <a:ln>
                            <a:noFill/>
                          </a:ln>
                          <a:solidFill>
                            <a:schemeClr val="tx1"/>
                          </a:solidFill>
                          <a:effectLst/>
                          <a:latin typeface="Arial" pitchFamily="34" charset="0"/>
                          <a:cs typeface="Arial" pitchFamily="34" charset="0"/>
                        </a:rPr>
                        <a:t>צב"ד</a:t>
                      </a:r>
                      <a:r>
                        <a:rPr kumimoji="0" lang="he-IL" sz="1600" b="0" i="0" u="none" strike="noStrike" cap="none" normalizeH="0" baseline="0" dirty="0" smtClean="0">
                          <a:ln>
                            <a:noFill/>
                          </a:ln>
                          <a:solidFill>
                            <a:schemeClr val="tx1"/>
                          </a:solidFill>
                          <a:effectLst/>
                          <a:latin typeface="Arial" pitchFamily="34" charset="0"/>
                          <a:cs typeface="Arial" pitchFamily="34" charset="0"/>
                        </a:rPr>
                        <a:t> זה וכדי להשתמש בו ביעילות ובצורה נכונה בפתירת תקלות עליכם להכירו ולדעת כיצד להשתמש בו.</a:t>
                      </a: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יצירת עניין</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קישור לנושא + הצגת נושא</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הצגת נ.ע</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he-IL" sz="1600" b="0" i="0" u="none" strike="noStrike" cap="none" normalizeH="0" baseline="0" dirty="0" smtClean="0">
                          <a:ln>
                            <a:noFill/>
                          </a:ln>
                          <a:solidFill>
                            <a:schemeClr val="tx1"/>
                          </a:solidFill>
                          <a:effectLst/>
                          <a:latin typeface="Arial" pitchFamily="34" charset="0"/>
                          <a:cs typeface="Arial" pitchFamily="34" charset="0"/>
                        </a:rPr>
                        <a:t>הנמקה</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2" name="TextBox 11"/>
          <p:cNvSpPr txBox="1"/>
          <p:nvPr/>
        </p:nvSpPr>
        <p:spPr>
          <a:xfrm>
            <a:off x="4191910" y="4355976"/>
            <a:ext cx="2304256" cy="369332"/>
          </a:xfrm>
          <a:prstGeom prst="rect">
            <a:avLst/>
          </a:prstGeom>
          <a:solidFill>
            <a:schemeClr val="bg1">
              <a:lumMod val="85000"/>
            </a:schemeClr>
          </a:solidFill>
          <a:ln>
            <a:solidFill>
              <a:schemeClr val="tx1"/>
            </a:solidFill>
          </a:ln>
        </p:spPr>
        <p:txBody>
          <a:bodyPr wrap="square" rtlCol="1">
            <a:spAutoFit/>
          </a:bodyPr>
          <a:lstStyle/>
          <a:p>
            <a:r>
              <a:rPr lang="he-IL" dirty="0" smtClean="0">
                <a:solidFill>
                  <a:srgbClr val="0000FF"/>
                </a:solidFill>
                <a:latin typeface="Arial" pitchFamily="34" charset="0"/>
              </a:rPr>
              <a:t>איך </a:t>
            </a:r>
            <a:r>
              <a:rPr lang="he-IL" dirty="0">
                <a:solidFill>
                  <a:srgbClr val="0000FF"/>
                </a:solidFill>
                <a:latin typeface="Arial" pitchFamily="34" charset="0"/>
              </a:rPr>
              <a:t>אנו עושים זאת</a:t>
            </a:r>
            <a:r>
              <a:rPr lang="he-IL" dirty="0" smtClean="0">
                <a:solidFill>
                  <a:srgbClr val="0000FF"/>
                </a:solidFill>
                <a:latin typeface="Arial" pitchFamily="34" charset="0"/>
              </a:rPr>
              <a:t>?</a:t>
            </a:r>
            <a:endParaRPr lang="he-IL" dirty="0">
              <a:solidFill>
                <a:srgbClr val="0000FF"/>
              </a:solidFill>
              <a:latin typeface="Arial" pitchFamily="34" charset="0"/>
            </a:endParaRPr>
          </a:p>
        </p:txBody>
      </p:sp>
      <p:sp>
        <p:nvSpPr>
          <p:cNvPr id="13" name="TextBox 12"/>
          <p:cNvSpPr txBox="1"/>
          <p:nvPr/>
        </p:nvSpPr>
        <p:spPr>
          <a:xfrm>
            <a:off x="404664" y="3203848"/>
            <a:ext cx="936104" cy="369332"/>
          </a:xfrm>
          <a:prstGeom prst="rect">
            <a:avLst/>
          </a:prstGeom>
          <a:solidFill>
            <a:schemeClr val="bg1">
              <a:lumMod val="85000"/>
            </a:schemeClr>
          </a:solidFill>
        </p:spPr>
        <p:txBody>
          <a:bodyPr wrap="square" rtlCol="1">
            <a:spAutoFit/>
          </a:bodyPr>
          <a:lstStyle/>
          <a:p>
            <a:r>
              <a:rPr lang="he-IL" dirty="0" smtClean="0"/>
              <a:t>120 דק'</a:t>
            </a:r>
            <a:endParaRPr lang="he-IL" dirty="0"/>
          </a:p>
        </p:txBody>
      </p:sp>
    </p:spTree>
    <p:extLst>
      <p:ext uri="{BB962C8B-B14F-4D97-AF65-F5344CB8AC3E}">
        <p14:creationId xmlns:p14="http://schemas.microsoft.com/office/powerpoint/2010/main" val="1405436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10</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3583975805"/>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en-US"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en-US" sz="1600" b="0" i="0" u="none" strike="noStrike" cap="none" normalizeH="0" baseline="0" dirty="0" smtClean="0">
                        <a:ln>
                          <a:noFill/>
                        </a:ln>
                        <a:solidFill>
                          <a:schemeClr val="tx1"/>
                        </a:solidFill>
                        <a:effectLst/>
                        <a:latin typeface="Arial" pitchFamily="34" charset="0"/>
                        <a:cs typeface="+mn-cs"/>
                      </a:endParaRPr>
                    </a:p>
                    <a:p>
                      <a:r>
                        <a:rPr lang="en-US" sz="1600" b="1" dirty="0" smtClean="0"/>
                        <a:t>AMPLITUDE</a:t>
                      </a:r>
                      <a:r>
                        <a:rPr lang="he-IL" sz="1600" dirty="0" smtClean="0"/>
                        <a:t>-משמש לקביעת </a:t>
                      </a:r>
                      <a:r>
                        <a:rPr lang="en-US" sz="1600" dirty="0" smtClean="0"/>
                        <a:t>REF</a:t>
                      </a:r>
                      <a:r>
                        <a:rPr lang="he-IL" sz="1600" dirty="0" smtClean="0"/>
                        <a:t> הנחתה , ערך משבצת </a:t>
                      </a:r>
                      <a:r>
                        <a:rPr lang="he-IL" sz="1600" dirty="0" err="1" smtClean="0"/>
                        <a:t>וכו</a:t>
                      </a:r>
                      <a:r>
                        <a:rPr lang="he-IL" sz="1600" dirty="0" smtClean="0"/>
                        <a:t>...</a:t>
                      </a:r>
                    </a:p>
                    <a:p>
                      <a:endParaRPr lang="he-IL" sz="1600" dirty="0" smtClean="0"/>
                    </a:p>
                    <a:p>
                      <a:r>
                        <a:rPr lang="en-US" sz="1600" dirty="0" smtClean="0"/>
                        <a:t>REF KVL</a:t>
                      </a:r>
                      <a:r>
                        <a:rPr lang="he-IL" sz="1600" dirty="0" smtClean="0"/>
                        <a:t>-קביעת ערך </a:t>
                      </a:r>
                      <a:r>
                        <a:rPr lang="en-US" sz="1600" dirty="0" smtClean="0"/>
                        <a:t>REF</a:t>
                      </a:r>
                      <a:r>
                        <a:rPr lang="he-IL" sz="1600" dirty="0" smtClean="0"/>
                        <a:t> לאות הנמדד</a:t>
                      </a:r>
                    </a:p>
                    <a:p>
                      <a:endParaRPr lang="he-IL" sz="1600" dirty="0" smtClean="0"/>
                    </a:p>
                    <a:p>
                      <a:r>
                        <a:rPr lang="en-US" sz="1600" dirty="0" smtClean="0"/>
                        <a:t>ATTEN AUTO/MAN</a:t>
                      </a:r>
                      <a:r>
                        <a:rPr lang="he-IL" sz="1600" dirty="0" smtClean="0"/>
                        <a:t>-פונקציה לקביעת ערך הנחתה:</a:t>
                      </a:r>
                    </a:p>
                    <a:p>
                      <a:r>
                        <a:rPr lang="he-IL" sz="1600" dirty="0" smtClean="0"/>
                        <a:t> </a:t>
                      </a:r>
                      <a:r>
                        <a:rPr lang="en-US" sz="1600" dirty="0" smtClean="0"/>
                        <a:t>AUTO</a:t>
                      </a:r>
                      <a:r>
                        <a:rPr lang="he-IL" sz="1600" dirty="0" smtClean="0"/>
                        <a:t> -</a:t>
                      </a:r>
                      <a:r>
                        <a:rPr lang="en-US" sz="1600" dirty="0" smtClean="0"/>
                        <a:t>10dbm </a:t>
                      </a:r>
                      <a:r>
                        <a:rPr lang="he-IL" sz="1600" dirty="0" smtClean="0"/>
                        <a:t> </a:t>
                      </a:r>
                    </a:p>
                    <a:p>
                      <a:r>
                        <a:rPr lang="en-US" sz="1600" dirty="0" smtClean="0"/>
                        <a:t>MAN </a:t>
                      </a:r>
                      <a:r>
                        <a:rPr lang="he-IL" sz="1600" dirty="0" smtClean="0"/>
                        <a:t>- ע"י לחצני </a:t>
                      </a:r>
                      <a:r>
                        <a:rPr lang="en-US" sz="1600" dirty="0" smtClean="0"/>
                        <a:t>DATA</a:t>
                      </a:r>
                      <a:r>
                        <a:rPr lang="he-IL" sz="1600" dirty="0" smtClean="0"/>
                        <a:t> </a:t>
                      </a:r>
                    </a:p>
                    <a:p>
                      <a:endParaRPr lang="he-IL" sz="1600" dirty="0" smtClean="0"/>
                    </a:p>
                    <a:p>
                      <a:r>
                        <a:rPr lang="en-US" sz="1600" dirty="0" smtClean="0"/>
                        <a:t>LOG DB/DIV</a:t>
                      </a:r>
                      <a:r>
                        <a:rPr lang="he-IL" sz="1600" dirty="0" smtClean="0"/>
                        <a:t>-קביעת ערך האות למשבצת </a:t>
                      </a:r>
                      <a:r>
                        <a:rPr lang="en-US" sz="1600" dirty="0" err="1" smtClean="0"/>
                        <a:t>db</a:t>
                      </a:r>
                      <a:r>
                        <a:rPr lang="en-US" sz="1600" dirty="0" smtClean="0"/>
                        <a:t> </a:t>
                      </a:r>
                      <a:r>
                        <a:rPr lang="he-IL" sz="1600" dirty="0" smtClean="0"/>
                        <a:t>(1,2,5,10) </a:t>
                      </a:r>
                    </a:p>
                    <a:p>
                      <a:endParaRPr lang="he-IL" sz="1600" dirty="0" smtClean="0"/>
                    </a:p>
                    <a:p>
                      <a:r>
                        <a:rPr lang="en-US" sz="1600" dirty="0" smtClean="0"/>
                        <a:t>LINER</a:t>
                      </a:r>
                      <a:r>
                        <a:rPr lang="he-IL" sz="1600" dirty="0" smtClean="0"/>
                        <a:t>-האות יוצג באופן לינארי</a:t>
                      </a:r>
                    </a:p>
                    <a:p>
                      <a:endParaRPr lang="he-IL" sz="1600" dirty="0" smtClean="0"/>
                    </a:p>
                    <a:p>
                      <a:endParaRPr lang="he-IL" sz="1600" dirty="0" smtClean="0"/>
                    </a:p>
                    <a:p>
                      <a:r>
                        <a:rPr lang="en-US" sz="1600" b="1" dirty="0" smtClean="0"/>
                        <a:t>HOLD</a:t>
                      </a:r>
                      <a:r>
                        <a:rPr lang="he-IL" sz="1600" dirty="0" smtClean="0"/>
                        <a:t>-מאפשר הקפאת מצב תצוגה על גבי המסך</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602792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11</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2428341394"/>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en-US"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en-US" sz="1600" b="0" i="0" u="none" strike="noStrike" cap="none" normalizeH="0" baseline="0" dirty="0" smtClean="0">
                        <a:ln>
                          <a:noFill/>
                        </a:ln>
                        <a:solidFill>
                          <a:schemeClr val="tx1"/>
                        </a:solidFill>
                        <a:effectLst/>
                        <a:latin typeface="Arial" pitchFamily="34" charset="0"/>
                        <a:cs typeface="+mn-cs"/>
                      </a:endParaRPr>
                    </a:p>
                    <a:p>
                      <a:r>
                        <a:rPr lang="en-US" sz="1600" b="1" dirty="0" smtClean="0"/>
                        <a:t>DATA</a:t>
                      </a:r>
                      <a:r>
                        <a:rPr lang="he-IL" sz="1600" dirty="0" smtClean="0"/>
                        <a:t>-סדרת פקדים לשליטה בכל תחומי המכשיר.</a:t>
                      </a:r>
                    </a:p>
                    <a:p>
                      <a:r>
                        <a:rPr lang="he-IL" sz="1600" dirty="0" smtClean="0"/>
                        <a:t>          משמשים להכנסת נתונים וקביעת ערכים</a:t>
                      </a:r>
                    </a:p>
                    <a:p>
                      <a:endParaRPr lang="he-IL" sz="1600" dirty="0" smtClean="0"/>
                    </a:p>
                    <a:p>
                      <a:r>
                        <a:rPr lang="en-US" sz="1600" b="1" dirty="0" smtClean="0"/>
                        <a:t>STEP</a:t>
                      </a:r>
                      <a:r>
                        <a:rPr lang="he-IL" sz="1600" dirty="0" smtClean="0"/>
                        <a:t>-משמשים להזזת ערך מעלה ומטה (ערך השינוי קבוע).</a:t>
                      </a:r>
                    </a:p>
                    <a:p>
                      <a:endParaRPr lang="he-IL" sz="1600" dirty="0" smtClean="0"/>
                    </a:p>
                    <a:p>
                      <a:r>
                        <a:rPr lang="he-IL" sz="1600" b="1" dirty="0" smtClean="0"/>
                        <a:t>חוגה</a:t>
                      </a:r>
                      <a:r>
                        <a:rPr lang="he-IL" sz="1600" dirty="0" smtClean="0"/>
                        <a:t>-משמש שינויים עפ"י רצון לא שינוי קבוע (ע"י סיבוב החוגה)</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1586364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10"/>
          </p:nvPr>
        </p:nvSpPr>
        <p:spPr>
          <a:xfrm>
            <a:off x="1588" y="8685213"/>
            <a:ext cx="2971800" cy="457200"/>
          </a:xfrm>
        </p:spPr>
        <p:txBody>
          <a:bodyPr/>
          <a:lstStyle/>
          <a:p>
            <a:fld id="{99283511-3194-4E75-85CB-D58591BB4A19}" type="slidenum">
              <a:rPr lang="he-IL" smtClean="0"/>
              <a:t>12</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2032512017"/>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r>
                        <a:rPr lang="en-US" sz="1600" b="1" dirty="0" smtClean="0"/>
                        <a:t>TRIGER</a:t>
                      </a:r>
                      <a:r>
                        <a:rPr lang="he-IL" sz="1600" dirty="0" smtClean="0"/>
                        <a:t>-משמש לביצוע סנכרון עם מקור האות</a:t>
                      </a:r>
                    </a:p>
                    <a:p>
                      <a:endParaRPr lang="he-IL" sz="1600" dirty="0" smtClean="0"/>
                    </a:p>
                    <a:p>
                      <a:r>
                        <a:rPr lang="en-US" sz="1600" dirty="0" smtClean="0"/>
                        <a:t>FREE RUN</a:t>
                      </a:r>
                      <a:r>
                        <a:rPr lang="he-IL" sz="1600" dirty="0" smtClean="0"/>
                        <a:t>-אות הסנכרון נלקח מהאות הנמדד</a:t>
                      </a:r>
                    </a:p>
                    <a:p>
                      <a:endParaRPr lang="he-IL" sz="1600" dirty="0" smtClean="0"/>
                    </a:p>
                    <a:p>
                      <a:r>
                        <a:rPr lang="en-US" sz="1600" dirty="0" smtClean="0"/>
                        <a:t>LINE</a:t>
                      </a:r>
                      <a:r>
                        <a:rPr lang="he-IL" sz="1600" dirty="0" smtClean="0"/>
                        <a:t>-אות הסנכרון נלקח מאות רשת החשמל (תלוי בתדר הרשת)</a:t>
                      </a:r>
                    </a:p>
                    <a:p>
                      <a:endParaRPr lang="he-IL" sz="1600" dirty="0" smtClean="0"/>
                    </a:p>
                    <a:p>
                      <a:r>
                        <a:rPr lang="en-US" sz="1600" dirty="0" smtClean="0"/>
                        <a:t>EXTERNAL</a:t>
                      </a:r>
                      <a:r>
                        <a:rPr lang="he-IL" sz="1600" dirty="0" smtClean="0"/>
                        <a:t>-אות הסנכרון נלקח ממקור אות חיצוני למכשיר</a:t>
                      </a:r>
                    </a:p>
                    <a:p>
                      <a:endParaRPr lang="he-IL" sz="1600" dirty="0" smtClean="0"/>
                    </a:p>
                    <a:p>
                      <a:endParaRPr lang="he-IL" sz="1600" dirty="0" smtClean="0"/>
                    </a:p>
                    <a:p>
                      <a:r>
                        <a:rPr lang="en-US" sz="1600" b="1" dirty="0" smtClean="0"/>
                        <a:t>DISPLAY</a:t>
                      </a:r>
                      <a:r>
                        <a:rPr lang="he-IL" sz="1600" dirty="0" smtClean="0"/>
                        <a:t>-הכנסת אות לתא זיכרון</a:t>
                      </a:r>
                    </a:p>
                    <a:p>
                      <a:endParaRPr lang="he-IL" sz="1600" dirty="0" smtClean="0"/>
                    </a:p>
                    <a:p>
                      <a:endParaRPr lang="he-IL" sz="1600" dirty="0" smtClean="0"/>
                    </a:p>
                    <a:p>
                      <a:r>
                        <a:rPr lang="en-US" sz="1600" b="1" dirty="0" smtClean="0"/>
                        <a:t>PRESET</a:t>
                      </a:r>
                      <a:r>
                        <a:rPr lang="he-IL" sz="1600" dirty="0" smtClean="0"/>
                        <a:t>-מאפשר איפוס של המכשיר</a:t>
                      </a:r>
                    </a:p>
                    <a:p>
                      <a:endParaRPr lang="he-IL" sz="1400" dirty="0" smtClean="0"/>
                    </a:p>
                    <a:p>
                      <a:endParaRPr lang="he-IL" sz="1400" dirty="0" smtClean="0"/>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2727495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2072481"/>
          </a:xfrm>
        </p:spPr>
      </p:sp>
      <p:sp>
        <p:nvSpPr>
          <p:cNvPr id="14"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13</a:t>
            </a:fld>
            <a:endParaRPr lang="he-IL"/>
          </a:p>
        </p:txBody>
      </p:sp>
      <p:graphicFrame>
        <p:nvGraphicFramePr>
          <p:cNvPr id="15" name="Group 20"/>
          <p:cNvGraphicFramePr>
            <a:graphicFrameLocks noGrp="1"/>
          </p:cNvGraphicFramePr>
          <p:nvPr>
            <p:extLst>
              <p:ext uri="{D42A27DB-BD31-4B8C-83A1-F6EECF244321}">
                <p14:modId xmlns:p14="http://schemas.microsoft.com/office/powerpoint/2010/main" val="563505975"/>
              </p:ext>
            </p:extLst>
          </p:nvPr>
        </p:nvGraphicFramePr>
        <p:xfrm>
          <a:off x="404664" y="2267744"/>
          <a:ext cx="6337300" cy="6240964"/>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mn-cs"/>
                      </a:endParaRPr>
                    </a:p>
                    <a:p>
                      <a:r>
                        <a:rPr lang="en-US" sz="1600" b="1" dirty="0" smtClean="0"/>
                        <a:t>CAL</a:t>
                      </a:r>
                      <a:r>
                        <a:rPr lang="he-IL" sz="1600" dirty="0" smtClean="0"/>
                        <a:t>-יפתח תת אופציות לכיול ראשוני של המכשיר</a:t>
                      </a:r>
                    </a:p>
                    <a:p>
                      <a:r>
                        <a:rPr lang="he-IL" sz="1600" dirty="0" smtClean="0"/>
                        <a:t>        </a:t>
                      </a:r>
                      <a:r>
                        <a:rPr lang="en-US" sz="1600" dirty="0" smtClean="0"/>
                        <a:t>IF</a:t>
                      </a:r>
                      <a:r>
                        <a:rPr lang="he-IL" sz="1600" dirty="0" smtClean="0"/>
                        <a:t> , תדר , כיווני מסך </a:t>
                      </a:r>
                      <a:r>
                        <a:rPr lang="he-IL" sz="1600" dirty="0" err="1" smtClean="0"/>
                        <a:t>וכו</a:t>
                      </a:r>
                      <a:r>
                        <a:rPr lang="he-IL" sz="1600" dirty="0" smtClean="0"/>
                        <a:t>.....</a:t>
                      </a:r>
                    </a:p>
                    <a:p>
                      <a:endParaRPr lang="he-IL" sz="1600" dirty="0" smtClean="0"/>
                    </a:p>
                    <a:p>
                      <a:endParaRPr lang="en-US" sz="1600" dirty="0" smtClean="0"/>
                    </a:p>
                    <a:p>
                      <a:r>
                        <a:rPr lang="en-US" sz="1600" b="1" dirty="0" smtClean="0"/>
                        <a:t>RECALL</a:t>
                      </a:r>
                      <a:r>
                        <a:rPr lang="he-IL" sz="1600" dirty="0" smtClean="0"/>
                        <a:t>-מאפשר קריאת נתונים מתוך תא זיכרון</a:t>
                      </a:r>
                    </a:p>
                    <a:p>
                      <a:endParaRPr lang="he-IL" sz="1600" dirty="0" smtClean="0"/>
                    </a:p>
                    <a:p>
                      <a:r>
                        <a:rPr lang="en-US" sz="1600" dirty="0" smtClean="0"/>
                        <a:t>LAST STATE</a:t>
                      </a:r>
                      <a:r>
                        <a:rPr lang="he-IL" sz="1600" dirty="0" smtClean="0"/>
                        <a:t>-קריאה לנתון מתוך תא זיכרון אחרון שנשמרו בו נתונים</a:t>
                      </a:r>
                    </a:p>
                    <a:p>
                      <a:endParaRPr lang="he-IL" sz="1600" dirty="0" smtClean="0"/>
                    </a:p>
                    <a:p>
                      <a:r>
                        <a:rPr lang="en-US" sz="1600" dirty="0" smtClean="0"/>
                        <a:t>RECALL STATE</a:t>
                      </a:r>
                      <a:r>
                        <a:rPr lang="he-IL" sz="1600" dirty="0" smtClean="0"/>
                        <a:t>-קריאה לנתון מתוך כל אחד מ-10 תאי הזיכרון הנדיף</a:t>
                      </a:r>
                    </a:p>
                    <a:p>
                      <a:endParaRPr lang="he-IL" sz="1600" dirty="0" smtClean="0"/>
                    </a:p>
                    <a:p>
                      <a:r>
                        <a:rPr lang="en-US" sz="1600" dirty="0" smtClean="0"/>
                        <a:t>RECALL TO TR A</a:t>
                      </a:r>
                      <a:r>
                        <a:rPr lang="he-IL" sz="1600" dirty="0" smtClean="0"/>
                        <a:t>-קריאה לנתון מתוך אחד מ-8 תאי הזיכרון בקבוצה </a:t>
                      </a:r>
                      <a:r>
                        <a:rPr lang="en-US" sz="1600" dirty="0" smtClean="0"/>
                        <a:t>A</a:t>
                      </a:r>
                      <a:r>
                        <a:rPr lang="he-IL" sz="1600" dirty="0" smtClean="0"/>
                        <a:t> </a:t>
                      </a:r>
                    </a:p>
                    <a:p>
                      <a:r>
                        <a:rPr lang="he-IL" sz="1600" dirty="0" smtClean="0"/>
                        <a:t> </a:t>
                      </a:r>
                      <a:r>
                        <a:rPr lang="en-US" sz="1600" dirty="0" smtClean="0"/>
                        <a:t> </a:t>
                      </a:r>
                    </a:p>
                    <a:p>
                      <a:r>
                        <a:rPr lang="en-US" sz="1600" dirty="0" smtClean="0"/>
                        <a:t>RECALL TO TR B</a:t>
                      </a:r>
                      <a:r>
                        <a:rPr lang="he-IL" sz="1600" dirty="0" smtClean="0"/>
                        <a:t>-קריאה לנתון מתוך אחד מ-8 תאי הזיכרון בקבוצה </a:t>
                      </a:r>
                      <a:r>
                        <a:rPr lang="en-US" sz="1600" dirty="0" smtClean="0"/>
                        <a:t>B</a:t>
                      </a:r>
                      <a:r>
                        <a:rPr lang="he-IL" sz="1600" dirty="0" smtClean="0"/>
                        <a:t> </a:t>
                      </a:r>
                      <a:endParaRPr lang="en-US" sz="1600" dirty="0" smtClean="0"/>
                    </a:p>
                    <a:p>
                      <a:r>
                        <a:rPr lang="he-IL" sz="1600" dirty="0" smtClean="0"/>
                        <a:t>  </a:t>
                      </a:r>
                    </a:p>
                    <a:p>
                      <a:r>
                        <a:rPr lang="en-US" sz="1600" dirty="0" smtClean="0"/>
                        <a:t>RECALL ERRORS</a:t>
                      </a:r>
                      <a:r>
                        <a:rPr lang="he-IL" sz="1600" dirty="0" smtClean="0"/>
                        <a:t>- קריאה להודעת שגיאה אחרונה (ניתן לעבור בין  השגיאות האחרונות</a:t>
                      </a:r>
                      <a:r>
                        <a:rPr lang="he-IL" sz="1600" baseline="0" dirty="0" smtClean="0"/>
                        <a:t> באמצעות מקשי </a:t>
                      </a:r>
                      <a:r>
                        <a:rPr lang="en-US" sz="1600" baseline="0" dirty="0" smtClean="0"/>
                        <a:t>STEP</a:t>
                      </a:r>
                      <a:r>
                        <a:rPr lang="he-IL" sz="1600" baseline="0" dirty="0" smtClean="0"/>
                        <a:t> )</a:t>
                      </a:r>
                      <a:endParaRPr lang="he-IL" sz="1600" dirty="0" smtClean="0"/>
                    </a:p>
                    <a:p>
                      <a:r>
                        <a:rPr lang="he-IL" sz="1600" dirty="0" smtClean="0"/>
                        <a:t> </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6" name="TextBox 15"/>
          <p:cNvSpPr txBox="1"/>
          <p:nvPr/>
        </p:nvSpPr>
        <p:spPr>
          <a:xfrm>
            <a:off x="1735915" y="2699792"/>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2207347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14</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2747949391"/>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800" b="0" i="0" u="none" strike="noStrike" cap="none" normalizeH="0" baseline="0" dirty="0" smtClean="0">
                        <a:ln>
                          <a:noFill/>
                        </a:ln>
                        <a:solidFill>
                          <a:schemeClr val="tx1"/>
                        </a:solidFill>
                        <a:effectLst/>
                        <a:latin typeface="Arial" pitchFamily="34" charset="0"/>
                        <a:cs typeface="+mn-cs"/>
                      </a:endParaRPr>
                    </a:p>
                    <a:p>
                      <a:r>
                        <a:rPr lang="en-US" sz="1600" b="1" dirty="0" smtClean="0"/>
                        <a:t>PLOT</a:t>
                      </a:r>
                      <a:r>
                        <a:rPr lang="he-IL" sz="1600" dirty="0" smtClean="0"/>
                        <a:t>-מאפשר הצגה של תצוגת הספקטרום במחשב</a:t>
                      </a:r>
                    </a:p>
                    <a:p>
                      <a:endParaRPr lang="he-IL" sz="1600" dirty="0" smtClean="0"/>
                    </a:p>
                    <a:p>
                      <a:endParaRPr lang="he-IL" sz="1600" dirty="0" smtClean="0"/>
                    </a:p>
                    <a:p>
                      <a:r>
                        <a:rPr lang="he-IL" sz="1600" b="1" dirty="0" smtClean="0"/>
                        <a:t>פקדי תצוגה משתנים</a:t>
                      </a:r>
                      <a:r>
                        <a:rPr lang="he-IL" sz="1600" dirty="0" smtClean="0"/>
                        <a:t>-סדרת פקדים המאפשרת גלישה לתת פונקציות בהתאם לפונקציה הראשית שנבחרה </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679723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15</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1196157048"/>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mn-cs"/>
                      </a:endParaRPr>
                    </a:p>
                    <a:p>
                      <a:pPr algn="r" eaLnBrk="1" hangingPunct="1">
                        <a:defRPr/>
                      </a:pPr>
                      <a:r>
                        <a:rPr kumimoji="0" lang="he-IL" sz="1600" b="0" i="0" u="none" strike="noStrike" cap="none" normalizeH="0" baseline="0" dirty="0" smtClean="0">
                          <a:ln>
                            <a:noFill/>
                          </a:ln>
                          <a:solidFill>
                            <a:schemeClr val="tx1"/>
                          </a:solidFill>
                          <a:effectLst/>
                          <a:latin typeface="Arial" pitchFamily="34" charset="0"/>
                          <a:cs typeface="+mn-cs"/>
                        </a:rPr>
                        <a:t>כניסת האות הנבדק מתחברת למוצא מחולל אותות </a:t>
                      </a:r>
                      <a:r>
                        <a:rPr kumimoji="0" lang="en-US" sz="1600" b="0" i="0" u="none" strike="noStrike" cap="none" normalizeH="0" baseline="0" dirty="0" smtClean="0">
                          <a:ln>
                            <a:noFill/>
                          </a:ln>
                          <a:solidFill>
                            <a:schemeClr val="tx1"/>
                          </a:solidFill>
                          <a:effectLst/>
                          <a:latin typeface="Arial" pitchFamily="34" charset="0"/>
                          <a:cs typeface="+mn-cs"/>
                        </a:rPr>
                        <a:t>RF</a:t>
                      </a:r>
                      <a:r>
                        <a:rPr kumimoji="0" lang="he-IL" sz="1600" b="0" i="0" u="none" strike="noStrike" cap="none" normalizeH="0" baseline="0" dirty="0" smtClean="0">
                          <a:ln>
                            <a:noFill/>
                          </a:ln>
                          <a:solidFill>
                            <a:schemeClr val="tx1"/>
                          </a:solidFill>
                          <a:effectLst/>
                          <a:latin typeface="Arial" pitchFamily="34" charset="0"/>
                          <a:cs typeface="+mn-cs"/>
                        </a:rPr>
                        <a:t> או כל מכשיר אשר מייצר גל </a:t>
                      </a:r>
                      <a:r>
                        <a:rPr kumimoji="0" lang="en-US" sz="1600" b="0" i="0" u="none" strike="noStrike" cap="none" normalizeH="0" baseline="0" dirty="0" smtClean="0">
                          <a:ln>
                            <a:noFill/>
                          </a:ln>
                          <a:solidFill>
                            <a:schemeClr val="tx1"/>
                          </a:solidFill>
                          <a:effectLst/>
                          <a:latin typeface="Arial" pitchFamily="34" charset="0"/>
                          <a:cs typeface="+mn-cs"/>
                        </a:rPr>
                        <a:t>RF</a:t>
                      </a:r>
                      <a:r>
                        <a:rPr kumimoji="0" lang="he-IL" sz="1600" b="0" i="0" u="none" strike="noStrike" cap="none" normalizeH="0" baseline="0" dirty="0" smtClean="0">
                          <a:ln>
                            <a:noFill/>
                          </a:ln>
                          <a:solidFill>
                            <a:schemeClr val="tx1"/>
                          </a:solidFill>
                          <a:effectLst/>
                          <a:latin typeface="Arial" pitchFamily="34" charset="0"/>
                          <a:cs typeface="+mn-cs"/>
                        </a:rPr>
                        <a:t> אותו נרצה לבדוק או לראות</a:t>
                      </a: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916832" y="4202668"/>
            <a:ext cx="4608512" cy="369332"/>
          </a:xfrm>
          <a:prstGeom prst="rect">
            <a:avLst/>
          </a:prstGeom>
          <a:noFill/>
          <a:ln>
            <a:solidFill>
              <a:schemeClr val="tx1"/>
            </a:solidFill>
          </a:ln>
        </p:spPr>
        <p:txBody>
          <a:bodyPr wrap="square" rtlCol="1">
            <a:spAutoFit/>
          </a:bodyPr>
          <a:lstStyle/>
          <a:p>
            <a:r>
              <a:rPr lang="he-IL" dirty="0"/>
              <a:t>החניך יחזור על אופן חיבור נתח האותות למעגל</a:t>
            </a:r>
          </a:p>
        </p:txBody>
      </p:sp>
      <p:pic>
        <p:nvPicPr>
          <p:cNvPr id="13" name="Picture 123" descr="MVC-897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3853" y="5763678"/>
            <a:ext cx="3808547" cy="253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36"/>
          <p:cNvGrpSpPr>
            <a:grpSpLocks/>
          </p:cNvGrpSpPr>
          <p:nvPr/>
        </p:nvGrpSpPr>
        <p:grpSpPr bwMode="auto">
          <a:xfrm>
            <a:off x="3992831" y="5508070"/>
            <a:ext cx="2408128" cy="1843881"/>
            <a:chOff x="2699" y="427"/>
            <a:chExt cx="2925" cy="2323"/>
          </a:xfrm>
        </p:grpSpPr>
        <p:grpSp>
          <p:nvGrpSpPr>
            <p:cNvPr id="15" name="Group 134"/>
            <p:cNvGrpSpPr>
              <a:grpSpLocks/>
            </p:cNvGrpSpPr>
            <p:nvPr/>
          </p:nvGrpSpPr>
          <p:grpSpPr bwMode="auto">
            <a:xfrm>
              <a:off x="2699" y="1797"/>
              <a:ext cx="1519" cy="953"/>
              <a:chOff x="2676" y="1797"/>
              <a:chExt cx="1542" cy="1634"/>
            </a:xfrm>
          </p:grpSpPr>
          <p:sp>
            <p:nvSpPr>
              <p:cNvPr id="17" name="Line 127"/>
              <p:cNvSpPr>
                <a:spLocks noChangeShapeType="1"/>
              </p:cNvSpPr>
              <p:nvPr/>
            </p:nvSpPr>
            <p:spPr bwMode="auto">
              <a:xfrm>
                <a:off x="2676" y="1797"/>
                <a:ext cx="1542" cy="136"/>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18" name="Line 129"/>
              <p:cNvSpPr>
                <a:spLocks noChangeShapeType="1"/>
              </p:cNvSpPr>
              <p:nvPr/>
            </p:nvSpPr>
            <p:spPr bwMode="auto">
              <a:xfrm flipH="1">
                <a:off x="4127" y="1933"/>
                <a:ext cx="91" cy="1498"/>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19" name="Line 130"/>
              <p:cNvSpPr>
                <a:spLocks noChangeShapeType="1"/>
              </p:cNvSpPr>
              <p:nvPr/>
            </p:nvSpPr>
            <p:spPr bwMode="auto">
              <a:xfrm flipH="1" flipV="1">
                <a:off x="2676" y="3248"/>
                <a:ext cx="1451" cy="18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20" name="Line 131"/>
              <p:cNvSpPr>
                <a:spLocks noChangeShapeType="1"/>
              </p:cNvSpPr>
              <p:nvPr/>
            </p:nvSpPr>
            <p:spPr bwMode="auto">
              <a:xfrm>
                <a:off x="2676" y="1797"/>
                <a:ext cx="0" cy="145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grpSp>
        <p:sp>
          <p:nvSpPr>
            <p:cNvPr id="16" name="AutoShape 132"/>
            <p:cNvSpPr>
              <a:spLocks noChangeArrowheads="1"/>
            </p:cNvSpPr>
            <p:nvPr/>
          </p:nvSpPr>
          <p:spPr bwMode="auto">
            <a:xfrm>
              <a:off x="3288" y="427"/>
              <a:ext cx="2336" cy="871"/>
            </a:xfrm>
            <a:prstGeom prst="wedgeRectCallout">
              <a:avLst>
                <a:gd name="adj1" fmla="val -41051"/>
                <a:gd name="adj2" fmla="val 147426"/>
              </a:avLst>
            </a:prstGeom>
            <a:solidFill>
              <a:schemeClr val="bg1"/>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he-IL" sz="1400" b="1" dirty="0">
                  <a:ln>
                    <a:solidFill>
                      <a:sysClr val="windowText" lastClr="000000"/>
                    </a:solidFill>
                  </a:ln>
                  <a:solidFill>
                    <a:srgbClr val="0066FF"/>
                  </a:solidFill>
                  <a:cs typeface="David" pitchFamily="34" charset="-79"/>
                </a:rPr>
                <a:t>לחיצה על אחד הלחצנים תפתח תפריט בתצוגה</a:t>
              </a:r>
              <a:endParaRPr lang="en-US" sz="1400" b="1" dirty="0">
                <a:ln>
                  <a:solidFill>
                    <a:sysClr val="windowText" lastClr="000000"/>
                  </a:solidFill>
                </a:ln>
                <a:solidFill>
                  <a:srgbClr val="0066FF"/>
                </a:solidFill>
                <a:cs typeface="David" pitchFamily="34" charset="-79"/>
              </a:endParaRPr>
            </a:p>
          </p:txBody>
        </p:sp>
      </p:grpSp>
      <p:grpSp>
        <p:nvGrpSpPr>
          <p:cNvPr id="21" name="Group 144"/>
          <p:cNvGrpSpPr>
            <a:grpSpLocks/>
          </p:cNvGrpSpPr>
          <p:nvPr/>
        </p:nvGrpSpPr>
        <p:grpSpPr bwMode="auto">
          <a:xfrm>
            <a:off x="1989237" y="5507926"/>
            <a:ext cx="2046703" cy="2204244"/>
            <a:chOff x="371" y="472"/>
            <a:chExt cx="2486" cy="2777"/>
          </a:xfrm>
        </p:grpSpPr>
        <p:grpSp>
          <p:nvGrpSpPr>
            <p:cNvPr id="22" name="Group 138"/>
            <p:cNvGrpSpPr>
              <a:grpSpLocks/>
            </p:cNvGrpSpPr>
            <p:nvPr/>
          </p:nvGrpSpPr>
          <p:grpSpPr bwMode="auto">
            <a:xfrm>
              <a:off x="2336" y="1842"/>
              <a:ext cx="317" cy="1407"/>
              <a:chOff x="2676" y="1797"/>
              <a:chExt cx="1542" cy="1634"/>
            </a:xfrm>
          </p:grpSpPr>
          <p:sp>
            <p:nvSpPr>
              <p:cNvPr id="24" name="Line 139"/>
              <p:cNvSpPr>
                <a:spLocks noChangeShapeType="1"/>
              </p:cNvSpPr>
              <p:nvPr/>
            </p:nvSpPr>
            <p:spPr bwMode="auto">
              <a:xfrm>
                <a:off x="2676" y="1797"/>
                <a:ext cx="1542" cy="136"/>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25" name="Line 140"/>
              <p:cNvSpPr>
                <a:spLocks noChangeShapeType="1"/>
              </p:cNvSpPr>
              <p:nvPr/>
            </p:nvSpPr>
            <p:spPr bwMode="auto">
              <a:xfrm flipH="1">
                <a:off x="4127" y="1933"/>
                <a:ext cx="91" cy="1498"/>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26" name="Line 141"/>
              <p:cNvSpPr>
                <a:spLocks noChangeShapeType="1"/>
              </p:cNvSpPr>
              <p:nvPr/>
            </p:nvSpPr>
            <p:spPr bwMode="auto">
              <a:xfrm flipH="1" flipV="1">
                <a:off x="2676" y="3248"/>
                <a:ext cx="1451" cy="18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sp>
            <p:nvSpPr>
              <p:cNvPr id="27" name="Line 142"/>
              <p:cNvSpPr>
                <a:spLocks noChangeShapeType="1"/>
              </p:cNvSpPr>
              <p:nvPr/>
            </p:nvSpPr>
            <p:spPr bwMode="auto">
              <a:xfrm>
                <a:off x="2676" y="1797"/>
                <a:ext cx="0" cy="145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1100"/>
              </a:p>
            </p:txBody>
          </p:sp>
        </p:grpSp>
        <p:sp>
          <p:nvSpPr>
            <p:cNvPr id="23" name="AutoShape 143"/>
            <p:cNvSpPr>
              <a:spLocks noChangeArrowheads="1"/>
            </p:cNvSpPr>
            <p:nvPr/>
          </p:nvSpPr>
          <p:spPr bwMode="auto">
            <a:xfrm>
              <a:off x="371" y="472"/>
              <a:ext cx="2486" cy="871"/>
            </a:xfrm>
            <a:prstGeom prst="wedgeRectCallout">
              <a:avLst>
                <a:gd name="adj1" fmla="val 33176"/>
                <a:gd name="adj2" fmla="val 142648"/>
              </a:avLst>
            </a:prstGeom>
            <a:solidFill>
              <a:schemeClr val="bg1"/>
            </a:solidFill>
            <a:ln w="38100">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rtl="1">
                <a:defRPr/>
              </a:pPr>
              <a:r>
                <a:rPr lang="he-IL" sz="1400" b="1" dirty="0">
                  <a:ln>
                    <a:solidFill>
                      <a:sysClr val="windowText" lastClr="000000"/>
                    </a:solidFill>
                  </a:ln>
                  <a:solidFill>
                    <a:srgbClr val="0066FF"/>
                  </a:solidFill>
                  <a:cs typeface="David" pitchFamily="34" charset="-79"/>
                </a:rPr>
                <a:t>לחצנים לבחירת פונקציה מסוימת מהתפריט שבתצוגה.</a:t>
              </a:r>
              <a:endParaRPr lang="en-US" sz="1400" b="1" dirty="0">
                <a:ln>
                  <a:solidFill>
                    <a:sysClr val="windowText" lastClr="000000"/>
                  </a:solidFill>
                </a:ln>
                <a:solidFill>
                  <a:srgbClr val="0066FF"/>
                </a:solidFill>
                <a:cs typeface="David" pitchFamily="34" charset="-79"/>
              </a:endParaRPr>
            </a:p>
          </p:txBody>
        </p:sp>
      </p:grpSp>
      <p:sp>
        <p:nvSpPr>
          <p:cNvPr id="28" name="AutoShape 158"/>
          <p:cNvSpPr>
            <a:spLocks noChangeArrowheads="1"/>
          </p:cNvSpPr>
          <p:nvPr/>
        </p:nvSpPr>
        <p:spPr bwMode="auto">
          <a:xfrm>
            <a:off x="1739014" y="7687434"/>
            <a:ext cx="709677" cy="700990"/>
          </a:xfrm>
          <a:prstGeom prst="wedgeRectCallout">
            <a:avLst>
              <a:gd name="adj1" fmla="val 39213"/>
              <a:gd name="adj2" fmla="val -104995"/>
            </a:avLst>
          </a:prstGeom>
          <a:solidFill>
            <a:schemeClr val="bg1"/>
          </a:solidFill>
          <a:ln w="38100">
            <a:solidFill>
              <a:srgbClr val="FF3300"/>
            </a:solidFill>
            <a:miter lim="800000"/>
            <a:headEnd/>
            <a:tailEnd/>
          </a:ln>
          <a:effectLst/>
        </p:spPr>
        <p:txBody>
          <a:bodyPr/>
          <a:lstStyle/>
          <a:p>
            <a:pPr rtl="1">
              <a:defRPr/>
            </a:pPr>
            <a:r>
              <a:rPr lang="he-IL" sz="1400" b="1" dirty="0">
                <a:ln>
                  <a:solidFill>
                    <a:sysClr val="windowText" lastClr="000000"/>
                  </a:solidFill>
                </a:ln>
                <a:solidFill>
                  <a:srgbClr val="0066FF"/>
                </a:solidFill>
                <a:cs typeface="David" pitchFamily="34" charset="-79"/>
              </a:rPr>
              <a:t>לחצני הדלקה וכיבוי</a:t>
            </a:r>
            <a:endParaRPr lang="en-US" sz="1400" b="1" dirty="0">
              <a:ln>
                <a:solidFill>
                  <a:sysClr val="windowText" lastClr="000000"/>
                </a:solidFill>
              </a:ln>
              <a:solidFill>
                <a:srgbClr val="0066FF"/>
              </a:solidFill>
              <a:cs typeface="David" pitchFamily="34" charset="-79"/>
            </a:endParaRPr>
          </a:p>
        </p:txBody>
      </p:sp>
      <p:sp>
        <p:nvSpPr>
          <p:cNvPr id="29" name="AutoShape 160"/>
          <p:cNvSpPr>
            <a:spLocks noChangeArrowheads="1"/>
          </p:cNvSpPr>
          <p:nvPr/>
        </p:nvSpPr>
        <p:spPr bwMode="auto">
          <a:xfrm>
            <a:off x="2780928" y="7870643"/>
            <a:ext cx="826077" cy="733805"/>
          </a:xfrm>
          <a:prstGeom prst="wedgeRectCallout">
            <a:avLst>
              <a:gd name="adj1" fmla="val 2486"/>
              <a:gd name="adj2" fmla="val -65009"/>
            </a:avLst>
          </a:prstGeom>
          <a:solidFill>
            <a:schemeClr val="bg1"/>
          </a:solidFill>
          <a:ln w="38100">
            <a:solidFill>
              <a:srgbClr val="FF3300"/>
            </a:solidFill>
            <a:miter lim="800000"/>
            <a:headEnd/>
            <a:tailEnd/>
          </a:ln>
          <a:effectLst/>
        </p:spPr>
        <p:txBody>
          <a:bodyPr/>
          <a:lstStyle/>
          <a:p>
            <a:pPr rtl="1">
              <a:defRPr/>
            </a:pPr>
            <a:r>
              <a:rPr lang="he-IL" sz="1400" b="1" dirty="0">
                <a:ln>
                  <a:solidFill>
                    <a:sysClr val="windowText" lastClr="000000"/>
                  </a:solidFill>
                </a:ln>
                <a:solidFill>
                  <a:srgbClr val="0066FF"/>
                </a:solidFill>
                <a:cs typeface="David" pitchFamily="34" charset="-79"/>
              </a:rPr>
              <a:t>כניסת האות הנבדק</a:t>
            </a:r>
            <a:endParaRPr lang="en-US" sz="1400" b="1" dirty="0">
              <a:ln>
                <a:solidFill>
                  <a:sysClr val="windowText" lastClr="000000"/>
                </a:solidFill>
              </a:ln>
              <a:solidFill>
                <a:srgbClr val="0066FF"/>
              </a:solidFill>
              <a:cs typeface="David" pitchFamily="34" charset="-79"/>
            </a:endParaRPr>
          </a:p>
        </p:txBody>
      </p:sp>
    </p:spTree>
    <p:extLst>
      <p:ext uri="{BB962C8B-B14F-4D97-AF65-F5344CB8AC3E}">
        <p14:creationId xmlns:p14="http://schemas.microsoft.com/office/powerpoint/2010/main" val="3451483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16</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2016178646"/>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חיבור הספקטרום </a:t>
                      </a:r>
                      <a:r>
                        <a:rPr kumimoji="0" lang="he-IL" sz="1400" b="0" i="0" u="none" strike="noStrike" cap="none" normalizeH="0" baseline="0" dirty="0" err="1" smtClean="0">
                          <a:ln>
                            <a:noFill/>
                          </a:ln>
                          <a:solidFill>
                            <a:schemeClr val="tx1"/>
                          </a:solidFill>
                          <a:effectLst/>
                          <a:latin typeface="Arial" pitchFamily="34" charset="0"/>
                          <a:cs typeface="+mn-cs"/>
                        </a:rPr>
                        <a:t>אנלייזר</a:t>
                      </a:r>
                      <a:r>
                        <a:rPr kumimoji="0" lang="he-IL" sz="1400" b="0" i="0" u="none" strike="noStrike" cap="none" normalizeH="0" baseline="0" dirty="0" smtClean="0">
                          <a:ln>
                            <a:noFill/>
                          </a:ln>
                          <a:solidFill>
                            <a:schemeClr val="tx1"/>
                          </a:solidFill>
                          <a:effectLst/>
                          <a:latin typeface="Arial" pitchFamily="34" charset="0"/>
                          <a:cs typeface="+mn-cs"/>
                        </a:rPr>
                        <a:t> למחולל האותות יעשה בחיבור מסוג </a:t>
                      </a:r>
                      <a:r>
                        <a:rPr kumimoji="0" lang="en-US" sz="1400" b="0" i="0" u="none" strike="noStrike" cap="none" normalizeH="0" baseline="0" dirty="0" smtClean="0">
                          <a:ln>
                            <a:noFill/>
                          </a:ln>
                          <a:solidFill>
                            <a:schemeClr val="tx1"/>
                          </a:solidFill>
                          <a:effectLst/>
                          <a:latin typeface="Arial" pitchFamily="34" charset="0"/>
                          <a:cs typeface="+mn-cs"/>
                        </a:rPr>
                        <a:t>N-TYPE</a:t>
                      </a: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39863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15"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17</a:t>
            </a:fld>
            <a:endParaRPr lang="he-IL"/>
          </a:p>
        </p:txBody>
      </p:sp>
      <p:graphicFrame>
        <p:nvGraphicFramePr>
          <p:cNvPr id="16" name="Group 20"/>
          <p:cNvGraphicFramePr>
            <a:graphicFrameLocks noGrp="1"/>
          </p:cNvGraphicFramePr>
          <p:nvPr>
            <p:extLst>
              <p:ext uri="{D42A27DB-BD31-4B8C-83A1-F6EECF244321}">
                <p14:modId xmlns:p14="http://schemas.microsoft.com/office/powerpoint/2010/main" val="462074047"/>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התוצאה הינה בצורת ספקטרום , משמע עוצמה בתלות בתדר.</a:t>
                      </a: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ככל שנגדיל את טווח התדרים נראה את הספקטרום בצורה פחות מדויקת,</a:t>
                      </a: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ולהפך אם נקטין את טווח התדרים ניכנס יותר "פנימה" אל תוך הספקטרום ונראה אותו בצורה טובה ומדויקת יותר (נוכל לראות את השינויים הקטנים).</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7" name="TextBox 16"/>
          <p:cNvSpPr txBox="1"/>
          <p:nvPr/>
        </p:nvSpPr>
        <p:spPr>
          <a:xfrm>
            <a:off x="1772816" y="4283968"/>
            <a:ext cx="4752528" cy="369332"/>
          </a:xfrm>
          <a:prstGeom prst="rect">
            <a:avLst/>
          </a:prstGeom>
          <a:noFill/>
          <a:ln>
            <a:solidFill>
              <a:schemeClr val="tx1"/>
            </a:solidFill>
          </a:ln>
        </p:spPr>
        <p:txBody>
          <a:bodyPr wrap="square" rtlCol="1">
            <a:spAutoFit/>
          </a:bodyPr>
          <a:lstStyle/>
          <a:p>
            <a:r>
              <a:rPr lang="he-IL" dirty="0"/>
              <a:t>החניך יציין את התוצאות של נתח האותות ומשמעותן</a:t>
            </a:r>
          </a:p>
        </p:txBody>
      </p:sp>
    </p:spTree>
    <p:extLst>
      <p:ext uri="{BB962C8B-B14F-4D97-AF65-F5344CB8AC3E}">
        <p14:creationId xmlns:p14="http://schemas.microsoft.com/office/powerpoint/2010/main" val="3526690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18</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4134911281"/>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בנוסף כדי לראות את השינויים הקטנים בעוצמה יש לנו את היכולת להקטין את טווח העוצמה "להנמיך את התקרה".</a:t>
                      </a: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ציר ה-</a:t>
                      </a:r>
                      <a:r>
                        <a:rPr kumimoji="0" lang="en-US" sz="1400" b="0" i="0" u="none" strike="noStrike" cap="none" normalizeH="0" baseline="0" dirty="0" smtClean="0">
                          <a:ln>
                            <a:noFill/>
                          </a:ln>
                          <a:solidFill>
                            <a:schemeClr val="tx1"/>
                          </a:solidFill>
                          <a:effectLst/>
                          <a:latin typeface="Arial" pitchFamily="34" charset="0"/>
                          <a:cs typeface="+mn-cs"/>
                        </a:rPr>
                        <a:t>X</a:t>
                      </a:r>
                      <a:r>
                        <a:rPr kumimoji="0" lang="he-IL" sz="1400" b="0" i="0" u="none" strike="noStrike" cap="none" normalizeH="0" baseline="0" dirty="0" smtClean="0">
                          <a:ln>
                            <a:noFill/>
                          </a:ln>
                          <a:solidFill>
                            <a:schemeClr val="tx1"/>
                          </a:solidFill>
                          <a:effectLst/>
                          <a:latin typeface="Arial" pitchFamily="34" charset="0"/>
                          <a:cs typeface="+mn-cs"/>
                        </a:rPr>
                        <a:t> מייצג את התדר וציר ה-</a:t>
                      </a:r>
                      <a:r>
                        <a:rPr kumimoji="0" lang="en-US" sz="1400" b="0" i="0" u="none" strike="noStrike" cap="none" normalizeH="0" baseline="0" dirty="0" smtClean="0">
                          <a:ln>
                            <a:noFill/>
                          </a:ln>
                          <a:solidFill>
                            <a:schemeClr val="tx1"/>
                          </a:solidFill>
                          <a:effectLst/>
                          <a:latin typeface="Arial" pitchFamily="34" charset="0"/>
                          <a:cs typeface="+mn-cs"/>
                        </a:rPr>
                        <a:t>Y</a:t>
                      </a:r>
                      <a:r>
                        <a:rPr kumimoji="0" lang="he-IL" sz="1400" b="0" i="0" u="none" strike="noStrike" cap="none" normalizeH="0" baseline="0" dirty="0" smtClean="0">
                          <a:ln>
                            <a:noFill/>
                          </a:ln>
                          <a:solidFill>
                            <a:schemeClr val="tx1"/>
                          </a:solidFill>
                          <a:effectLst/>
                          <a:latin typeface="Arial" pitchFamily="34" charset="0"/>
                          <a:cs typeface="+mn-cs"/>
                        </a:rPr>
                        <a:t> מייצג את העוצמה.</a:t>
                      </a: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הקו האמצעי בצג מייצג את התדר אשר בחרנו בבורר התדרים בספקטרום </a:t>
                      </a:r>
                      <a:r>
                        <a:rPr kumimoji="0" lang="he-IL" sz="1400" b="0" i="0" u="none" strike="noStrike" cap="none" normalizeH="0" baseline="0" dirty="0" err="1" smtClean="0">
                          <a:ln>
                            <a:noFill/>
                          </a:ln>
                          <a:solidFill>
                            <a:schemeClr val="tx1"/>
                          </a:solidFill>
                          <a:effectLst/>
                          <a:latin typeface="Arial" pitchFamily="34" charset="0"/>
                          <a:cs typeface="+mn-cs"/>
                        </a:rPr>
                        <a:t>אנלייזר</a:t>
                      </a:r>
                      <a:r>
                        <a:rPr kumimoji="0" lang="he-IL" sz="1400" b="0" i="0" u="none" strike="noStrike" cap="none" normalizeH="0" baseline="0" dirty="0" smtClean="0">
                          <a:ln>
                            <a:noFill/>
                          </a:ln>
                          <a:solidFill>
                            <a:schemeClr val="tx1"/>
                          </a:solidFill>
                          <a:effectLst/>
                          <a:latin typeface="Arial" pitchFamily="34" charset="0"/>
                          <a:cs typeface="+mn-cs"/>
                        </a:rPr>
                        <a:t>.</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72816" y="4283968"/>
            <a:ext cx="4752528" cy="369332"/>
          </a:xfrm>
          <a:prstGeom prst="rect">
            <a:avLst/>
          </a:prstGeom>
          <a:noFill/>
          <a:ln>
            <a:solidFill>
              <a:schemeClr val="tx1"/>
            </a:solidFill>
          </a:ln>
        </p:spPr>
        <p:txBody>
          <a:bodyPr wrap="square" rtlCol="1">
            <a:spAutoFit/>
          </a:bodyPr>
          <a:lstStyle/>
          <a:p>
            <a:r>
              <a:rPr lang="he-IL" dirty="0"/>
              <a:t>החניך יציין את התוצאות של נתח האותות ומשמעותן</a:t>
            </a:r>
          </a:p>
        </p:txBody>
      </p:sp>
    </p:spTree>
    <p:extLst>
      <p:ext uri="{BB962C8B-B14F-4D97-AF65-F5344CB8AC3E}">
        <p14:creationId xmlns:p14="http://schemas.microsoft.com/office/powerpoint/2010/main" val="21788437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12"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latin typeface="Arial" pitchFamily="34" charset="0"/>
                <a:cs typeface="Arial" pitchFamily="34" charset="0"/>
              </a:rPr>
              <a:t>19</a:t>
            </a:fld>
            <a:endParaRPr lang="he-IL">
              <a:latin typeface="Arial" pitchFamily="34" charset="0"/>
              <a:cs typeface="Arial" pitchFamily="34" charset="0"/>
            </a:endParaRPr>
          </a:p>
        </p:txBody>
      </p:sp>
      <p:graphicFrame>
        <p:nvGraphicFramePr>
          <p:cNvPr id="13" name="Group 20"/>
          <p:cNvGraphicFramePr>
            <a:graphicFrameLocks noGrp="1"/>
          </p:cNvGraphicFramePr>
          <p:nvPr>
            <p:extLst>
              <p:ext uri="{D42A27DB-BD31-4B8C-83A1-F6EECF244321}">
                <p14:modId xmlns:p14="http://schemas.microsoft.com/office/powerpoint/2010/main" val="905880004"/>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מטרות על ונק' עיקריות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לשיעור הבא</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4" name="Rectangle 2"/>
          <p:cNvSpPr txBox="1">
            <a:spLocks noChangeArrowheads="1"/>
          </p:cNvSpPr>
          <p:nvPr/>
        </p:nvSpPr>
        <p:spPr bwMode="auto">
          <a:xfrm>
            <a:off x="3790609" y="4059948"/>
            <a:ext cx="4695109" cy="115355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t" anchorCtr="0" compatLnSpc="1">
            <a:prstTxWarp prst="textNoShape">
              <a:avLst/>
            </a:prstTxWarp>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2800" dirty="0" smtClean="0">
                <a:latin typeface="Arial" pitchFamily="34" charset="0"/>
                <a:cs typeface="Arial" pitchFamily="34" charset="0"/>
              </a:rPr>
              <a:t>סיכום</a:t>
            </a:r>
          </a:p>
          <a:p>
            <a:endParaRPr lang="en-US" sz="2800" dirty="0" smtClean="0">
              <a:latin typeface="Arial" pitchFamily="34" charset="0"/>
              <a:cs typeface="Arial" pitchFamily="34" charset="0"/>
            </a:endParaRPr>
          </a:p>
        </p:txBody>
      </p:sp>
      <p:sp>
        <p:nvSpPr>
          <p:cNvPr id="21" name="TextBox 20"/>
          <p:cNvSpPr txBox="1"/>
          <p:nvPr/>
        </p:nvSpPr>
        <p:spPr>
          <a:xfrm>
            <a:off x="2220828" y="4636727"/>
            <a:ext cx="4336513" cy="830997"/>
          </a:xfrm>
          <a:prstGeom prst="rect">
            <a:avLst/>
          </a:prstGeom>
          <a:noFill/>
        </p:spPr>
        <p:txBody>
          <a:bodyPr wrap="square" rtlCol="1">
            <a:spAutoFit/>
          </a:bodyPr>
          <a:lstStyle/>
          <a:p>
            <a:r>
              <a:rPr lang="he-IL" sz="1600" dirty="0" smtClean="0">
                <a:latin typeface="Arial" pitchFamily="34" charset="0"/>
                <a:cs typeface="Arial" pitchFamily="34" charset="0"/>
              </a:rPr>
              <a:t>השיעור הכרנו את הספקטרום </a:t>
            </a:r>
            <a:r>
              <a:rPr lang="he-IL" sz="1600" dirty="0" err="1" smtClean="0">
                <a:latin typeface="Arial" pitchFamily="34" charset="0"/>
                <a:cs typeface="Arial" pitchFamily="34" charset="0"/>
              </a:rPr>
              <a:t>אנלייזר</a:t>
            </a:r>
            <a:r>
              <a:rPr lang="he-IL" sz="1600" dirty="0" smtClean="0">
                <a:latin typeface="Arial" pitchFamily="34" charset="0"/>
                <a:cs typeface="Arial" pitchFamily="34" charset="0"/>
              </a:rPr>
              <a:t> (נתח האותות) למדנו על תפקידו שימושיו אמצעי זהירות ואופן הפעלתו.</a:t>
            </a:r>
          </a:p>
        </p:txBody>
      </p:sp>
      <p:sp>
        <p:nvSpPr>
          <p:cNvPr id="22" name="TextBox 21"/>
          <p:cNvSpPr txBox="1"/>
          <p:nvPr/>
        </p:nvSpPr>
        <p:spPr>
          <a:xfrm>
            <a:off x="3707338" y="5554851"/>
            <a:ext cx="2760796"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כיצד אני פותח תפריט בתצוגה?</a:t>
            </a:r>
            <a:endParaRPr lang="he-IL" sz="1600" dirty="0">
              <a:solidFill>
                <a:srgbClr val="0000FF"/>
              </a:solidFill>
              <a:latin typeface="Arial" pitchFamily="34" charset="0"/>
              <a:cs typeface="Arial" pitchFamily="34" charset="0"/>
            </a:endParaRPr>
          </a:p>
        </p:txBody>
      </p:sp>
      <p:sp>
        <p:nvSpPr>
          <p:cNvPr id="23" name="TextBox 22"/>
          <p:cNvSpPr txBox="1"/>
          <p:nvPr/>
        </p:nvSpPr>
        <p:spPr>
          <a:xfrm>
            <a:off x="1328580" y="5896867"/>
            <a:ext cx="5118976" cy="338554"/>
          </a:xfrm>
          <a:prstGeom prst="rect">
            <a:avLst/>
          </a:prstGeom>
          <a:noFill/>
        </p:spPr>
        <p:txBody>
          <a:bodyPr wrap="square" rtlCol="1">
            <a:spAutoFit/>
          </a:bodyPr>
          <a:lstStyle/>
          <a:p>
            <a:r>
              <a:rPr lang="he-IL" sz="1600" dirty="0" smtClean="0">
                <a:latin typeface="Arial" pitchFamily="34" charset="0"/>
                <a:cs typeface="Arial" pitchFamily="34" charset="0"/>
              </a:rPr>
              <a:t>ע"י לחיצה על כל כפתור כל שהוא.</a:t>
            </a:r>
            <a:endParaRPr lang="he-IL" sz="1600" dirty="0">
              <a:latin typeface="Arial" pitchFamily="34" charset="0"/>
              <a:cs typeface="Arial" pitchFamily="34" charset="0"/>
            </a:endParaRPr>
          </a:p>
        </p:txBody>
      </p:sp>
      <p:sp>
        <p:nvSpPr>
          <p:cNvPr id="24" name="TextBox 23"/>
          <p:cNvSpPr txBox="1"/>
          <p:nvPr/>
        </p:nvSpPr>
        <p:spPr>
          <a:xfrm>
            <a:off x="2825472" y="6204378"/>
            <a:ext cx="3666628"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באיזה כבל נשתמש בחיבור הנתח אותות?</a:t>
            </a:r>
            <a:endParaRPr lang="en-US" sz="1600" dirty="0" smtClean="0">
              <a:solidFill>
                <a:srgbClr val="0000FF"/>
              </a:solidFill>
              <a:latin typeface="Arial" pitchFamily="34" charset="0"/>
              <a:cs typeface="Arial" pitchFamily="34" charset="0"/>
            </a:endParaRPr>
          </a:p>
        </p:txBody>
      </p:sp>
      <p:sp>
        <p:nvSpPr>
          <p:cNvPr id="25" name="TextBox 24"/>
          <p:cNvSpPr txBox="1"/>
          <p:nvPr/>
        </p:nvSpPr>
        <p:spPr>
          <a:xfrm>
            <a:off x="1373124" y="6584878"/>
            <a:ext cx="5118976" cy="338554"/>
          </a:xfrm>
          <a:prstGeom prst="rect">
            <a:avLst/>
          </a:prstGeom>
          <a:noFill/>
        </p:spPr>
        <p:txBody>
          <a:bodyPr wrap="square" rtlCol="1">
            <a:spAutoFit/>
          </a:bodyPr>
          <a:lstStyle/>
          <a:p>
            <a:r>
              <a:rPr lang="he-IL" sz="1600" dirty="0" smtClean="0">
                <a:latin typeface="Arial" pitchFamily="34" charset="0"/>
                <a:cs typeface="Arial" pitchFamily="34" charset="0"/>
              </a:rPr>
              <a:t>כבל עם חיבור מסוג </a:t>
            </a:r>
            <a:r>
              <a:rPr lang="en-US" sz="1600" dirty="0" smtClean="0">
                <a:latin typeface="Arial" pitchFamily="34" charset="0"/>
                <a:cs typeface="Arial" pitchFamily="34" charset="0"/>
              </a:rPr>
              <a:t>N-TYPE</a:t>
            </a:r>
            <a:r>
              <a:rPr lang="he-IL" sz="1600" dirty="0" smtClean="0">
                <a:latin typeface="Arial" pitchFamily="34" charset="0"/>
                <a:cs typeface="Arial" pitchFamily="34" charset="0"/>
              </a:rPr>
              <a:t> </a:t>
            </a:r>
            <a:endParaRPr lang="he-IL" sz="1600" dirty="0">
              <a:latin typeface="Arial" pitchFamily="34" charset="0"/>
              <a:cs typeface="Arial" pitchFamily="34" charset="0"/>
            </a:endParaRPr>
          </a:p>
        </p:txBody>
      </p:sp>
      <p:sp>
        <p:nvSpPr>
          <p:cNvPr id="26" name="TextBox 25"/>
          <p:cNvSpPr txBox="1"/>
          <p:nvPr/>
        </p:nvSpPr>
        <p:spPr>
          <a:xfrm>
            <a:off x="3189648" y="6962835"/>
            <a:ext cx="3278446"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מתי נשתמש בכפתור ה-</a:t>
            </a:r>
            <a:r>
              <a:rPr lang="en-US" sz="1600" dirty="0" smtClean="0">
                <a:solidFill>
                  <a:srgbClr val="0000FF"/>
                </a:solidFill>
                <a:latin typeface="Arial" pitchFamily="34" charset="0"/>
                <a:cs typeface="Arial" pitchFamily="34" charset="0"/>
              </a:rPr>
              <a:t>?PRESET</a:t>
            </a:r>
          </a:p>
        </p:txBody>
      </p:sp>
      <p:sp>
        <p:nvSpPr>
          <p:cNvPr id="27" name="TextBox 26"/>
          <p:cNvSpPr txBox="1"/>
          <p:nvPr/>
        </p:nvSpPr>
        <p:spPr>
          <a:xfrm>
            <a:off x="1373124" y="7389408"/>
            <a:ext cx="5118976" cy="338554"/>
          </a:xfrm>
          <a:prstGeom prst="rect">
            <a:avLst/>
          </a:prstGeom>
          <a:noFill/>
        </p:spPr>
        <p:txBody>
          <a:bodyPr wrap="square" rtlCol="1">
            <a:spAutoFit/>
          </a:bodyPr>
          <a:lstStyle/>
          <a:p>
            <a:r>
              <a:rPr lang="he-IL" sz="1600" dirty="0" smtClean="0">
                <a:latin typeface="Arial" pitchFamily="34" charset="0"/>
                <a:cs typeface="Arial" pitchFamily="34" charset="0"/>
              </a:rPr>
              <a:t>ביצוע </a:t>
            </a:r>
            <a:r>
              <a:rPr lang="en-US" sz="1600" dirty="0" smtClean="0">
                <a:latin typeface="Arial" pitchFamily="34" charset="0"/>
                <a:cs typeface="Arial" pitchFamily="34" charset="0"/>
              </a:rPr>
              <a:t>reset</a:t>
            </a:r>
            <a:r>
              <a:rPr lang="he-IL" sz="1600" dirty="0" smtClean="0">
                <a:latin typeface="Arial" pitchFamily="34" charset="0"/>
                <a:cs typeface="Arial" pitchFamily="34" charset="0"/>
              </a:rPr>
              <a:t> למכשיר</a:t>
            </a:r>
            <a:endParaRPr lang="he-IL" sz="1600" dirty="0">
              <a:latin typeface="Arial" pitchFamily="34" charset="0"/>
              <a:cs typeface="Arial" pitchFamily="34" charset="0"/>
            </a:endParaRPr>
          </a:p>
        </p:txBody>
      </p:sp>
      <p:sp>
        <p:nvSpPr>
          <p:cNvPr id="28" name="TextBox 27"/>
          <p:cNvSpPr txBox="1"/>
          <p:nvPr/>
        </p:nvSpPr>
        <p:spPr>
          <a:xfrm>
            <a:off x="392476" y="4250239"/>
            <a:ext cx="936104" cy="369332"/>
          </a:xfrm>
          <a:prstGeom prst="rect">
            <a:avLst/>
          </a:prstGeom>
          <a:solidFill>
            <a:schemeClr val="bg1">
              <a:lumMod val="85000"/>
            </a:schemeClr>
          </a:solidFill>
        </p:spPr>
        <p:txBody>
          <a:bodyPr wrap="square" rtlCol="1">
            <a:spAutoFit/>
          </a:bodyPr>
          <a:lstStyle/>
          <a:p>
            <a:r>
              <a:rPr lang="he-IL" dirty="0" smtClean="0"/>
              <a:t>3 דק'</a:t>
            </a:r>
            <a:endParaRPr lang="he-IL" dirty="0"/>
          </a:p>
        </p:txBody>
      </p:sp>
      <p:sp>
        <p:nvSpPr>
          <p:cNvPr id="29" name="TextBox 28"/>
          <p:cNvSpPr txBox="1"/>
          <p:nvPr/>
        </p:nvSpPr>
        <p:spPr>
          <a:xfrm>
            <a:off x="1635567" y="8028384"/>
            <a:ext cx="4856533" cy="338554"/>
          </a:xfrm>
          <a:prstGeom prst="rect">
            <a:avLst/>
          </a:prstGeom>
          <a:noFill/>
        </p:spPr>
        <p:txBody>
          <a:bodyPr wrap="square" rtlCol="1">
            <a:spAutoFit/>
          </a:bodyPr>
          <a:lstStyle/>
          <a:p>
            <a:r>
              <a:rPr lang="he-IL" sz="1600" dirty="0" smtClean="0"/>
              <a:t>בשיעור הבא נלמד על גישה לכרטיסים</a:t>
            </a:r>
            <a:endParaRPr lang="he-IL" sz="1600" dirty="0"/>
          </a:p>
        </p:txBody>
      </p:sp>
    </p:spTree>
    <p:extLst>
      <p:ext uri="{BB962C8B-B14F-4D97-AF65-F5344CB8AC3E}">
        <p14:creationId xmlns:p14="http://schemas.microsoft.com/office/powerpoint/2010/main" val="1325973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a:t>
            </a:fld>
            <a:endParaRPr lang="he-IL"/>
          </a:p>
        </p:txBody>
      </p:sp>
    </p:spTree>
    <p:extLst>
      <p:ext uri="{BB962C8B-B14F-4D97-AF65-F5344CB8AC3E}">
        <p14:creationId xmlns:p14="http://schemas.microsoft.com/office/powerpoint/2010/main" val="3807663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304800"/>
            <a:ext cx="5486400" cy="3086100"/>
          </a:xfrm>
        </p:spPr>
      </p:sp>
      <p:sp>
        <p:nvSpPr>
          <p:cNvPr id="16"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3</a:t>
            </a:fld>
            <a:endParaRPr lang="he-IL"/>
          </a:p>
        </p:txBody>
      </p:sp>
      <p:graphicFrame>
        <p:nvGraphicFramePr>
          <p:cNvPr id="17" name="Group 20"/>
          <p:cNvGraphicFramePr>
            <a:graphicFrameLocks noGrp="1"/>
          </p:cNvGraphicFramePr>
          <p:nvPr>
            <p:extLst>
              <p:ext uri="{D42A27DB-BD31-4B8C-83A1-F6EECF244321}">
                <p14:modId xmlns:p14="http://schemas.microsoft.com/office/powerpoint/2010/main" val="239154245"/>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ts val="0"/>
                        </a:spcBef>
                        <a:spcAft>
                          <a:spcPts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ts val="0"/>
                        </a:spcBef>
                        <a:spcAft>
                          <a:spcPts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marL="0" algn="r" eaLnBrk="1" hangingPunct="1">
                        <a:spcBef>
                          <a:spcPts val="0"/>
                        </a:spcBef>
                        <a:spcAft>
                          <a:spcPts val="0"/>
                        </a:spcAft>
                        <a:defRPr/>
                      </a:pPr>
                      <a:r>
                        <a:rPr kumimoji="0" lang="he-IL" sz="1400" b="0" i="0" u="none" strike="noStrike" cap="none" normalizeH="0" baseline="0" dirty="0" smtClean="0">
                          <a:ln>
                            <a:noFill/>
                          </a:ln>
                          <a:solidFill>
                            <a:schemeClr val="tx1"/>
                          </a:solidFill>
                          <a:effectLst/>
                          <a:latin typeface="Arial" pitchFamily="34" charset="0"/>
                          <a:cs typeface="Arial" pitchFamily="34" charset="0"/>
                        </a:rPr>
                        <a:t>גוף</a:t>
                      </a:r>
                    </a:p>
                    <a:p>
                      <a:pPr marL="0" lvl="1" eaLnBrk="1" hangingPunct="1">
                        <a:lnSpc>
                          <a:spcPct val="90000"/>
                        </a:lnSpc>
                        <a:spcBef>
                          <a:spcPts val="0"/>
                        </a:spcBef>
                        <a:spcAft>
                          <a:spcPts val="0"/>
                        </a:spcAft>
                        <a:defRPr/>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marL="0" lvl="1" eaLnBrk="1" hangingPunct="1">
                        <a:lnSpc>
                          <a:spcPct val="90000"/>
                        </a:lnSpc>
                        <a:spcBef>
                          <a:spcPts val="0"/>
                        </a:spcBef>
                        <a:spcAft>
                          <a:spcPts val="0"/>
                        </a:spcAft>
                        <a:defRPr/>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marL="0" lvl="1" algn="r" eaLnBrk="1" hangingPunct="1">
                        <a:lnSpc>
                          <a:spcPct val="90000"/>
                        </a:lnSpc>
                        <a:spcBef>
                          <a:spcPts val="0"/>
                        </a:spcBef>
                        <a:spcAft>
                          <a:spcPts val="0"/>
                        </a:spcAft>
                        <a:defRPr/>
                      </a:pPr>
                      <a:endParaRPr lang="he-IL" sz="1600" b="0" dirty="0" smtClean="0">
                        <a:latin typeface="Arial" pitchFamily="34" charset="0"/>
                        <a:cs typeface="Arial" pitchFamily="34" charset="0"/>
                      </a:endParaRPr>
                    </a:p>
                    <a:p>
                      <a:pPr marL="0" lvl="1" algn="r" eaLnBrk="1" hangingPunct="1">
                        <a:lnSpc>
                          <a:spcPct val="90000"/>
                        </a:lnSpc>
                        <a:spcBef>
                          <a:spcPts val="0"/>
                        </a:spcBef>
                        <a:spcAft>
                          <a:spcPts val="0"/>
                        </a:spcAft>
                        <a:defRPr/>
                      </a:pPr>
                      <a:r>
                        <a:rPr lang="he-IL" sz="1600" b="0" dirty="0" err="1" smtClean="0">
                          <a:latin typeface="Arial" pitchFamily="34" charset="0"/>
                          <a:cs typeface="Arial" pitchFamily="34" charset="0"/>
                        </a:rPr>
                        <a:t>צב"ד</a:t>
                      </a:r>
                      <a:r>
                        <a:rPr lang="he-IL" sz="1600" b="0" dirty="0" smtClean="0">
                          <a:latin typeface="Arial" pitchFamily="34" charset="0"/>
                          <a:cs typeface="Arial" pitchFamily="34" charset="0"/>
                        </a:rPr>
                        <a:t> </a:t>
                      </a:r>
                      <a:r>
                        <a:rPr lang="en-US" sz="1600" b="0" dirty="0" smtClean="0">
                          <a:latin typeface="Arial" pitchFamily="34" charset="0"/>
                          <a:cs typeface="Arial" pitchFamily="34" charset="0"/>
                        </a:rPr>
                        <a:t>RF</a:t>
                      </a:r>
                      <a:r>
                        <a:rPr lang="he-IL" sz="1600" b="0" dirty="0" smtClean="0">
                          <a:latin typeface="Arial" pitchFamily="34" charset="0"/>
                          <a:cs typeface="Arial" pitchFamily="34" charset="0"/>
                        </a:rPr>
                        <a:t> למדידת סיגנלים (אותות) בתחום תדרים רחב.</a:t>
                      </a:r>
                    </a:p>
                    <a:p>
                      <a:pPr marL="0" lvl="1" algn="r" eaLnBrk="1" hangingPunct="1">
                        <a:lnSpc>
                          <a:spcPct val="90000"/>
                        </a:lnSpc>
                        <a:spcBef>
                          <a:spcPts val="0"/>
                        </a:spcBef>
                        <a:spcAft>
                          <a:spcPts val="0"/>
                        </a:spcAft>
                        <a:defRPr/>
                      </a:pPr>
                      <a:endParaRPr lang="he-IL" sz="1600" b="0" dirty="0" smtClean="0">
                        <a:latin typeface="Arial" pitchFamily="34" charset="0"/>
                        <a:cs typeface="Arial" pitchFamily="34" charset="0"/>
                      </a:endParaRPr>
                    </a:p>
                    <a:p>
                      <a:pPr marL="0" lvl="1" algn="r" eaLnBrk="1" hangingPunct="1">
                        <a:lnSpc>
                          <a:spcPct val="90000"/>
                        </a:lnSpc>
                        <a:spcBef>
                          <a:spcPts val="0"/>
                        </a:spcBef>
                        <a:spcAft>
                          <a:spcPts val="0"/>
                        </a:spcAft>
                        <a:defRPr/>
                      </a:pPr>
                      <a:r>
                        <a:rPr lang="he-IL" sz="1600" b="1" u="none" dirty="0" smtClean="0">
                          <a:latin typeface="Arial" pitchFamily="34" charset="0"/>
                          <a:cs typeface="Arial" pitchFamily="34" charset="0"/>
                        </a:rPr>
                        <a:t>מתחי הפעלה:</a:t>
                      </a:r>
                    </a:p>
                    <a:p>
                      <a:pPr marL="0" lvl="1" algn="r" eaLnBrk="1" hangingPunct="1">
                        <a:lnSpc>
                          <a:spcPct val="90000"/>
                        </a:lnSpc>
                        <a:spcBef>
                          <a:spcPts val="0"/>
                        </a:spcBef>
                        <a:spcAft>
                          <a:spcPts val="0"/>
                        </a:spcAft>
                        <a:defRPr/>
                      </a:pPr>
                      <a:r>
                        <a:rPr lang="he-IL" sz="1600" b="0" dirty="0" smtClean="0">
                          <a:latin typeface="Arial" pitchFamily="34" charset="0"/>
                          <a:cs typeface="Arial" pitchFamily="34" charset="0"/>
                        </a:rPr>
                        <a:t>מתחי הפעלה שאיתם עובדים בישראל: </a:t>
                      </a:r>
                      <a:r>
                        <a:rPr lang="en-US" sz="1600" b="0" dirty="0" smtClean="0">
                          <a:latin typeface="Arial" pitchFamily="34" charset="0"/>
                          <a:cs typeface="Arial" pitchFamily="34" charset="0"/>
                        </a:rPr>
                        <a:t>195-250VAC   50Hz</a:t>
                      </a:r>
                    </a:p>
                    <a:p>
                      <a:pPr marL="0" lvl="1" algn="r" eaLnBrk="1" hangingPunct="1">
                        <a:lnSpc>
                          <a:spcPct val="90000"/>
                        </a:lnSpc>
                        <a:spcBef>
                          <a:spcPts val="0"/>
                        </a:spcBef>
                        <a:spcAft>
                          <a:spcPts val="0"/>
                        </a:spcAft>
                        <a:defRPr/>
                      </a:pPr>
                      <a:r>
                        <a:rPr lang="he-IL" sz="1600" b="0" dirty="0" smtClean="0">
                          <a:latin typeface="Arial" pitchFamily="34" charset="0"/>
                          <a:cs typeface="Arial" pitchFamily="34" charset="0"/>
                        </a:rPr>
                        <a:t>מתחי הפעלה שאיתם עובדים בארה</a:t>
                      </a:r>
                      <a:r>
                        <a:rPr lang="en-US" sz="1600" b="0" dirty="0" smtClean="0">
                          <a:latin typeface="Arial" pitchFamily="34" charset="0"/>
                          <a:cs typeface="Arial" pitchFamily="34" charset="0"/>
                        </a:rPr>
                        <a:t>“</a:t>
                      </a:r>
                      <a:r>
                        <a:rPr lang="he-IL" sz="1600" b="0" dirty="0" smtClean="0">
                          <a:latin typeface="Arial" pitchFamily="34" charset="0"/>
                          <a:cs typeface="Arial" pitchFamily="34" charset="0"/>
                        </a:rPr>
                        <a:t>ב:</a:t>
                      </a:r>
                      <a:r>
                        <a:rPr lang="en-US" sz="1600" b="0" dirty="0" smtClean="0">
                          <a:latin typeface="Arial" pitchFamily="34" charset="0"/>
                          <a:cs typeface="Arial" pitchFamily="34" charset="0"/>
                        </a:rPr>
                        <a:t>90-132VAC  400/50Hz</a:t>
                      </a:r>
                      <a:br>
                        <a:rPr lang="en-US" sz="1600" b="0" dirty="0" smtClean="0">
                          <a:latin typeface="Arial" pitchFamily="34" charset="0"/>
                          <a:cs typeface="Arial" pitchFamily="34" charset="0"/>
                        </a:rPr>
                      </a:br>
                      <a:endParaRPr lang="he-IL" sz="1600" b="0" dirty="0" smtClean="0">
                        <a:latin typeface="Arial" pitchFamily="34" charset="0"/>
                        <a:cs typeface="Arial" pitchFamily="34" charset="0"/>
                      </a:endParaRPr>
                    </a:p>
                    <a:p>
                      <a:pPr marL="0" lvl="1" algn="r" eaLnBrk="1" hangingPunct="1">
                        <a:lnSpc>
                          <a:spcPct val="90000"/>
                        </a:lnSpc>
                        <a:spcBef>
                          <a:spcPts val="0"/>
                        </a:spcBef>
                        <a:spcAft>
                          <a:spcPts val="0"/>
                        </a:spcAft>
                        <a:defRPr/>
                      </a:pPr>
                      <a:r>
                        <a:rPr lang="he-IL" sz="1600" b="1" dirty="0" smtClean="0">
                          <a:latin typeface="Arial" pitchFamily="34" charset="0"/>
                          <a:cs typeface="Arial" pitchFamily="34" charset="0"/>
                        </a:rPr>
                        <a:t>תחום תדרים</a:t>
                      </a:r>
                      <a:r>
                        <a:rPr lang="he-IL" sz="1600" b="0" dirty="0" smtClean="0">
                          <a:latin typeface="Arial" pitchFamily="34" charset="0"/>
                          <a:cs typeface="Arial" pitchFamily="34" charset="0"/>
                        </a:rPr>
                        <a:t> </a:t>
                      </a:r>
                      <a:r>
                        <a:rPr lang="en-US" sz="1600" b="0" dirty="0" smtClean="0">
                          <a:latin typeface="Arial" pitchFamily="34" charset="0"/>
                          <a:cs typeface="Arial" pitchFamily="34" charset="0"/>
                        </a:rPr>
                        <a:t>9KHz-13.2GHz</a:t>
                      </a:r>
                      <a:r>
                        <a:rPr lang="he-IL" sz="1600" b="0" dirty="0" smtClean="0">
                          <a:latin typeface="Arial" pitchFamily="34" charset="0"/>
                          <a:cs typeface="Arial" pitchFamily="34" charset="0"/>
                        </a:rPr>
                        <a:t>.</a:t>
                      </a:r>
                    </a:p>
                    <a:p>
                      <a:pPr marL="0" lvl="1" algn="r" eaLnBrk="1" hangingPunct="1">
                        <a:lnSpc>
                          <a:spcPct val="90000"/>
                        </a:lnSpc>
                        <a:spcBef>
                          <a:spcPts val="0"/>
                        </a:spcBef>
                        <a:spcAft>
                          <a:spcPts val="0"/>
                        </a:spcAft>
                        <a:defRPr/>
                      </a:pPr>
                      <a:r>
                        <a:rPr lang="he-IL" sz="1600" b="0" dirty="0" smtClean="0">
                          <a:latin typeface="Arial" pitchFamily="34" charset="0"/>
                          <a:cs typeface="Arial" pitchFamily="34" charset="0"/>
                        </a:rPr>
                        <a:t> </a:t>
                      </a:r>
                    </a:p>
                    <a:p>
                      <a:pPr marL="0" lvl="1" algn="r" eaLnBrk="1" hangingPunct="1">
                        <a:lnSpc>
                          <a:spcPct val="90000"/>
                        </a:lnSpc>
                        <a:spcBef>
                          <a:spcPts val="0"/>
                        </a:spcBef>
                        <a:spcAft>
                          <a:spcPts val="0"/>
                        </a:spcAft>
                        <a:defRPr/>
                      </a:pPr>
                      <a:r>
                        <a:rPr lang="he-IL" sz="1600" b="0" dirty="0" smtClean="0">
                          <a:latin typeface="Arial" pitchFamily="34" charset="0"/>
                          <a:cs typeface="Arial" pitchFamily="34" charset="0"/>
                        </a:rPr>
                        <a:t>הספק כניסה </a:t>
                      </a:r>
                      <a:r>
                        <a:rPr lang="he-IL" sz="1600" b="0" dirty="0" err="1" smtClean="0">
                          <a:latin typeface="Arial" pitchFamily="34" charset="0"/>
                          <a:cs typeface="Arial" pitchFamily="34" charset="0"/>
                        </a:rPr>
                        <a:t>מירבי</a:t>
                      </a:r>
                      <a:r>
                        <a:rPr lang="he-IL" sz="1600" b="0" dirty="0" smtClean="0">
                          <a:latin typeface="Arial" pitchFamily="34" charset="0"/>
                          <a:cs typeface="Arial" pitchFamily="34" charset="0"/>
                        </a:rPr>
                        <a:t> </a:t>
                      </a:r>
                      <a:r>
                        <a:rPr lang="en-US" sz="1600" b="0" dirty="0" smtClean="0">
                          <a:latin typeface="Arial" pitchFamily="34" charset="0"/>
                          <a:cs typeface="Arial" pitchFamily="34" charset="0"/>
                        </a:rPr>
                        <a:t>30DBm </a:t>
                      </a:r>
                      <a:r>
                        <a:rPr lang="he-IL" sz="1600" b="0" dirty="0" smtClean="0">
                          <a:latin typeface="Arial" pitchFamily="34" charset="0"/>
                          <a:cs typeface="Arial" pitchFamily="34" charset="0"/>
                        </a:rPr>
                        <a:t> כאשר המנחת משתנה מנחית </a:t>
                      </a:r>
                      <a:r>
                        <a:rPr lang="he-IL" sz="1600" b="0" dirty="0" err="1" smtClean="0">
                          <a:latin typeface="Arial" pitchFamily="34" charset="0"/>
                          <a:cs typeface="Arial" pitchFamily="34" charset="0"/>
                        </a:rPr>
                        <a:t>מינמלית</a:t>
                      </a:r>
                      <a:r>
                        <a:rPr lang="he-IL" sz="1600" b="0" dirty="0" smtClean="0">
                          <a:latin typeface="Arial" pitchFamily="34" charset="0"/>
                          <a:cs typeface="Arial" pitchFamily="34" charset="0"/>
                        </a:rPr>
                        <a:t>  </a:t>
                      </a:r>
                      <a:r>
                        <a:rPr lang="en-US" sz="1600" b="0" dirty="0" smtClean="0">
                          <a:latin typeface="Arial" pitchFamily="34" charset="0"/>
                          <a:cs typeface="Arial" pitchFamily="34" charset="0"/>
                        </a:rPr>
                        <a:t>10db </a:t>
                      </a:r>
                      <a:r>
                        <a:rPr lang="he-IL" sz="1600" b="0" dirty="0" smtClean="0">
                          <a:latin typeface="Arial" pitchFamily="34" charset="0"/>
                          <a:cs typeface="Arial" pitchFamily="34" charset="0"/>
                        </a:rPr>
                        <a:t>.</a:t>
                      </a:r>
                    </a:p>
                    <a:p>
                      <a:pPr marL="0" lvl="1" algn="r" eaLnBrk="1" hangingPunct="1">
                        <a:lnSpc>
                          <a:spcPct val="90000"/>
                        </a:lnSpc>
                        <a:spcBef>
                          <a:spcPts val="0"/>
                        </a:spcBef>
                        <a:spcAft>
                          <a:spcPts val="0"/>
                        </a:spcAft>
                        <a:defRPr/>
                      </a:pPr>
                      <a:r>
                        <a:rPr lang="he-IL" b="0" dirty="0" smtClean="0">
                          <a:latin typeface="Arial" pitchFamily="34" charset="0"/>
                          <a:cs typeface="Arial" pitchFamily="34" charset="0"/>
                        </a:rPr>
                        <a:t>במבנה</a:t>
                      </a:r>
                      <a:r>
                        <a:rPr lang="he-IL" b="0" baseline="0" dirty="0" smtClean="0">
                          <a:latin typeface="Arial" pitchFamily="34" charset="0"/>
                          <a:cs typeface="Arial" pitchFamily="34" charset="0"/>
                        </a:rPr>
                        <a:t> הפנימי של </a:t>
                      </a:r>
                      <a:r>
                        <a:rPr lang="he-IL" b="0" baseline="0" dirty="0" err="1" smtClean="0">
                          <a:latin typeface="Arial" pitchFamily="34" charset="0"/>
                          <a:cs typeface="Arial" pitchFamily="34" charset="0"/>
                        </a:rPr>
                        <a:t>צב"ד</a:t>
                      </a:r>
                      <a:r>
                        <a:rPr lang="he-IL" b="0" baseline="0" dirty="0" smtClean="0">
                          <a:latin typeface="Arial" pitchFamily="34" charset="0"/>
                          <a:cs typeface="Arial" pitchFamily="34" charset="0"/>
                        </a:rPr>
                        <a:t> זה קיים מנחת, ההנחתה נעה בין </a:t>
                      </a:r>
                      <a:r>
                        <a:rPr lang="en-US" b="0" baseline="0" dirty="0" err="1" smtClean="0">
                          <a:latin typeface="Arial" pitchFamily="34" charset="0"/>
                          <a:cs typeface="Arial" pitchFamily="34" charset="0"/>
                        </a:rPr>
                        <a:t>db</a:t>
                      </a:r>
                      <a:r>
                        <a:rPr lang="he-IL" b="0" baseline="0" dirty="0" smtClean="0">
                          <a:latin typeface="Arial" pitchFamily="34" charset="0"/>
                          <a:cs typeface="Arial" pitchFamily="34" charset="0"/>
                        </a:rPr>
                        <a:t>0-70 כאשר המנחת מבצע את ההנחתה </a:t>
                      </a:r>
                      <a:r>
                        <a:rPr lang="he-IL" b="0" baseline="0" dirty="0" err="1" smtClean="0">
                          <a:latin typeface="Arial" pitchFamily="34" charset="0"/>
                          <a:cs typeface="Arial" pitchFamily="34" charset="0"/>
                        </a:rPr>
                        <a:t>המינמלית</a:t>
                      </a:r>
                      <a:r>
                        <a:rPr lang="he-IL" b="0" baseline="0" dirty="0" smtClean="0">
                          <a:latin typeface="Arial" pitchFamily="34" charset="0"/>
                          <a:cs typeface="Arial" pitchFamily="34" charset="0"/>
                        </a:rPr>
                        <a:t> (הקטנה ביותר) שהיא </a:t>
                      </a:r>
                      <a:r>
                        <a:rPr lang="en-US" b="0" baseline="0" dirty="0" err="1" smtClean="0">
                          <a:latin typeface="Arial" pitchFamily="34" charset="0"/>
                          <a:cs typeface="Arial" pitchFamily="34" charset="0"/>
                        </a:rPr>
                        <a:t>db</a:t>
                      </a:r>
                      <a:r>
                        <a:rPr lang="he-IL" b="0" baseline="0" dirty="0" smtClean="0">
                          <a:latin typeface="Arial" pitchFamily="34" charset="0"/>
                          <a:cs typeface="Arial" pitchFamily="34" charset="0"/>
                        </a:rPr>
                        <a:t>10(עובד בקפיצות של </a:t>
                      </a:r>
                      <a:r>
                        <a:rPr lang="en-US" b="0" baseline="0" dirty="0" err="1" smtClean="0">
                          <a:latin typeface="Arial" pitchFamily="34" charset="0"/>
                          <a:cs typeface="Arial" pitchFamily="34" charset="0"/>
                        </a:rPr>
                        <a:t>db</a:t>
                      </a:r>
                      <a:r>
                        <a:rPr lang="he-IL" b="0" baseline="0" dirty="0" smtClean="0">
                          <a:latin typeface="Arial" pitchFamily="34" charset="0"/>
                          <a:cs typeface="Arial" pitchFamily="34" charset="0"/>
                        </a:rPr>
                        <a:t>10) ההספק </a:t>
                      </a:r>
                      <a:r>
                        <a:rPr lang="he-IL" b="0" baseline="0" dirty="0" err="1" smtClean="0">
                          <a:latin typeface="Arial" pitchFamily="34" charset="0"/>
                          <a:cs typeface="Arial" pitchFamily="34" charset="0"/>
                        </a:rPr>
                        <a:t>המירבי</a:t>
                      </a:r>
                      <a:r>
                        <a:rPr lang="he-IL" b="0" baseline="0" dirty="0" smtClean="0">
                          <a:latin typeface="Arial" pitchFamily="34" charset="0"/>
                          <a:cs typeface="Arial" pitchFamily="34" charset="0"/>
                        </a:rPr>
                        <a:t> בכניסה הוא </a:t>
                      </a:r>
                      <a:r>
                        <a:rPr lang="en-US" b="0" baseline="0" dirty="0" err="1" smtClean="0">
                          <a:latin typeface="Arial" pitchFamily="34" charset="0"/>
                          <a:cs typeface="Arial" pitchFamily="34" charset="0"/>
                        </a:rPr>
                        <a:t>db</a:t>
                      </a:r>
                      <a:r>
                        <a:rPr lang="he-IL" b="0" baseline="0" dirty="0" smtClean="0">
                          <a:latin typeface="Arial" pitchFamily="34" charset="0"/>
                          <a:cs typeface="Arial" pitchFamily="34" charset="0"/>
                        </a:rPr>
                        <a:t>30.</a:t>
                      </a: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ts val="0"/>
                        </a:spcBef>
                        <a:spcAft>
                          <a:spcPts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ts val="0"/>
                        </a:spcBef>
                        <a:spcAft>
                          <a:spcPts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ts val="0"/>
                        </a:spcBef>
                        <a:spcAft>
                          <a:spcPts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ts val="0"/>
                        </a:spcBef>
                        <a:spcAft>
                          <a:spcPts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8" name="TextBox 17"/>
          <p:cNvSpPr txBox="1"/>
          <p:nvPr/>
        </p:nvSpPr>
        <p:spPr>
          <a:xfrm>
            <a:off x="1916832" y="4545102"/>
            <a:ext cx="4608512" cy="369332"/>
          </a:xfrm>
          <a:prstGeom prst="rect">
            <a:avLst/>
          </a:prstGeom>
          <a:noFill/>
          <a:ln>
            <a:solidFill>
              <a:schemeClr val="tx1"/>
            </a:solidFill>
          </a:ln>
        </p:spPr>
        <p:txBody>
          <a:bodyPr wrap="square" rtlCol="1">
            <a:spAutoFit/>
          </a:bodyPr>
          <a:lstStyle/>
          <a:p>
            <a:r>
              <a:rPr lang="he-IL" dirty="0"/>
              <a:t>החניך יחזור על תפקידו </a:t>
            </a:r>
            <a:r>
              <a:rPr lang="he-IL" dirty="0" smtClean="0"/>
              <a:t>ושימושו של </a:t>
            </a:r>
            <a:r>
              <a:rPr lang="he-IL" dirty="0"/>
              <a:t>נתח האותות </a:t>
            </a:r>
          </a:p>
        </p:txBody>
      </p:sp>
      <p:sp>
        <p:nvSpPr>
          <p:cNvPr id="19" name="TextBox 18"/>
          <p:cNvSpPr txBox="1"/>
          <p:nvPr/>
        </p:nvSpPr>
        <p:spPr>
          <a:xfrm>
            <a:off x="404664" y="4211960"/>
            <a:ext cx="936104" cy="369332"/>
          </a:xfrm>
          <a:prstGeom prst="rect">
            <a:avLst/>
          </a:prstGeom>
          <a:solidFill>
            <a:schemeClr val="bg1">
              <a:lumMod val="85000"/>
            </a:schemeClr>
          </a:solidFill>
        </p:spPr>
        <p:txBody>
          <a:bodyPr wrap="square" rtlCol="1">
            <a:spAutoFit/>
          </a:bodyPr>
          <a:lstStyle/>
          <a:p>
            <a:r>
              <a:rPr lang="he-IL" dirty="0" smtClean="0"/>
              <a:t>117 דק'</a:t>
            </a:r>
            <a:endParaRPr lang="he-IL" dirty="0"/>
          </a:p>
        </p:txBody>
      </p:sp>
    </p:spTree>
    <p:extLst>
      <p:ext uri="{BB962C8B-B14F-4D97-AF65-F5344CB8AC3E}">
        <p14:creationId xmlns:p14="http://schemas.microsoft.com/office/powerpoint/2010/main" val="1255226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304800"/>
            <a:ext cx="5486400" cy="3086100"/>
          </a:xfrm>
        </p:spPr>
      </p:sp>
      <p:sp>
        <p:nvSpPr>
          <p:cNvPr id="1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4</a:t>
            </a:fld>
            <a:endParaRPr lang="he-IL"/>
          </a:p>
        </p:txBody>
      </p:sp>
      <p:graphicFrame>
        <p:nvGraphicFramePr>
          <p:cNvPr id="19" name="Group 20"/>
          <p:cNvGraphicFramePr>
            <a:graphicFrameLocks noGrp="1"/>
          </p:cNvGraphicFramePr>
          <p:nvPr>
            <p:extLst>
              <p:ext uri="{D42A27DB-BD31-4B8C-83A1-F6EECF244321}">
                <p14:modId xmlns:p14="http://schemas.microsoft.com/office/powerpoint/2010/main" val="2970794187"/>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lvl="1" eaLnBrk="1" hangingPunct="1">
                        <a:lnSpc>
                          <a:spcPct val="90000"/>
                        </a:lnSpc>
                        <a:defRPr/>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lvl="1" eaLnBrk="1" hangingPunct="1">
                        <a:lnSpc>
                          <a:spcPct val="90000"/>
                        </a:lnSpc>
                        <a:defRPr/>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r>
                        <a:rPr lang="he-IL" sz="1600" dirty="0" smtClean="0">
                          <a:latin typeface="Arial" pitchFamily="34" charset="0"/>
                          <a:ea typeface="Tahoma" pitchFamily="34" charset="0"/>
                          <a:cs typeface="Arial" pitchFamily="34" charset="0"/>
                        </a:rPr>
                        <a:t>השימושים בספקטרום </a:t>
                      </a:r>
                      <a:r>
                        <a:rPr lang="he-IL" sz="1600" dirty="0" err="1" smtClean="0">
                          <a:latin typeface="Arial" pitchFamily="34" charset="0"/>
                          <a:ea typeface="Tahoma" pitchFamily="34" charset="0"/>
                          <a:cs typeface="Arial" pitchFamily="34" charset="0"/>
                        </a:rPr>
                        <a:t>אנלייזר</a:t>
                      </a:r>
                      <a:r>
                        <a:rPr lang="he-IL" sz="1600" dirty="0" smtClean="0">
                          <a:latin typeface="Arial" pitchFamily="34" charset="0"/>
                          <a:ea typeface="Tahoma" pitchFamily="34" charset="0"/>
                          <a:cs typeface="Arial" pitchFamily="34" charset="0"/>
                        </a:rPr>
                        <a:t>  הם:</a:t>
                      </a:r>
                    </a:p>
                    <a:p>
                      <a:endParaRPr lang="he-IL" sz="1600" b="1" u="sng" dirty="0" smtClean="0">
                        <a:latin typeface="Arial" pitchFamily="34" charset="0"/>
                        <a:ea typeface="Tahoma" pitchFamily="34" charset="0"/>
                        <a:cs typeface="Arial" pitchFamily="34" charset="0"/>
                      </a:endParaRPr>
                    </a:p>
                    <a:p>
                      <a:pPr marL="342900" indent="-342900">
                        <a:buAutoNum type="arabicParenR"/>
                      </a:pPr>
                      <a:r>
                        <a:rPr lang="he-IL" sz="1600" dirty="0" smtClean="0">
                          <a:latin typeface="Arial" pitchFamily="34" charset="0"/>
                          <a:ea typeface="Tahoma" pitchFamily="34" charset="0"/>
                          <a:cs typeface="Arial" pitchFamily="34" charset="0"/>
                        </a:rPr>
                        <a:t>אמצעי בדיקה לאותות</a:t>
                      </a:r>
                      <a:r>
                        <a:rPr lang="he-IL" sz="1600" baseline="0" dirty="0" smtClean="0">
                          <a:latin typeface="Arial" pitchFamily="34" charset="0"/>
                          <a:ea typeface="Tahoma" pitchFamily="34" charset="0"/>
                          <a:cs typeface="Arial" pitchFamily="34" charset="0"/>
                        </a:rPr>
                        <a:t> בתחום תדרים רחב</a:t>
                      </a:r>
                      <a:endParaRPr lang="he-IL" sz="1600" dirty="0" smtClean="0">
                        <a:latin typeface="Arial" pitchFamily="34" charset="0"/>
                        <a:ea typeface="Tahoma" pitchFamily="34" charset="0"/>
                        <a:cs typeface="Arial" pitchFamily="34" charset="0"/>
                      </a:endParaRPr>
                    </a:p>
                    <a:p>
                      <a:pPr marL="0" indent="0">
                        <a:buNone/>
                      </a:pPr>
                      <a:endParaRPr lang="he-IL" sz="1600" dirty="0" smtClean="0">
                        <a:latin typeface="Arial" pitchFamily="34" charset="0"/>
                        <a:ea typeface="Tahoma" pitchFamily="34" charset="0"/>
                        <a:cs typeface="Arial" pitchFamily="34" charset="0"/>
                      </a:endParaRPr>
                    </a:p>
                    <a:p>
                      <a:pPr marL="0" indent="0">
                        <a:buNone/>
                      </a:pPr>
                      <a:r>
                        <a:rPr lang="he-IL" sz="1600" dirty="0" smtClean="0">
                          <a:latin typeface="Arial" pitchFamily="34" charset="0"/>
                          <a:ea typeface="Tahoma" pitchFamily="34" charset="0"/>
                          <a:cs typeface="Arial" pitchFamily="34" charset="0"/>
                        </a:rPr>
                        <a:t>מתווך-האותות יכולים להיקלט ע"י אנטנה שנחבר לספקטרום </a:t>
                      </a:r>
                      <a:r>
                        <a:rPr lang="he-IL" sz="1600" dirty="0" err="1" smtClean="0">
                          <a:latin typeface="Arial" pitchFamily="34" charset="0"/>
                          <a:ea typeface="Tahoma" pitchFamily="34" charset="0"/>
                          <a:cs typeface="Arial" pitchFamily="34" charset="0"/>
                        </a:rPr>
                        <a:t>אנלייזר</a:t>
                      </a:r>
                      <a:r>
                        <a:rPr lang="he-IL" sz="1600" dirty="0" smtClean="0">
                          <a:latin typeface="Arial" pitchFamily="34" charset="0"/>
                          <a:ea typeface="Tahoma" pitchFamily="34" charset="0"/>
                          <a:cs typeface="Arial" pitchFamily="34" charset="0"/>
                        </a:rPr>
                        <a:t> מהאוויר (אותות רדיו, פלאפון וכדומה) </a:t>
                      </a:r>
                    </a:p>
                    <a:p>
                      <a:pPr marL="0" indent="0">
                        <a:buNone/>
                      </a:pPr>
                      <a:endParaRPr lang="he-IL" sz="1600" dirty="0" smtClean="0">
                        <a:latin typeface="Arial" pitchFamily="34" charset="0"/>
                        <a:ea typeface="Tahoma" pitchFamily="34" charset="0"/>
                        <a:cs typeface="Arial" pitchFamily="34" charset="0"/>
                      </a:endParaRPr>
                    </a:p>
                    <a:p>
                      <a:pPr marL="0" indent="0">
                        <a:buNone/>
                      </a:pPr>
                      <a:r>
                        <a:rPr lang="he-IL" sz="1600" dirty="0" err="1" smtClean="0">
                          <a:latin typeface="Arial" pitchFamily="34" charset="0"/>
                          <a:ea typeface="Tahoma" pitchFamily="34" charset="0"/>
                          <a:cs typeface="Arial" pitchFamily="34" charset="0"/>
                        </a:rPr>
                        <a:t>מצב"ד</a:t>
                      </a:r>
                      <a:r>
                        <a:rPr lang="he-IL" sz="1600" baseline="0" dirty="0" smtClean="0">
                          <a:latin typeface="Arial" pitchFamily="34" charset="0"/>
                          <a:ea typeface="Tahoma" pitchFamily="34" charset="0"/>
                          <a:cs typeface="Arial" pitchFamily="34" charset="0"/>
                        </a:rPr>
                        <a:t> אחר-</a:t>
                      </a:r>
                      <a:r>
                        <a:rPr lang="he-IL" sz="1600" dirty="0" smtClean="0">
                          <a:latin typeface="Arial" pitchFamily="34" charset="0"/>
                          <a:ea typeface="Tahoma" pitchFamily="34" charset="0"/>
                          <a:cs typeface="Arial" pitchFamily="34" charset="0"/>
                        </a:rPr>
                        <a:t>האותות יכולים להגיע </a:t>
                      </a:r>
                      <a:r>
                        <a:rPr lang="he-IL" sz="1600" dirty="0" err="1" smtClean="0">
                          <a:latin typeface="Arial" pitchFamily="34" charset="0"/>
                          <a:ea typeface="Tahoma" pitchFamily="34" charset="0"/>
                          <a:cs typeface="Arial" pitchFamily="34" charset="0"/>
                        </a:rPr>
                        <a:t>מצב"ד</a:t>
                      </a:r>
                      <a:r>
                        <a:rPr lang="he-IL" sz="1600" dirty="0" smtClean="0">
                          <a:latin typeface="Arial" pitchFamily="34" charset="0"/>
                          <a:ea typeface="Tahoma" pitchFamily="34" charset="0"/>
                          <a:cs typeface="Arial" pitchFamily="34" charset="0"/>
                        </a:rPr>
                        <a:t> אחר כלשהו (מחולל אותות </a:t>
                      </a:r>
                      <a:r>
                        <a:rPr lang="en-US" sz="1600" dirty="0" smtClean="0">
                          <a:latin typeface="Arial" pitchFamily="34" charset="0"/>
                          <a:ea typeface="Tahoma" pitchFamily="34" charset="0"/>
                          <a:cs typeface="Arial" pitchFamily="34" charset="0"/>
                        </a:rPr>
                        <a:t>RF</a:t>
                      </a:r>
                      <a:r>
                        <a:rPr lang="he-IL" sz="1600" dirty="0" smtClean="0">
                          <a:latin typeface="Arial" pitchFamily="34" charset="0"/>
                          <a:ea typeface="Tahoma" pitchFamily="34" charset="0"/>
                          <a:cs typeface="Arial" pitchFamily="34" charset="0"/>
                        </a:rPr>
                        <a:t> לדוגמא) אשר מחובר עם כבל לספקטרום </a:t>
                      </a:r>
                      <a:r>
                        <a:rPr lang="he-IL" sz="1600" dirty="0" err="1" smtClean="0">
                          <a:latin typeface="Arial" pitchFamily="34" charset="0"/>
                          <a:ea typeface="Tahoma" pitchFamily="34" charset="0"/>
                          <a:cs typeface="Arial" pitchFamily="34" charset="0"/>
                        </a:rPr>
                        <a:t>אנלייזר</a:t>
                      </a:r>
                      <a:r>
                        <a:rPr lang="he-IL" sz="1600" dirty="0" smtClean="0">
                          <a:latin typeface="Arial" pitchFamily="34" charset="0"/>
                          <a:ea typeface="Tahoma" pitchFamily="34" charset="0"/>
                          <a:cs typeface="Arial" pitchFamily="34" charset="0"/>
                        </a:rPr>
                        <a:t>.</a:t>
                      </a:r>
                    </a:p>
                    <a:p>
                      <a:r>
                        <a:rPr lang="he-IL" sz="1600" dirty="0" smtClean="0">
                          <a:latin typeface="Arial" pitchFamily="34" charset="0"/>
                          <a:ea typeface="Tahoma" pitchFamily="34" charset="0"/>
                          <a:cs typeface="Arial" pitchFamily="34" charset="0"/>
                        </a:rPr>
                        <a:t>מציג את הספקטרום שלהם-עוצמה בתלות בתדר.</a:t>
                      </a: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Arial" pitchFamily="34" charset="0"/>
                      </a:endParaRPr>
                    </a:p>
                    <a:p>
                      <a:r>
                        <a:rPr lang="he-IL" sz="1600" dirty="0" smtClean="0">
                          <a:latin typeface="Arial" pitchFamily="34" charset="0"/>
                          <a:ea typeface="Tahoma" pitchFamily="34" charset="0"/>
                          <a:cs typeface="Arial" pitchFamily="34" charset="0"/>
                        </a:rPr>
                        <a:t>2)רדיו-ספקטרום </a:t>
                      </a:r>
                      <a:r>
                        <a:rPr lang="he-IL" sz="1600" dirty="0" err="1" smtClean="0">
                          <a:latin typeface="Arial" pitchFamily="34" charset="0"/>
                          <a:ea typeface="Tahoma" pitchFamily="34" charset="0"/>
                          <a:cs typeface="Arial" pitchFamily="34" charset="0"/>
                        </a:rPr>
                        <a:t>אנלייזר</a:t>
                      </a:r>
                      <a:r>
                        <a:rPr lang="he-IL" sz="1600" dirty="0" smtClean="0">
                          <a:latin typeface="Arial" pitchFamily="34" charset="0"/>
                          <a:ea typeface="Tahoma" pitchFamily="34" charset="0"/>
                          <a:cs typeface="Arial" pitchFamily="34" charset="0"/>
                        </a:rPr>
                        <a:t> יכול לשמש כרדיו.</a:t>
                      </a:r>
                    </a:p>
                    <a:p>
                      <a:r>
                        <a:rPr lang="he-IL" sz="1600" dirty="0" smtClean="0">
                          <a:latin typeface="Arial" pitchFamily="34" charset="0"/>
                          <a:ea typeface="Tahoma" pitchFamily="34" charset="0"/>
                          <a:cs typeface="Arial" pitchFamily="34" charset="0"/>
                        </a:rPr>
                        <a:t>נעשה זאת באמצעות חיבור אנטנה </a:t>
                      </a:r>
                      <a:r>
                        <a:rPr lang="he-IL" sz="1600" dirty="0" err="1" smtClean="0">
                          <a:latin typeface="Arial" pitchFamily="34" charset="0"/>
                          <a:ea typeface="Tahoma" pitchFamily="34" charset="0"/>
                          <a:cs typeface="Arial" pitchFamily="34" charset="0"/>
                        </a:rPr>
                        <a:t>שאיתה</a:t>
                      </a:r>
                      <a:r>
                        <a:rPr lang="he-IL" sz="1600" dirty="0" smtClean="0">
                          <a:latin typeface="Arial" pitchFamily="34" charset="0"/>
                          <a:ea typeface="Tahoma" pitchFamily="34" charset="0"/>
                          <a:cs typeface="Arial" pitchFamily="34" charset="0"/>
                        </a:rPr>
                        <a:t> נקלוט גלי רדיו באוויר, נכוון לתחנה(לתדר) אותה אנו רוצים בעזרת בורר התדרים וכאשר נחבר רמקולים נשמע שידורי רדיו.</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0" name="TextBox 19"/>
          <p:cNvSpPr txBox="1"/>
          <p:nvPr/>
        </p:nvSpPr>
        <p:spPr>
          <a:xfrm>
            <a:off x="1916832" y="4211960"/>
            <a:ext cx="4608512" cy="369332"/>
          </a:xfrm>
          <a:prstGeom prst="rect">
            <a:avLst/>
          </a:prstGeom>
          <a:noFill/>
          <a:ln>
            <a:solidFill>
              <a:schemeClr val="tx1"/>
            </a:solidFill>
          </a:ln>
        </p:spPr>
        <p:txBody>
          <a:bodyPr wrap="square" rtlCol="1">
            <a:spAutoFit/>
          </a:bodyPr>
          <a:lstStyle/>
          <a:p>
            <a:r>
              <a:rPr lang="he-IL" dirty="0"/>
              <a:t>החניך יחזור על תפקידו </a:t>
            </a:r>
            <a:r>
              <a:rPr lang="he-IL" dirty="0" smtClean="0"/>
              <a:t>ושימושו של </a:t>
            </a:r>
            <a:r>
              <a:rPr lang="he-IL" dirty="0"/>
              <a:t>נתח האותות </a:t>
            </a:r>
          </a:p>
        </p:txBody>
      </p:sp>
    </p:spTree>
    <p:extLst>
      <p:ext uri="{BB962C8B-B14F-4D97-AF65-F5344CB8AC3E}">
        <p14:creationId xmlns:p14="http://schemas.microsoft.com/office/powerpoint/2010/main" val="2131100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5</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3966083441"/>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שלושה אמצעי בטיחות בספקטרום </a:t>
                      </a:r>
                      <a:r>
                        <a:rPr kumimoji="0" lang="he-IL" sz="1400" b="0" i="0" u="none" strike="noStrike" cap="none" normalizeH="0" baseline="0" dirty="0" err="1" smtClean="0">
                          <a:ln>
                            <a:noFill/>
                          </a:ln>
                          <a:solidFill>
                            <a:schemeClr val="tx1"/>
                          </a:solidFill>
                          <a:effectLst/>
                          <a:latin typeface="Arial" pitchFamily="34" charset="0"/>
                          <a:cs typeface="+mn-cs"/>
                        </a:rPr>
                        <a:t>אנלייזר</a:t>
                      </a:r>
                      <a:r>
                        <a:rPr kumimoji="0" lang="he-IL" sz="1400" b="0" i="0" u="none" strike="noStrike" cap="none" normalizeH="0" baseline="0" dirty="0" smtClean="0">
                          <a:ln>
                            <a:noFill/>
                          </a:ln>
                          <a:solidFill>
                            <a:schemeClr val="tx1"/>
                          </a:solidFill>
                          <a:effectLst/>
                          <a:latin typeface="Arial" pitchFamily="34" charset="0"/>
                          <a:cs typeface="+mn-cs"/>
                        </a:rPr>
                        <a:t> הם:</a:t>
                      </a:r>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1)יש לוודא כי </a:t>
                      </a:r>
                      <a:r>
                        <a:rPr lang="he-IL" sz="1400" dirty="0" err="1" smtClean="0"/>
                        <a:t>הצ"בד</a:t>
                      </a:r>
                      <a:r>
                        <a:rPr lang="he-IL" sz="1400" dirty="0" smtClean="0"/>
                        <a:t> נמצא במקום יציב-הספקטרום </a:t>
                      </a:r>
                      <a:r>
                        <a:rPr lang="he-IL" sz="1400" dirty="0" err="1" smtClean="0"/>
                        <a:t>אנלייזר</a:t>
                      </a:r>
                      <a:r>
                        <a:rPr lang="he-IL" sz="1400" dirty="0" smtClean="0"/>
                        <a:t> הינו </a:t>
                      </a:r>
                      <a:r>
                        <a:rPr lang="he-IL" sz="1400" dirty="0" err="1" smtClean="0"/>
                        <a:t>צב"ד</a:t>
                      </a:r>
                      <a:r>
                        <a:rPr lang="he-IL" sz="1400" baseline="0" dirty="0" smtClean="0"/>
                        <a:t> כבד לכן יש לוודא כי הוא נמצא במקום יציב אשר לא יכול ליפול ממנו.</a:t>
                      </a:r>
                    </a:p>
                    <a:p>
                      <a:pPr marL="0" marR="0" indent="0" algn="r" defTabSz="914400" rtl="1" eaLnBrk="1" fontAlgn="auto" latinLnBrk="0" hangingPunct="1">
                        <a:lnSpc>
                          <a:spcPct val="100000"/>
                        </a:lnSpc>
                        <a:spcBef>
                          <a:spcPts val="0"/>
                        </a:spcBef>
                        <a:spcAft>
                          <a:spcPts val="0"/>
                        </a:spcAft>
                        <a:buClrTx/>
                        <a:buSzTx/>
                        <a:buFontTx/>
                        <a:buNone/>
                        <a:tabLst/>
                        <a:defRPr/>
                      </a:pPr>
                      <a:r>
                        <a:rPr lang="he-IL" sz="1400" baseline="0" dirty="0" smtClean="0"/>
                        <a:t>אם ייפול יכול להיגרם נזק לצב"ד עצמו או למי שנמצא בסביבת הצב"ד</a:t>
                      </a:r>
                    </a:p>
                    <a:p>
                      <a:pPr marL="0" marR="0" indent="0" algn="r" defTabSz="914400" rtl="1" eaLnBrk="1" fontAlgn="auto" latinLnBrk="0" hangingPunct="1">
                        <a:lnSpc>
                          <a:spcPct val="100000"/>
                        </a:lnSpc>
                        <a:spcBef>
                          <a:spcPts val="0"/>
                        </a:spcBef>
                        <a:spcAft>
                          <a:spcPts val="0"/>
                        </a:spcAft>
                        <a:buClrTx/>
                        <a:buSzTx/>
                        <a:buFontTx/>
                        <a:buNone/>
                        <a:tabLst/>
                        <a:defRPr/>
                      </a:pPr>
                      <a:endParaRPr lang="he-IL" sz="140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2)בזמן החיבורים על הצב"ד להיות כבוי-</a:t>
                      </a:r>
                      <a:r>
                        <a:rPr lang="he-IL" sz="1400" baseline="0" dirty="0" smtClean="0"/>
                        <a:t>על מנת למנוע התחשמלות יש לבצע חיבורים כאשר המכשיר מכובה, הרי בזמן שמחברים המגעים חשופים למגע עם גוף האדם וכך אם המכשיר  דלוק יש סכנת התחשמלות ממגע עם המגעים או קשת חשמלית(פליטה של זרם חשמלי מן המגעים למוליך ללא מגע).</a:t>
                      </a:r>
                    </a:p>
                    <a:p>
                      <a:pPr marL="0" marR="0" indent="0" algn="r" defTabSz="914400" rtl="1" eaLnBrk="1" fontAlgn="auto" latinLnBrk="0" hangingPunct="1">
                        <a:lnSpc>
                          <a:spcPct val="100000"/>
                        </a:lnSpc>
                        <a:spcBef>
                          <a:spcPts val="0"/>
                        </a:spcBef>
                        <a:spcAft>
                          <a:spcPts val="0"/>
                        </a:spcAft>
                        <a:buClrTx/>
                        <a:buSzTx/>
                        <a:buFontTx/>
                        <a:buNone/>
                        <a:tabLst/>
                        <a:defRPr/>
                      </a:pPr>
                      <a:endParaRPr lang="he-IL" sz="140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3)לפני העבודה יש לבדוק כי ההספק אינו גבוה מהמותר-כדי לא לשרוף את המכשיר ולמנוע</a:t>
                      </a:r>
                      <a:r>
                        <a:rPr lang="he-IL" sz="1400" baseline="0" dirty="0" smtClean="0"/>
                        <a:t> פגיעה במכשיר או בנו עלינו לבדוק שההספק שאנו מכניסים עומד במותר, לכל ספקטרום </a:t>
                      </a:r>
                      <a:r>
                        <a:rPr lang="he-IL" sz="1400" baseline="0" dirty="0" err="1" smtClean="0"/>
                        <a:t>אנלייזר</a:t>
                      </a:r>
                      <a:r>
                        <a:rPr lang="he-IL" sz="1400" baseline="0" dirty="0" smtClean="0"/>
                        <a:t> יש הספק מקסימלי שניתן להכניס אליו.</a:t>
                      </a:r>
                      <a:endParaRPr lang="he-IL" sz="1400" dirty="0" smtClean="0"/>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628800" y="4211960"/>
            <a:ext cx="4968552" cy="369332"/>
          </a:xfrm>
          <a:prstGeom prst="rect">
            <a:avLst/>
          </a:prstGeom>
          <a:noFill/>
          <a:ln>
            <a:solidFill>
              <a:schemeClr val="tx1"/>
            </a:solidFill>
          </a:ln>
        </p:spPr>
        <p:txBody>
          <a:bodyPr wrap="square" rtlCol="1">
            <a:spAutoFit/>
          </a:bodyPr>
          <a:lstStyle/>
          <a:p>
            <a:r>
              <a:rPr lang="he-IL" dirty="0" smtClean="0"/>
              <a:t>החניך </a:t>
            </a:r>
            <a:r>
              <a:rPr lang="he-IL" dirty="0"/>
              <a:t>יחזור על שני אמצעי הזהירות של נתח </a:t>
            </a:r>
            <a:r>
              <a:rPr lang="he-IL" dirty="0" smtClean="0"/>
              <a:t>האותות</a:t>
            </a:r>
            <a:endParaRPr lang="he-IL" dirty="0"/>
          </a:p>
        </p:txBody>
      </p:sp>
    </p:spTree>
    <p:extLst>
      <p:ext uri="{BB962C8B-B14F-4D97-AF65-F5344CB8AC3E}">
        <p14:creationId xmlns:p14="http://schemas.microsoft.com/office/powerpoint/2010/main" val="1508465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13" name="מציין מיקום של מספר שקופית 3"/>
          <p:cNvSpPr>
            <a:spLocks noGrp="1"/>
          </p:cNvSpPr>
          <p:nvPr>
            <p:ph type="sldNum" sz="quarter" idx="10"/>
          </p:nvPr>
        </p:nvSpPr>
        <p:spPr>
          <a:xfrm>
            <a:off x="1588" y="8685213"/>
            <a:ext cx="2971800" cy="457200"/>
          </a:xfrm>
        </p:spPr>
        <p:txBody>
          <a:bodyPr/>
          <a:lstStyle/>
          <a:p>
            <a:fld id="{99283511-3194-4E75-85CB-D58591BB4A19}" type="slidenum">
              <a:rPr lang="he-IL" smtClean="0"/>
              <a:t>6</a:t>
            </a:fld>
            <a:endParaRPr lang="he-IL"/>
          </a:p>
        </p:txBody>
      </p:sp>
      <p:graphicFrame>
        <p:nvGraphicFramePr>
          <p:cNvPr id="14" name="Group 20"/>
          <p:cNvGraphicFramePr>
            <a:graphicFrameLocks noGrp="1"/>
          </p:cNvGraphicFramePr>
          <p:nvPr>
            <p:extLst>
              <p:ext uri="{D42A27DB-BD31-4B8C-83A1-F6EECF244321}">
                <p14:modId xmlns:p14="http://schemas.microsoft.com/office/powerpoint/2010/main" val="3960770602"/>
              </p:ext>
            </p:extLst>
          </p:nvPr>
        </p:nvGraphicFramePr>
        <p:xfrm>
          <a:off x="260648" y="3779912"/>
          <a:ext cx="6337300" cy="4968552"/>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69508">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99044">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חזרה על מהלך השיעור</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שאלות לווידוא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קישור להמשך השיעור</a:t>
                      </a: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5" name="Rectangle 2"/>
          <p:cNvSpPr txBox="1">
            <a:spLocks noChangeArrowheads="1"/>
          </p:cNvSpPr>
          <p:nvPr/>
        </p:nvSpPr>
        <p:spPr bwMode="auto">
          <a:xfrm>
            <a:off x="5004561" y="4142510"/>
            <a:ext cx="1512168" cy="3600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t" anchorCtr="0" compatLnSpc="1">
            <a:prstTxWarp prst="textNoShape">
              <a:avLst/>
            </a:prstTxWarp>
            <a:normAutofit fontScale="55000" lnSpcReduction="2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dirty="0" smtClean="0">
                <a:latin typeface="Arial" pitchFamily="34" charset="0"/>
                <a:cs typeface="Arial" pitchFamily="34" charset="0"/>
              </a:rPr>
              <a:t>סיכום ביניים</a:t>
            </a:r>
            <a:endParaRPr lang="en-US" sz="3600" dirty="0" smtClean="0">
              <a:latin typeface="Arial" pitchFamily="34" charset="0"/>
              <a:cs typeface="Arial" pitchFamily="34" charset="0"/>
            </a:endParaRPr>
          </a:p>
        </p:txBody>
      </p:sp>
      <p:sp>
        <p:nvSpPr>
          <p:cNvPr id="16" name="TextBox 15"/>
          <p:cNvSpPr txBox="1"/>
          <p:nvPr/>
        </p:nvSpPr>
        <p:spPr>
          <a:xfrm>
            <a:off x="1772816" y="4443832"/>
            <a:ext cx="4718269" cy="584775"/>
          </a:xfrm>
          <a:prstGeom prst="rect">
            <a:avLst/>
          </a:prstGeom>
          <a:noFill/>
        </p:spPr>
        <p:txBody>
          <a:bodyPr wrap="square" rtlCol="1">
            <a:spAutoFit/>
          </a:bodyPr>
          <a:lstStyle/>
          <a:p>
            <a:r>
              <a:rPr lang="he-IL" sz="1600" dirty="0" smtClean="0">
                <a:latin typeface="Arial" pitchFamily="34" charset="0"/>
                <a:cs typeface="Arial" pitchFamily="34" charset="0"/>
              </a:rPr>
              <a:t>עד כה למדנו על תפקידו, שימושיו ואמצעי הבטיחות של ספקטרום </a:t>
            </a:r>
            <a:r>
              <a:rPr lang="he-IL" sz="1600" dirty="0" err="1" smtClean="0">
                <a:latin typeface="Arial" pitchFamily="34" charset="0"/>
                <a:cs typeface="Arial" pitchFamily="34" charset="0"/>
              </a:rPr>
              <a:t>אנלייזר</a:t>
            </a:r>
            <a:r>
              <a:rPr lang="he-IL" sz="1600" dirty="0" smtClean="0">
                <a:latin typeface="Arial" pitchFamily="34" charset="0"/>
                <a:cs typeface="Arial" pitchFamily="34" charset="0"/>
              </a:rPr>
              <a:t>. </a:t>
            </a:r>
            <a:endParaRPr lang="he-IL" sz="1600" dirty="0">
              <a:latin typeface="Arial" pitchFamily="34" charset="0"/>
              <a:cs typeface="Arial" pitchFamily="34" charset="0"/>
            </a:endParaRPr>
          </a:p>
        </p:txBody>
      </p:sp>
      <p:sp>
        <p:nvSpPr>
          <p:cNvPr id="17" name="TextBox 16"/>
          <p:cNvSpPr txBox="1"/>
          <p:nvPr/>
        </p:nvSpPr>
        <p:spPr>
          <a:xfrm>
            <a:off x="2706786" y="5061053"/>
            <a:ext cx="3806464" cy="141123"/>
          </a:xfrm>
          <a:prstGeom prst="rect">
            <a:avLst/>
          </a:prstGeom>
          <a:noFill/>
        </p:spPr>
        <p:txBody>
          <a:bodyPr wrap="square" rtlCol="1">
            <a:spAutoFit/>
          </a:bodyPr>
          <a:lstStyle/>
          <a:p>
            <a:endParaRPr lang="he-IL" sz="1400" dirty="0">
              <a:latin typeface="David" pitchFamily="34" charset="-79"/>
              <a:cs typeface="David" pitchFamily="34" charset="-79"/>
            </a:endParaRPr>
          </a:p>
        </p:txBody>
      </p:sp>
      <p:sp>
        <p:nvSpPr>
          <p:cNvPr id="18" name="TextBox 17"/>
          <p:cNvSpPr txBox="1"/>
          <p:nvPr/>
        </p:nvSpPr>
        <p:spPr>
          <a:xfrm>
            <a:off x="2589908" y="5058980"/>
            <a:ext cx="3889213"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מהם 2 שימושיו של הספקטרום </a:t>
            </a:r>
            <a:r>
              <a:rPr lang="he-IL" sz="1600" dirty="0" err="1" smtClean="0">
                <a:solidFill>
                  <a:srgbClr val="0000FF"/>
                </a:solidFill>
                <a:latin typeface="Arial" pitchFamily="34" charset="0"/>
                <a:cs typeface="Arial" pitchFamily="34" charset="0"/>
              </a:rPr>
              <a:t>אנלייזר</a:t>
            </a:r>
            <a:r>
              <a:rPr lang="he-IL" sz="1600" dirty="0" smtClean="0">
                <a:solidFill>
                  <a:srgbClr val="0000FF"/>
                </a:solidFill>
                <a:latin typeface="Arial" pitchFamily="34" charset="0"/>
                <a:cs typeface="Arial" pitchFamily="34" charset="0"/>
              </a:rPr>
              <a:t>?</a:t>
            </a:r>
            <a:endParaRPr lang="he-IL" sz="1600" dirty="0">
              <a:solidFill>
                <a:srgbClr val="0000FF"/>
              </a:solidFill>
              <a:latin typeface="Arial" pitchFamily="34" charset="0"/>
              <a:cs typeface="Arial" pitchFamily="34" charset="0"/>
            </a:endParaRPr>
          </a:p>
        </p:txBody>
      </p:sp>
      <p:sp>
        <p:nvSpPr>
          <p:cNvPr id="19" name="TextBox 18"/>
          <p:cNvSpPr txBox="1"/>
          <p:nvPr/>
        </p:nvSpPr>
        <p:spPr>
          <a:xfrm>
            <a:off x="2601872" y="5724783"/>
            <a:ext cx="3889213"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מהו תחום התדרים של הספקטרום </a:t>
            </a:r>
            <a:r>
              <a:rPr lang="he-IL" sz="1600" dirty="0" err="1" smtClean="0">
                <a:solidFill>
                  <a:srgbClr val="0000FF"/>
                </a:solidFill>
                <a:latin typeface="Arial" pitchFamily="34" charset="0"/>
                <a:cs typeface="Arial" pitchFamily="34" charset="0"/>
              </a:rPr>
              <a:t>אנלייזר</a:t>
            </a:r>
            <a:r>
              <a:rPr lang="he-IL" sz="1600" dirty="0" smtClean="0">
                <a:solidFill>
                  <a:srgbClr val="0000FF"/>
                </a:solidFill>
                <a:latin typeface="Arial" pitchFamily="34" charset="0"/>
                <a:cs typeface="Arial" pitchFamily="34" charset="0"/>
              </a:rPr>
              <a:t>?</a:t>
            </a:r>
            <a:endParaRPr lang="he-IL" sz="1600" dirty="0">
              <a:solidFill>
                <a:srgbClr val="0000FF"/>
              </a:solidFill>
              <a:latin typeface="Arial" pitchFamily="34" charset="0"/>
              <a:cs typeface="Arial" pitchFamily="34" charset="0"/>
            </a:endParaRPr>
          </a:p>
        </p:txBody>
      </p:sp>
      <p:sp>
        <p:nvSpPr>
          <p:cNvPr id="20" name="TextBox 19"/>
          <p:cNvSpPr txBox="1"/>
          <p:nvPr/>
        </p:nvSpPr>
        <p:spPr>
          <a:xfrm>
            <a:off x="2592140" y="6371114"/>
            <a:ext cx="3889213" cy="338554"/>
          </a:xfrm>
          <a:prstGeom prst="rect">
            <a:avLst/>
          </a:prstGeom>
          <a:solidFill>
            <a:schemeClr val="bg1">
              <a:lumMod val="85000"/>
            </a:schemeClr>
          </a:solidFill>
        </p:spPr>
        <p:txBody>
          <a:bodyPr wrap="square" rtlCol="1">
            <a:spAutoFit/>
          </a:bodyPr>
          <a:lstStyle/>
          <a:p>
            <a:r>
              <a:rPr lang="he-IL" sz="1600" dirty="0" smtClean="0">
                <a:solidFill>
                  <a:srgbClr val="0000FF"/>
                </a:solidFill>
                <a:latin typeface="Arial" pitchFamily="34" charset="0"/>
                <a:cs typeface="Arial" pitchFamily="34" charset="0"/>
              </a:rPr>
              <a:t>מהם 3 אמצעי הבטיחות בספקטרום </a:t>
            </a:r>
            <a:r>
              <a:rPr lang="he-IL" sz="1600" dirty="0" err="1" smtClean="0">
                <a:solidFill>
                  <a:srgbClr val="0000FF"/>
                </a:solidFill>
                <a:latin typeface="Arial" pitchFamily="34" charset="0"/>
                <a:cs typeface="Arial" pitchFamily="34" charset="0"/>
              </a:rPr>
              <a:t>אנלייזר</a:t>
            </a:r>
            <a:r>
              <a:rPr lang="he-IL" sz="1600" dirty="0" smtClean="0">
                <a:solidFill>
                  <a:srgbClr val="0000FF"/>
                </a:solidFill>
                <a:latin typeface="Arial" pitchFamily="34" charset="0"/>
                <a:cs typeface="Arial" pitchFamily="34" charset="0"/>
              </a:rPr>
              <a:t>?</a:t>
            </a:r>
            <a:endParaRPr lang="he-IL" sz="1600" dirty="0">
              <a:solidFill>
                <a:srgbClr val="0000FF"/>
              </a:solidFill>
              <a:latin typeface="Arial" pitchFamily="34" charset="0"/>
              <a:cs typeface="Arial" pitchFamily="34" charset="0"/>
            </a:endParaRPr>
          </a:p>
        </p:txBody>
      </p:sp>
      <p:sp>
        <p:nvSpPr>
          <p:cNvPr id="21" name="TextBox 20"/>
          <p:cNvSpPr txBox="1"/>
          <p:nvPr/>
        </p:nvSpPr>
        <p:spPr>
          <a:xfrm>
            <a:off x="2624153" y="5397534"/>
            <a:ext cx="3889097" cy="338554"/>
          </a:xfrm>
          <a:prstGeom prst="rect">
            <a:avLst/>
          </a:prstGeom>
          <a:noFill/>
        </p:spPr>
        <p:txBody>
          <a:bodyPr wrap="square" rtlCol="1">
            <a:spAutoFit/>
          </a:bodyPr>
          <a:lstStyle/>
          <a:p>
            <a:r>
              <a:rPr lang="he-IL" sz="1600" dirty="0" smtClean="0">
                <a:latin typeface="Arial" pitchFamily="34" charset="0"/>
                <a:cs typeface="Arial" pitchFamily="34" charset="0"/>
              </a:rPr>
              <a:t>משמש כרדיו וכאמצעי בדיקה.</a:t>
            </a:r>
            <a:endParaRPr lang="he-IL" sz="1600" dirty="0">
              <a:latin typeface="Arial" pitchFamily="34" charset="0"/>
              <a:cs typeface="Arial" pitchFamily="34" charset="0"/>
            </a:endParaRPr>
          </a:p>
        </p:txBody>
      </p:sp>
      <p:sp>
        <p:nvSpPr>
          <p:cNvPr id="22" name="TextBox 21"/>
          <p:cNvSpPr txBox="1"/>
          <p:nvPr/>
        </p:nvSpPr>
        <p:spPr>
          <a:xfrm>
            <a:off x="4420873" y="6032560"/>
            <a:ext cx="2027356" cy="338554"/>
          </a:xfrm>
          <a:prstGeom prst="rect">
            <a:avLst/>
          </a:prstGeom>
          <a:noFill/>
        </p:spPr>
        <p:txBody>
          <a:bodyPr wrap="square" rtlCol="1">
            <a:spAutoFit/>
          </a:bodyPr>
          <a:lstStyle/>
          <a:p>
            <a:r>
              <a:rPr lang="en-US" sz="1600" dirty="0" smtClean="0">
                <a:latin typeface="Arial" pitchFamily="34" charset="0"/>
                <a:cs typeface="Arial" pitchFamily="34" charset="0"/>
              </a:rPr>
              <a:t>9KHZ-13.2GHZ</a:t>
            </a:r>
            <a:endParaRPr lang="he-IL" sz="1600" dirty="0">
              <a:latin typeface="Arial" pitchFamily="34" charset="0"/>
              <a:cs typeface="Arial" pitchFamily="34" charset="0"/>
            </a:endParaRPr>
          </a:p>
        </p:txBody>
      </p:sp>
      <p:sp>
        <p:nvSpPr>
          <p:cNvPr id="23" name="TextBox 22"/>
          <p:cNvSpPr txBox="1"/>
          <p:nvPr/>
        </p:nvSpPr>
        <p:spPr>
          <a:xfrm>
            <a:off x="1772817" y="7956376"/>
            <a:ext cx="4637476" cy="584775"/>
          </a:xfrm>
          <a:prstGeom prst="rect">
            <a:avLst/>
          </a:prstGeom>
          <a:noFill/>
        </p:spPr>
        <p:txBody>
          <a:bodyPr wrap="square" rtlCol="1">
            <a:spAutoFit/>
          </a:bodyPr>
          <a:lstStyle/>
          <a:p>
            <a:r>
              <a:rPr lang="he-IL" sz="1600" dirty="0" smtClean="0">
                <a:latin typeface="David" pitchFamily="34" charset="-79"/>
                <a:cs typeface="David" pitchFamily="34" charset="-79"/>
              </a:rPr>
              <a:t>בהמשך השיעור נלמד על אופן הפעלתו של הספקטרום </a:t>
            </a:r>
            <a:r>
              <a:rPr lang="he-IL" sz="1600" dirty="0" err="1" smtClean="0">
                <a:latin typeface="David" pitchFamily="34" charset="-79"/>
                <a:cs typeface="David" pitchFamily="34" charset="-79"/>
              </a:rPr>
              <a:t>אנלייזר</a:t>
            </a:r>
            <a:r>
              <a:rPr lang="he-IL" sz="1600" dirty="0" smtClean="0">
                <a:latin typeface="David" pitchFamily="34" charset="-79"/>
                <a:cs typeface="David" pitchFamily="34" charset="-79"/>
              </a:rPr>
              <a:t>.</a:t>
            </a:r>
            <a:endParaRPr lang="he-IL" sz="1600" dirty="0">
              <a:latin typeface="David" pitchFamily="34" charset="-79"/>
              <a:cs typeface="David" pitchFamily="34" charset="-79"/>
            </a:endParaRPr>
          </a:p>
        </p:txBody>
      </p:sp>
      <p:sp>
        <p:nvSpPr>
          <p:cNvPr id="24" name="TextBox 23"/>
          <p:cNvSpPr txBox="1"/>
          <p:nvPr/>
        </p:nvSpPr>
        <p:spPr>
          <a:xfrm>
            <a:off x="1052736" y="6709668"/>
            <a:ext cx="5463993" cy="338554"/>
          </a:xfrm>
          <a:prstGeom prst="rect">
            <a:avLst/>
          </a:prstGeom>
          <a:noFill/>
        </p:spPr>
        <p:txBody>
          <a:bodyPr wrap="square" rtlCol="1">
            <a:spAutoFit/>
          </a:bodyPr>
          <a:lstStyle/>
          <a:p>
            <a:pPr marL="342900" indent="-342900">
              <a:buFont typeface="Arial" pitchFamily="34" charset="0"/>
              <a:buChar char="•"/>
            </a:pPr>
            <a:r>
              <a:rPr lang="he-IL" sz="1600" dirty="0" smtClean="0"/>
              <a:t>יש לוודא כי </a:t>
            </a:r>
            <a:r>
              <a:rPr lang="he-IL" sz="1600" dirty="0" err="1" smtClean="0"/>
              <a:t>הצ"בד</a:t>
            </a:r>
            <a:r>
              <a:rPr lang="he-IL" sz="1600" dirty="0" smtClean="0"/>
              <a:t> נמצא במקום יציב</a:t>
            </a:r>
          </a:p>
        </p:txBody>
      </p:sp>
      <p:sp>
        <p:nvSpPr>
          <p:cNvPr id="25" name="TextBox 24"/>
          <p:cNvSpPr txBox="1"/>
          <p:nvPr/>
        </p:nvSpPr>
        <p:spPr>
          <a:xfrm>
            <a:off x="1052736" y="7109778"/>
            <a:ext cx="5463993" cy="338554"/>
          </a:xfrm>
          <a:prstGeom prst="rect">
            <a:avLst/>
          </a:prstGeom>
          <a:noFill/>
        </p:spPr>
        <p:txBody>
          <a:bodyPr wrap="square" rtlCol="1">
            <a:spAutoFit/>
          </a:bodyPr>
          <a:lstStyle/>
          <a:p>
            <a:pPr marL="342900" indent="-342900">
              <a:buFont typeface="Arial" pitchFamily="34" charset="0"/>
              <a:buChar char="•"/>
            </a:pPr>
            <a:r>
              <a:rPr lang="he-IL" sz="1600" dirty="0" smtClean="0"/>
              <a:t>בזמן החיבורים ובקביעת הערכים על הצב"ד להיות כבוי.</a:t>
            </a:r>
            <a:endParaRPr lang="he-IL" sz="1600" dirty="0"/>
          </a:p>
        </p:txBody>
      </p:sp>
      <p:sp>
        <p:nvSpPr>
          <p:cNvPr id="26" name="TextBox 25"/>
          <p:cNvSpPr txBox="1"/>
          <p:nvPr/>
        </p:nvSpPr>
        <p:spPr>
          <a:xfrm>
            <a:off x="1534556" y="7496501"/>
            <a:ext cx="4977102" cy="338554"/>
          </a:xfrm>
          <a:prstGeom prst="rect">
            <a:avLst/>
          </a:prstGeom>
          <a:noFill/>
        </p:spPr>
        <p:txBody>
          <a:bodyPr wrap="square" rtlCol="1">
            <a:spAutoFit/>
          </a:bodyPr>
          <a:lstStyle/>
          <a:p>
            <a:pPr marL="342900" indent="-342900">
              <a:buFont typeface="Arial" pitchFamily="34" charset="0"/>
              <a:buChar char="•"/>
            </a:pPr>
            <a:r>
              <a:rPr lang="he-IL" sz="1600" dirty="0" smtClean="0"/>
              <a:t>לפני העבודה יש לבדוק כי ההספק אינו גבוה מהמותר</a:t>
            </a:r>
            <a:endParaRPr lang="he-IL" sz="1600" dirty="0"/>
          </a:p>
        </p:txBody>
      </p:sp>
      <p:sp>
        <p:nvSpPr>
          <p:cNvPr id="27" name="TextBox 26"/>
          <p:cNvSpPr txBox="1"/>
          <p:nvPr/>
        </p:nvSpPr>
        <p:spPr>
          <a:xfrm>
            <a:off x="404664" y="4283968"/>
            <a:ext cx="936104" cy="369332"/>
          </a:xfrm>
          <a:prstGeom prst="rect">
            <a:avLst/>
          </a:prstGeom>
          <a:solidFill>
            <a:schemeClr val="bg1">
              <a:lumMod val="85000"/>
            </a:schemeClr>
          </a:solidFill>
        </p:spPr>
        <p:txBody>
          <a:bodyPr wrap="square" rtlCol="1">
            <a:spAutoFit/>
          </a:bodyPr>
          <a:lstStyle/>
          <a:p>
            <a:r>
              <a:rPr lang="he-IL" dirty="0" smtClean="0"/>
              <a:t>87 דק'</a:t>
            </a:r>
            <a:endParaRPr lang="he-IL" dirty="0"/>
          </a:p>
        </p:txBody>
      </p:sp>
    </p:spTree>
    <p:extLst>
      <p:ext uri="{BB962C8B-B14F-4D97-AF65-F5344CB8AC3E}">
        <p14:creationId xmlns:p14="http://schemas.microsoft.com/office/powerpoint/2010/main" val="3391421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7</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4094216538"/>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r>
                        <a:rPr kumimoji="0" lang="he-IL" sz="1400" b="0" i="0" u="none" strike="noStrike" cap="none" normalizeH="0" baseline="0" dirty="0" smtClean="0">
                          <a:ln>
                            <a:noFill/>
                          </a:ln>
                          <a:solidFill>
                            <a:schemeClr val="tx1"/>
                          </a:solidFill>
                          <a:effectLst/>
                          <a:latin typeface="Arial" pitchFamily="34" charset="0"/>
                          <a:cs typeface="+mn-cs"/>
                        </a:rPr>
                        <a:t>גוף</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2000" b="0" i="0" u="none" strike="noStrike" cap="none" normalizeH="0" baseline="0" dirty="0" smtClean="0">
                        <a:ln>
                          <a:noFill/>
                        </a:ln>
                        <a:solidFill>
                          <a:schemeClr val="tx1"/>
                        </a:solidFill>
                        <a:effectLst/>
                        <a:latin typeface="Arial" pitchFamily="34" charset="0"/>
                        <a:cs typeface="+mn-cs"/>
                      </a:endParaRPr>
                    </a:p>
                    <a:p>
                      <a:pPr algn="r" eaLnBrk="1" hangingPunct="1">
                        <a:defRPr/>
                      </a:pPr>
                      <a:r>
                        <a:rPr kumimoji="0" lang="he-IL" sz="2000" b="0" i="0" u="none" strike="noStrike" cap="none" normalizeH="0" baseline="0" dirty="0" smtClean="0">
                          <a:ln>
                            <a:noFill/>
                          </a:ln>
                          <a:solidFill>
                            <a:schemeClr val="tx1"/>
                          </a:solidFill>
                          <a:effectLst/>
                          <a:latin typeface="Arial" pitchFamily="34" charset="0"/>
                          <a:cs typeface="+mn-cs"/>
                        </a:rPr>
                        <a:t>תמונה להמחשה</a:t>
                      </a: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564152"/>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
        <p:nvSpPr>
          <p:cNvPr id="13" name="TextBox 12"/>
          <p:cNvSpPr txBox="1"/>
          <p:nvPr/>
        </p:nvSpPr>
        <p:spPr>
          <a:xfrm>
            <a:off x="404664" y="4211960"/>
            <a:ext cx="936104" cy="369332"/>
          </a:xfrm>
          <a:prstGeom prst="rect">
            <a:avLst/>
          </a:prstGeom>
          <a:solidFill>
            <a:schemeClr val="bg1">
              <a:lumMod val="85000"/>
            </a:schemeClr>
          </a:solidFill>
        </p:spPr>
        <p:txBody>
          <a:bodyPr wrap="square" rtlCol="1">
            <a:spAutoFit/>
          </a:bodyPr>
          <a:lstStyle/>
          <a:p>
            <a:r>
              <a:rPr lang="he-IL" dirty="0" smtClean="0"/>
              <a:t>57 דק'</a:t>
            </a:r>
            <a:endParaRPr lang="he-IL" dirty="0"/>
          </a:p>
        </p:txBody>
      </p:sp>
    </p:spTree>
    <p:extLst>
      <p:ext uri="{BB962C8B-B14F-4D97-AF65-F5344CB8AC3E}">
        <p14:creationId xmlns:p14="http://schemas.microsoft.com/office/powerpoint/2010/main" val="1736364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8</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4247736048"/>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r>
                        <a:rPr lang="en-US" sz="1600" b="1" dirty="0" smtClean="0"/>
                        <a:t>FREQUENCY</a:t>
                      </a:r>
                      <a:r>
                        <a:rPr lang="he-IL" sz="1600" dirty="0" smtClean="0"/>
                        <a:t>-מאפשר הקלדת תדר עבודה מרכזי בעזרת פקדי </a:t>
                      </a:r>
                      <a:r>
                        <a:rPr lang="en-US" sz="1600" dirty="0" smtClean="0"/>
                        <a:t>DATA</a:t>
                      </a:r>
                      <a:r>
                        <a:rPr lang="he-IL" sz="1600" dirty="0" smtClean="0"/>
                        <a:t>.</a:t>
                      </a:r>
                    </a:p>
                    <a:p>
                      <a:endParaRPr lang="he-IL" sz="1600" dirty="0" smtClean="0"/>
                    </a:p>
                    <a:p>
                      <a:r>
                        <a:rPr lang="en-US" sz="1600" dirty="0" smtClean="0"/>
                        <a:t>CENTER FREQUENCY</a:t>
                      </a:r>
                      <a:r>
                        <a:rPr lang="he-IL" sz="1600" dirty="0" smtClean="0"/>
                        <a:t>-קובע את תדר מרכז המסך</a:t>
                      </a:r>
                    </a:p>
                    <a:p>
                      <a:endParaRPr lang="he-IL" sz="1600" dirty="0" smtClean="0"/>
                    </a:p>
                    <a:p>
                      <a:r>
                        <a:rPr lang="en-US" sz="1600" dirty="0" smtClean="0"/>
                        <a:t>START FREQUENCY</a:t>
                      </a:r>
                      <a:r>
                        <a:rPr lang="he-IL" sz="1600" dirty="0" smtClean="0"/>
                        <a:t>-יציג בצד שמאל של המסך את התדר ההתחלתי</a:t>
                      </a:r>
                    </a:p>
                    <a:p>
                      <a:endParaRPr lang="he-IL" sz="1600" dirty="0" smtClean="0"/>
                    </a:p>
                    <a:p>
                      <a:r>
                        <a:rPr lang="en-US" sz="1600" dirty="0" smtClean="0"/>
                        <a:t>STOP FREQUENCY</a:t>
                      </a:r>
                      <a:r>
                        <a:rPr lang="he-IL" sz="1600" dirty="0" smtClean="0"/>
                        <a:t>-יציג בצד ימין של המסך את התדר הסופי</a:t>
                      </a:r>
                    </a:p>
                    <a:p>
                      <a:endParaRPr lang="he-IL" sz="1600" dirty="0" smtClean="0"/>
                    </a:p>
                    <a:p>
                      <a:r>
                        <a:rPr lang="en-US" sz="1600" dirty="0" smtClean="0"/>
                        <a:t>FREQUENCY OFFSET</a:t>
                      </a:r>
                      <a:r>
                        <a:rPr lang="he-IL" sz="1600" dirty="0" smtClean="0"/>
                        <a:t>-מאפשר קביעת תדר </a:t>
                      </a:r>
                      <a:r>
                        <a:rPr lang="en-US" sz="1600" dirty="0" smtClean="0"/>
                        <a:t>OFFSET</a:t>
                      </a:r>
                      <a:r>
                        <a:rPr lang="he-IL" sz="1600" dirty="0" smtClean="0"/>
                        <a:t> לאות הנמדד</a:t>
                      </a:r>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3977196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195263"/>
            <a:ext cx="5486400" cy="3086100"/>
          </a:xfrm>
        </p:spPr>
      </p:sp>
      <p:sp>
        <p:nvSpPr>
          <p:cNvPr id="8"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9</a:t>
            </a:fld>
            <a:endParaRPr lang="he-IL"/>
          </a:p>
        </p:txBody>
      </p:sp>
      <p:graphicFrame>
        <p:nvGraphicFramePr>
          <p:cNvPr id="9" name="Group 20"/>
          <p:cNvGraphicFramePr>
            <a:graphicFrameLocks noGrp="1"/>
          </p:cNvGraphicFramePr>
          <p:nvPr>
            <p:extLst>
              <p:ext uri="{D42A27DB-BD31-4B8C-83A1-F6EECF244321}">
                <p14:modId xmlns:p14="http://schemas.microsoft.com/office/powerpoint/2010/main" val="406155724"/>
              </p:ext>
            </p:extLst>
          </p:nvPr>
        </p:nvGraphicFramePr>
        <p:xfrm>
          <a:off x="260648" y="3779912"/>
          <a:ext cx="6337300" cy="5040560"/>
        </p:xfrm>
        <a:graphic>
          <a:graphicData uri="http://schemas.openxmlformats.org/drawingml/2006/table">
            <a:tbl>
              <a:tblPr rtl="1"/>
              <a:tblGrid>
                <a:gridCol w="5157788">
                  <a:extLst>
                    <a:ext uri="{9D8B030D-6E8A-4147-A177-3AD203B41FA5}">
                      <a16:colId xmlns:a16="http://schemas.microsoft.com/office/drawing/2014/main" val="20000"/>
                    </a:ext>
                  </a:extLst>
                </a:gridCol>
                <a:gridCol w="1179512">
                  <a:extLst>
                    <a:ext uri="{9D8B030D-6E8A-4147-A177-3AD203B41FA5}">
                      <a16:colId xmlns:a16="http://schemas.microsoft.com/office/drawing/2014/main" val="20001"/>
                    </a:ext>
                  </a:extLst>
                </a:gridCol>
              </a:tblGrid>
              <a:tr h="3583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פירוט הנושא</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פעילות</a:t>
                      </a:r>
                      <a:endParaRPr kumimoji="0" lang="en-US"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82210">
                <a:tc>
                  <a:txBody>
                    <a:bodyPr/>
                    <a:lstStyle/>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p>
                      <a:pPr algn="r" eaLnBrk="1" hangingPunct="1">
                        <a:defRPr/>
                      </a:pPr>
                      <a:endParaRPr kumimoji="0" lang="he-IL" sz="1600" b="0" i="0" u="none" strike="noStrike" cap="none" normalizeH="0" baseline="0" dirty="0" smtClean="0">
                        <a:ln>
                          <a:noFill/>
                        </a:ln>
                        <a:solidFill>
                          <a:schemeClr val="tx1"/>
                        </a:solidFill>
                        <a:effectLst/>
                        <a:latin typeface="Arial" pitchFamily="34" charset="0"/>
                        <a:cs typeface="+mn-cs"/>
                      </a:endParaRPr>
                    </a:p>
                    <a:p>
                      <a:r>
                        <a:rPr lang="en-US" sz="1600" b="1" dirty="0" smtClean="0"/>
                        <a:t>SPAN</a:t>
                      </a:r>
                      <a:r>
                        <a:rPr lang="he-IL" sz="1600" dirty="0" smtClean="0"/>
                        <a:t>-מאפשר הקלדת רוחב חלון רצוי אשר יוצג על גבי המסך</a:t>
                      </a:r>
                    </a:p>
                    <a:p>
                      <a:endParaRPr lang="he-IL" sz="1600" dirty="0" smtClean="0"/>
                    </a:p>
                    <a:p>
                      <a:r>
                        <a:rPr lang="en-US" sz="1600" dirty="0" smtClean="0"/>
                        <a:t>SPAN ZOOM</a:t>
                      </a:r>
                      <a:r>
                        <a:rPr lang="he-IL" sz="1600" dirty="0" smtClean="0"/>
                        <a:t>-קביעת רוחב תדר רצוי (התמקדות פנימה או החוצה)/ציר ה-</a:t>
                      </a:r>
                      <a:r>
                        <a:rPr lang="en-US" sz="1600" dirty="0" smtClean="0"/>
                        <a:t>X</a:t>
                      </a:r>
                      <a:r>
                        <a:rPr lang="he-IL" sz="1600" dirty="0" smtClean="0"/>
                        <a:t> </a:t>
                      </a:r>
                    </a:p>
                    <a:p>
                      <a:endParaRPr lang="he-IL" sz="1600" dirty="0" smtClean="0"/>
                    </a:p>
                    <a:p>
                      <a:r>
                        <a:rPr lang="en-US" sz="1600" dirty="0" smtClean="0"/>
                        <a:t>FULL SPAN</a:t>
                      </a:r>
                      <a:r>
                        <a:rPr lang="he-IL" sz="1600" dirty="0" smtClean="0"/>
                        <a:t>-קביעת רוחב מסך מקסימלי</a:t>
                      </a:r>
                    </a:p>
                    <a:p>
                      <a:endParaRPr lang="he-IL" sz="1600" dirty="0" smtClean="0"/>
                    </a:p>
                    <a:p>
                      <a:r>
                        <a:rPr lang="en-US" sz="1600" dirty="0" smtClean="0"/>
                        <a:t>ZERO SPAN</a:t>
                      </a:r>
                      <a:r>
                        <a:rPr lang="he-IL" sz="1600" dirty="0" smtClean="0"/>
                        <a:t>-קביעת רוחב המסך ל-"0"</a:t>
                      </a:r>
                    </a:p>
                    <a:p>
                      <a:endParaRPr lang="he-IL" sz="1600" dirty="0" smtClean="0"/>
                    </a:p>
                    <a:p>
                      <a:r>
                        <a:rPr lang="en-US" sz="1600" dirty="0" smtClean="0"/>
                        <a:t>LAST SPAN</a:t>
                      </a:r>
                      <a:r>
                        <a:rPr lang="he-IL" sz="1600" dirty="0" smtClean="0"/>
                        <a:t>-חזרה למצב הקודם</a:t>
                      </a:r>
                    </a:p>
                    <a:p>
                      <a:endParaRPr lang="he-IL" sz="1400" dirty="0" smtClean="0"/>
                    </a:p>
                    <a:p>
                      <a:pPr algn="r" eaLnBrk="1" hangingPunct="1">
                        <a:defRPr/>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91453" marR="91453"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p:cNvSpPr txBox="1"/>
          <p:nvPr/>
        </p:nvSpPr>
        <p:spPr>
          <a:xfrm>
            <a:off x="1700808" y="4211960"/>
            <a:ext cx="4848542" cy="369332"/>
          </a:xfrm>
          <a:prstGeom prst="rect">
            <a:avLst/>
          </a:prstGeom>
          <a:noFill/>
          <a:ln>
            <a:solidFill>
              <a:schemeClr val="tx1"/>
            </a:solidFill>
          </a:ln>
        </p:spPr>
        <p:txBody>
          <a:bodyPr wrap="square" rtlCol="1">
            <a:spAutoFit/>
          </a:bodyPr>
          <a:lstStyle/>
          <a:p>
            <a:r>
              <a:rPr lang="he-IL" dirty="0"/>
              <a:t>החניך יכיר את הבוררים והפונקציות בנתח </a:t>
            </a:r>
            <a:r>
              <a:rPr lang="he-IL" dirty="0" smtClean="0"/>
              <a:t>האותות</a:t>
            </a:r>
            <a:endParaRPr lang="en-US" u="dbl" dirty="0"/>
          </a:p>
        </p:txBody>
      </p:sp>
    </p:spTree>
    <p:extLst>
      <p:ext uri="{BB962C8B-B14F-4D97-AF65-F5344CB8AC3E}">
        <p14:creationId xmlns:p14="http://schemas.microsoft.com/office/powerpoint/2010/main" val="1229281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קופית כותרת">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dirty="0"/>
          </a:p>
        </p:txBody>
      </p:sp>
      <p:sp>
        <p:nvSpPr>
          <p:cNvPr id="5" name="מציין מיקום של כותרת תחתונה 4"/>
          <p:cNvSpPr>
            <a:spLocks noGrp="1"/>
          </p:cNvSpPr>
          <p:nvPr>
            <p:ph type="ftr" sz="quarter" idx="11"/>
          </p:nvPr>
        </p:nvSpPr>
        <p:spPr>
          <a:xfrm>
            <a:off x="-2778897" y="6492875"/>
            <a:ext cx="3860800" cy="365125"/>
          </a:xfrm>
        </p:spPr>
        <p:txBody>
          <a:bodyPr/>
          <a:lstStyle>
            <a:lvl1pPr marL="0" algn="r" defTabSz="914400" rtl="1" eaLnBrk="1" latinLnBrk="0" hangingPunct="1">
              <a:defRPr lang="he-IL" sz="2400" kern="1200" smtClean="0">
                <a:solidFill>
                  <a:schemeClr val="bg1"/>
                </a:solidFill>
                <a:latin typeface="AdumaFOT Regular" panose="02000500000000000000" pitchFamily="50" charset="-79"/>
                <a:ea typeface="+mn-ea"/>
                <a:cs typeface="AdumaFOT Regular" panose="02000500000000000000" pitchFamily="50" charset="-79"/>
              </a:defRPr>
            </a:lvl1pPr>
          </a:lstStyle>
          <a:p>
            <a:r>
              <a:rPr lang="he-IL" dirty="0" smtClean="0"/>
              <a:t>נתח אותות</a:t>
            </a:r>
            <a:endParaRPr lang="he-IL" dirty="0"/>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dirty="0"/>
          </a:p>
        </p:txBody>
      </p:sp>
    </p:spTree>
    <p:extLst>
      <p:ext uri="{BB962C8B-B14F-4D97-AF65-F5344CB8AC3E}">
        <p14:creationId xmlns:p14="http://schemas.microsoft.com/office/powerpoint/2010/main" val="27555710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914400" y="2130426"/>
            <a:ext cx="103632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11"/>
          </p:nvPr>
        </p:nvSpPr>
        <p:spPr/>
        <p:txBody>
          <a:bodyPr/>
          <a:lstStyle>
            <a:lvl1pPr>
              <a:defRPr/>
            </a:lvl1pPr>
          </a:lstStyle>
          <a:p>
            <a:endParaRPr lang="he-IL"/>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a:p>
        </p:txBody>
      </p:sp>
    </p:spTree>
    <p:extLst>
      <p:ext uri="{BB962C8B-B14F-4D97-AF65-F5344CB8AC3E}">
        <p14:creationId xmlns:p14="http://schemas.microsoft.com/office/powerpoint/2010/main" val="4700189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מציין מיקום טקסט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p>
        </p:txBody>
      </p:sp>
      <p:sp>
        <p:nvSpPr>
          <p:cNvPr id="4" name="מציין מיקום של תאריך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endParaRPr lang="he-IL"/>
          </a:p>
        </p:txBody>
      </p:sp>
      <p:sp>
        <p:nvSpPr>
          <p:cNvPr id="6" name="מציין מיקום של מספר שקופית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fld id="{AB13DA8D-250F-4CFF-AB12-903A48B4B0AD}" type="slidenum">
              <a:rPr lang="he-IL" smtClean="0"/>
              <a:t>‹#›</a:t>
            </a:fld>
            <a:endParaRPr lang="he-IL"/>
          </a:p>
        </p:txBody>
      </p:sp>
      <p:sp>
        <p:nvSpPr>
          <p:cNvPr id="7" name="מלבן 6"/>
          <p:cNvSpPr/>
          <p:nvPr userDrawn="1"/>
        </p:nvSpPr>
        <p:spPr>
          <a:xfrm>
            <a:off x="0" y="6498000"/>
            <a:ext cx="12192000" cy="360000"/>
          </a:xfrm>
          <a:prstGeom prst="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שולש ישר-זווית 7"/>
          <p:cNvSpPr/>
          <p:nvPr userDrawn="1"/>
        </p:nvSpPr>
        <p:spPr>
          <a:xfrm>
            <a:off x="1968" y="5791039"/>
            <a:ext cx="1080000" cy="1080000"/>
          </a:xfrm>
          <a:prstGeom prst="rtTriangl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שולש ישר-זווית 8"/>
          <p:cNvSpPr/>
          <p:nvPr userDrawn="1"/>
        </p:nvSpPr>
        <p:spPr>
          <a:xfrm>
            <a:off x="0" y="6147332"/>
            <a:ext cx="720000" cy="720000"/>
          </a:xfrm>
          <a:prstGeom prst="rtTriangl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שולש ישר-זווית 9"/>
          <p:cNvSpPr/>
          <p:nvPr userDrawn="1"/>
        </p:nvSpPr>
        <p:spPr>
          <a:xfrm>
            <a:off x="0" y="6507332"/>
            <a:ext cx="360000" cy="360000"/>
          </a:xfrm>
          <a:prstGeom prst="rtTriangle">
            <a:avLst/>
          </a:prstGeom>
          <a:solidFill>
            <a:srgbClr val="1D629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TextBox 10"/>
          <p:cNvSpPr txBox="1"/>
          <p:nvPr userDrawn="1"/>
        </p:nvSpPr>
        <p:spPr>
          <a:xfrm>
            <a:off x="1002625" y="6498000"/>
            <a:ext cx="3337996" cy="369332"/>
          </a:xfrm>
          <a:prstGeom prst="rect">
            <a:avLst/>
          </a:prstGeom>
          <a:noFill/>
        </p:spPr>
        <p:txBody>
          <a:bodyPr wrap="square" rtlCol="1">
            <a:spAutoFit/>
          </a:bodyPr>
          <a:lstStyle/>
          <a:p>
            <a:pPr algn="l"/>
            <a:r>
              <a:rPr lang="he-IL" dirty="0" smtClean="0">
                <a:solidFill>
                  <a:schemeClr val="bg1"/>
                </a:solidFill>
                <a:latin typeface="AdumaFOT Regular" panose="02000500000000000000" pitchFamily="50" charset="-79"/>
                <a:cs typeface="AdumaFOT Regular" panose="02000500000000000000" pitchFamily="50" charset="-79"/>
              </a:rPr>
              <a:t>נושא השיעור</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2" name="TextBox 11"/>
          <p:cNvSpPr txBox="1"/>
          <p:nvPr userDrawn="1"/>
        </p:nvSpPr>
        <p:spPr>
          <a:xfrm>
            <a:off x="5334000" y="6498000"/>
            <a:ext cx="1524000" cy="369332"/>
          </a:xfrm>
          <a:prstGeom prst="rect">
            <a:avLst/>
          </a:prstGeom>
          <a:noFill/>
        </p:spPr>
        <p:txBody>
          <a:bodyPr wrap="square" rtlCol="1">
            <a:spAutoFit/>
          </a:bodyPr>
          <a:lstStyle/>
          <a:p>
            <a:pPr algn="ctr"/>
            <a:r>
              <a:rPr lang="he-IL" dirty="0" smtClean="0">
                <a:solidFill>
                  <a:schemeClr val="bg1"/>
                </a:solidFill>
                <a:latin typeface="AdumaFOT Regular" panose="02000500000000000000" pitchFamily="50" charset="-79"/>
                <a:cs typeface="AdumaFOT Regular" panose="02000500000000000000" pitchFamily="50" charset="-79"/>
              </a:rPr>
              <a:t>- שמור -</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3" name="TextBox 12"/>
          <p:cNvSpPr txBox="1"/>
          <p:nvPr userDrawn="1"/>
        </p:nvSpPr>
        <p:spPr>
          <a:xfrm>
            <a:off x="11443199" y="6502519"/>
            <a:ext cx="748801" cy="369332"/>
          </a:xfrm>
          <a:prstGeom prst="rect">
            <a:avLst/>
          </a:prstGeom>
          <a:noFill/>
        </p:spPr>
        <p:txBody>
          <a:bodyPr wrap="square" rtlCol="1">
            <a:spAutoFit/>
          </a:bodyPr>
          <a:lstStyle/>
          <a:p>
            <a:pPr algn="ctr"/>
            <a:fld id="{224A21E7-E295-4FC2-B959-E5C84115D218}" type="slidenum">
              <a:rPr lang="he-IL" smtClean="0">
                <a:solidFill>
                  <a:schemeClr val="bg1"/>
                </a:solidFill>
                <a:latin typeface="AdumaFOT Regular" panose="02000500000000000000" pitchFamily="50" charset="-79"/>
                <a:cs typeface="AdumaFOT Regular" panose="02000500000000000000" pitchFamily="50" charset="-79"/>
              </a:rPr>
              <a:t>‹#›</a:t>
            </a:fld>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4" name="אליפסה 13"/>
          <p:cNvSpPr/>
          <p:nvPr userDrawn="1"/>
        </p:nvSpPr>
        <p:spPr>
          <a:xfrm>
            <a:off x="180000" y="179224"/>
            <a:ext cx="720000" cy="720000"/>
          </a:xfrm>
          <a:prstGeom prst="ellipse">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userDrawn="1"/>
        </p:nvCxnSpPr>
        <p:spPr>
          <a:xfrm>
            <a:off x="10344150" y="1458000"/>
            <a:ext cx="0" cy="4860000"/>
          </a:xfrm>
          <a:prstGeom prst="line">
            <a:avLst/>
          </a:prstGeom>
          <a:ln w="19050">
            <a:solidFill>
              <a:srgbClr val="1D6295"/>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userDrawn="1"/>
        </p:nvCxnSpPr>
        <p:spPr>
          <a:xfrm flipH="1">
            <a:off x="3144150" y="899242"/>
            <a:ext cx="7200000" cy="0"/>
          </a:xfrm>
          <a:prstGeom prst="line">
            <a:avLst/>
          </a:prstGeom>
          <a:ln w="50800" cap="rnd">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מציין מיקום של כותרת תחתונה 4"/>
          <p:cNvSpPr txBox="1">
            <a:spLocks/>
          </p:cNvSpPr>
          <p:nvPr userDrawn="1"/>
        </p:nvSpPr>
        <p:spPr>
          <a:xfrm>
            <a:off x="-2778897" y="6492875"/>
            <a:ext cx="3860800" cy="365125"/>
          </a:xfrm>
          <a:prstGeom prst="rect">
            <a:avLst/>
          </a:prstGeom>
        </p:spPr>
        <p:txBody>
          <a:bodyPr/>
          <a:lstStyle>
            <a:defPPr>
              <a:defRPr lang="he-IL"/>
            </a:defPPr>
            <a:lvl1pPr marL="0" algn="r" defTabSz="914400" rtl="1" eaLnBrk="1" latinLnBrk="0" hangingPunct="1">
              <a:defRPr lang="he-IL" sz="2400" kern="1200" smtClean="0">
                <a:solidFill>
                  <a:schemeClr val="bg1"/>
                </a:solidFill>
                <a:latin typeface="AdumaFOT Regular" panose="02000500000000000000" pitchFamily="50" charset="-79"/>
                <a:ea typeface="+mn-ea"/>
                <a:cs typeface="AdumaFOT Regular" panose="02000500000000000000" pitchFamily="50" charset="-79"/>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he-IL" smtClean="0"/>
              <a:t>נתח אותות</a:t>
            </a:r>
            <a:endParaRPr lang="he-IL" dirty="0"/>
          </a:p>
        </p:txBody>
      </p:sp>
      <p:sp>
        <p:nvSpPr>
          <p:cNvPr id="18" name="מלבן מעוגל 17"/>
          <p:cNvSpPr/>
          <p:nvPr userDrawn="1"/>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הגדרה</a:t>
            </a:r>
            <a:endParaRPr lang="he-IL" sz="2400" kern="1200" dirty="0">
              <a:solidFill>
                <a:schemeClr val="bg1"/>
              </a:solidFill>
              <a:latin typeface="Calibri" panose="020F0502020204030204" pitchFamily="34" charset="0"/>
              <a:ea typeface="+mn-ea"/>
              <a:cs typeface="Calibri" panose="020F0502020204030204" pitchFamily="34" charset="0"/>
            </a:endParaRPr>
          </a:p>
        </p:txBody>
      </p:sp>
      <p:sp>
        <p:nvSpPr>
          <p:cNvPr id="19" name="מלבן מעוגל 18"/>
          <p:cNvSpPr/>
          <p:nvPr userDrawn="1"/>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נתונים כלליים</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20" name="מלבן מעוגל 19"/>
          <p:cNvSpPr/>
          <p:nvPr userDrawn="1"/>
        </p:nvSpPr>
        <p:spPr>
          <a:xfrm>
            <a:off x="10551245" y="2372254"/>
            <a:ext cx="1440000" cy="368698"/>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שימושים</a:t>
            </a:r>
            <a:r>
              <a:rPr lang="he-IL" sz="1600" dirty="0" smtClean="0">
                <a:latin typeface="AdumaFOT Regular" panose="02000500000000000000" pitchFamily="50" charset="-79"/>
                <a:cs typeface="AdumaFOT Regular" panose="02000500000000000000" pitchFamily="50" charset="-79"/>
              </a:rPr>
              <a:t> </a:t>
            </a:r>
            <a:endParaRPr lang="he-IL" sz="1600" dirty="0">
              <a:latin typeface="AdumaFOT Regular" panose="02000500000000000000" pitchFamily="50" charset="-79"/>
              <a:cs typeface="AdumaFOT Regular" panose="02000500000000000000" pitchFamily="50" charset="-79"/>
            </a:endParaRPr>
          </a:p>
        </p:txBody>
      </p:sp>
      <p:sp>
        <p:nvSpPr>
          <p:cNvPr id="21" name="מלבן מעוגל 20"/>
          <p:cNvSpPr/>
          <p:nvPr userDrawn="1"/>
        </p:nvSpPr>
        <p:spPr>
          <a:xfrm>
            <a:off x="10551245" y="285362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אמצעי בטיחות</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22" name="מלבן מעוגל 21"/>
          <p:cNvSpPr/>
          <p:nvPr userDrawn="1"/>
        </p:nvSpPr>
        <p:spPr>
          <a:xfrm>
            <a:off x="10551245" y="329735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כפתורים</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24" name="מלבן מעוגל 23"/>
          <p:cNvSpPr/>
          <p:nvPr userDrawn="1"/>
        </p:nvSpPr>
        <p:spPr>
          <a:xfrm>
            <a:off x="10551245" y="3721312"/>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חיבור</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25" name="מלבן מעוגל 24"/>
          <p:cNvSpPr/>
          <p:nvPr userDrawn="1"/>
        </p:nvSpPr>
        <p:spPr>
          <a:xfrm>
            <a:off x="10555785" y="4144452"/>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תצוגה</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779602101"/>
      </p:ext>
    </p:extLst>
  </p:cSld>
  <p:clrMap bg1="lt1" tx1="dk1" bg2="lt2" tx2="dk2" accent1="accent1" accent2="accent2" accent3="accent3" accent4="accent4" accent5="accent5" accent6="accent6" hlink="hlink" folHlink="folHlink"/>
  <p:sldLayoutIdLst>
    <p:sldLayoutId id="2147483751" r:id="rId1"/>
    <p:sldLayoutId id="2147483752" r:id="rId2"/>
  </p:sldLayoutIdLst>
  <p:timing>
    <p:tnLst>
      <p:par>
        <p:cTn id="1" dur="indefinite" restart="never" nodeType="tmRoot"/>
      </p:par>
    </p:tnLst>
  </p:timing>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arget="http://www.removed.url" TargetMode="External" Type="http://schemas.openxmlformats.org/officeDocument/2006/relationships/hyperlink"/><Relationship Id="rId2" Target="../notesSlides/notesSlide2.xml" Type="http://schemas.openxmlformats.org/officeDocument/2006/relationships/notesSlid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9" name="מלבן מעוגל 18"/>
          <p:cNvSpPr/>
          <p:nvPr/>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1</a:t>
            </a:r>
          </a:p>
        </p:txBody>
      </p:sp>
      <p:sp>
        <p:nvSpPr>
          <p:cNvPr id="20" name="מלבן מעוגל 19"/>
          <p:cNvSpPr/>
          <p:nvPr/>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2</a:t>
            </a:r>
          </a:p>
        </p:txBody>
      </p:sp>
      <p:sp>
        <p:nvSpPr>
          <p:cNvPr id="21" name="מלבן מעוגל 20"/>
          <p:cNvSpPr/>
          <p:nvPr/>
        </p:nvSpPr>
        <p:spPr>
          <a:xfrm>
            <a:off x="10551245" y="2392627"/>
            <a:ext cx="1440000" cy="333375"/>
          </a:xfrm>
          <a:prstGeom prst="roundRect">
            <a:avLst/>
          </a:prstGeom>
          <a:gradFill flip="none" rotWithShape="1">
            <a:gsLst>
              <a:gs pos="0">
                <a:schemeClr val="accent1">
                  <a:lumMod val="0"/>
                  <a:lumOff val="100000"/>
                </a:schemeClr>
              </a:gs>
              <a:gs pos="0">
                <a:schemeClr val="accent1">
                  <a:lumMod val="0"/>
                  <a:lumOff val="100000"/>
                </a:schemeClr>
              </a:gs>
              <a:gs pos="100000">
                <a:schemeClr val="accent2">
                  <a:lumMod val="40000"/>
                  <a:lumOff val="60000"/>
                </a:schemeClr>
              </a:gs>
            </a:gsLst>
            <a:lin ang="10800000" scaled="1"/>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1" anchor="ctr"/>
          <a:lstStyle/>
          <a:p>
            <a:pPr algn="ctr"/>
            <a:r>
              <a:rPr lang="he-IL" sz="1600" dirty="0">
                <a:solidFill>
                  <a:schemeClr val="tx1"/>
                </a:solidFill>
                <a:latin typeface="AdumaFOT Regular" panose="02000500000000000000" pitchFamily="50" charset="-79"/>
                <a:cs typeface="AdumaFOT Regular" panose="02000500000000000000" pitchFamily="50" charset="-79"/>
              </a:rPr>
              <a:t>נושא נוכחי</a:t>
            </a:r>
          </a:p>
        </p:txBody>
      </p:sp>
      <p:sp>
        <p:nvSpPr>
          <p:cNvPr id="22" name="מלבן מעוגל 21"/>
          <p:cNvSpPr/>
          <p:nvPr/>
        </p:nvSpPr>
        <p:spPr>
          <a:xfrm>
            <a:off x="10551245" y="285533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4</a:t>
            </a:r>
          </a:p>
        </p:txBody>
      </p:sp>
      <p:sp>
        <p:nvSpPr>
          <p:cNvPr id="23" name="מלבן מעוגל 22"/>
          <p:cNvSpPr/>
          <p:nvPr/>
        </p:nvSpPr>
        <p:spPr>
          <a:xfrm>
            <a:off x="10551245" y="3318045"/>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5</a:t>
            </a:r>
          </a:p>
        </p:txBody>
      </p:sp>
      <p:sp>
        <p:nvSpPr>
          <p:cNvPr id="24" name="מלבן מעוגל 23"/>
          <p:cNvSpPr/>
          <p:nvPr/>
        </p:nvSpPr>
        <p:spPr>
          <a:xfrm>
            <a:off x="10551245" y="3780754"/>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6</a:t>
            </a: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AdumaFOT Regular" panose="02000500000000000000" pitchFamily="50" charset="-79"/>
                <a:cs typeface="AdumaFOT Regular" panose="02000500000000000000" pitchFamily="50" charset="-79"/>
              </a:rPr>
              <a:t>כותרת</a:t>
            </a:r>
            <a:endParaRPr lang="he-IL" sz="4000" b="1" dirty="0">
              <a:latin typeface="AdumaFOT Regular" panose="02000500000000000000" pitchFamily="50" charset="-79"/>
              <a:cs typeface="AdumaFOT Regular" panose="02000500000000000000" pitchFamily="50" charset="-79"/>
            </a:endParaRPr>
          </a:p>
        </p:txBody>
      </p:sp>
      <p:sp>
        <p:nvSpPr>
          <p:cNvPr id="25" name="TextBox 24"/>
          <p:cNvSpPr txBox="1"/>
          <p:nvPr/>
        </p:nvSpPr>
        <p:spPr>
          <a:xfrm>
            <a:off x="3704967" y="1354925"/>
            <a:ext cx="6306065" cy="1015663"/>
          </a:xfrm>
          <a:prstGeom prst="rect">
            <a:avLst/>
          </a:prstGeom>
          <a:noFill/>
        </p:spPr>
        <p:txBody>
          <a:bodyPr wrap="square" rtlCol="1">
            <a:spAutoFit/>
          </a:bodyPr>
          <a:lstStyle/>
          <a:p>
            <a:pPr>
              <a:lnSpc>
                <a:spcPct val="150000"/>
              </a:lnSpc>
            </a:pPr>
            <a:r>
              <a:rPr lang="he-IL" sz="2000" dirty="0" smtClean="0">
                <a:latin typeface="AdumaFOT Regular" panose="02000500000000000000" pitchFamily="50" charset="-79"/>
                <a:cs typeface="AdumaFOT Regular" panose="02000500000000000000" pitchFamily="50" charset="-79"/>
              </a:rPr>
              <a:t>כתב גודל 20, פונט </a:t>
            </a:r>
            <a:r>
              <a:rPr lang="en-US" sz="2000" dirty="0" err="1">
                <a:latin typeface="AdumaFOT Regular" panose="02000500000000000000" pitchFamily="50" charset="-79"/>
                <a:cs typeface="AdumaFOT Regular" panose="02000500000000000000" pitchFamily="50" charset="-79"/>
              </a:rPr>
              <a:t>AdumaFOT</a:t>
            </a:r>
            <a:r>
              <a:rPr lang="en-US" sz="2000" dirty="0">
                <a:latin typeface="AdumaFOT Regular" panose="02000500000000000000" pitchFamily="50" charset="-79"/>
                <a:cs typeface="AdumaFOT Regular" panose="02000500000000000000" pitchFamily="50" charset="-79"/>
              </a:rPr>
              <a:t> </a:t>
            </a:r>
            <a:r>
              <a:rPr lang="en-US" sz="2000" dirty="0" smtClean="0">
                <a:latin typeface="AdumaFOT Regular" panose="02000500000000000000" pitchFamily="50" charset="-79"/>
                <a:cs typeface="AdumaFOT Regular" panose="02000500000000000000" pitchFamily="50" charset="-79"/>
              </a:rPr>
              <a:t>Regular</a:t>
            </a:r>
            <a:r>
              <a:rPr lang="he-IL" sz="2000" dirty="0" smtClean="0">
                <a:latin typeface="AdumaFOT Regular" panose="02000500000000000000" pitchFamily="50" charset="-79"/>
                <a:cs typeface="AdumaFOT Regular" panose="02000500000000000000" pitchFamily="50" charset="-79"/>
              </a:rPr>
              <a:t> , לא מודגש</a:t>
            </a:r>
          </a:p>
          <a:p>
            <a:pPr>
              <a:lnSpc>
                <a:spcPct val="150000"/>
              </a:lnSpc>
            </a:pPr>
            <a:r>
              <a:rPr lang="he-IL" sz="2000" dirty="0" smtClean="0">
                <a:latin typeface="AdumaFOT Regular" panose="02000500000000000000" pitchFamily="50" charset="-79"/>
                <a:cs typeface="AdumaFOT Regular" panose="02000500000000000000" pitchFamily="50" charset="-79"/>
              </a:rPr>
              <a:t>רווח של שורה וחצי בין שורות</a:t>
            </a:r>
            <a:endParaRPr lang="he-IL" sz="2000" dirty="0">
              <a:latin typeface="AdumaFOT Regular" panose="02000500000000000000" pitchFamily="50" charset="-79"/>
              <a:cs typeface="AdumaFOT Regular" panose="02000500000000000000" pitchFamily="50" charset="-79"/>
            </a:endParaRPr>
          </a:p>
        </p:txBody>
      </p:sp>
      <p:sp>
        <p:nvSpPr>
          <p:cNvPr id="26" name="מלבן 25"/>
          <p:cNvSpPr/>
          <p:nvPr/>
        </p:nvSpPr>
        <p:spPr>
          <a:xfrm>
            <a:off x="0" y="346"/>
            <a:ext cx="12189830" cy="6857653"/>
          </a:xfrm>
          <a:prstGeom prst="rect">
            <a:avLst/>
          </a:prstGeom>
          <a:solidFill>
            <a:srgbClr val="0A0A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p>
        </p:txBody>
      </p:sp>
      <p:sp>
        <p:nvSpPr>
          <p:cNvPr id="27" name="object 3"/>
          <p:cNvSpPr/>
          <p:nvPr/>
        </p:nvSpPr>
        <p:spPr>
          <a:xfrm>
            <a:off x="0" y="-4861"/>
            <a:ext cx="7834184" cy="6844297"/>
          </a:xfrm>
          <a:prstGeom prst="rect">
            <a:avLst/>
          </a:prstGeom>
          <a:blipFill>
            <a:blip r:embed="rId3" cstate="print"/>
            <a:stretch>
              <a:fillRect/>
            </a:stretch>
          </a:blipFill>
        </p:spPr>
        <p:txBody>
          <a:bodyPr wrap="square" lIns="0" tIns="0" rIns="0" bIns="0" rtlCol="0"/>
          <a:lstStyle/>
          <a:p>
            <a:endParaRPr/>
          </a:p>
        </p:txBody>
      </p:sp>
      <p:grpSp>
        <p:nvGrpSpPr>
          <p:cNvPr id="29" name="קבוצה 28"/>
          <p:cNvGrpSpPr/>
          <p:nvPr/>
        </p:nvGrpSpPr>
        <p:grpSpPr>
          <a:xfrm>
            <a:off x="286511" y="225551"/>
            <a:ext cx="12411710" cy="6959979"/>
            <a:chOff x="286511" y="225551"/>
            <a:chExt cx="12411710" cy="6959979"/>
          </a:xfrm>
        </p:grpSpPr>
        <p:grpSp>
          <p:nvGrpSpPr>
            <p:cNvPr id="30" name="קבוצה 29"/>
            <p:cNvGrpSpPr/>
            <p:nvPr/>
          </p:nvGrpSpPr>
          <p:grpSpPr>
            <a:xfrm>
              <a:off x="286511" y="225551"/>
              <a:ext cx="12411710" cy="6942582"/>
              <a:chOff x="286511" y="225551"/>
              <a:chExt cx="12411710" cy="6942582"/>
            </a:xfrm>
          </p:grpSpPr>
          <p:sp>
            <p:nvSpPr>
              <p:cNvPr id="32" name="object 10"/>
              <p:cNvSpPr/>
              <p:nvPr/>
            </p:nvSpPr>
            <p:spPr>
              <a:xfrm>
                <a:off x="286511" y="225551"/>
                <a:ext cx="12411710" cy="6937375"/>
              </a:xfrm>
              <a:custGeom>
                <a:avLst/>
                <a:gdLst/>
                <a:ahLst/>
                <a:cxnLst/>
                <a:rect l="l" t="t" r="r" b="b"/>
                <a:pathLst>
                  <a:path w="12411710" h="6937375">
                    <a:moveTo>
                      <a:pt x="0" y="6937248"/>
                    </a:moveTo>
                    <a:lnTo>
                      <a:pt x="12411456" y="6937248"/>
                    </a:lnTo>
                    <a:lnTo>
                      <a:pt x="12411456" y="0"/>
                    </a:lnTo>
                    <a:lnTo>
                      <a:pt x="0" y="0"/>
                    </a:lnTo>
                    <a:lnTo>
                      <a:pt x="0" y="6937248"/>
                    </a:lnTo>
                    <a:close/>
                  </a:path>
                </a:pathLst>
              </a:custGeom>
              <a:ln w="12204">
                <a:noFill/>
                <a:prstDash val="lgDash"/>
              </a:ln>
            </p:spPr>
            <p:txBody>
              <a:bodyPr wrap="square" lIns="0" tIns="0" rIns="0" bIns="0" rtlCol="0"/>
              <a:lstStyle/>
              <a:p>
                <a:endParaRPr/>
              </a:p>
            </p:txBody>
          </p:sp>
          <p:sp>
            <p:nvSpPr>
              <p:cNvPr id="33" name="object 11"/>
              <p:cNvSpPr/>
              <p:nvPr/>
            </p:nvSpPr>
            <p:spPr>
              <a:xfrm>
                <a:off x="286511" y="5175503"/>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sp>
            <p:nvSpPr>
              <p:cNvPr id="34" name="object 12"/>
              <p:cNvSpPr/>
              <p:nvPr/>
            </p:nvSpPr>
            <p:spPr>
              <a:xfrm>
                <a:off x="11490959" y="237743"/>
                <a:ext cx="0" cy="693039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sp>
            <p:nvSpPr>
              <p:cNvPr id="35" name="object 14"/>
              <p:cNvSpPr/>
              <p:nvPr/>
            </p:nvSpPr>
            <p:spPr>
              <a:xfrm>
                <a:off x="286511" y="3700271"/>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grpSp>
        <p:sp>
          <p:nvSpPr>
            <p:cNvPr id="31" name="object 12"/>
            <p:cNvSpPr/>
            <p:nvPr/>
          </p:nvSpPr>
          <p:spPr>
            <a:xfrm flipH="1">
              <a:off x="6426926" y="253510"/>
              <a:ext cx="45719" cy="693202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grpSp>
      <p:sp>
        <p:nvSpPr>
          <p:cNvPr id="36" name="object 3"/>
          <p:cNvSpPr/>
          <p:nvPr/>
        </p:nvSpPr>
        <p:spPr>
          <a:xfrm>
            <a:off x="280415" y="7071359"/>
            <a:ext cx="914400" cy="73660"/>
          </a:xfrm>
          <a:custGeom>
            <a:avLst/>
            <a:gdLst/>
            <a:ahLst/>
            <a:cxnLst/>
            <a:rect l="l" t="t" r="r" b="b"/>
            <a:pathLst>
              <a:path w="914400" h="73659">
                <a:moveTo>
                  <a:pt x="0" y="73152"/>
                </a:moveTo>
                <a:lnTo>
                  <a:pt x="914400" y="73152"/>
                </a:lnTo>
                <a:lnTo>
                  <a:pt x="914400" y="0"/>
                </a:lnTo>
                <a:lnTo>
                  <a:pt x="0" y="0"/>
                </a:lnTo>
                <a:lnTo>
                  <a:pt x="0" y="73152"/>
                </a:lnTo>
                <a:close/>
              </a:path>
            </a:pathLst>
          </a:custGeom>
          <a:noFill/>
        </p:spPr>
        <p:txBody>
          <a:bodyPr wrap="square" lIns="0" tIns="0" rIns="0" bIns="0" rtlCol="0"/>
          <a:lstStyle/>
          <a:p>
            <a:endParaRPr/>
          </a:p>
        </p:txBody>
      </p:sp>
      <p:pic>
        <p:nvPicPr>
          <p:cNvPr id="37" name="תמונה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114" y="136482"/>
            <a:ext cx="1795475" cy="1774545"/>
          </a:xfrm>
          <a:prstGeom prst="rect">
            <a:avLst/>
          </a:prstGeom>
        </p:spPr>
      </p:pic>
      <p:sp>
        <p:nvSpPr>
          <p:cNvPr id="39" name="אליפסה 38"/>
          <p:cNvSpPr/>
          <p:nvPr/>
        </p:nvSpPr>
        <p:spPr>
          <a:xfrm>
            <a:off x="180000" y="179224"/>
            <a:ext cx="720000" cy="720000"/>
          </a:xfrm>
          <a:prstGeom prst="ellipse">
            <a:avLst/>
          </a:prstGeom>
          <a:blipFill>
            <a:blip r:embed="rId5"/>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idx="4294967295"/>
          </p:nvPr>
        </p:nvSpPr>
        <p:spPr>
          <a:xfrm>
            <a:off x="815651" y="2629286"/>
            <a:ext cx="10363200" cy="1470025"/>
          </a:xfrm>
        </p:spPr>
        <p:txBody>
          <a:bodyPr/>
          <a:lstStyle/>
          <a:p>
            <a:r>
              <a:rPr lang="he-IL" sz="8800" dirty="0" smtClean="0">
                <a:solidFill>
                  <a:schemeClr val="bg1"/>
                </a:solidFill>
                <a:latin typeface="AdumaFOT Bold" pitchFamily="50" charset="-79"/>
                <a:cs typeface="AdumaFOT Bold" pitchFamily="50" charset="-79"/>
              </a:rPr>
              <a:t>ספקטרום </a:t>
            </a:r>
            <a:r>
              <a:rPr lang="he-IL" sz="8800" dirty="0" err="1" smtClean="0">
                <a:solidFill>
                  <a:schemeClr val="bg1"/>
                </a:solidFill>
                <a:latin typeface="AdumaFOT Bold" pitchFamily="50" charset="-79"/>
                <a:cs typeface="AdumaFOT Bold" pitchFamily="50" charset="-79"/>
              </a:rPr>
              <a:t>אנלייזר</a:t>
            </a:r>
            <a:endParaRPr lang="he-IL" sz="9600" dirty="0">
              <a:solidFill>
                <a:schemeClr val="bg1"/>
              </a:solidFill>
              <a:latin typeface="AdumaFOT Bold" pitchFamily="50" charset="-79"/>
              <a:cs typeface="AdumaFOT Bold" pitchFamily="50" charset="-79"/>
            </a:endParaRPr>
          </a:p>
        </p:txBody>
      </p:sp>
      <p:sp>
        <p:nvSpPr>
          <p:cNvPr id="38" name="כותרת 1"/>
          <p:cNvSpPr txBox="1">
            <a:spLocks/>
          </p:cNvSpPr>
          <p:nvPr/>
        </p:nvSpPr>
        <p:spPr bwMode="auto">
          <a:xfrm>
            <a:off x="7948987" y="5501954"/>
            <a:ext cx="4124090" cy="1337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a:lstStyle>
          <a:p>
            <a:pPr algn="r"/>
            <a:r>
              <a:rPr lang="he-IL" sz="4800" spc="-150" smtClean="0">
                <a:solidFill>
                  <a:srgbClr val="498FCC"/>
                </a:solidFill>
                <a:latin typeface="AdumaFOT Bold" panose="02000500000000000000" pitchFamily="50" charset="-79"/>
                <a:cs typeface="AdumaFOT Bold" panose="02000500000000000000" pitchFamily="50" charset="-79"/>
              </a:rPr>
              <a:t>שם הקורס : דרג ד'</a:t>
            </a:r>
            <a:endParaRPr lang="he-IL" sz="4800" b="1" spc="-150" dirty="0">
              <a:solidFill>
                <a:schemeClr val="bg1"/>
              </a:solidFill>
              <a:latin typeface="AdumaFOT Bold" panose="02000500000000000000" pitchFamily="50" charset="-79"/>
              <a:cs typeface="AdumaFOT Bold" panose="02000500000000000000" pitchFamily="50" charset="-79"/>
            </a:endParaRPr>
          </a:p>
        </p:txBody>
      </p:sp>
    </p:spTree>
    <p:extLst>
      <p:ext uri="{BB962C8B-B14F-4D97-AF65-F5344CB8AC3E}">
        <p14:creationId xmlns:p14="http://schemas.microsoft.com/office/powerpoint/2010/main" val="3792020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15" name="TextBox 14"/>
          <p:cNvSpPr txBox="1"/>
          <p:nvPr/>
        </p:nvSpPr>
        <p:spPr>
          <a:xfrm>
            <a:off x="-321276" y="1188160"/>
            <a:ext cx="10478849" cy="3970318"/>
          </a:xfrm>
          <a:prstGeom prst="rect">
            <a:avLst/>
          </a:prstGeom>
          <a:noFill/>
        </p:spPr>
        <p:txBody>
          <a:bodyPr wrap="square" rtlCol="1">
            <a:spAutoFit/>
          </a:bodyPr>
          <a:lstStyle/>
          <a:p>
            <a:pPr>
              <a:lnSpc>
                <a:spcPct val="150000"/>
              </a:lnSpc>
            </a:pPr>
            <a:r>
              <a:rPr lang="en-US" sz="2400" dirty="0">
                <a:latin typeface="Calibri" panose="020F0502020204030204" pitchFamily="34" charset="0"/>
                <a:cs typeface="Calibri" panose="020F0502020204030204" pitchFamily="34" charset="0"/>
              </a:rPr>
              <a:t>AMPLITUDE-</a:t>
            </a:r>
            <a:r>
              <a:rPr lang="he-IL" sz="2400" dirty="0">
                <a:latin typeface="Calibri" panose="020F0502020204030204" pitchFamily="34" charset="0"/>
                <a:cs typeface="Calibri" panose="020F0502020204030204" pitchFamily="34" charset="0"/>
              </a:rPr>
              <a:t>משמש לקביעת </a:t>
            </a:r>
            <a:r>
              <a:rPr lang="en-US" sz="2400" dirty="0">
                <a:latin typeface="Calibri" panose="020F0502020204030204" pitchFamily="34" charset="0"/>
                <a:cs typeface="Calibri" panose="020F0502020204030204" pitchFamily="34" charset="0"/>
              </a:rPr>
              <a:t>REF </a:t>
            </a:r>
            <a:r>
              <a:rPr lang="he-IL" sz="2400" dirty="0">
                <a:latin typeface="Calibri" panose="020F0502020204030204" pitchFamily="34" charset="0"/>
                <a:cs typeface="Calibri" panose="020F0502020204030204" pitchFamily="34" charset="0"/>
              </a:rPr>
              <a:t>הנחתה , ערך משבצת </a:t>
            </a:r>
            <a:r>
              <a:rPr lang="he-IL" sz="2400" dirty="0" err="1">
                <a:latin typeface="Calibri" panose="020F0502020204030204" pitchFamily="34" charset="0"/>
                <a:cs typeface="Calibri" panose="020F0502020204030204" pitchFamily="34" charset="0"/>
              </a:rPr>
              <a:t>וכו</a:t>
            </a:r>
            <a:r>
              <a:rPr lang="he-IL" sz="2400" dirty="0" smtClean="0">
                <a:latin typeface="Calibri" panose="020F0502020204030204" pitchFamily="34" charset="0"/>
                <a:cs typeface="Calibri" panose="020F0502020204030204" pitchFamily="34" charset="0"/>
              </a:rPr>
              <a:t>...</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REF KVL-</a:t>
            </a:r>
            <a:r>
              <a:rPr lang="he-IL" sz="2400" dirty="0">
                <a:latin typeface="Calibri" panose="020F0502020204030204" pitchFamily="34" charset="0"/>
                <a:cs typeface="Calibri" panose="020F0502020204030204" pitchFamily="34" charset="0"/>
              </a:rPr>
              <a:t>קביעת ערך </a:t>
            </a:r>
            <a:r>
              <a:rPr lang="en-US" sz="2400" dirty="0">
                <a:latin typeface="Calibri" panose="020F0502020204030204" pitchFamily="34" charset="0"/>
                <a:cs typeface="Calibri" panose="020F0502020204030204" pitchFamily="34" charset="0"/>
              </a:rPr>
              <a:t>REF </a:t>
            </a:r>
            <a:r>
              <a:rPr lang="he-IL" sz="2400" dirty="0">
                <a:latin typeface="Calibri" panose="020F0502020204030204" pitchFamily="34" charset="0"/>
                <a:cs typeface="Calibri" panose="020F0502020204030204" pitchFamily="34" charset="0"/>
              </a:rPr>
              <a:t>לאות </a:t>
            </a:r>
            <a:r>
              <a:rPr lang="he-IL" sz="2400" dirty="0" smtClean="0">
                <a:latin typeface="Calibri" panose="020F0502020204030204" pitchFamily="34" charset="0"/>
                <a:cs typeface="Calibri" panose="020F0502020204030204" pitchFamily="34" charset="0"/>
              </a:rPr>
              <a:t>הנמדד</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ATTEN AUTO/MAN-</a:t>
            </a:r>
            <a:r>
              <a:rPr lang="he-IL" sz="2400" dirty="0">
                <a:latin typeface="Calibri" panose="020F0502020204030204" pitchFamily="34" charset="0"/>
                <a:cs typeface="Calibri" panose="020F0502020204030204" pitchFamily="34" charset="0"/>
              </a:rPr>
              <a:t>פונקציה לקביעת ערך הנחתה: </a:t>
            </a:r>
            <a:r>
              <a:rPr lang="en-US" sz="2400" dirty="0">
                <a:latin typeface="Calibri" panose="020F0502020204030204" pitchFamily="34" charset="0"/>
                <a:cs typeface="Calibri" panose="020F0502020204030204" pitchFamily="34" charset="0"/>
              </a:rPr>
              <a:t>AUTO-10dbm </a:t>
            </a:r>
          </a:p>
          <a:p>
            <a:pPr>
              <a:lnSpc>
                <a:spcPct val="150000"/>
              </a:lnSpc>
            </a:pPr>
            <a:r>
              <a:rPr lang="en-US" sz="2400" dirty="0">
                <a:latin typeface="Calibri" panose="020F0502020204030204" pitchFamily="34" charset="0"/>
                <a:cs typeface="Calibri" panose="020F0502020204030204" pitchFamily="34" charset="0"/>
              </a:rPr>
              <a:t>                                                                         MAN -</a:t>
            </a:r>
            <a:r>
              <a:rPr lang="he-IL" sz="2400" dirty="0">
                <a:latin typeface="Calibri" panose="020F0502020204030204" pitchFamily="34" charset="0"/>
                <a:cs typeface="Calibri" panose="020F0502020204030204" pitchFamily="34" charset="0"/>
              </a:rPr>
              <a:t>ע"י לחצני </a:t>
            </a:r>
            <a:r>
              <a:rPr lang="en-US" sz="2400" dirty="0">
                <a:latin typeface="Calibri" panose="020F0502020204030204" pitchFamily="34" charset="0"/>
                <a:cs typeface="Calibri" panose="020F0502020204030204" pitchFamily="34" charset="0"/>
              </a:rPr>
              <a:t>DATA </a:t>
            </a:r>
          </a:p>
          <a:p>
            <a:pPr>
              <a:lnSpc>
                <a:spcPct val="150000"/>
              </a:lnSpc>
            </a:pPr>
            <a:r>
              <a:rPr lang="en-US" sz="2400" dirty="0">
                <a:latin typeface="Calibri" panose="020F0502020204030204" pitchFamily="34" charset="0"/>
                <a:cs typeface="Calibri" panose="020F0502020204030204" pitchFamily="34" charset="0"/>
              </a:rPr>
              <a:t>LOG DB/DIV-</a:t>
            </a:r>
            <a:r>
              <a:rPr lang="he-IL" sz="2400" dirty="0">
                <a:latin typeface="Calibri" panose="020F0502020204030204" pitchFamily="34" charset="0"/>
                <a:cs typeface="Calibri" panose="020F0502020204030204" pitchFamily="34" charset="0"/>
              </a:rPr>
              <a:t>קביעת ערך האות למשבצת </a:t>
            </a:r>
            <a:r>
              <a:rPr lang="en-US" sz="2400" dirty="0" err="1">
                <a:latin typeface="Calibri" panose="020F0502020204030204" pitchFamily="34" charset="0"/>
                <a:cs typeface="Calibri" panose="020F0502020204030204" pitchFamily="34" charset="0"/>
              </a:rPr>
              <a:t>db</a:t>
            </a:r>
            <a:r>
              <a:rPr lang="en-US" sz="2400" dirty="0">
                <a:latin typeface="Calibri" panose="020F0502020204030204" pitchFamily="34" charset="0"/>
                <a:cs typeface="Calibri" panose="020F0502020204030204" pitchFamily="34" charset="0"/>
              </a:rPr>
              <a:t> (1,2,5,10) </a:t>
            </a:r>
          </a:p>
          <a:p>
            <a:pPr>
              <a:lnSpc>
                <a:spcPct val="150000"/>
              </a:lnSpc>
            </a:pPr>
            <a:r>
              <a:rPr lang="en-US" sz="2400" dirty="0">
                <a:latin typeface="Calibri" panose="020F0502020204030204" pitchFamily="34" charset="0"/>
                <a:cs typeface="Calibri" panose="020F0502020204030204" pitchFamily="34" charset="0"/>
              </a:rPr>
              <a:t>LINER-</a:t>
            </a:r>
            <a:r>
              <a:rPr lang="he-IL" sz="2400" dirty="0">
                <a:latin typeface="Calibri" panose="020F0502020204030204" pitchFamily="34" charset="0"/>
                <a:cs typeface="Calibri" panose="020F0502020204030204" pitchFamily="34" charset="0"/>
              </a:rPr>
              <a:t>האות יוצג באופן </a:t>
            </a:r>
            <a:r>
              <a:rPr lang="he-IL" sz="2400" dirty="0" smtClean="0">
                <a:latin typeface="Calibri" panose="020F0502020204030204" pitchFamily="34" charset="0"/>
                <a:cs typeface="Calibri" panose="020F0502020204030204" pitchFamily="34" charset="0"/>
              </a:rPr>
              <a:t>לינארי</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HOLD-</a:t>
            </a:r>
            <a:r>
              <a:rPr lang="he-IL" sz="2400" dirty="0">
                <a:latin typeface="Calibri" panose="020F0502020204030204" pitchFamily="34" charset="0"/>
                <a:cs typeface="Calibri" panose="020F0502020204030204" pitchFamily="34" charset="0"/>
              </a:rPr>
              <a:t>מאפשר הקפאת מצב תצוגה על גבי המסך</a:t>
            </a:r>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6166" y="5182478"/>
            <a:ext cx="2016224" cy="7642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572" y="5158478"/>
            <a:ext cx="920511" cy="812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מלבן מעוגל 5"/>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335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1000"/>
                                        <p:tgtEl>
                                          <p:spTgt spid="19"/>
                                        </p:tgtEl>
                                      </p:cBhvr>
                                    </p:animEffect>
                                    <p:anim calcmode="lin" valueType="num">
                                      <p:cBhvr>
                                        <p:cTn id="18" dur="1000" fill="hold"/>
                                        <p:tgtEl>
                                          <p:spTgt spid="19"/>
                                        </p:tgtEl>
                                        <p:attrNameLst>
                                          <p:attrName>ppt_x</p:attrName>
                                        </p:attrNameLst>
                                      </p:cBhvr>
                                      <p:tavLst>
                                        <p:tav tm="0">
                                          <p:val>
                                            <p:strVal val="#ppt_x"/>
                                          </p:val>
                                        </p:tav>
                                        <p:tav tm="100000">
                                          <p:val>
                                            <p:strVal val="#ppt_x"/>
                                          </p:val>
                                        </p:tav>
                                      </p:tavLst>
                                    </p:anim>
                                    <p:anim calcmode="lin" valueType="num">
                                      <p:cBhvr>
                                        <p:cTn id="1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18" name="מציין מיקום של מספר שקופית 4"/>
          <p:cNvSpPr>
            <a:spLocks noGrp="1"/>
          </p:cNvSpPr>
          <p:nvPr>
            <p:ph type="sldNum" sz="quarter" idx="4294967295"/>
          </p:nvPr>
        </p:nvSpPr>
        <p:spPr bwMode="auto">
          <a:xfrm>
            <a:off x="-1" y="6400800"/>
            <a:ext cx="621465" cy="5387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211B92D7-F384-4561-8F71-E1A9FFC5A15D}" type="slidenum">
              <a:rPr lang="he-IL" sz="1200">
                <a:solidFill>
                  <a:schemeClr val="bg1"/>
                </a:solidFill>
              </a:rPr>
              <a:pPr/>
              <a:t>11</a:t>
            </a:fld>
            <a:endParaRPr lang="en-US" sz="1200">
              <a:solidFill>
                <a:schemeClr val="bg1"/>
              </a:solidFill>
            </a:endParaRPr>
          </a:p>
        </p:txBody>
      </p:sp>
      <p:sp>
        <p:nvSpPr>
          <p:cNvPr id="20" name="TextBox 19"/>
          <p:cNvSpPr txBox="1"/>
          <p:nvPr/>
        </p:nvSpPr>
        <p:spPr>
          <a:xfrm>
            <a:off x="199959" y="1269786"/>
            <a:ext cx="10019077" cy="3970318"/>
          </a:xfrm>
          <a:prstGeom prst="rect">
            <a:avLst/>
          </a:prstGeom>
          <a:noFill/>
        </p:spPr>
        <p:txBody>
          <a:bodyPr wrap="square" rtlCol="1">
            <a:spAutoFit/>
          </a:bodyPr>
          <a:lstStyle/>
          <a:p>
            <a:pPr>
              <a:lnSpc>
                <a:spcPct val="150000"/>
              </a:lnSpc>
            </a:pPr>
            <a:r>
              <a:rPr lang="en-US" sz="2400" dirty="0" smtClean="0">
                <a:latin typeface="Calibri" panose="020F0502020204030204" pitchFamily="34" charset="0"/>
                <a:cs typeface="Calibri" panose="020F0502020204030204" pitchFamily="34" charset="0"/>
              </a:rPr>
              <a:t>DATA</a:t>
            </a:r>
            <a:r>
              <a:rPr lang="he-IL" sz="2400" dirty="0" smtClean="0">
                <a:latin typeface="Calibri" panose="020F0502020204030204" pitchFamily="34" charset="0"/>
                <a:cs typeface="Calibri" panose="020F0502020204030204" pitchFamily="34" charset="0"/>
              </a:rPr>
              <a:t> - סדרת </a:t>
            </a:r>
            <a:r>
              <a:rPr lang="he-IL" sz="2400" dirty="0">
                <a:latin typeface="Calibri" panose="020F0502020204030204" pitchFamily="34" charset="0"/>
                <a:cs typeface="Calibri" panose="020F0502020204030204" pitchFamily="34" charset="0"/>
              </a:rPr>
              <a:t>פקדים לשליטה בכל תחומי המכשיר.</a:t>
            </a:r>
          </a:p>
          <a:p>
            <a:pPr>
              <a:lnSpc>
                <a:spcPct val="150000"/>
              </a:lnSpc>
            </a:pPr>
            <a:r>
              <a:rPr lang="he-IL" sz="2400" dirty="0">
                <a:latin typeface="Calibri" panose="020F0502020204030204" pitchFamily="34" charset="0"/>
                <a:cs typeface="Calibri" panose="020F0502020204030204" pitchFamily="34" charset="0"/>
              </a:rPr>
              <a:t>          משמשים להכנסת נתונים וקביעת ערכים</a:t>
            </a:r>
          </a:p>
          <a:p>
            <a:endParaRPr lang="he-IL" dirty="0"/>
          </a:p>
          <a:p>
            <a:endParaRPr lang="he-IL" dirty="0" smtClean="0"/>
          </a:p>
          <a:p>
            <a:endParaRPr lang="he-IL" dirty="0" smtClean="0"/>
          </a:p>
          <a:p>
            <a:pPr>
              <a:lnSpc>
                <a:spcPct val="150000"/>
              </a:lnSpc>
            </a:pPr>
            <a:r>
              <a:rPr lang="en-US" sz="2400" dirty="0">
                <a:latin typeface="Calibri" panose="020F0502020204030204" pitchFamily="34" charset="0"/>
                <a:cs typeface="Calibri" panose="020F0502020204030204" pitchFamily="34" charset="0"/>
              </a:rPr>
              <a:t>STEP</a:t>
            </a:r>
            <a:r>
              <a:rPr lang="he-IL" sz="2400" dirty="0">
                <a:latin typeface="Calibri" panose="020F0502020204030204" pitchFamily="34" charset="0"/>
                <a:cs typeface="Calibri" panose="020F0502020204030204" pitchFamily="34" charset="0"/>
              </a:rPr>
              <a:t>-משמשים להזזת ערך מעלה ומטה (ערך השינוי קבוע).</a:t>
            </a:r>
          </a:p>
          <a:p>
            <a:endParaRPr lang="he-IL" dirty="0"/>
          </a:p>
          <a:p>
            <a:endParaRPr lang="he-IL" dirty="0" smtClean="0"/>
          </a:p>
          <a:p>
            <a:endParaRPr lang="he-IL" dirty="0" smtClean="0"/>
          </a:p>
          <a:p>
            <a:pPr>
              <a:lnSpc>
                <a:spcPct val="150000"/>
              </a:lnSpc>
            </a:pPr>
            <a:r>
              <a:rPr lang="he-IL" sz="2400" dirty="0">
                <a:latin typeface="Calibri" panose="020F0502020204030204" pitchFamily="34" charset="0"/>
                <a:cs typeface="Calibri" panose="020F0502020204030204" pitchFamily="34" charset="0"/>
              </a:rPr>
              <a:t>חוגה-משמש שינויים עפ"י רצון לא שינוי קבוע (ע"י סיבוב החוגה)</a:t>
            </a:r>
          </a:p>
        </p:txBody>
      </p:sp>
      <p:pic>
        <p:nvPicPr>
          <p:cNvPr id="2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399" y="3349548"/>
            <a:ext cx="1942780" cy="10879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6858" y="1228976"/>
            <a:ext cx="2760456" cy="2056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אליפסה 23"/>
          <p:cNvSpPr/>
          <p:nvPr/>
        </p:nvSpPr>
        <p:spPr bwMode="auto">
          <a:xfrm>
            <a:off x="1547399" y="4602141"/>
            <a:ext cx="1642650" cy="1357546"/>
          </a:xfrm>
          <a:prstGeom prst="ellipse">
            <a:avLst/>
          </a:prstGeom>
          <a:solidFill>
            <a:srgbClr val="C0C0C0"/>
          </a:solidFill>
          <a:ln w="9525" cap="flat" cmpd="sng" algn="ctr">
            <a:solidFill>
              <a:schemeClr val="tx1"/>
            </a:solidFill>
            <a:prstDash val="solid"/>
            <a:round/>
            <a:headEnd type="none" w="med" len="med"/>
            <a:tailEnd type="none" w="med" len="med"/>
          </a:ln>
          <a:effectLst/>
          <a:scene3d>
            <a:camera prst="orthographicFront">
              <a:rot lat="0" lon="19799985" rev="0"/>
            </a:camera>
            <a:lightRig rig="threePt" dir="t"/>
          </a:scene3d>
          <a:sp3d extrusionH="76200" contourW="12700">
            <a:bevelT w="50800" h="139700"/>
            <a:bevelB w="6350" h="165100"/>
            <a:extrusionClr>
              <a:schemeClr val="tx1"/>
            </a:extrusionClr>
            <a:contourClr>
              <a:schemeClr val="tx1"/>
            </a:contourClr>
          </a:sp3d>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אליפסה 24"/>
          <p:cNvSpPr/>
          <p:nvPr/>
        </p:nvSpPr>
        <p:spPr bwMode="auto">
          <a:xfrm>
            <a:off x="2243944" y="4726612"/>
            <a:ext cx="317259" cy="305666"/>
          </a:xfrm>
          <a:prstGeom prst="ellipse">
            <a:avLst/>
          </a:prstGeom>
          <a:solidFill>
            <a:srgbClr val="C0C0C0"/>
          </a:solid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a:scene3d>
            <a:camera prst="obliqueBottomLeft"/>
            <a:lightRig rig="threePt" dir="t"/>
          </a:scene3d>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מלבן מעוגל 8"/>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187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fade">
                                      <p:cBhvr>
                                        <p:cTn id="7" dur="1000"/>
                                        <p:tgtEl>
                                          <p:spTgt spid="20">
                                            <p:txEl>
                                              <p:pRg st="0" end="0"/>
                                            </p:txEl>
                                          </p:spTgt>
                                        </p:tgtEl>
                                      </p:cBhvr>
                                    </p:animEffect>
                                    <p:anim calcmode="lin" valueType="num">
                                      <p:cBhvr>
                                        <p:cTn id="8" dur="10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0">
                                            <p:txEl>
                                              <p:pRg st="1" end="1"/>
                                            </p:txEl>
                                          </p:spTgt>
                                        </p:tgtEl>
                                        <p:attrNameLst>
                                          <p:attrName>style.visibility</p:attrName>
                                        </p:attrNameLst>
                                      </p:cBhvr>
                                      <p:to>
                                        <p:strVal val="visible"/>
                                      </p:to>
                                    </p:set>
                                    <p:animEffect transition="in" filter="fade">
                                      <p:cBhvr>
                                        <p:cTn id="12" dur="1000"/>
                                        <p:tgtEl>
                                          <p:spTgt spid="20">
                                            <p:txEl>
                                              <p:pRg st="1" end="1"/>
                                            </p:txEl>
                                          </p:spTgt>
                                        </p:tgtEl>
                                      </p:cBhvr>
                                    </p:animEffect>
                                    <p:anim calcmode="lin" valueType="num">
                                      <p:cBhvr>
                                        <p:cTn id="13" dur="1000" fill="hold"/>
                                        <p:tgtEl>
                                          <p:spTgt spid="2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1000"/>
                                        <p:tgtEl>
                                          <p:spTgt spid="23"/>
                                        </p:tgtEl>
                                      </p:cBhvr>
                                    </p:animEffect>
                                    <p:anim calcmode="lin" valueType="num">
                                      <p:cBhvr>
                                        <p:cTn id="20" dur="1000" fill="hold"/>
                                        <p:tgtEl>
                                          <p:spTgt spid="23"/>
                                        </p:tgtEl>
                                        <p:attrNameLst>
                                          <p:attrName>ppt_x</p:attrName>
                                        </p:attrNameLst>
                                      </p:cBhvr>
                                      <p:tavLst>
                                        <p:tav tm="0">
                                          <p:val>
                                            <p:strVal val="#ppt_x"/>
                                          </p:val>
                                        </p:tav>
                                        <p:tav tm="100000">
                                          <p:val>
                                            <p:strVal val="#ppt_x"/>
                                          </p:val>
                                        </p:tav>
                                      </p:tavLst>
                                    </p:anim>
                                    <p:anim calcmode="lin" valueType="num">
                                      <p:cBhvr>
                                        <p:cTn id="2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0">
                                            <p:txEl>
                                              <p:pRg st="5" end="5"/>
                                            </p:txEl>
                                          </p:spTgt>
                                        </p:tgtEl>
                                        <p:attrNameLst>
                                          <p:attrName>style.visibility</p:attrName>
                                        </p:attrNameLst>
                                      </p:cBhvr>
                                      <p:to>
                                        <p:strVal val="visible"/>
                                      </p:to>
                                    </p:set>
                                    <p:animEffect transition="in" filter="fade">
                                      <p:cBhvr>
                                        <p:cTn id="26" dur="1000"/>
                                        <p:tgtEl>
                                          <p:spTgt spid="20">
                                            <p:txEl>
                                              <p:pRg st="5" end="5"/>
                                            </p:txEl>
                                          </p:spTgt>
                                        </p:tgtEl>
                                      </p:cBhvr>
                                    </p:animEffect>
                                    <p:anim calcmode="lin" valueType="num">
                                      <p:cBhvr>
                                        <p:cTn id="27" dur="1000" fill="hold"/>
                                        <p:tgtEl>
                                          <p:spTgt spid="20">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1000"/>
                                        <p:tgtEl>
                                          <p:spTgt spid="22"/>
                                        </p:tgtEl>
                                      </p:cBhvr>
                                    </p:animEffect>
                                    <p:anim calcmode="lin" valueType="num">
                                      <p:cBhvr>
                                        <p:cTn id="34" dur="1000" fill="hold"/>
                                        <p:tgtEl>
                                          <p:spTgt spid="22"/>
                                        </p:tgtEl>
                                        <p:attrNameLst>
                                          <p:attrName>ppt_x</p:attrName>
                                        </p:attrNameLst>
                                      </p:cBhvr>
                                      <p:tavLst>
                                        <p:tav tm="0">
                                          <p:val>
                                            <p:strVal val="#ppt_x"/>
                                          </p:val>
                                        </p:tav>
                                        <p:tav tm="100000">
                                          <p:val>
                                            <p:strVal val="#ppt_x"/>
                                          </p:val>
                                        </p:tav>
                                      </p:tavLst>
                                    </p:anim>
                                    <p:anim calcmode="lin" valueType="num">
                                      <p:cBhvr>
                                        <p:cTn id="3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0">
                                            <p:txEl>
                                              <p:pRg st="9" end="9"/>
                                            </p:txEl>
                                          </p:spTgt>
                                        </p:tgtEl>
                                        <p:attrNameLst>
                                          <p:attrName>style.visibility</p:attrName>
                                        </p:attrNameLst>
                                      </p:cBhvr>
                                      <p:to>
                                        <p:strVal val="visible"/>
                                      </p:to>
                                    </p:set>
                                    <p:animEffect transition="in" filter="fade">
                                      <p:cBhvr>
                                        <p:cTn id="40" dur="1000"/>
                                        <p:tgtEl>
                                          <p:spTgt spid="20">
                                            <p:txEl>
                                              <p:pRg st="9" end="9"/>
                                            </p:txEl>
                                          </p:spTgt>
                                        </p:tgtEl>
                                      </p:cBhvr>
                                    </p:animEffect>
                                    <p:anim calcmode="lin" valueType="num">
                                      <p:cBhvr>
                                        <p:cTn id="41" dur="1000" fill="hold"/>
                                        <p:tgtEl>
                                          <p:spTgt spid="20">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20">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1000"/>
                                        <p:tgtEl>
                                          <p:spTgt spid="24"/>
                                        </p:tgtEl>
                                      </p:cBhvr>
                                    </p:animEffect>
                                    <p:anim calcmode="lin" valueType="num">
                                      <p:cBhvr>
                                        <p:cTn id="48" dur="1000" fill="hold"/>
                                        <p:tgtEl>
                                          <p:spTgt spid="24"/>
                                        </p:tgtEl>
                                        <p:attrNameLst>
                                          <p:attrName>ppt_x</p:attrName>
                                        </p:attrNameLst>
                                      </p:cBhvr>
                                      <p:tavLst>
                                        <p:tav tm="0">
                                          <p:val>
                                            <p:strVal val="#ppt_x"/>
                                          </p:val>
                                        </p:tav>
                                        <p:tav tm="100000">
                                          <p:val>
                                            <p:strVal val="#ppt_x"/>
                                          </p:val>
                                        </p:tav>
                                      </p:tavLst>
                                    </p:anim>
                                    <p:anim calcmode="lin" valueType="num">
                                      <p:cBhvr>
                                        <p:cTn id="49" dur="1000" fill="hold"/>
                                        <p:tgtEl>
                                          <p:spTgt spid="24"/>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1000"/>
                                        <p:tgtEl>
                                          <p:spTgt spid="25"/>
                                        </p:tgtEl>
                                      </p:cBhvr>
                                    </p:animEffect>
                                    <p:anim calcmode="lin" valueType="num">
                                      <p:cBhvr>
                                        <p:cTn id="53" dur="1000" fill="hold"/>
                                        <p:tgtEl>
                                          <p:spTgt spid="25"/>
                                        </p:tgtEl>
                                        <p:attrNameLst>
                                          <p:attrName>ppt_x</p:attrName>
                                        </p:attrNameLst>
                                      </p:cBhvr>
                                      <p:tavLst>
                                        <p:tav tm="0">
                                          <p:val>
                                            <p:strVal val="#ppt_x"/>
                                          </p:val>
                                        </p:tav>
                                        <p:tav tm="100000">
                                          <p:val>
                                            <p:strVal val="#ppt_x"/>
                                          </p:val>
                                        </p:tav>
                                      </p:tavLst>
                                    </p:anim>
                                    <p:anim calcmode="lin" valueType="num">
                                      <p:cBhvr>
                                        <p:cTn id="5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9"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211B92D7-F384-4561-8F71-E1A9FFC5A15D}" type="slidenum">
              <a:rPr lang="he-IL" sz="1200">
                <a:solidFill>
                  <a:schemeClr val="bg1"/>
                </a:solidFill>
              </a:rPr>
              <a:pPr/>
              <a:t>12</a:t>
            </a:fld>
            <a:endParaRPr lang="en-US" sz="1200">
              <a:solidFill>
                <a:schemeClr val="bg1"/>
              </a:solidFill>
            </a:endParaRPr>
          </a:p>
        </p:txBody>
      </p:sp>
      <p:sp>
        <p:nvSpPr>
          <p:cNvPr id="10" name="TextBox 9"/>
          <p:cNvSpPr txBox="1"/>
          <p:nvPr/>
        </p:nvSpPr>
        <p:spPr>
          <a:xfrm>
            <a:off x="1679265" y="1186874"/>
            <a:ext cx="8496944" cy="3970318"/>
          </a:xfrm>
          <a:prstGeom prst="rect">
            <a:avLst/>
          </a:prstGeom>
          <a:noFill/>
        </p:spPr>
        <p:txBody>
          <a:bodyPr wrap="square" rtlCol="1">
            <a:spAutoFit/>
          </a:bodyPr>
          <a:lstStyle/>
          <a:p>
            <a:pPr>
              <a:lnSpc>
                <a:spcPct val="150000"/>
              </a:lnSpc>
            </a:pPr>
            <a:r>
              <a:rPr lang="en-US" sz="2400" dirty="0" smtClean="0">
                <a:latin typeface="Calibri" panose="020F0502020204030204" pitchFamily="34" charset="0"/>
                <a:cs typeface="Calibri" panose="020F0502020204030204" pitchFamily="34" charset="0"/>
              </a:rPr>
              <a:t>TRIGER</a:t>
            </a:r>
            <a:r>
              <a:rPr lang="he-IL" sz="2400" dirty="0" smtClean="0">
                <a:latin typeface="Calibri" panose="020F0502020204030204" pitchFamily="34" charset="0"/>
                <a:cs typeface="Calibri" panose="020F0502020204030204" pitchFamily="34" charset="0"/>
              </a:rPr>
              <a:t>-משמש לביצוע סנכרון עם מקור האות</a:t>
            </a:r>
          </a:p>
          <a:p>
            <a:pPr>
              <a:lnSpc>
                <a:spcPct val="150000"/>
              </a:lnSpc>
            </a:pPr>
            <a:r>
              <a:rPr lang="en-US" sz="2400" dirty="0" smtClean="0">
                <a:latin typeface="Calibri" panose="020F0502020204030204" pitchFamily="34" charset="0"/>
                <a:cs typeface="Calibri" panose="020F0502020204030204" pitchFamily="34" charset="0"/>
              </a:rPr>
              <a:t>FREE </a:t>
            </a:r>
            <a:r>
              <a:rPr lang="en-US" sz="2400" dirty="0">
                <a:latin typeface="Calibri" panose="020F0502020204030204" pitchFamily="34" charset="0"/>
                <a:cs typeface="Calibri" panose="020F0502020204030204" pitchFamily="34" charset="0"/>
              </a:rPr>
              <a:t>RUN</a:t>
            </a:r>
            <a:r>
              <a:rPr lang="he-IL" sz="2400" dirty="0">
                <a:latin typeface="Calibri" panose="020F0502020204030204" pitchFamily="34" charset="0"/>
                <a:cs typeface="Calibri" panose="020F0502020204030204" pitchFamily="34" charset="0"/>
              </a:rPr>
              <a:t>-אות הסנכרון נלקח מהאות </a:t>
            </a:r>
            <a:r>
              <a:rPr lang="he-IL" sz="2400" dirty="0" smtClean="0">
                <a:latin typeface="Calibri" panose="020F0502020204030204" pitchFamily="34" charset="0"/>
                <a:cs typeface="Calibri" panose="020F0502020204030204" pitchFamily="34" charset="0"/>
              </a:rPr>
              <a:t>הנמדד</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LINE</a:t>
            </a:r>
            <a:r>
              <a:rPr lang="he-IL" sz="2400" dirty="0">
                <a:latin typeface="Calibri" panose="020F0502020204030204" pitchFamily="34" charset="0"/>
                <a:cs typeface="Calibri" panose="020F0502020204030204" pitchFamily="34" charset="0"/>
              </a:rPr>
              <a:t>-אות הסנכרון נלקח מאות רשת </a:t>
            </a:r>
            <a:r>
              <a:rPr lang="he-IL" sz="2400" dirty="0" smtClean="0">
                <a:latin typeface="Calibri" panose="020F0502020204030204" pitchFamily="34" charset="0"/>
                <a:cs typeface="Calibri" panose="020F0502020204030204" pitchFamily="34" charset="0"/>
              </a:rPr>
              <a:t>החשמל</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EXTERNAL</a:t>
            </a:r>
            <a:r>
              <a:rPr lang="he-IL" sz="2400" dirty="0">
                <a:latin typeface="Calibri" panose="020F0502020204030204" pitchFamily="34" charset="0"/>
                <a:cs typeface="Calibri" panose="020F0502020204030204" pitchFamily="34" charset="0"/>
              </a:rPr>
              <a:t>-אות הסנכרון נלקח ממקור אות חיצוני </a:t>
            </a:r>
            <a:r>
              <a:rPr lang="he-IL" sz="2400" dirty="0" smtClean="0">
                <a:latin typeface="Calibri" panose="020F0502020204030204" pitchFamily="34" charset="0"/>
                <a:cs typeface="Calibri" panose="020F0502020204030204" pitchFamily="34" charset="0"/>
              </a:rPr>
              <a:t>למכשיר</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DISPLAY</a:t>
            </a:r>
            <a:r>
              <a:rPr lang="he-IL" sz="2400" dirty="0">
                <a:latin typeface="Calibri" panose="020F0502020204030204" pitchFamily="34" charset="0"/>
                <a:cs typeface="Calibri" panose="020F0502020204030204" pitchFamily="34" charset="0"/>
              </a:rPr>
              <a:t>-הכנסת אות לתא </a:t>
            </a:r>
            <a:r>
              <a:rPr lang="he-IL" sz="2400" dirty="0" smtClean="0">
                <a:latin typeface="Calibri" panose="020F0502020204030204" pitchFamily="34" charset="0"/>
                <a:cs typeface="Calibri" panose="020F0502020204030204" pitchFamily="34" charset="0"/>
              </a:rPr>
              <a:t>זיכרון</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PRESET</a:t>
            </a:r>
            <a:r>
              <a:rPr lang="he-IL" sz="2400" dirty="0">
                <a:latin typeface="Calibri" panose="020F0502020204030204" pitchFamily="34" charset="0"/>
                <a:cs typeface="Calibri" panose="020F0502020204030204" pitchFamily="34" charset="0"/>
              </a:rPr>
              <a:t>-מאפשר איפוס של </a:t>
            </a:r>
            <a:r>
              <a:rPr lang="he-IL" sz="2400" dirty="0" smtClean="0">
                <a:latin typeface="Calibri" panose="020F0502020204030204" pitchFamily="34" charset="0"/>
                <a:cs typeface="Calibri" panose="020F0502020204030204" pitchFamily="34" charset="0"/>
              </a:rPr>
              <a:t>המכשיר</a:t>
            </a:r>
            <a:endParaRPr lang="he-IL" sz="2400" dirty="0">
              <a:latin typeface="Calibri" panose="020F0502020204030204" pitchFamily="34" charset="0"/>
              <a:cs typeface="Calibri" panose="020F0502020204030204" pitchFamily="34" charset="0"/>
            </a:endParaRPr>
          </a:p>
          <a:p>
            <a:pPr>
              <a:lnSpc>
                <a:spcPct val="150000"/>
              </a:lnSpc>
            </a:pPr>
            <a:endParaRPr lang="he-IL" sz="2400" dirty="0">
              <a:latin typeface="Calibri" panose="020F0502020204030204" pitchFamily="34" charset="0"/>
              <a:cs typeface="Calibri" panose="020F0502020204030204" pitchFamily="34" charset="0"/>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4524" y="1374930"/>
            <a:ext cx="1080120" cy="4784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0928" y="3482937"/>
            <a:ext cx="1136700" cy="481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4259" y="4149417"/>
            <a:ext cx="1046484" cy="5676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מלבן מעוגל 7"/>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4472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1000"/>
                                        <p:tgtEl>
                                          <p:spTgt spid="10">
                                            <p:txEl>
                                              <p:pRg st="1" end="1"/>
                                            </p:txEl>
                                          </p:spTgt>
                                        </p:tgtEl>
                                      </p:cBhvr>
                                    </p:animEffect>
                                    <p:anim calcmode="lin" valueType="num">
                                      <p:cBhvr>
                                        <p:cTn id="13"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1000"/>
                                        <p:tgtEl>
                                          <p:spTgt spid="10">
                                            <p:txEl>
                                              <p:pRg st="2" end="2"/>
                                            </p:txEl>
                                          </p:spTgt>
                                        </p:tgtEl>
                                      </p:cBhvr>
                                    </p:animEffect>
                                    <p:anim calcmode="lin" valueType="num">
                                      <p:cBhvr>
                                        <p:cTn id="18"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1000"/>
                                        <p:tgtEl>
                                          <p:spTgt spid="10">
                                            <p:txEl>
                                              <p:pRg st="3" end="3"/>
                                            </p:txEl>
                                          </p:spTgt>
                                        </p:tgtEl>
                                      </p:cBhvr>
                                    </p:animEffect>
                                    <p:anim calcmode="lin" valueType="num">
                                      <p:cBhvr>
                                        <p:cTn id="23"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0">
                                            <p:txEl>
                                              <p:pRg st="4" end="4"/>
                                            </p:txEl>
                                          </p:spTgt>
                                        </p:tgtEl>
                                        <p:attrNameLst>
                                          <p:attrName>style.visibility</p:attrName>
                                        </p:attrNameLst>
                                      </p:cBhvr>
                                      <p:to>
                                        <p:strVal val="visible"/>
                                      </p:to>
                                    </p:set>
                                    <p:animEffect transition="in" filter="fade">
                                      <p:cBhvr>
                                        <p:cTn id="36" dur="1000"/>
                                        <p:tgtEl>
                                          <p:spTgt spid="10">
                                            <p:txEl>
                                              <p:pRg st="4" end="4"/>
                                            </p:txEl>
                                          </p:spTgt>
                                        </p:tgtEl>
                                      </p:cBhvr>
                                    </p:animEffect>
                                    <p:anim calcmode="lin" valueType="num">
                                      <p:cBhvr>
                                        <p:cTn id="37"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1000"/>
                                        <p:tgtEl>
                                          <p:spTgt spid="12"/>
                                        </p:tgtEl>
                                      </p:cBhvr>
                                    </p:animEffect>
                                    <p:anim calcmode="lin" valueType="num">
                                      <p:cBhvr>
                                        <p:cTn id="44" dur="1000" fill="hold"/>
                                        <p:tgtEl>
                                          <p:spTgt spid="12"/>
                                        </p:tgtEl>
                                        <p:attrNameLst>
                                          <p:attrName>ppt_x</p:attrName>
                                        </p:attrNameLst>
                                      </p:cBhvr>
                                      <p:tavLst>
                                        <p:tav tm="0">
                                          <p:val>
                                            <p:strVal val="#ppt_x"/>
                                          </p:val>
                                        </p:tav>
                                        <p:tav tm="100000">
                                          <p:val>
                                            <p:strVal val="#ppt_x"/>
                                          </p:val>
                                        </p:tav>
                                      </p:tavLst>
                                    </p:anim>
                                    <p:anim calcmode="lin" valueType="num">
                                      <p:cBhvr>
                                        <p:cTn id="4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0">
                                            <p:txEl>
                                              <p:pRg st="5" end="5"/>
                                            </p:txEl>
                                          </p:spTgt>
                                        </p:tgtEl>
                                        <p:attrNameLst>
                                          <p:attrName>style.visibility</p:attrName>
                                        </p:attrNameLst>
                                      </p:cBhvr>
                                      <p:to>
                                        <p:strVal val="visible"/>
                                      </p:to>
                                    </p:set>
                                    <p:animEffect transition="in" filter="fade">
                                      <p:cBhvr>
                                        <p:cTn id="50" dur="1000"/>
                                        <p:tgtEl>
                                          <p:spTgt spid="10">
                                            <p:txEl>
                                              <p:pRg st="5" end="5"/>
                                            </p:txEl>
                                          </p:spTgt>
                                        </p:tgtEl>
                                      </p:cBhvr>
                                    </p:animEffect>
                                    <p:anim calcmode="lin" valueType="num">
                                      <p:cBhvr>
                                        <p:cTn id="51"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1000"/>
                                        <p:tgtEl>
                                          <p:spTgt spid="13"/>
                                        </p:tgtEl>
                                      </p:cBhvr>
                                    </p:animEffect>
                                    <p:anim calcmode="lin" valueType="num">
                                      <p:cBhvr>
                                        <p:cTn id="58" dur="1000" fill="hold"/>
                                        <p:tgtEl>
                                          <p:spTgt spid="13"/>
                                        </p:tgtEl>
                                        <p:attrNameLst>
                                          <p:attrName>ppt_x</p:attrName>
                                        </p:attrNameLst>
                                      </p:cBhvr>
                                      <p:tavLst>
                                        <p:tav tm="0">
                                          <p:val>
                                            <p:strVal val="#ppt_x"/>
                                          </p:val>
                                        </p:tav>
                                        <p:tav tm="100000">
                                          <p:val>
                                            <p:strVal val="#ppt_x"/>
                                          </p:val>
                                        </p:tav>
                                      </p:tavLst>
                                    </p:anim>
                                    <p:anim calcmode="lin" valueType="num">
                                      <p:cBhvr>
                                        <p:cTn id="5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8"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211B92D7-F384-4561-8F71-E1A9FFC5A15D}" type="slidenum">
              <a:rPr lang="he-IL" sz="1200">
                <a:solidFill>
                  <a:schemeClr val="bg1"/>
                </a:solidFill>
              </a:rPr>
              <a:pPr/>
              <a:t>13</a:t>
            </a:fld>
            <a:endParaRPr lang="en-US" sz="1200">
              <a:solidFill>
                <a:schemeClr val="bg1"/>
              </a:solidFill>
            </a:endParaRPr>
          </a:p>
        </p:txBody>
      </p:sp>
      <p:sp>
        <p:nvSpPr>
          <p:cNvPr id="14" name="TextBox 13"/>
          <p:cNvSpPr txBox="1"/>
          <p:nvPr/>
        </p:nvSpPr>
        <p:spPr>
          <a:xfrm>
            <a:off x="1728069" y="1292537"/>
            <a:ext cx="8496944" cy="5078313"/>
          </a:xfrm>
          <a:prstGeom prst="rect">
            <a:avLst/>
          </a:prstGeom>
          <a:noFill/>
        </p:spPr>
        <p:txBody>
          <a:bodyPr wrap="square" rtlCol="1">
            <a:spAutoFit/>
          </a:bodyPr>
          <a:lstStyle/>
          <a:p>
            <a:pPr>
              <a:lnSpc>
                <a:spcPct val="150000"/>
              </a:lnSpc>
            </a:pPr>
            <a:r>
              <a:rPr lang="en-US" sz="2400" dirty="0">
                <a:latin typeface="Calibri" panose="020F0502020204030204" pitchFamily="34" charset="0"/>
                <a:cs typeface="Calibri" panose="020F0502020204030204" pitchFamily="34" charset="0"/>
              </a:rPr>
              <a:t>CAL</a:t>
            </a:r>
            <a:r>
              <a:rPr lang="he-IL" sz="2400" dirty="0">
                <a:latin typeface="Calibri" panose="020F0502020204030204" pitchFamily="34" charset="0"/>
                <a:cs typeface="Calibri" panose="020F0502020204030204" pitchFamily="34" charset="0"/>
              </a:rPr>
              <a:t>-יפתח תת אופציות לכיול ראשוני של המכשיר</a:t>
            </a:r>
          </a:p>
          <a:p>
            <a:pPr>
              <a:lnSpc>
                <a:spcPct val="150000"/>
              </a:lnSpc>
            </a:pPr>
            <a:r>
              <a:rPr lang="he-IL" sz="2400"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IF</a:t>
            </a:r>
            <a:r>
              <a:rPr lang="he-IL" sz="2400" dirty="0">
                <a:latin typeface="Calibri" panose="020F0502020204030204" pitchFamily="34" charset="0"/>
                <a:cs typeface="Calibri" panose="020F0502020204030204" pitchFamily="34" charset="0"/>
              </a:rPr>
              <a:t> , תדר , כיווני מסך </a:t>
            </a:r>
            <a:r>
              <a:rPr lang="he-IL" sz="2400" dirty="0" err="1">
                <a:latin typeface="Calibri" panose="020F0502020204030204" pitchFamily="34" charset="0"/>
                <a:cs typeface="Calibri" panose="020F0502020204030204" pitchFamily="34" charset="0"/>
              </a:rPr>
              <a:t>וכו</a:t>
            </a:r>
            <a:r>
              <a:rPr lang="he-IL" sz="2400" dirty="0" smtClean="0">
                <a:latin typeface="Calibri" panose="020F0502020204030204" pitchFamily="34" charset="0"/>
                <a:cs typeface="Calibri" panose="020F0502020204030204" pitchFamily="34" charset="0"/>
              </a:rPr>
              <a:t>..</a:t>
            </a:r>
          </a:p>
          <a:p>
            <a:pPr>
              <a:lnSpc>
                <a:spcPct val="150000"/>
              </a:lnSpc>
            </a:pPr>
            <a:r>
              <a:rPr lang="he-IL"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RECALL</a:t>
            </a:r>
            <a:r>
              <a:rPr lang="he-IL" sz="2400" dirty="0">
                <a:latin typeface="Calibri" panose="020F0502020204030204" pitchFamily="34" charset="0"/>
                <a:cs typeface="Calibri" panose="020F0502020204030204" pitchFamily="34" charset="0"/>
              </a:rPr>
              <a:t>-מאפשר קריאת נתונים מתוך תא </a:t>
            </a:r>
            <a:r>
              <a:rPr lang="he-IL" sz="2400" dirty="0" smtClean="0">
                <a:latin typeface="Calibri" panose="020F0502020204030204" pitchFamily="34" charset="0"/>
                <a:cs typeface="Calibri" panose="020F0502020204030204" pitchFamily="34" charset="0"/>
              </a:rPr>
              <a:t>זיכרון</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LAST STATE</a:t>
            </a:r>
            <a:r>
              <a:rPr lang="he-IL" sz="2400" dirty="0">
                <a:latin typeface="Calibri" panose="020F0502020204030204" pitchFamily="34" charset="0"/>
                <a:cs typeface="Calibri" panose="020F0502020204030204" pitchFamily="34" charset="0"/>
              </a:rPr>
              <a:t>-קריאה לנתון מתוך תא זיכרון אחרון שנשמרו בו </a:t>
            </a:r>
            <a:r>
              <a:rPr lang="he-IL" sz="2400" dirty="0" smtClean="0">
                <a:latin typeface="Calibri" panose="020F0502020204030204" pitchFamily="34" charset="0"/>
                <a:cs typeface="Calibri" panose="020F0502020204030204" pitchFamily="34" charset="0"/>
              </a:rPr>
              <a:t>נתונים</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RECALL STATE</a:t>
            </a:r>
            <a:r>
              <a:rPr lang="he-IL" sz="2400" dirty="0">
                <a:latin typeface="Calibri" panose="020F0502020204030204" pitchFamily="34" charset="0"/>
                <a:cs typeface="Calibri" panose="020F0502020204030204" pitchFamily="34" charset="0"/>
              </a:rPr>
              <a:t>-קריאה לנתון מתוך כל אחד מ-10 תאי הזיכרון </a:t>
            </a:r>
            <a:r>
              <a:rPr lang="he-IL" sz="2400" dirty="0" smtClean="0">
                <a:latin typeface="Calibri" panose="020F0502020204030204" pitchFamily="34" charset="0"/>
                <a:cs typeface="Calibri" panose="020F0502020204030204" pitchFamily="34" charset="0"/>
              </a:rPr>
              <a:t>הנדיף</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RECALL TO TR A</a:t>
            </a:r>
            <a:r>
              <a:rPr lang="he-IL" sz="2400" dirty="0">
                <a:latin typeface="Calibri" panose="020F0502020204030204" pitchFamily="34" charset="0"/>
                <a:cs typeface="Calibri" panose="020F0502020204030204" pitchFamily="34" charset="0"/>
              </a:rPr>
              <a:t>-קריאה לנתון מתוך אחד מ-8 תאי הזיכרון בקבוצה </a:t>
            </a:r>
            <a:r>
              <a:rPr lang="en-US" sz="2400" dirty="0">
                <a:latin typeface="Calibri" panose="020F0502020204030204" pitchFamily="34" charset="0"/>
                <a:cs typeface="Calibri" panose="020F0502020204030204" pitchFamily="34" charset="0"/>
              </a:rPr>
              <a:t>A</a:t>
            </a:r>
            <a:r>
              <a:rPr lang="he-IL" sz="2400" dirty="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 </a:t>
            </a:r>
            <a:endParaRPr lang="en-US"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RECALL TO TR B</a:t>
            </a:r>
            <a:r>
              <a:rPr lang="he-IL" sz="2400" dirty="0">
                <a:latin typeface="Calibri" panose="020F0502020204030204" pitchFamily="34" charset="0"/>
                <a:cs typeface="Calibri" panose="020F0502020204030204" pitchFamily="34" charset="0"/>
              </a:rPr>
              <a:t>-קריאה לנתון מתוך אחד מ-8 תאי הזיכרון בקבוצה </a:t>
            </a:r>
            <a:r>
              <a:rPr lang="en-US" sz="2400" dirty="0">
                <a:latin typeface="Calibri" panose="020F0502020204030204" pitchFamily="34" charset="0"/>
                <a:cs typeface="Calibri" panose="020F0502020204030204" pitchFamily="34" charset="0"/>
              </a:rPr>
              <a:t>B</a:t>
            </a:r>
            <a:r>
              <a:rPr lang="he-IL" sz="2400" dirty="0">
                <a:latin typeface="Calibri" panose="020F0502020204030204" pitchFamily="34" charset="0"/>
                <a:cs typeface="Calibri" panose="020F0502020204030204" pitchFamily="34" charset="0"/>
              </a:rPr>
              <a:t> </a:t>
            </a:r>
          </a:p>
          <a:p>
            <a:pPr>
              <a:lnSpc>
                <a:spcPct val="150000"/>
              </a:lnSpc>
            </a:pPr>
            <a:r>
              <a:rPr lang="en-US" sz="2400" dirty="0">
                <a:latin typeface="Calibri" panose="020F0502020204030204" pitchFamily="34" charset="0"/>
                <a:cs typeface="Calibri" panose="020F0502020204030204" pitchFamily="34" charset="0"/>
              </a:rPr>
              <a:t>RECALL ERRORS</a:t>
            </a:r>
            <a:r>
              <a:rPr lang="he-IL" sz="2400" dirty="0">
                <a:latin typeface="Calibri" panose="020F0502020204030204" pitchFamily="34" charset="0"/>
                <a:cs typeface="Calibri" panose="020F0502020204030204" pitchFamily="34" charset="0"/>
              </a:rPr>
              <a:t>- קריאה להודעת שגיאה אחרונה</a:t>
            </a:r>
          </a:p>
          <a:p>
            <a:pPr>
              <a:lnSpc>
                <a:spcPct val="150000"/>
              </a:lnSpc>
            </a:pPr>
            <a:r>
              <a:rPr lang="he-IL" sz="2400" dirty="0">
                <a:latin typeface="Calibri" panose="020F0502020204030204" pitchFamily="34" charset="0"/>
                <a:cs typeface="Calibri" panose="020F0502020204030204" pitchFamily="34" charset="0"/>
              </a:rPr>
              <a:t> </a:t>
            </a:r>
          </a:p>
        </p:txBody>
      </p:sp>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0784" y="1504392"/>
            <a:ext cx="864096" cy="4725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7346" y="2515915"/>
            <a:ext cx="900485" cy="50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מלבן מעוגל 6"/>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748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1000"/>
                                        <p:tgtEl>
                                          <p:spTgt spid="14">
                                            <p:txEl>
                                              <p:pRg st="0" end="0"/>
                                            </p:txEl>
                                          </p:spTgt>
                                        </p:tgtEl>
                                      </p:cBhvr>
                                    </p:animEffect>
                                    <p:anim calcmode="lin" valueType="num">
                                      <p:cBhvr>
                                        <p:cTn id="8"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fade">
                                      <p:cBhvr>
                                        <p:cTn id="12" dur="1000"/>
                                        <p:tgtEl>
                                          <p:spTgt spid="14">
                                            <p:txEl>
                                              <p:pRg st="1" end="1"/>
                                            </p:txEl>
                                          </p:spTgt>
                                        </p:tgtEl>
                                      </p:cBhvr>
                                    </p:animEffect>
                                    <p:anim calcmode="lin" valueType="num">
                                      <p:cBhvr>
                                        <p:cTn id="13"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
                                            <p:txEl>
                                              <p:pRg st="2" end="2"/>
                                            </p:txEl>
                                          </p:spTgt>
                                        </p:tgtEl>
                                        <p:attrNameLst>
                                          <p:attrName>style.visibility</p:attrName>
                                        </p:attrNameLst>
                                      </p:cBhvr>
                                      <p:to>
                                        <p:strVal val="visible"/>
                                      </p:to>
                                    </p:set>
                                    <p:animEffect transition="in" filter="fade">
                                      <p:cBhvr>
                                        <p:cTn id="26" dur="1000"/>
                                        <p:tgtEl>
                                          <p:spTgt spid="14">
                                            <p:txEl>
                                              <p:pRg st="2" end="2"/>
                                            </p:txEl>
                                          </p:spTgt>
                                        </p:tgtEl>
                                      </p:cBhvr>
                                    </p:animEffect>
                                    <p:anim calcmode="lin" valueType="num">
                                      <p:cBhvr>
                                        <p:cTn id="27"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4">
                                            <p:txEl>
                                              <p:pRg st="3" end="3"/>
                                            </p:txEl>
                                          </p:spTgt>
                                        </p:tgtEl>
                                        <p:attrNameLst>
                                          <p:attrName>style.visibility</p:attrName>
                                        </p:attrNameLst>
                                      </p:cBhvr>
                                      <p:to>
                                        <p:strVal val="visible"/>
                                      </p:to>
                                    </p:set>
                                    <p:animEffect transition="in" filter="fade">
                                      <p:cBhvr>
                                        <p:cTn id="40" dur="1000"/>
                                        <p:tgtEl>
                                          <p:spTgt spid="14">
                                            <p:txEl>
                                              <p:pRg st="3" end="3"/>
                                            </p:txEl>
                                          </p:spTgt>
                                        </p:tgtEl>
                                      </p:cBhvr>
                                    </p:animEffect>
                                    <p:anim calcmode="lin" valueType="num">
                                      <p:cBhvr>
                                        <p:cTn id="41"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14">
                                            <p:txEl>
                                              <p:pRg st="3" end="3"/>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14">
                                            <p:txEl>
                                              <p:pRg st="4" end="4"/>
                                            </p:txEl>
                                          </p:spTgt>
                                        </p:tgtEl>
                                        <p:attrNameLst>
                                          <p:attrName>style.visibility</p:attrName>
                                        </p:attrNameLst>
                                      </p:cBhvr>
                                      <p:to>
                                        <p:strVal val="visible"/>
                                      </p:to>
                                    </p:set>
                                    <p:animEffect transition="in" filter="fade">
                                      <p:cBhvr>
                                        <p:cTn id="45" dur="1000"/>
                                        <p:tgtEl>
                                          <p:spTgt spid="14">
                                            <p:txEl>
                                              <p:pRg st="4" end="4"/>
                                            </p:txEl>
                                          </p:spTgt>
                                        </p:tgtEl>
                                      </p:cBhvr>
                                    </p:animEffect>
                                    <p:anim calcmode="lin" valueType="num">
                                      <p:cBhvr>
                                        <p:cTn id="46" dur="1000" fill="hold"/>
                                        <p:tgtEl>
                                          <p:spTgt spid="14">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14">
                                            <p:txEl>
                                              <p:pRg st="4" end="4"/>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14">
                                            <p:txEl>
                                              <p:pRg st="5" end="5"/>
                                            </p:txEl>
                                          </p:spTgt>
                                        </p:tgtEl>
                                        <p:attrNameLst>
                                          <p:attrName>style.visibility</p:attrName>
                                        </p:attrNameLst>
                                      </p:cBhvr>
                                      <p:to>
                                        <p:strVal val="visible"/>
                                      </p:to>
                                    </p:set>
                                    <p:animEffect transition="in" filter="fade">
                                      <p:cBhvr>
                                        <p:cTn id="50" dur="1000"/>
                                        <p:tgtEl>
                                          <p:spTgt spid="14">
                                            <p:txEl>
                                              <p:pRg st="5" end="5"/>
                                            </p:txEl>
                                          </p:spTgt>
                                        </p:tgtEl>
                                      </p:cBhvr>
                                    </p:animEffect>
                                    <p:anim calcmode="lin" valueType="num">
                                      <p:cBhvr>
                                        <p:cTn id="51" dur="1000" fill="hold"/>
                                        <p:tgtEl>
                                          <p:spTgt spid="14">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14">
                                            <p:txEl>
                                              <p:pRg st="5" end="5"/>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14">
                                            <p:txEl>
                                              <p:pRg st="6" end="6"/>
                                            </p:txEl>
                                          </p:spTgt>
                                        </p:tgtEl>
                                        <p:attrNameLst>
                                          <p:attrName>style.visibility</p:attrName>
                                        </p:attrNameLst>
                                      </p:cBhvr>
                                      <p:to>
                                        <p:strVal val="visible"/>
                                      </p:to>
                                    </p:set>
                                    <p:animEffect transition="in" filter="fade">
                                      <p:cBhvr>
                                        <p:cTn id="55" dur="1000"/>
                                        <p:tgtEl>
                                          <p:spTgt spid="14">
                                            <p:txEl>
                                              <p:pRg st="6" end="6"/>
                                            </p:txEl>
                                          </p:spTgt>
                                        </p:tgtEl>
                                      </p:cBhvr>
                                    </p:animEffect>
                                    <p:anim calcmode="lin" valueType="num">
                                      <p:cBhvr>
                                        <p:cTn id="56" dur="1000" fill="hold"/>
                                        <p:tgtEl>
                                          <p:spTgt spid="14">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14">
                                            <p:txEl>
                                              <p:pRg st="6" end="6"/>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14">
                                            <p:txEl>
                                              <p:pRg st="7" end="7"/>
                                            </p:txEl>
                                          </p:spTgt>
                                        </p:tgtEl>
                                        <p:attrNameLst>
                                          <p:attrName>style.visibility</p:attrName>
                                        </p:attrNameLst>
                                      </p:cBhvr>
                                      <p:to>
                                        <p:strVal val="visible"/>
                                      </p:to>
                                    </p:set>
                                    <p:animEffect transition="in" filter="fade">
                                      <p:cBhvr>
                                        <p:cTn id="60" dur="1000"/>
                                        <p:tgtEl>
                                          <p:spTgt spid="14">
                                            <p:txEl>
                                              <p:pRg st="7" end="7"/>
                                            </p:txEl>
                                          </p:spTgt>
                                        </p:tgtEl>
                                      </p:cBhvr>
                                    </p:animEffect>
                                    <p:anim calcmode="lin" valueType="num">
                                      <p:cBhvr>
                                        <p:cTn id="61" dur="1000" fill="hold"/>
                                        <p:tgtEl>
                                          <p:spTgt spid="14">
                                            <p:txEl>
                                              <p:pRg st="7" end="7"/>
                                            </p:txEl>
                                          </p:spTgt>
                                        </p:tgtEl>
                                        <p:attrNameLst>
                                          <p:attrName>ppt_x</p:attrName>
                                        </p:attrNameLst>
                                      </p:cBhvr>
                                      <p:tavLst>
                                        <p:tav tm="0">
                                          <p:val>
                                            <p:strVal val="#ppt_x"/>
                                          </p:val>
                                        </p:tav>
                                        <p:tav tm="100000">
                                          <p:val>
                                            <p:strVal val="#ppt_x"/>
                                          </p:val>
                                        </p:tav>
                                      </p:tavLst>
                                    </p:anim>
                                    <p:anim calcmode="lin" valueType="num">
                                      <p:cBhvr>
                                        <p:cTn id="62" dur="1000" fill="hold"/>
                                        <p:tgtEl>
                                          <p:spTgt spid="1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7"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211B92D7-F384-4561-8F71-E1A9FFC5A15D}" type="slidenum">
              <a:rPr lang="he-IL" sz="1200">
                <a:solidFill>
                  <a:schemeClr val="bg1"/>
                </a:solidFill>
              </a:rPr>
              <a:pPr/>
              <a:t>14</a:t>
            </a:fld>
            <a:endParaRPr lang="en-US" sz="1200">
              <a:solidFill>
                <a:schemeClr val="bg1"/>
              </a:solidFill>
            </a:endParaRPr>
          </a:p>
        </p:txBody>
      </p:sp>
      <p:sp>
        <p:nvSpPr>
          <p:cNvPr id="9" name="TextBox 8"/>
          <p:cNvSpPr txBox="1"/>
          <p:nvPr/>
        </p:nvSpPr>
        <p:spPr>
          <a:xfrm>
            <a:off x="1608631" y="1166159"/>
            <a:ext cx="8496944" cy="2123658"/>
          </a:xfrm>
          <a:prstGeom prst="rect">
            <a:avLst/>
          </a:prstGeom>
          <a:noFill/>
        </p:spPr>
        <p:txBody>
          <a:bodyPr wrap="square" rtlCol="1">
            <a:spAutoFit/>
          </a:bodyPr>
          <a:lstStyle/>
          <a:p>
            <a:pPr>
              <a:lnSpc>
                <a:spcPct val="150000"/>
              </a:lnSpc>
            </a:pPr>
            <a:r>
              <a:rPr lang="en-US" sz="2400" dirty="0">
                <a:latin typeface="Calibri" panose="020F0502020204030204" pitchFamily="34" charset="0"/>
                <a:cs typeface="Calibri" panose="020F0502020204030204" pitchFamily="34" charset="0"/>
              </a:rPr>
              <a:t>PLOT</a:t>
            </a:r>
            <a:r>
              <a:rPr lang="he-IL" sz="2400" dirty="0">
                <a:latin typeface="Calibri" panose="020F0502020204030204" pitchFamily="34" charset="0"/>
                <a:cs typeface="Calibri" panose="020F0502020204030204" pitchFamily="34" charset="0"/>
              </a:rPr>
              <a:t>-מאפשר הצגה של תצוגת הספקטרום במחשב</a:t>
            </a:r>
          </a:p>
          <a:p>
            <a:endParaRPr lang="he-IL" sz="2400" dirty="0">
              <a:latin typeface="AdumaFOT Regular" panose="02000500000000000000" pitchFamily="50" charset="-79"/>
              <a:cs typeface="AdumaFOT Regular" panose="02000500000000000000" pitchFamily="50" charset="-79"/>
            </a:endParaRPr>
          </a:p>
          <a:p>
            <a:pPr>
              <a:lnSpc>
                <a:spcPct val="150000"/>
              </a:lnSpc>
            </a:pPr>
            <a:r>
              <a:rPr lang="he-IL" sz="2400" dirty="0">
                <a:latin typeface="Calibri" panose="020F0502020204030204" pitchFamily="34" charset="0"/>
                <a:cs typeface="Calibri" panose="020F0502020204030204" pitchFamily="34" charset="0"/>
              </a:rPr>
              <a:t>פקדי תצוגה משתנים-סדרת פקדים המאפשרת </a:t>
            </a:r>
            <a:endParaRPr lang="he-IL" sz="2400" dirty="0" smtClean="0">
              <a:latin typeface="Calibri" panose="020F0502020204030204" pitchFamily="34" charset="0"/>
              <a:cs typeface="Calibri" panose="020F0502020204030204" pitchFamily="34" charset="0"/>
            </a:endParaRPr>
          </a:p>
          <a:p>
            <a:pPr>
              <a:lnSpc>
                <a:spcPct val="150000"/>
              </a:lnSpc>
            </a:pPr>
            <a:r>
              <a:rPr lang="he-IL" sz="2400" dirty="0" smtClean="0">
                <a:latin typeface="Calibri" panose="020F0502020204030204" pitchFamily="34" charset="0"/>
                <a:cs typeface="Calibri" panose="020F0502020204030204" pitchFamily="34" charset="0"/>
              </a:rPr>
              <a:t>גלישה </a:t>
            </a:r>
            <a:r>
              <a:rPr lang="he-IL" sz="2400" dirty="0">
                <a:latin typeface="Calibri" panose="020F0502020204030204" pitchFamily="34" charset="0"/>
                <a:cs typeface="Calibri" panose="020F0502020204030204" pitchFamily="34" charset="0"/>
              </a:rPr>
              <a:t>לתת פונקציות </a:t>
            </a:r>
            <a:r>
              <a:rPr lang="he-IL" sz="2400" dirty="0" smtClean="0">
                <a:latin typeface="Calibri" panose="020F0502020204030204" pitchFamily="34" charset="0"/>
                <a:cs typeface="Calibri" panose="020F0502020204030204" pitchFamily="34" charset="0"/>
              </a:rPr>
              <a:t>בהתאם  לפונקציה הראשית שנבחרה </a:t>
            </a:r>
            <a:endParaRPr lang="he-IL" sz="2400" dirty="0">
              <a:latin typeface="Calibri" panose="020F0502020204030204" pitchFamily="34" charset="0"/>
              <a:cs typeface="Calibri" panose="020F0502020204030204" pitchFamily="34" charset="0"/>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6902" y="1166159"/>
            <a:ext cx="598735" cy="6329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5281" y="3512239"/>
            <a:ext cx="1808682" cy="2888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מלבן מעוגל 7"/>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241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Effect transition="in" filter="fade">
                                      <p:cBhvr>
                                        <p:cTn id="21" dur="1000"/>
                                        <p:tgtEl>
                                          <p:spTgt spid="9">
                                            <p:txEl>
                                              <p:pRg st="2" end="2"/>
                                            </p:txEl>
                                          </p:spTgt>
                                        </p:tgtEl>
                                      </p:cBhvr>
                                    </p:animEffect>
                                    <p:anim calcmode="lin" valueType="num">
                                      <p:cBhvr>
                                        <p:cTn id="2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9">
                                            <p:txEl>
                                              <p:pRg st="3" end="3"/>
                                            </p:txEl>
                                          </p:spTgt>
                                        </p:tgtEl>
                                        <p:attrNameLst>
                                          <p:attrName>style.visibility</p:attrName>
                                        </p:attrNameLst>
                                      </p:cBhvr>
                                      <p:to>
                                        <p:strVal val="visible"/>
                                      </p:to>
                                    </p:set>
                                    <p:animEffect transition="in" filter="fade">
                                      <p:cBhvr>
                                        <p:cTn id="26" dur="1000"/>
                                        <p:tgtEl>
                                          <p:spTgt spid="9">
                                            <p:txEl>
                                              <p:pRg st="3" end="3"/>
                                            </p:txEl>
                                          </p:spTgt>
                                        </p:tgtEl>
                                      </p:cBhvr>
                                    </p:animEffect>
                                    <p:anim calcmode="lin" valueType="num">
                                      <p:cBhvr>
                                        <p:cTn id="27"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1000"/>
                                        <p:tgtEl>
                                          <p:spTgt spid="11"/>
                                        </p:tgtEl>
                                      </p:cBhvr>
                                    </p:animEffect>
                                    <p:anim calcmode="lin" valueType="num">
                                      <p:cBhvr>
                                        <p:cTn id="34" dur="1000" fill="hold"/>
                                        <p:tgtEl>
                                          <p:spTgt spid="11"/>
                                        </p:tgtEl>
                                        <p:attrNameLst>
                                          <p:attrName>ppt_x</p:attrName>
                                        </p:attrNameLst>
                                      </p:cBhvr>
                                      <p:tavLst>
                                        <p:tav tm="0">
                                          <p:val>
                                            <p:strVal val="#ppt_x"/>
                                          </p:val>
                                        </p:tav>
                                        <p:tav tm="100000">
                                          <p:val>
                                            <p:strVal val="#ppt_x"/>
                                          </p:val>
                                        </p:tav>
                                      </p:tavLst>
                                    </p:anim>
                                    <p:anim calcmode="lin" valueType="num">
                                      <p:cBhvr>
                                        <p:cTn id="3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כפתורים ספקטרום </a:t>
            </a:r>
            <a:r>
              <a:rPr lang="he-IL" sz="4000" b="1" dirty="0" err="1">
                <a:latin typeface="Calibri" panose="020F0502020204030204" pitchFamily="34" charset="0"/>
                <a:cs typeface="Calibri" panose="020F0502020204030204" pitchFamily="34" charset="0"/>
              </a:rPr>
              <a:t>אנלייזר</a:t>
            </a:r>
            <a:endParaRPr lang="he-IL" sz="4000" b="1" dirty="0">
              <a:latin typeface="Calibri" panose="020F0502020204030204" pitchFamily="34" charset="0"/>
              <a:cs typeface="Calibri" panose="020F0502020204030204" pitchFamily="34" charset="0"/>
            </a:endParaRPr>
          </a:p>
        </p:txBody>
      </p:sp>
      <p:sp>
        <p:nvSpPr>
          <p:cNvPr id="8"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3931FE3C-8B3E-42FE-9C1D-FDC0E80C9458}" type="slidenum">
              <a:rPr lang="he-IL" sz="1400">
                <a:solidFill>
                  <a:schemeClr val="bg1"/>
                </a:solidFill>
                <a:latin typeface="Calibri" panose="020F0502020204030204" pitchFamily="34" charset="0"/>
                <a:cs typeface="Calibri" panose="020F0502020204030204" pitchFamily="34" charset="0"/>
              </a:rPr>
              <a:pPr/>
              <a:t>15</a:t>
            </a:fld>
            <a:endParaRPr lang="en-US" sz="1400">
              <a:solidFill>
                <a:schemeClr val="bg1"/>
              </a:solidFill>
              <a:latin typeface="Calibri" panose="020F0502020204030204" pitchFamily="34" charset="0"/>
              <a:cs typeface="Calibri" panose="020F0502020204030204" pitchFamily="34" charset="0"/>
            </a:endParaRPr>
          </a:p>
        </p:txBody>
      </p:sp>
      <p:pic>
        <p:nvPicPr>
          <p:cNvPr id="12" name="Picture 123" descr="MVC-897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7477" y="1044030"/>
            <a:ext cx="7343775" cy="488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136"/>
          <p:cNvGrpSpPr>
            <a:grpSpLocks/>
          </p:cNvGrpSpPr>
          <p:nvPr/>
        </p:nvGrpSpPr>
        <p:grpSpPr bwMode="auto">
          <a:xfrm>
            <a:off x="5545052" y="1072605"/>
            <a:ext cx="4643437" cy="3168650"/>
            <a:chOff x="2699" y="754"/>
            <a:chExt cx="2925" cy="1996"/>
          </a:xfrm>
        </p:grpSpPr>
        <p:grpSp>
          <p:nvGrpSpPr>
            <p:cNvPr id="14" name="Group 134"/>
            <p:cNvGrpSpPr>
              <a:grpSpLocks/>
            </p:cNvGrpSpPr>
            <p:nvPr/>
          </p:nvGrpSpPr>
          <p:grpSpPr bwMode="auto">
            <a:xfrm>
              <a:off x="2699" y="1797"/>
              <a:ext cx="1519" cy="953"/>
              <a:chOff x="2676" y="1797"/>
              <a:chExt cx="1542" cy="1634"/>
            </a:xfrm>
          </p:grpSpPr>
          <p:sp>
            <p:nvSpPr>
              <p:cNvPr id="16" name="Line 127"/>
              <p:cNvSpPr>
                <a:spLocks noChangeShapeType="1"/>
              </p:cNvSpPr>
              <p:nvPr/>
            </p:nvSpPr>
            <p:spPr bwMode="auto">
              <a:xfrm>
                <a:off x="2676" y="1797"/>
                <a:ext cx="1542" cy="136"/>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18" name="Line 129"/>
              <p:cNvSpPr>
                <a:spLocks noChangeShapeType="1"/>
              </p:cNvSpPr>
              <p:nvPr/>
            </p:nvSpPr>
            <p:spPr bwMode="auto">
              <a:xfrm flipH="1">
                <a:off x="4127" y="1933"/>
                <a:ext cx="91" cy="1498"/>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19" name="Line 130"/>
              <p:cNvSpPr>
                <a:spLocks noChangeShapeType="1"/>
              </p:cNvSpPr>
              <p:nvPr/>
            </p:nvSpPr>
            <p:spPr bwMode="auto">
              <a:xfrm flipH="1" flipV="1">
                <a:off x="2676" y="3248"/>
                <a:ext cx="1451" cy="18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20" name="Line 131"/>
              <p:cNvSpPr>
                <a:spLocks noChangeShapeType="1"/>
              </p:cNvSpPr>
              <p:nvPr/>
            </p:nvSpPr>
            <p:spPr bwMode="auto">
              <a:xfrm>
                <a:off x="2676" y="1797"/>
                <a:ext cx="0" cy="145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sp>
          <p:nvSpPr>
            <p:cNvPr id="15" name="AutoShape 132"/>
            <p:cNvSpPr>
              <a:spLocks noChangeArrowheads="1"/>
            </p:cNvSpPr>
            <p:nvPr/>
          </p:nvSpPr>
          <p:spPr bwMode="auto">
            <a:xfrm>
              <a:off x="3288" y="754"/>
              <a:ext cx="2336" cy="544"/>
            </a:xfrm>
            <a:prstGeom prst="wedgeRectCallout">
              <a:avLst>
                <a:gd name="adj1" fmla="val -41051"/>
                <a:gd name="adj2" fmla="val 147426"/>
              </a:avLst>
            </a:prstGeom>
            <a:solidFill>
              <a:schemeClr val="bg1"/>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he-IL" sz="2400" b="1" dirty="0">
                  <a:ln>
                    <a:solidFill>
                      <a:sysClr val="windowText" lastClr="000000"/>
                    </a:solidFill>
                  </a:ln>
                  <a:solidFill>
                    <a:srgbClr val="0066FF"/>
                  </a:solidFill>
                  <a:latin typeface="Calibri" panose="020F0502020204030204" pitchFamily="34" charset="0"/>
                  <a:cs typeface="Calibri" panose="020F0502020204030204" pitchFamily="34" charset="0"/>
                </a:rPr>
                <a:t>לחיצה על אחד הלחצנים תפתח תפריט בתצוגה</a:t>
              </a:r>
              <a:endParaRPr lang="en-US" sz="2400" b="1" dirty="0">
                <a:ln>
                  <a:solidFill>
                    <a:sysClr val="windowText" lastClr="000000"/>
                  </a:solidFill>
                </a:ln>
                <a:solidFill>
                  <a:srgbClr val="0066FF"/>
                </a:solidFill>
                <a:latin typeface="Calibri" panose="020F0502020204030204" pitchFamily="34" charset="0"/>
                <a:cs typeface="Calibri" panose="020F0502020204030204" pitchFamily="34" charset="0"/>
              </a:endParaRPr>
            </a:p>
          </p:txBody>
        </p:sp>
      </p:grpSp>
      <p:grpSp>
        <p:nvGrpSpPr>
          <p:cNvPr id="21" name="Group 144"/>
          <p:cNvGrpSpPr>
            <a:grpSpLocks/>
          </p:cNvGrpSpPr>
          <p:nvPr/>
        </p:nvGrpSpPr>
        <p:grpSpPr bwMode="auto">
          <a:xfrm>
            <a:off x="2087477" y="1144043"/>
            <a:ext cx="3708400" cy="3638550"/>
            <a:chOff x="521" y="799"/>
            <a:chExt cx="2336" cy="2292"/>
          </a:xfrm>
        </p:grpSpPr>
        <p:grpSp>
          <p:nvGrpSpPr>
            <p:cNvPr id="22" name="Group 138"/>
            <p:cNvGrpSpPr>
              <a:grpSpLocks/>
            </p:cNvGrpSpPr>
            <p:nvPr/>
          </p:nvGrpSpPr>
          <p:grpSpPr bwMode="auto">
            <a:xfrm>
              <a:off x="2339" y="1813"/>
              <a:ext cx="324" cy="1278"/>
              <a:chOff x="2694" y="1764"/>
              <a:chExt cx="1578" cy="1485"/>
            </a:xfrm>
          </p:grpSpPr>
          <p:sp>
            <p:nvSpPr>
              <p:cNvPr id="24" name="Line 139"/>
              <p:cNvSpPr>
                <a:spLocks noChangeShapeType="1"/>
              </p:cNvSpPr>
              <p:nvPr/>
            </p:nvSpPr>
            <p:spPr bwMode="auto">
              <a:xfrm>
                <a:off x="2860" y="1764"/>
                <a:ext cx="1412" cy="169"/>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25" name="Line 140"/>
              <p:cNvSpPr>
                <a:spLocks noChangeShapeType="1"/>
              </p:cNvSpPr>
              <p:nvPr/>
            </p:nvSpPr>
            <p:spPr bwMode="auto">
              <a:xfrm flipH="1">
                <a:off x="4138" y="1933"/>
                <a:ext cx="80" cy="1316"/>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26" name="Line 141"/>
              <p:cNvSpPr>
                <a:spLocks noChangeShapeType="1"/>
              </p:cNvSpPr>
              <p:nvPr/>
            </p:nvSpPr>
            <p:spPr bwMode="auto">
              <a:xfrm flipH="1" flipV="1">
                <a:off x="2694" y="3067"/>
                <a:ext cx="1578" cy="182"/>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27" name="Line 142"/>
              <p:cNvSpPr>
                <a:spLocks noChangeShapeType="1"/>
              </p:cNvSpPr>
              <p:nvPr/>
            </p:nvSpPr>
            <p:spPr bwMode="auto">
              <a:xfrm flipH="1">
                <a:off x="2694" y="1818"/>
                <a:ext cx="127" cy="1249"/>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sp>
          <p:nvSpPr>
            <p:cNvPr id="23" name="AutoShape 143"/>
            <p:cNvSpPr>
              <a:spLocks noChangeArrowheads="1"/>
            </p:cNvSpPr>
            <p:nvPr/>
          </p:nvSpPr>
          <p:spPr bwMode="auto">
            <a:xfrm>
              <a:off x="521" y="799"/>
              <a:ext cx="2336" cy="544"/>
            </a:xfrm>
            <a:prstGeom prst="wedgeRectCallout">
              <a:avLst>
                <a:gd name="adj1" fmla="val 33176"/>
                <a:gd name="adj2" fmla="val 142648"/>
              </a:avLst>
            </a:prstGeom>
            <a:solidFill>
              <a:schemeClr val="bg1"/>
            </a:solidFill>
            <a:ln w="38100">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rtl="1">
                <a:defRPr/>
              </a:pPr>
              <a:r>
                <a:rPr lang="he-IL" sz="2400" b="1" dirty="0">
                  <a:ln>
                    <a:solidFill>
                      <a:sysClr val="windowText" lastClr="000000"/>
                    </a:solidFill>
                  </a:ln>
                  <a:solidFill>
                    <a:srgbClr val="0066FF"/>
                  </a:solidFill>
                  <a:latin typeface="Calibri" panose="020F0502020204030204" pitchFamily="34" charset="0"/>
                  <a:cs typeface="Calibri" panose="020F0502020204030204" pitchFamily="34" charset="0"/>
                </a:rPr>
                <a:t>לחצנים לבחירת פונקציה מסוימת מהתפריט שבתצוגה.</a:t>
              </a:r>
              <a:endParaRPr lang="en-US" sz="2400" b="1" dirty="0">
                <a:ln>
                  <a:solidFill>
                    <a:sysClr val="windowText" lastClr="000000"/>
                  </a:solidFill>
                </a:ln>
                <a:solidFill>
                  <a:srgbClr val="0066FF"/>
                </a:solidFill>
                <a:latin typeface="Calibri" panose="020F0502020204030204" pitchFamily="34" charset="0"/>
                <a:cs typeface="Calibri" panose="020F0502020204030204" pitchFamily="34" charset="0"/>
              </a:endParaRPr>
            </a:p>
          </p:txBody>
        </p:sp>
      </p:grpSp>
      <p:sp>
        <p:nvSpPr>
          <p:cNvPr id="28" name="AutoShape 158"/>
          <p:cNvSpPr>
            <a:spLocks noChangeArrowheads="1"/>
          </p:cNvSpPr>
          <p:nvPr/>
        </p:nvSpPr>
        <p:spPr bwMode="auto">
          <a:xfrm>
            <a:off x="1439777" y="4783265"/>
            <a:ext cx="1368425" cy="1223963"/>
          </a:xfrm>
          <a:prstGeom prst="wedgeRectCallout">
            <a:avLst>
              <a:gd name="adj1" fmla="val 39213"/>
              <a:gd name="adj2" fmla="val -104995"/>
            </a:avLst>
          </a:prstGeom>
          <a:solidFill>
            <a:schemeClr val="bg1"/>
          </a:solidFill>
          <a:ln w="38100">
            <a:solidFill>
              <a:srgbClr val="FF3300"/>
            </a:solidFill>
            <a:miter lim="800000"/>
            <a:headEnd/>
            <a:tailEnd/>
          </a:ln>
          <a:effectLst/>
        </p:spPr>
        <p:txBody>
          <a:bodyPr/>
          <a:lstStyle/>
          <a:p>
            <a:pPr rtl="1">
              <a:defRPr/>
            </a:pPr>
            <a:r>
              <a:rPr lang="he-IL" sz="2400" b="1" dirty="0">
                <a:ln>
                  <a:solidFill>
                    <a:sysClr val="windowText" lastClr="000000"/>
                  </a:solidFill>
                </a:ln>
                <a:solidFill>
                  <a:srgbClr val="0066FF"/>
                </a:solidFill>
                <a:latin typeface="Calibri" panose="020F0502020204030204" pitchFamily="34" charset="0"/>
                <a:cs typeface="Calibri" panose="020F0502020204030204" pitchFamily="34" charset="0"/>
              </a:rPr>
              <a:t>לחצני הדלקה וכיבוי</a:t>
            </a:r>
            <a:endParaRPr lang="en-US" sz="2400" b="1" dirty="0">
              <a:ln>
                <a:solidFill>
                  <a:sysClr val="windowText" lastClr="000000"/>
                </a:solidFill>
              </a:ln>
              <a:solidFill>
                <a:srgbClr val="0066FF"/>
              </a:solidFill>
              <a:latin typeface="Calibri" panose="020F0502020204030204" pitchFamily="34" charset="0"/>
              <a:cs typeface="Calibri" panose="020F0502020204030204" pitchFamily="34" charset="0"/>
            </a:endParaRPr>
          </a:p>
        </p:txBody>
      </p:sp>
      <p:sp>
        <p:nvSpPr>
          <p:cNvPr id="29" name="AutoShape 160"/>
          <p:cNvSpPr>
            <a:spLocks noChangeArrowheads="1"/>
          </p:cNvSpPr>
          <p:nvPr/>
        </p:nvSpPr>
        <p:spPr bwMode="auto">
          <a:xfrm>
            <a:off x="3279400" y="5176838"/>
            <a:ext cx="1368425" cy="1223962"/>
          </a:xfrm>
          <a:prstGeom prst="wedgeRectCallout">
            <a:avLst>
              <a:gd name="adj1" fmla="val 2486"/>
              <a:gd name="adj2" fmla="val -65009"/>
            </a:avLst>
          </a:prstGeom>
          <a:solidFill>
            <a:schemeClr val="bg1"/>
          </a:solidFill>
          <a:ln w="38100">
            <a:solidFill>
              <a:srgbClr val="FF3300"/>
            </a:solidFill>
            <a:miter lim="800000"/>
            <a:headEnd/>
            <a:tailEnd/>
          </a:ln>
          <a:effectLst/>
        </p:spPr>
        <p:txBody>
          <a:bodyPr/>
          <a:lstStyle/>
          <a:p>
            <a:pPr rtl="1">
              <a:defRPr/>
            </a:pPr>
            <a:r>
              <a:rPr lang="he-IL" sz="2400" b="1" dirty="0">
                <a:ln>
                  <a:solidFill>
                    <a:sysClr val="windowText" lastClr="000000"/>
                  </a:solidFill>
                </a:ln>
                <a:solidFill>
                  <a:srgbClr val="0066FF"/>
                </a:solidFill>
                <a:latin typeface="Calibri" panose="020F0502020204030204" pitchFamily="34" charset="0"/>
                <a:cs typeface="Calibri" panose="020F0502020204030204" pitchFamily="34" charset="0"/>
              </a:rPr>
              <a:t>כניסת האות הנבדק</a:t>
            </a:r>
            <a:endParaRPr lang="en-US" sz="2400" b="1" dirty="0">
              <a:ln>
                <a:solidFill>
                  <a:sysClr val="windowText" lastClr="000000"/>
                </a:solidFill>
              </a:ln>
              <a:solidFill>
                <a:srgbClr val="0066FF"/>
              </a:solidFill>
              <a:latin typeface="Calibri" panose="020F0502020204030204" pitchFamily="34" charset="0"/>
              <a:cs typeface="Calibri" panose="020F0502020204030204" pitchFamily="34" charset="0"/>
            </a:endParaRPr>
          </a:p>
        </p:txBody>
      </p:sp>
      <p:sp>
        <p:nvSpPr>
          <p:cNvPr id="32" name="מלבן מעוגל 31"/>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45940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anim calcmode="lin" valueType="num">
                                      <p:cBhvr>
                                        <p:cTn id="8" dur="1000" fill="hold"/>
                                        <p:tgtEl>
                                          <p:spTgt spid="28"/>
                                        </p:tgtEl>
                                        <p:attrNameLst>
                                          <p:attrName>ppt_x</p:attrName>
                                        </p:attrNameLst>
                                      </p:cBhvr>
                                      <p:tavLst>
                                        <p:tav tm="0">
                                          <p:val>
                                            <p:strVal val="#ppt_x"/>
                                          </p:val>
                                        </p:tav>
                                        <p:tav tm="100000">
                                          <p:val>
                                            <p:strVal val="#ppt_x"/>
                                          </p:val>
                                        </p:tav>
                                      </p:tavLst>
                                    </p:anim>
                                    <p:anim calcmode="lin" valueType="num">
                                      <p:cBhvr>
                                        <p:cTn id="9"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fade">
                                      <p:cBhvr>
                                        <p:cTn id="14" dur="1000"/>
                                        <p:tgtEl>
                                          <p:spTgt spid="29"/>
                                        </p:tgtEl>
                                      </p:cBhvr>
                                    </p:animEffect>
                                    <p:anim calcmode="lin" valueType="num">
                                      <p:cBhvr>
                                        <p:cTn id="15" dur="1000" fill="hold"/>
                                        <p:tgtEl>
                                          <p:spTgt spid="29"/>
                                        </p:tgtEl>
                                        <p:attrNameLst>
                                          <p:attrName>ppt_x</p:attrName>
                                        </p:attrNameLst>
                                      </p:cBhvr>
                                      <p:tavLst>
                                        <p:tav tm="0">
                                          <p:val>
                                            <p:strVal val="#ppt_x"/>
                                          </p:val>
                                        </p:tav>
                                        <p:tav tm="100000">
                                          <p:val>
                                            <p:strVal val="#ppt_x"/>
                                          </p:val>
                                        </p:tav>
                                      </p:tavLst>
                                    </p:anim>
                                    <p:anim calcmode="lin" valueType="num">
                                      <p:cBhvr>
                                        <p:cTn id="1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חיבור ספקטרום </a:t>
            </a:r>
            <a:r>
              <a:rPr lang="he-IL" sz="4000" b="1" dirty="0" err="1">
                <a:latin typeface="Calibri" panose="020F0502020204030204" pitchFamily="34" charset="0"/>
                <a:cs typeface="Calibri" panose="020F0502020204030204" pitchFamily="34" charset="0"/>
              </a:rPr>
              <a:t>אנלייזר</a:t>
            </a:r>
            <a:endParaRPr lang="he-IL" sz="4000" b="1" dirty="0">
              <a:latin typeface="Calibri" panose="020F0502020204030204" pitchFamily="34" charset="0"/>
              <a:cs typeface="Calibri" panose="020F0502020204030204" pitchFamily="34" charset="0"/>
            </a:endParaRPr>
          </a:p>
        </p:txBody>
      </p:sp>
      <p:sp>
        <p:nvSpPr>
          <p:cNvPr id="8"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3931FE3C-8B3E-42FE-9C1D-FDC0E80C9458}" type="slidenum">
              <a:rPr lang="he-IL" sz="1400">
                <a:solidFill>
                  <a:schemeClr val="bg1"/>
                </a:solidFill>
              </a:rPr>
              <a:pPr/>
              <a:t>16</a:t>
            </a:fld>
            <a:endParaRPr lang="en-US" sz="1400">
              <a:solidFill>
                <a:schemeClr val="bg1"/>
              </a:solidFill>
            </a:endParaRPr>
          </a:p>
        </p:txBody>
      </p:sp>
      <p:pic>
        <p:nvPicPr>
          <p:cNvPr id="30" name="Picture 10" descr="מחולל R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0728" y="1286315"/>
            <a:ext cx="4752975"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21"/>
          <p:cNvSpPr>
            <a:spLocks noChangeArrowheads="1"/>
          </p:cNvSpPr>
          <p:nvPr/>
        </p:nvSpPr>
        <p:spPr bwMode="auto">
          <a:xfrm>
            <a:off x="491682" y="2774156"/>
            <a:ext cx="25923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533400" indent="-533400">
              <a:spcBef>
                <a:spcPct val="20000"/>
              </a:spcBef>
              <a:buClr>
                <a:srgbClr val="339933"/>
              </a:buClr>
              <a:buSzPct val="110000"/>
              <a:buFont typeface="Wingdings" pitchFamily="2" charset="2"/>
              <a:buNone/>
            </a:pPr>
            <a:r>
              <a:rPr lang="he-IL" sz="2400" dirty="0">
                <a:latin typeface="AdumaFOT Regular" panose="02000500000000000000" pitchFamily="50" charset="-79"/>
                <a:cs typeface="AdumaFOT Regular" panose="02000500000000000000" pitchFamily="50" charset="-79"/>
              </a:rPr>
              <a:t>כבל עם מחבר מסוג </a:t>
            </a:r>
            <a:r>
              <a:rPr lang="en-US" sz="2400" dirty="0">
                <a:latin typeface="AdumaFOT Regular" panose="02000500000000000000" pitchFamily="50" charset="-79"/>
                <a:cs typeface="AdumaFOT Regular" panose="02000500000000000000" pitchFamily="50" charset="-79"/>
              </a:rPr>
              <a:t>N-TYPE</a:t>
            </a:r>
            <a:r>
              <a:rPr lang="he-IL" sz="2400" dirty="0">
                <a:latin typeface="AdumaFOT Regular" panose="02000500000000000000" pitchFamily="50" charset="-79"/>
                <a:cs typeface="AdumaFOT Regular" panose="02000500000000000000" pitchFamily="50" charset="-79"/>
              </a:rPr>
              <a:t> </a:t>
            </a:r>
            <a:endParaRPr lang="en-US" sz="2400" dirty="0">
              <a:latin typeface="AdumaFOT Regular" panose="02000500000000000000" pitchFamily="50" charset="-79"/>
              <a:cs typeface="AdumaFOT Regular" panose="02000500000000000000" pitchFamily="50" charset="-79"/>
            </a:endParaRPr>
          </a:p>
        </p:txBody>
      </p:sp>
      <p:pic>
        <p:nvPicPr>
          <p:cNvPr id="32" name="Picture 123" descr="MVC-897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2349" y="2990056"/>
            <a:ext cx="5354451" cy="308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תרשים זרימה: דיסק מגנטי 32"/>
          <p:cNvSpPr/>
          <p:nvPr/>
        </p:nvSpPr>
        <p:spPr bwMode="auto">
          <a:xfrm rot="1471706">
            <a:off x="4372938" y="5382271"/>
            <a:ext cx="330811" cy="492237"/>
          </a:xfrm>
          <a:prstGeom prst="flowChartMagneticDisk">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תרשים זרימה: דיסק מגנטי 33"/>
          <p:cNvSpPr/>
          <p:nvPr/>
        </p:nvSpPr>
        <p:spPr bwMode="auto">
          <a:xfrm rot="2571501">
            <a:off x="5515656" y="2386631"/>
            <a:ext cx="330811" cy="609427"/>
          </a:xfrm>
          <a:prstGeom prst="flowChartMagneticDisk">
            <a:avLst/>
          </a:prstGeom>
          <a:solidFill>
            <a:schemeClr val="tx1">
              <a:lumMod val="65000"/>
              <a:lumOff val="3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צורה חופשית 34"/>
          <p:cNvSpPr/>
          <p:nvPr/>
        </p:nvSpPr>
        <p:spPr bwMode="auto">
          <a:xfrm>
            <a:off x="570364" y="2827176"/>
            <a:ext cx="4865732" cy="3404962"/>
          </a:xfrm>
          <a:custGeom>
            <a:avLst/>
            <a:gdLst>
              <a:gd name="connsiteX0" fmla="*/ 4832060 w 4832060"/>
              <a:gd name="connsiteY0" fmla="*/ 0 h 3404962"/>
              <a:gd name="connsiteX1" fmla="*/ 17465 w 4832060"/>
              <a:gd name="connsiteY1" fmla="*/ 1408922 h 3404962"/>
              <a:gd name="connsiteX2" fmla="*/ 3236526 w 4832060"/>
              <a:gd name="connsiteY2" fmla="*/ 3293706 h 3404962"/>
              <a:gd name="connsiteX3" fmla="*/ 3833685 w 4832060"/>
              <a:gd name="connsiteY3" fmla="*/ 3023118 h 3404962"/>
            </a:gdLst>
            <a:ahLst/>
            <a:cxnLst>
              <a:cxn ang="0">
                <a:pos x="connsiteX0" y="connsiteY0"/>
              </a:cxn>
              <a:cxn ang="0">
                <a:pos x="connsiteX1" y="connsiteY1"/>
              </a:cxn>
              <a:cxn ang="0">
                <a:pos x="connsiteX2" y="connsiteY2"/>
              </a:cxn>
              <a:cxn ang="0">
                <a:pos x="connsiteX3" y="connsiteY3"/>
              </a:cxn>
            </a:cxnLst>
            <a:rect l="l" t="t" r="r" b="b"/>
            <a:pathLst>
              <a:path w="4832060" h="3404962">
                <a:moveTo>
                  <a:pt x="4832060" y="0"/>
                </a:moveTo>
                <a:cubicBezTo>
                  <a:pt x="2557723" y="429985"/>
                  <a:pt x="283387" y="859971"/>
                  <a:pt x="17465" y="1408922"/>
                </a:cubicBezTo>
                <a:cubicBezTo>
                  <a:pt x="-248457" y="1957873"/>
                  <a:pt x="2600489" y="3024673"/>
                  <a:pt x="3236526" y="3293706"/>
                </a:cubicBezTo>
                <a:cubicBezTo>
                  <a:pt x="3872563" y="3562739"/>
                  <a:pt x="3853124" y="3292928"/>
                  <a:pt x="3833685" y="3023118"/>
                </a:cubicBezTo>
              </a:path>
            </a:pathLst>
          </a:cu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TextBox 35"/>
          <p:cNvSpPr txBox="1"/>
          <p:nvPr/>
        </p:nvSpPr>
        <p:spPr>
          <a:xfrm>
            <a:off x="6167941" y="2742053"/>
            <a:ext cx="2520280" cy="461665"/>
          </a:xfrm>
          <a:prstGeom prst="rect">
            <a:avLst/>
          </a:prstGeom>
          <a:noFill/>
        </p:spPr>
        <p:txBody>
          <a:bodyPr wrap="square" rtlCol="1">
            <a:spAutoFit/>
          </a:bodyPr>
          <a:lstStyle/>
          <a:p>
            <a:r>
              <a:rPr lang="he-IL" sz="2400" dirty="0">
                <a:latin typeface="AdumaFOT Regular" panose="02000500000000000000" pitchFamily="50" charset="-79"/>
                <a:cs typeface="AdumaFOT Regular" panose="02000500000000000000" pitchFamily="50" charset="-79"/>
              </a:rPr>
              <a:t>ספקטרום </a:t>
            </a:r>
            <a:r>
              <a:rPr lang="he-IL" sz="2400" dirty="0" err="1">
                <a:latin typeface="AdumaFOT Regular" panose="02000500000000000000" pitchFamily="50" charset="-79"/>
                <a:cs typeface="AdumaFOT Regular" panose="02000500000000000000" pitchFamily="50" charset="-79"/>
              </a:rPr>
              <a:t>אנלייזר</a:t>
            </a:r>
            <a:endParaRPr lang="he-IL" sz="2400" dirty="0">
              <a:latin typeface="AdumaFOT Regular" panose="02000500000000000000" pitchFamily="50" charset="-79"/>
              <a:cs typeface="AdumaFOT Regular" panose="02000500000000000000" pitchFamily="50" charset="-79"/>
            </a:endParaRPr>
          </a:p>
        </p:txBody>
      </p:sp>
      <p:sp>
        <p:nvSpPr>
          <p:cNvPr id="37" name="TextBox 36"/>
          <p:cNvSpPr txBox="1"/>
          <p:nvPr/>
        </p:nvSpPr>
        <p:spPr>
          <a:xfrm>
            <a:off x="6009574" y="1286315"/>
            <a:ext cx="1924681" cy="461665"/>
          </a:xfrm>
          <a:prstGeom prst="rect">
            <a:avLst/>
          </a:prstGeom>
          <a:noFill/>
        </p:spPr>
        <p:txBody>
          <a:bodyPr wrap="square" rtlCol="1">
            <a:spAutoFit/>
          </a:bodyPr>
          <a:lstStyle/>
          <a:p>
            <a:r>
              <a:rPr lang="he-IL" sz="2400" dirty="0">
                <a:latin typeface="AdumaFOT Regular" panose="02000500000000000000" pitchFamily="50" charset="-79"/>
                <a:cs typeface="AdumaFOT Regular" panose="02000500000000000000" pitchFamily="50" charset="-79"/>
              </a:rPr>
              <a:t>מחולל אותות</a:t>
            </a:r>
          </a:p>
        </p:txBody>
      </p:sp>
      <p:sp>
        <p:nvSpPr>
          <p:cNvPr id="12" name="מלבן מעוגל 11"/>
          <p:cNvSpPr/>
          <p:nvPr/>
        </p:nvSpPr>
        <p:spPr>
          <a:xfrm>
            <a:off x="10551245" y="3721312"/>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חיבור</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13" name="מלבן מעוגל 12"/>
          <p:cNvSpPr/>
          <p:nvPr/>
        </p:nvSpPr>
        <p:spPr>
          <a:xfrm>
            <a:off x="10555785" y="4144452"/>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תצוגה</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1477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1000"/>
                                        <p:tgtEl>
                                          <p:spTgt spid="37"/>
                                        </p:tgtEl>
                                      </p:cBhvr>
                                    </p:animEffect>
                                    <p:anim calcmode="lin" valueType="num">
                                      <p:cBhvr>
                                        <p:cTn id="8" dur="1000" fill="hold"/>
                                        <p:tgtEl>
                                          <p:spTgt spid="37"/>
                                        </p:tgtEl>
                                        <p:attrNameLst>
                                          <p:attrName>ppt_x</p:attrName>
                                        </p:attrNameLst>
                                      </p:cBhvr>
                                      <p:tavLst>
                                        <p:tav tm="0">
                                          <p:val>
                                            <p:strVal val="#ppt_x"/>
                                          </p:val>
                                        </p:tav>
                                        <p:tav tm="100000">
                                          <p:val>
                                            <p:strVal val="#ppt_x"/>
                                          </p:val>
                                        </p:tav>
                                      </p:tavLst>
                                    </p:anim>
                                    <p:anim calcmode="lin" valueType="num">
                                      <p:cBhvr>
                                        <p:cTn id="9" dur="1000" fill="hold"/>
                                        <p:tgtEl>
                                          <p:spTgt spid="3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1000"/>
                                        <p:tgtEl>
                                          <p:spTgt spid="36"/>
                                        </p:tgtEl>
                                      </p:cBhvr>
                                    </p:animEffect>
                                    <p:anim calcmode="lin" valueType="num">
                                      <p:cBhvr>
                                        <p:cTn id="13" dur="1000" fill="hold"/>
                                        <p:tgtEl>
                                          <p:spTgt spid="36"/>
                                        </p:tgtEl>
                                        <p:attrNameLst>
                                          <p:attrName>ppt_x</p:attrName>
                                        </p:attrNameLst>
                                      </p:cBhvr>
                                      <p:tavLst>
                                        <p:tav tm="0">
                                          <p:val>
                                            <p:strVal val="#ppt_x"/>
                                          </p:val>
                                        </p:tav>
                                        <p:tav tm="100000">
                                          <p:val>
                                            <p:strVal val="#ppt_x"/>
                                          </p:val>
                                        </p:tav>
                                      </p:tavLst>
                                    </p:anim>
                                    <p:anim calcmode="lin" valueType="num">
                                      <p:cBhvr>
                                        <p:cTn id="14" dur="1000" fill="hold"/>
                                        <p:tgtEl>
                                          <p:spTgt spid="3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1000"/>
                                        <p:tgtEl>
                                          <p:spTgt spid="30"/>
                                        </p:tgtEl>
                                      </p:cBhvr>
                                    </p:animEffect>
                                    <p:anim calcmode="lin" valueType="num">
                                      <p:cBhvr>
                                        <p:cTn id="18" dur="1000" fill="hold"/>
                                        <p:tgtEl>
                                          <p:spTgt spid="30"/>
                                        </p:tgtEl>
                                        <p:attrNameLst>
                                          <p:attrName>ppt_x</p:attrName>
                                        </p:attrNameLst>
                                      </p:cBhvr>
                                      <p:tavLst>
                                        <p:tav tm="0">
                                          <p:val>
                                            <p:strVal val="#ppt_x"/>
                                          </p:val>
                                        </p:tav>
                                        <p:tav tm="100000">
                                          <p:val>
                                            <p:strVal val="#ppt_x"/>
                                          </p:val>
                                        </p:tav>
                                      </p:tavLst>
                                    </p:anim>
                                    <p:anim calcmode="lin" valueType="num">
                                      <p:cBhvr>
                                        <p:cTn id="19" dur="1000" fill="hold"/>
                                        <p:tgtEl>
                                          <p:spTgt spid="30"/>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anim calcmode="lin" valueType="num">
                                      <p:cBhvr>
                                        <p:cTn id="23" dur="1000" fill="hold"/>
                                        <p:tgtEl>
                                          <p:spTgt spid="32"/>
                                        </p:tgtEl>
                                        <p:attrNameLst>
                                          <p:attrName>ppt_x</p:attrName>
                                        </p:attrNameLst>
                                      </p:cBhvr>
                                      <p:tavLst>
                                        <p:tav tm="0">
                                          <p:val>
                                            <p:strVal val="#ppt_x"/>
                                          </p:val>
                                        </p:tav>
                                        <p:tav tm="100000">
                                          <p:val>
                                            <p:strVal val="#ppt_x"/>
                                          </p:val>
                                        </p:tav>
                                      </p:tavLst>
                                    </p:anim>
                                    <p:anim calcmode="lin" valueType="num">
                                      <p:cBhvr>
                                        <p:cTn id="24"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1000"/>
                                        <p:tgtEl>
                                          <p:spTgt spid="34"/>
                                        </p:tgtEl>
                                      </p:cBhvr>
                                    </p:animEffect>
                                    <p:anim calcmode="lin" valueType="num">
                                      <p:cBhvr>
                                        <p:cTn id="30" dur="1000" fill="hold"/>
                                        <p:tgtEl>
                                          <p:spTgt spid="34"/>
                                        </p:tgtEl>
                                        <p:attrNameLst>
                                          <p:attrName>ppt_x</p:attrName>
                                        </p:attrNameLst>
                                      </p:cBhvr>
                                      <p:tavLst>
                                        <p:tav tm="0">
                                          <p:val>
                                            <p:strVal val="#ppt_x"/>
                                          </p:val>
                                        </p:tav>
                                        <p:tav tm="100000">
                                          <p:val>
                                            <p:strVal val="#ppt_x"/>
                                          </p:val>
                                        </p:tav>
                                      </p:tavLst>
                                    </p:anim>
                                    <p:anim calcmode="lin" valueType="num">
                                      <p:cBhvr>
                                        <p:cTn id="31" dur="1000" fill="hold"/>
                                        <p:tgtEl>
                                          <p:spTgt spid="34"/>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fade">
                                      <p:cBhvr>
                                        <p:cTn id="34" dur="1000"/>
                                        <p:tgtEl>
                                          <p:spTgt spid="35"/>
                                        </p:tgtEl>
                                      </p:cBhvr>
                                    </p:animEffect>
                                    <p:anim calcmode="lin" valueType="num">
                                      <p:cBhvr>
                                        <p:cTn id="35" dur="1000" fill="hold"/>
                                        <p:tgtEl>
                                          <p:spTgt spid="35"/>
                                        </p:tgtEl>
                                        <p:attrNameLst>
                                          <p:attrName>ppt_x</p:attrName>
                                        </p:attrNameLst>
                                      </p:cBhvr>
                                      <p:tavLst>
                                        <p:tav tm="0">
                                          <p:val>
                                            <p:strVal val="#ppt_x"/>
                                          </p:val>
                                        </p:tav>
                                        <p:tav tm="100000">
                                          <p:val>
                                            <p:strVal val="#ppt_x"/>
                                          </p:val>
                                        </p:tav>
                                      </p:tavLst>
                                    </p:anim>
                                    <p:anim calcmode="lin" valueType="num">
                                      <p:cBhvr>
                                        <p:cTn id="36" dur="1000" fill="hold"/>
                                        <p:tgtEl>
                                          <p:spTgt spid="35"/>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fade">
                                      <p:cBhvr>
                                        <p:cTn id="39" dur="1000"/>
                                        <p:tgtEl>
                                          <p:spTgt spid="31"/>
                                        </p:tgtEl>
                                      </p:cBhvr>
                                    </p:animEffect>
                                    <p:anim calcmode="lin" valueType="num">
                                      <p:cBhvr>
                                        <p:cTn id="40" dur="1000" fill="hold"/>
                                        <p:tgtEl>
                                          <p:spTgt spid="31"/>
                                        </p:tgtEl>
                                        <p:attrNameLst>
                                          <p:attrName>ppt_x</p:attrName>
                                        </p:attrNameLst>
                                      </p:cBhvr>
                                      <p:tavLst>
                                        <p:tav tm="0">
                                          <p:val>
                                            <p:strVal val="#ppt_x"/>
                                          </p:val>
                                        </p:tav>
                                        <p:tav tm="100000">
                                          <p:val>
                                            <p:strVal val="#ppt_x"/>
                                          </p:val>
                                        </p:tav>
                                      </p:tavLst>
                                    </p:anim>
                                    <p:anim calcmode="lin" valueType="num">
                                      <p:cBhvr>
                                        <p:cTn id="41" dur="1000" fill="hold"/>
                                        <p:tgtEl>
                                          <p:spTgt spid="31"/>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fade">
                                      <p:cBhvr>
                                        <p:cTn id="44" dur="1000"/>
                                        <p:tgtEl>
                                          <p:spTgt spid="33"/>
                                        </p:tgtEl>
                                      </p:cBhvr>
                                    </p:animEffect>
                                    <p:anim calcmode="lin" valueType="num">
                                      <p:cBhvr>
                                        <p:cTn id="45" dur="1000" fill="hold"/>
                                        <p:tgtEl>
                                          <p:spTgt spid="33"/>
                                        </p:tgtEl>
                                        <p:attrNameLst>
                                          <p:attrName>ppt_x</p:attrName>
                                        </p:attrNameLst>
                                      </p:cBhvr>
                                      <p:tavLst>
                                        <p:tav tm="0">
                                          <p:val>
                                            <p:strVal val="#ppt_x"/>
                                          </p:val>
                                        </p:tav>
                                        <p:tav tm="100000">
                                          <p:val>
                                            <p:strVal val="#ppt_x"/>
                                          </p:val>
                                        </p:tav>
                                      </p:tavLst>
                                    </p:anim>
                                    <p:anim calcmode="lin" valueType="num">
                                      <p:cBhvr>
                                        <p:cTn id="46"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animBg="1"/>
      <p:bldP spid="34" grpId="0" animBg="1"/>
      <p:bldP spid="35" grpId="0" animBg="1"/>
      <p:bldP spid="36" grpId="0"/>
      <p:bldP spid="3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תצוגה בספקטרום </a:t>
            </a:r>
            <a:r>
              <a:rPr lang="he-IL" sz="4000" b="1" dirty="0" err="1">
                <a:latin typeface="Calibri" panose="020F0502020204030204" pitchFamily="34" charset="0"/>
                <a:cs typeface="Calibri" panose="020F0502020204030204" pitchFamily="34" charset="0"/>
              </a:rPr>
              <a:t>אנלייזר</a:t>
            </a:r>
            <a:endParaRPr lang="he-IL" sz="4000" b="1" dirty="0">
              <a:latin typeface="Calibri" panose="020F0502020204030204" pitchFamily="34" charset="0"/>
              <a:cs typeface="Calibri" panose="020F0502020204030204" pitchFamily="34" charset="0"/>
            </a:endParaRPr>
          </a:p>
        </p:txBody>
      </p:sp>
      <p:sp>
        <p:nvSpPr>
          <p:cNvPr id="8" name="מציין מיקום של מספר שקופית 4"/>
          <p:cNvSpPr>
            <a:spLocks noGrp="1"/>
          </p:cNvSpPr>
          <p:nvPr>
            <p:ph type="sldNum" sz="quarter" idx="4294967295"/>
          </p:nvPr>
        </p:nvSpPr>
        <p:spPr bwMode="auto">
          <a:xfrm>
            <a:off x="0" y="6400800"/>
            <a:ext cx="52705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6000">
                <a:solidFill>
                  <a:srgbClr val="9966FF"/>
                </a:solidFill>
                <a:latin typeface="Arial" pitchFamily="34" charset="0"/>
                <a:cs typeface="Times New Roman" pitchFamily="18" charset="0"/>
              </a:defRPr>
            </a:lvl1pPr>
            <a:lvl2pPr marL="742950" indent="-285750">
              <a:defRPr sz="6000">
                <a:solidFill>
                  <a:srgbClr val="9966FF"/>
                </a:solidFill>
                <a:latin typeface="Arial" pitchFamily="34" charset="0"/>
                <a:cs typeface="Times New Roman" pitchFamily="18" charset="0"/>
              </a:defRPr>
            </a:lvl2pPr>
            <a:lvl3pPr marL="1143000" indent="-228600">
              <a:defRPr sz="6000">
                <a:solidFill>
                  <a:srgbClr val="9966FF"/>
                </a:solidFill>
                <a:latin typeface="Arial" pitchFamily="34" charset="0"/>
                <a:cs typeface="Times New Roman" pitchFamily="18" charset="0"/>
              </a:defRPr>
            </a:lvl3pPr>
            <a:lvl4pPr marL="1600200" indent="-228600">
              <a:defRPr sz="6000">
                <a:solidFill>
                  <a:srgbClr val="9966FF"/>
                </a:solidFill>
                <a:latin typeface="Arial" pitchFamily="34" charset="0"/>
                <a:cs typeface="Times New Roman" pitchFamily="18" charset="0"/>
              </a:defRPr>
            </a:lvl4pPr>
            <a:lvl5pPr marL="2057400" indent="-228600">
              <a:defRPr sz="6000">
                <a:solidFill>
                  <a:srgbClr val="9966FF"/>
                </a:solidFill>
                <a:latin typeface="Arial" pitchFamily="34" charset="0"/>
                <a:cs typeface="Times New Roman" pitchFamily="18" charset="0"/>
              </a:defRPr>
            </a:lvl5pPr>
            <a:lvl6pPr marL="25146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6pPr>
            <a:lvl7pPr marL="29718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7pPr>
            <a:lvl8pPr marL="34290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8pPr>
            <a:lvl9pPr marL="3886200" indent="-228600" algn="ctr" rtl="0" eaLnBrk="0" fontAlgn="base" hangingPunct="0">
              <a:spcBef>
                <a:spcPct val="0"/>
              </a:spcBef>
              <a:spcAft>
                <a:spcPct val="0"/>
              </a:spcAft>
              <a:defRPr sz="6000">
                <a:solidFill>
                  <a:srgbClr val="9966FF"/>
                </a:solidFill>
                <a:latin typeface="Arial" pitchFamily="34" charset="0"/>
                <a:cs typeface="Times New Roman" pitchFamily="18" charset="0"/>
              </a:defRPr>
            </a:lvl9pPr>
          </a:lstStyle>
          <a:p>
            <a:fld id="{3931FE3C-8B3E-42FE-9C1D-FDC0E80C9458}" type="slidenum">
              <a:rPr lang="he-IL" sz="1400">
                <a:solidFill>
                  <a:schemeClr val="bg1"/>
                </a:solidFill>
              </a:rPr>
              <a:pPr/>
              <a:t>17</a:t>
            </a:fld>
            <a:endParaRPr lang="en-US" sz="1400">
              <a:solidFill>
                <a:schemeClr val="bg1"/>
              </a:solidFill>
            </a:endParaRPr>
          </a:p>
        </p:txBody>
      </p:sp>
      <p:pic>
        <p:nvPicPr>
          <p:cNvPr id="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4194" y="1428318"/>
            <a:ext cx="7924800" cy="4391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3" name="מחבר חץ ישר 12"/>
          <p:cNvCxnSpPr/>
          <p:nvPr/>
        </p:nvCxnSpPr>
        <p:spPr bwMode="auto">
          <a:xfrm flipH="1">
            <a:off x="5448036" y="1417364"/>
            <a:ext cx="1532654" cy="1281411"/>
          </a:xfrm>
          <a:prstGeom prst="straightConnector1">
            <a:avLst/>
          </a:prstGeom>
          <a:solidFill>
            <a:srgbClr val="C0C0C0"/>
          </a:solidFill>
          <a:ln w="19050" cap="flat" cmpd="sng" algn="ctr">
            <a:solidFill>
              <a:srgbClr val="FF0000"/>
            </a:solidFill>
            <a:prstDash val="solid"/>
            <a:round/>
            <a:headEnd type="none" w="med" len="med"/>
            <a:tailEnd type="arrow"/>
          </a:ln>
          <a:effectLst/>
        </p:spPr>
      </p:cxnSp>
      <p:cxnSp>
        <p:nvCxnSpPr>
          <p:cNvPr id="14" name="מחבר חץ ישר 13"/>
          <p:cNvCxnSpPr/>
          <p:nvPr/>
        </p:nvCxnSpPr>
        <p:spPr bwMode="auto">
          <a:xfrm flipH="1" flipV="1">
            <a:off x="4676434" y="4066927"/>
            <a:ext cx="2448272" cy="1944216"/>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15" name="TextBox 14"/>
          <p:cNvSpPr txBox="1"/>
          <p:nvPr/>
        </p:nvSpPr>
        <p:spPr>
          <a:xfrm>
            <a:off x="5972578" y="1052017"/>
            <a:ext cx="2592288" cy="461665"/>
          </a:xfrm>
          <a:prstGeom prst="rect">
            <a:avLst/>
          </a:prstGeom>
          <a:noFill/>
          <a:ln>
            <a:noFill/>
          </a:ln>
        </p:spPr>
        <p:txBody>
          <a:bodyPr wrap="square" rtlCol="1">
            <a:spAutoFit/>
          </a:bodyPr>
          <a:lstStyle/>
          <a:p>
            <a:r>
              <a:rPr lang="he-IL" sz="2400" dirty="0">
                <a:latin typeface="AdumaFOT Regular" panose="02000500000000000000" pitchFamily="50" charset="-79"/>
                <a:cs typeface="AdumaFOT Regular" panose="02000500000000000000" pitchFamily="50" charset="-79"/>
              </a:rPr>
              <a:t>ציר העוצמה</a:t>
            </a:r>
          </a:p>
        </p:txBody>
      </p:sp>
      <p:sp>
        <p:nvSpPr>
          <p:cNvPr id="16" name="TextBox 15"/>
          <p:cNvSpPr txBox="1"/>
          <p:nvPr/>
        </p:nvSpPr>
        <p:spPr>
          <a:xfrm>
            <a:off x="6188602" y="5939135"/>
            <a:ext cx="2016224" cy="461665"/>
          </a:xfrm>
          <a:prstGeom prst="rect">
            <a:avLst/>
          </a:prstGeom>
          <a:noFill/>
        </p:spPr>
        <p:txBody>
          <a:bodyPr wrap="square" rtlCol="1">
            <a:spAutoFit/>
          </a:bodyPr>
          <a:lstStyle/>
          <a:p>
            <a:r>
              <a:rPr lang="he-IL" sz="2400" dirty="0">
                <a:latin typeface="AdumaFOT Regular" panose="02000500000000000000" pitchFamily="50" charset="-79"/>
                <a:cs typeface="AdumaFOT Regular" panose="02000500000000000000" pitchFamily="50" charset="-79"/>
              </a:rPr>
              <a:t>ציר התדר</a:t>
            </a:r>
          </a:p>
        </p:txBody>
      </p:sp>
      <p:sp>
        <p:nvSpPr>
          <p:cNvPr id="9" name="מלבן מעוגל 8"/>
          <p:cNvSpPr/>
          <p:nvPr/>
        </p:nvSpPr>
        <p:spPr>
          <a:xfrm>
            <a:off x="10551245" y="3721312"/>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חיבור</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10" name="מלבן מעוגל 9"/>
          <p:cNvSpPr/>
          <p:nvPr/>
        </p:nvSpPr>
        <p:spPr>
          <a:xfrm>
            <a:off x="10555785" y="4144452"/>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תצוגה</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210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1000"/>
                                        <p:tgtEl>
                                          <p:spTgt spid="16"/>
                                        </p:tgtEl>
                                      </p:cBhvr>
                                    </p:animEffect>
                                    <p:anim calcmode="lin" valueType="num">
                                      <p:cBhvr>
                                        <p:cTn id="23" dur="1000" fill="hold"/>
                                        <p:tgtEl>
                                          <p:spTgt spid="16"/>
                                        </p:tgtEl>
                                        <p:attrNameLst>
                                          <p:attrName>ppt_x</p:attrName>
                                        </p:attrNameLst>
                                      </p:cBhvr>
                                      <p:tavLst>
                                        <p:tav tm="0">
                                          <p:val>
                                            <p:strVal val="#ppt_x"/>
                                          </p:val>
                                        </p:tav>
                                        <p:tav tm="100000">
                                          <p:val>
                                            <p:strVal val="#ppt_x"/>
                                          </p:val>
                                        </p:tav>
                                      </p:tavLst>
                                    </p:anim>
                                    <p:anim calcmode="lin" valueType="num">
                                      <p:cBhvr>
                                        <p:cTn id="24" dur="1000" fill="hold"/>
                                        <p:tgtEl>
                                          <p:spTgt spid="16"/>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1000"/>
                                        <p:tgtEl>
                                          <p:spTgt spid="12"/>
                                        </p:tgtEl>
                                      </p:cBhvr>
                                    </p:animEffect>
                                    <p:anim calcmode="lin" valueType="num">
                                      <p:cBhvr>
                                        <p:cTn id="28" dur="1000" fill="hold"/>
                                        <p:tgtEl>
                                          <p:spTgt spid="12"/>
                                        </p:tgtEl>
                                        <p:attrNameLst>
                                          <p:attrName>ppt_x</p:attrName>
                                        </p:attrNameLst>
                                      </p:cBhvr>
                                      <p:tavLst>
                                        <p:tav tm="0">
                                          <p:val>
                                            <p:strVal val="#ppt_x"/>
                                          </p:val>
                                        </p:tav>
                                        <p:tav tm="100000">
                                          <p:val>
                                            <p:strVal val="#ppt_x"/>
                                          </p:val>
                                        </p:tav>
                                      </p:tavLst>
                                    </p:anim>
                                    <p:anim calcmode="lin" valueType="num">
                                      <p:cBhvr>
                                        <p:cTn id="2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תצוגה בספקטרום </a:t>
            </a:r>
            <a:r>
              <a:rPr lang="he-IL" sz="4000" b="1" dirty="0" err="1">
                <a:latin typeface="Calibri" panose="020F0502020204030204" pitchFamily="34" charset="0"/>
                <a:cs typeface="Calibri" panose="020F0502020204030204" pitchFamily="34" charset="0"/>
              </a:rPr>
              <a:t>אנלייזר</a:t>
            </a:r>
            <a:endParaRPr lang="he-IL" sz="4000" b="1" dirty="0">
              <a:latin typeface="Calibri" panose="020F0502020204030204" pitchFamily="34" charset="0"/>
              <a:cs typeface="Calibri" panose="020F0502020204030204" pitchFamily="34"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6585" y="1238088"/>
            <a:ext cx="6393274" cy="468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מלבן מעוגל 3"/>
          <p:cNvSpPr/>
          <p:nvPr/>
        </p:nvSpPr>
        <p:spPr>
          <a:xfrm>
            <a:off x="10551245" y="3721312"/>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חיבור</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
        <p:nvSpPr>
          <p:cNvPr id="5" name="מלבן מעוגל 4"/>
          <p:cNvSpPr/>
          <p:nvPr/>
        </p:nvSpPr>
        <p:spPr>
          <a:xfrm>
            <a:off x="10555785" y="4144452"/>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kern="1200" dirty="0" smtClean="0">
                <a:solidFill>
                  <a:schemeClr val="bg1"/>
                </a:solidFill>
                <a:latin typeface="Calibri" panose="020F0502020204030204" pitchFamily="34" charset="0"/>
                <a:ea typeface="+mn-ea"/>
                <a:cs typeface="Calibri" panose="020F0502020204030204" pitchFamily="34" charset="0"/>
              </a:rPr>
              <a:t>תצוגה</a:t>
            </a:r>
            <a:endParaRPr lang="he-IL" sz="1800" kern="1200" dirty="0">
              <a:solidFill>
                <a:schemeClr val="bg1"/>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934319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סיכום</a:t>
            </a:r>
          </a:p>
        </p:txBody>
      </p:sp>
      <p:sp>
        <p:nvSpPr>
          <p:cNvPr id="10" name="Text Box 4"/>
          <p:cNvSpPr txBox="1">
            <a:spLocks noChangeArrowheads="1"/>
          </p:cNvSpPr>
          <p:nvPr/>
        </p:nvSpPr>
        <p:spPr bwMode="auto">
          <a:xfrm>
            <a:off x="3052119" y="1315837"/>
            <a:ext cx="721393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2800" dirty="0">
                <a:latin typeface="Calibri" panose="020F0502020204030204" pitchFamily="34" charset="0"/>
                <a:cs typeface="Calibri" panose="020F0502020204030204" pitchFamily="34" charset="0"/>
              </a:rPr>
              <a:t>השיעור הכרנו את הספקטרום </a:t>
            </a:r>
            <a:r>
              <a:rPr lang="he-IL" sz="2800" dirty="0" err="1">
                <a:latin typeface="Calibri" panose="020F0502020204030204" pitchFamily="34" charset="0"/>
                <a:cs typeface="Calibri" panose="020F0502020204030204" pitchFamily="34" charset="0"/>
              </a:rPr>
              <a:t>אנלייזר</a:t>
            </a:r>
            <a:r>
              <a:rPr lang="he-IL" sz="2800" dirty="0">
                <a:latin typeface="Calibri" panose="020F0502020204030204" pitchFamily="34" charset="0"/>
                <a:cs typeface="Calibri" panose="020F0502020204030204" pitchFamily="34" charset="0"/>
              </a:rPr>
              <a:t> (נתח האותות) למדנו על תפקידו שימושיו אמצעי זהירות ואופן הפעלתו</a:t>
            </a:r>
            <a:r>
              <a:rPr lang="he-IL" sz="2800" dirty="0" smtClean="0">
                <a:latin typeface="Calibri" panose="020F0502020204030204" pitchFamily="34" charset="0"/>
                <a:cs typeface="Calibri" panose="020F0502020204030204" pitchFamily="34" charset="0"/>
              </a:rPr>
              <a:t>.</a:t>
            </a:r>
            <a:endParaRPr lang="he-IL" sz="2800" dirty="0">
              <a:latin typeface="Calibri" panose="020F0502020204030204" pitchFamily="34" charset="0"/>
              <a:cs typeface="Calibri" panose="020F0502020204030204" pitchFamily="34" charset="0"/>
            </a:endParaRPr>
          </a:p>
        </p:txBody>
      </p:sp>
      <p:sp>
        <p:nvSpPr>
          <p:cNvPr id="11" name="מלבן 10"/>
          <p:cNvSpPr/>
          <p:nvPr/>
        </p:nvSpPr>
        <p:spPr>
          <a:xfrm>
            <a:off x="6518764" y="2481620"/>
            <a:ext cx="3632726"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כיצד אני פותח תפריט בתצוגה?</a:t>
            </a:r>
          </a:p>
        </p:txBody>
      </p:sp>
      <p:sp>
        <p:nvSpPr>
          <p:cNvPr id="12" name="מלבן 11"/>
          <p:cNvSpPr/>
          <p:nvPr/>
        </p:nvSpPr>
        <p:spPr>
          <a:xfrm>
            <a:off x="5411089" y="3404950"/>
            <a:ext cx="4740401"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באיזה כבל נשתמש בחיבור הנתח אותות?</a:t>
            </a:r>
          </a:p>
        </p:txBody>
      </p:sp>
      <p:sp>
        <p:nvSpPr>
          <p:cNvPr id="14" name="מלבן 13"/>
          <p:cNvSpPr/>
          <p:nvPr/>
        </p:nvSpPr>
        <p:spPr>
          <a:xfrm>
            <a:off x="4039460" y="5474174"/>
            <a:ext cx="6096000" cy="523220"/>
          </a:xfrm>
          <a:prstGeom prst="rect">
            <a:avLst/>
          </a:prstGeom>
        </p:spPr>
        <p:txBody>
          <a:bodyPr>
            <a:spAutoFit/>
          </a:bodyPr>
          <a:lstStyle/>
          <a:p>
            <a:pPr>
              <a:defRPr/>
            </a:pPr>
            <a:r>
              <a:rPr lang="he-IL" sz="2800" dirty="0">
                <a:latin typeface="Calibri" panose="020F0502020204030204" pitchFamily="34" charset="0"/>
                <a:cs typeface="Calibri" panose="020F0502020204030204" pitchFamily="34" charset="0"/>
              </a:rPr>
              <a:t>בשיעור הבא נלמד על גישה לכרטיסים</a:t>
            </a:r>
          </a:p>
        </p:txBody>
      </p:sp>
      <p:sp>
        <p:nvSpPr>
          <p:cNvPr id="18" name="מלבן 17"/>
          <p:cNvSpPr/>
          <p:nvPr/>
        </p:nvSpPr>
        <p:spPr>
          <a:xfrm>
            <a:off x="5903379" y="2995169"/>
            <a:ext cx="4232081" cy="369332"/>
          </a:xfrm>
          <a:prstGeom prst="rect">
            <a:avLst/>
          </a:prstGeom>
        </p:spPr>
        <p:txBody>
          <a:bodyPr wrap="square">
            <a:spAutoFit/>
          </a:bodyPr>
          <a:lstStyle/>
          <a:p>
            <a:pPr>
              <a:defRPr/>
            </a:pPr>
            <a:r>
              <a:rPr lang="he-IL" dirty="0">
                <a:latin typeface="Calibri" panose="020F0502020204030204" pitchFamily="34" charset="0"/>
                <a:cs typeface="Calibri" panose="020F0502020204030204" pitchFamily="34" charset="0"/>
              </a:rPr>
              <a:t>ע"י לחיצה על כל כפתור כל שהוא.</a:t>
            </a:r>
          </a:p>
        </p:txBody>
      </p:sp>
      <p:sp>
        <p:nvSpPr>
          <p:cNvPr id="21" name="מלבן 20"/>
          <p:cNvSpPr/>
          <p:nvPr/>
        </p:nvSpPr>
        <p:spPr>
          <a:xfrm>
            <a:off x="7578350" y="3866615"/>
            <a:ext cx="2557110" cy="369332"/>
          </a:xfrm>
          <a:prstGeom prst="rect">
            <a:avLst/>
          </a:prstGeom>
        </p:spPr>
        <p:txBody>
          <a:bodyPr wrap="none">
            <a:spAutoFit/>
          </a:bodyPr>
          <a:lstStyle/>
          <a:p>
            <a:pPr>
              <a:defRPr/>
            </a:pPr>
            <a:r>
              <a:rPr lang="he-IL" dirty="0">
                <a:latin typeface="Calibri" panose="020F0502020204030204" pitchFamily="34" charset="0"/>
                <a:cs typeface="Calibri" panose="020F0502020204030204" pitchFamily="34" charset="0"/>
              </a:rPr>
              <a:t>כבל עם חיבור מסוג </a:t>
            </a:r>
            <a:r>
              <a:rPr lang="en-US" dirty="0">
                <a:latin typeface="Calibri" panose="020F0502020204030204" pitchFamily="34" charset="0"/>
                <a:cs typeface="Calibri" panose="020F0502020204030204" pitchFamily="34" charset="0"/>
              </a:rPr>
              <a:t>N-TYPE </a:t>
            </a:r>
          </a:p>
        </p:txBody>
      </p:sp>
      <p:sp>
        <p:nvSpPr>
          <p:cNvPr id="22" name="מלבן 21"/>
          <p:cNvSpPr/>
          <p:nvPr/>
        </p:nvSpPr>
        <p:spPr>
          <a:xfrm>
            <a:off x="5953832" y="4289967"/>
            <a:ext cx="4185762" cy="830997"/>
          </a:xfrm>
          <a:prstGeom prst="rect">
            <a:avLst/>
          </a:prstGeom>
        </p:spPr>
        <p:txBody>
          <a:bodyPr wrap="square">
            <a:spAutoFit/>
          </a:bodyPr>
          <a:lstStyle/>
          <a:p>
            <a:pPr>
              <a:defRPr/>
            </a:pPr>
            <a:r>
              <a:rPr lang="he-IL" sz="2400" dirty="0">
                <a:solidFill>
                  <a:srgbClr val="0070C0"/>
                </a:solidFill>
                <a:latin typeface="Calibri" panose="020F0502020204030204" pitchFamily="34" charset="0"/>
                <a:cs typeface="Calibri" panose="020F0502020204030204" pitchFamily="34" charset="0"/>
              </a:rPr>
              <a:t>מתי נשתמש בכפתור </a:t>
            </a:r>
            <a:r>
              <a:rPr lang="he-IL" sz="2400" dirty="0" smtClean="0">
                <a:solidFill>
                  <a:srgbClr val="0070C0"/>
                </a:solidFill>
                <a:latin typeface="Calibri" panose="020F0502020204030204" pitchFamily="34" charset="0"/>
                <a:cs typeface="Calibri" panose="020F0502020204030204" pitchFamily="34" charset="0"/>
              </a:rPr>
              <a:t>ה-</a:t>
            </a:r>
            <a:r>
              <a:rPr lang="en-US" sz="2400" dirty="0" smtClean="0">
                <a:solidFill>
                  <a:srgbClr val="0070C0"/>
                </a:solidFill>
                <a:latin typeface="Calibri" panose="020F0502020204030204" pitchFamily="34" charset="0"/>
                <a:cs typeface="Calibri" panose="020F0502020204030204" pitchFamily="34" charset="0"/>
              </a:rPr>
              <a:t>?PRESET</a:t>
            </a:r>
            <a:endParaRPr lang="en-US" sz="2400" dirty="0">
              <a:solidFill>
                <a:srgbClr val="0070C0"/>
              </a:solidFill>
              <a:latin typeface="Calibri" panose="020F0502020204030204" pitchFamily="34" charset="0"/>
              <a:cs typeface="Calibri" panose="020F0502020204030204" pitchFamily="34" charset="0"/>
            </a:endParaRPr>
          </a:p>
          <a:p>
            <a:pPr>
              <a:defRPr/>
            </a:pPr>
            <a:endParaRPr lang="he-IL" sz="2400" dirty="0">
              <a:solidFill>
                <a:srgbClr val="0070C0"/>
              </a:solidFill>
              <a:latin typeface="Calibri" panose="020F0502020204030204" pitchFamily="34" charset="0"/>
              <a:cs typeface="Calibri" panose="020F0502020204030204" pitchFamily="34" charset="0"/>
            </a:endParaRPr>
          </a:p>
        </p:txBody>
      </p:sp>
      <p:sp>
        <p:nvSpPr>
          <p:cNvPr id="23" name="מלבן 22"/>
          <p:cNvSpPr/>
          <p:nvPr/>
        </p:nvSpPr>
        <p:spPr>
          <a:xfrm>
            <a:off x="8215767" y="4743571"/>
            <a:ext cx="1919693" cy="369332"/>
          </a:xfrm>
          <a:prstGeom prst="rect">
            <a:avLst/>
          </a:prstGeom>
        </p:spPr>
        <p:txBody>
          <a:bodyPr wrap="none">
            <a:spAutoFit/>
          </a:bodyPr>
          <a:lstStyle/>
          <a:p>
            <a:pPr>
              <a:defRPr/>
            </a:pPr>
            <a:r>
              <a:rPr lang="he-IL" dirty="0">
                <a:latin typeface="Calibri" panose="020F0502020204030204" pitchFamily="34" charset="0"/>
                <a:cs typeface="Calibri" panose="020F0502020204030204" pitchFamily="34" charset="0"/>
              </a:rPr>
              <a:t>ביצוע </a:t>
            </a:r>
            <a:r>
              <a:rPr lang="en-US" dirty="0">
                <a:latin typeface="Calibri" panose="020F0502020204030204" pitchFamily="34" charset="0"/>
                <a:cs typeface="Calibri" panose="020F0502020204030204" pitchFamily="34" charset="0"/>
              </a:rPr>
              <a:t>reset </a:t>
            </a:r>
            <a:r>
              <a:rPr lang="he-IL" dirty="0" smtClean="0">
                <a:latin typeface="Calibri" panose="020F0502020204030204" pitchFamily="34" charset="0"/>
                <a:cs typeface="Calibri" panose="020F0502020204030204" pitchFamily="34" charset="0"/>
              </a:rPr>
              <a:t> למכשיר</a:t>
            </a:r>
            <a:endParaRPr lang="he-IL" dirty="0">
              <a:latin typeface="Calibri" panose="020F0502020204030204" pitchFamily="34" charset="0"/>
              <a:cs typeface="Calibri" panose="020F0502020204030204" pitchFamily="34" charset="0"/>
            </a:endParaRPr>
          </a:p>
        </p:txBody>
      </p:sp>
      <p:sp>
        <p:nvSpPr>
          <p:cNvPr id="15" name="מלבן מעוגל 14"/>
          <p:cNvSpPr/>
          <p:nvPr/>
        </p:nvSpPr>
        <p:spPr>
          <a:xfrm>
            <a:off x="10553175" y="3757984"/>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סיכום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21298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anim calcmode="lin" valueType="num">
                                      <p:cBhvr>
                                        <p:cTn id="19" dur="1000" fill="hold"/>
                                        <p:tgtEl>
                                          <p:spTgt spid="18"/>
                                        </p:tgtEl>
                                        <p:attrNameLst>
                                          <p:attrName>ppt_x</p:attrName>
                                        </p:attrNameLst>
                                      </p:cBhvr>
                                      <p:tavLst>
                                        <p:tav tm="0">
                                          <p:val>
                                            <p:strVal val="#ppt_x"/>
                                          </p:val>
                                        </p:tav>
                                        <p:tav tm="100000">
                                          <p:val>
                                            <p:strVal val="#ppt_x"/>
                                          </p:val>
                                        </p:tav>
                                      </p:tavLst>
                                    </p:anim>
                                    <p:anim calcmode="lin" valueType="num">
                                      <p:cBhvr>
                                        <p:cTn id="2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1000"/>
                                        <p:tgtEl>
                                          <p:spTgt spid="21"/>
                                        </p:tgtEl>
                                      </p:cBhvr>
                                    </p:animEffect>
                                    <p:anim calcmode="lin" valueType="num">
                                      <p:cBhvr>
                                        <p:cTn id="33" dur="1000" fill="hold"/>
                                        <p:tgtEl>
                                          <p:spTgt spid="21"/>
                                        </p:tgtEl>
                                        <p:attrNameLst>
                                          <p:attrName>ppt_x</p:attrName>
                                        </p:attrNameLst>
                                      </p:cBhvr>
                                      <p:tavLst>
                                        <p:tav tm="0">
                                          <p:val>
                                            <p:strVal val="#ppt_x"/>
                                          </p:val>
                                        </p:tav>
                                        <p:tav tm="100000">
                                          <p:val>
                                            <p:strVal val="#ppt_x"/>
                                          </p:val>
                                        </p:tav>
                                      </p:tavLst>
                                    </p:anim>
                                    <p:anim calcmode="lin" valueType="num">
                                      <p:cBhvr>
                                        <p:cTn id="3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1000"/>
                                        <p:tgtEl>
                                          <p:spTgt spid="23"/>
                                        </p:tgtEl>
                                      </p:cBhvr>
                                    </p:animEffect>
                                    <p:anim calcmode="lin" valueType="num">
                                      <p:cBhvr>
                                        <p:cTn id="47" dur="1000" fill="hold"/>
                                        <p:tgtEl>
                                          <p:spTgt spid="23"/>
                                        </p:tgtEl>
                                        <p:attrNameLst>
                                          <p:attrName>ppt_x</p:attrName>
                                        </p:attrNameLst>
                                      </p:cBhvr>
                                      <p:tavLst>
                                        <p:tav tm="0">
                                          <p:val>
                                            <p:strVal val="#ppt_x"/>
                                          </p:val>
                                        </p:tav>
                                        <p:tav tm="100000">
                                          <p:val>
                                            <p:strVal val="#ppt_x"/>
                                          </p:val>
                                        </p:tav>
                                      </p:tavLst>
                                    </p:anim>
                                    <p:anim calcmode="lin" valueType="num">
                                      <p:cBhvr>
                                        <p:cTn id="4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8" grpId="0"/>
      <p:bldP spid="21" grpId="0"/>
      <p:bldP spid="22" grpId="0"/>
      <p:bldP spid="2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תוכן עניינים</a:t>
            </a:r>
            <a:endParaRPr lang="he-IL" sz="4000" b="1" dirty="0">
              <a:latin typeface="Calibri" panose="020F0502020204030204" pitchFamily="34" charset="0"/>
              <a:cs typeface="Calibri" panose="020F0502020204030204" pitchFamily="34" charset="0"/>
            </a:endParaRPr>
          </a:p>
        </p:txBody>
      </p:sp>
      <p:sp>
        <p:nvSpPr>
          <p:cNvPr id="5" name="TextBox 4"/>
          <p:cNvSpPr txBox="1"/>
          <p:nvPr/>
        </p:nvSpPr>
        <p:spPr>
          <a:xfrm>
            <a:off x="3704967" y="1228131"/>
            <a:ext cx="6306065" cy="4524315"/>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נושא 1 - הגדרה.</a:t>
            </a:r>
          </a:p>
          <a:p>
            <a:pPr>
              <a:lnSpc>
                <a:spcPct val="150000"/>
              </a:lnSpc>
            </a:pPr>
            <a:r>
              <a:rPr lang="he-IL" sz="2400" dirty="0" smtClean="0">
                <a:latin typeface="Calibri" panose="020F0502020204030204" pitchFamily="34" charset="0"/>
                <a:cs typeface="Calibri" panose="020F0502020204030204" pitchFamily="34" charset="0"/>
              </a:rPr>
              <a:t>נושא 2 – נתונים כלליים.</a:t>
            </a:r>
          </a:p>
          <a:p>
            <a:pPr>
              <a:lnSpc>
                <a:spcPct val="150000"/>
              </a:lnSpc>
            </a:pPr>
            <a:r>
              <a:rPr lang="he-IL" sz="2400" dirty="0" smtClean="0">
                <a:latin typeface="Calibri" panose="020F0502020204030204" pitchFamily="34" charset="0"/>
                <a:cs typeface="Calibri" panose="020F0502020204030204" pitchFamily="34" charset="0"/>
              </a:rPr>
              <a:t>נושא 3 - שימושים.</a:t>
            </a:r>
          </a:p>
          <a:p>
            <a:pPr>
              <a:lnSpc>
                <a:spcPct val="150000"/>
              </a:lnSpc>
            </a:pPr>
            <a:r>
              <a:rPr lang="he-IL" sz="2400" dirty="0" smtClean="0">
                <a:latin typeface="Calibri" panose="020F0502020204030204" pitchFamily="34" charset="0"/>
                <a:cs typeface="Calibri" panose="020F0502020204030204" pitchFamily="34" charset="0"/>
              </a:rPr>
              <a:t>נושא 4 – אמצעי בטיחות.</a:t>
            </a:r>
          </a:p>
          <a:p>
            <a:pPr>
              <a:lnSpc>
                <a:spcPct val="150000"/>
              </a:lnSpc>
            </a:pPr>
            <a:r>
              <a:rPr lang="he-IL" sz="2400" dirty="0">
                <a:latin typeface="Calibri" panose="020F0502020204030204" pitchFamily="34" charset="0"/>
                <a:cs typeface="Calibri" panose="020F0502020204030204" pitchFamily="34" charset="0"/>
              </a:rPr>
              <a:t>נושא </a:t>
            </a:r>
            <a:r>
              <a:rPr lang="he-IL" sz="2400" dirty="0" smtClean="0">
                <a:latin typeface="Calibri" panose="020F0502020204030204" pitchFamily="34" charset="0"/>
                <a:cs typeface="Calibri" panose="020F0502020204030204" pitchFamily="34" charset="0"/>
              </a:rPr>
              <a:t>5 </a:t>
            </a:r>
            <a:r>
              <a:rPr lang="he-IL" sz="2400" dirty="0">
                <a:latin typeface="Calibri" panose="020F0502020204030204" pitchFamily="34" charset="0"/>
                <a:cs typeface="Calibri" panose="020F0502020204030204" pitchFamily="34" charset="0"/>
              </a:rPr>
              <a:t>– </a:t>
            </a:r>
            <a:r>
              <a:rPr lang="he-IL" sz="2400" dirty="0" smtClean="0">
                <a:latin typeface="Calibri" panose="020F0502020204030204" pitchFamily="34" charset="0"/>
                <a:cs typeface="Calibri" panose="020F0502020204030204" pitchFamily="34" charset="0"/>
              </a:rPr>
              <a:t>כפתורים.</a:t>
            </a:r>
          </a:p>
          <a:p>
            <a:pPr>
              <a:lnSpc>
                <a:spcPct val="150000"/>
              </a:lnSpc>
            </a:pPr>
            <a:r>
              <a:rPr lang="he-IL" sz="2400" dirty="0">
                <a:latin typeface="Calibri" panose="020F0502020204030204" pitchFamily="34" charset="0"/>
                <a:cs typeface="Calibri" panose="020F0502020204030204" pitchFamily="34" charset="0"/>
                <a:hlinkClick r:id="rId3"/>
              </a:rPr>
              <a:t>לומדת </a:t>
            </a:r>
            <a:r>
              <a:rPr lang="he-IL" sz="2400" dirty="0" err="1">
                <a:latin typeface="Calibri" panose="020F0502020204030204" pitchFamily="34" charset="0"/>
                <a:cs typeface="Calibri" panose="020F0502020204030204" pitchFamily="34" charset="0"/>
                <a:hlinkClick r:id="rId3"/>
              </a:rPr>
              <a:t>צב"ד</a:t>
            </a:r>
            <a:endParaRPr lang="he-IL" sz="2400">
              <a:latin typeface="Calibri" panose="020F0502020204030204" pitchFamily="34" charset="0"/>
              <a:cs typeface="Calibri" panose="020F0502020204030204" pitchFamily="34" charset="0"/>
            </a:endParaRPr>
          </a:p>
          <a:p>
            <a:pPr>
              <a:lnSpc>
                <a:spcPct val="150000"/>
              </a:lnSpc>
            </a:pPr>
            <a:endParaRPr lang="he-IL" sz="2400" dirty="0">
              <a:latin typeface="Calibri" panose="020F0502020204030204" pitchFamily="34" charset="0"/>
              <a:cs typeface="Calibri" panose="020F0502020204030204" pitchFamily="34" charset="0"/>
            </a:endParaRPr>
          </a:p>
          <a:p>
            <a:pPr>
              <a:lnSpc>
                <a:spcPct val="150000"/>
              </a:lnSpc>
            </a:pPr>
            <a:endParaRPr lang="he-IL"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4597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הגדרה</a:t>
            </a:r>
          </a:p>
        </p:txBody>
      </p:sp>
      <p:sp>
        <p:nvSpPr>
          <p:cNvPr id="25" name="TextBox 24"/>
          <p:cNvSpPr txBox="1"/>
          <p:nvPr/>
        </p:nvSpPr>
        <p:spPr>
          <a:xfrm>
            <a:off x="3704967" y="1228131"/>
            <a:ext cx="6306065" cy="3970318"/>
          </a:xfrm>
          <a:prstGeom prst="rect">
            <a:avLst/>
          </a:prstGeom>
          <a:noFill/>
        </p:spPr>
        <p:txBody>
          <a:bodyPr wrap="square" rtlCol="1">
            <a:spAutoFit/>
          </a:bodyPr>
          <a:lstStyle/>
          <a:p>
            <a:pPr>
              <a:lnSpc>
                <a:spcPct val="150000"/>
              </a:lnSpc>
            </a:pPr>
            <a:r>
              <a:rPr lang="he-IL" sz="2400" dirty="0">
                <a:latin typeface="Calibri" panose="020F0502020204030204" pitchFamily="34" charset="0"/>
                <a:cs typeface="Calibri" panose="020F0502020204030204" pitchFamily="34" charset="0"/>
              </a:rPr>
              <a:t>ספקטרום </a:t>
            </a:r>
            <a:r>
              <a:rPr lang="he-IL" sz="2400" dirty="0" err="1">
                <a:latin typeface="Calibri" panose="020F0502020204030204" pitchFamily="34" charset="0"/>
                <a:cs typeface="Calibri" panose="020F0502020204030204" pitchFamily="34" charset="0"/>
              </a:rPr>
              <a:t>אנלייזר</a:t>
            </a:r>
            <a:r>
              <a:rPr lang="he-IL" sz="2400" dirty="0">
                <a:latin typeface="Calibri" panose="020F0502020204030204" pitchFamily="34" charset="0"/>
                <a:cs typeface="Calibri" panose="020F0502020204030204" pitchFamily="34" charset="0"/>
              </a:rPr>
              <a:t> משמש </a:t>
            </a:r>
            <a:r>
              <a:rPr lang="he-IL" sz="2400" dirty="0" err="1">
                <a:latin typeface="Calibri" panose="020F0502020204030204" pitchFamily="34" charset="0"/>
                <a:cs typeface="Calibri" panose="020F0502020204030204" pitchFamily="34" charset="0"/>
              </a:rPr>
              <a:t>כצב"ד</a:t>
            </a:r>
            <a:r>
              <a:rPr lang="he-IL" sz="2400" dirty="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 RF </a:t>
            </a:r>
            <a:r>
              <a:rPr lang="he-IL" sz="2400" dirty="0">
                <a:latin typeface="Calibri" panose="020F0502020204030204" pitchFamily="34" charset="0"/>
                <a:cs typeface="Calibri" panose="020F0502020204030204" pitchFamily="34" charset="0"/>
              </a:rPr>
              <a:t>למדידת (אותות) בתחום תדרים רחב</a:t>
            </a:r>
            <a:r>
              <a:rPr lang="he-IL" sz="2400" dirty="0" smtClean="0">
                <a:latin typeface="Calibri" panose="020F0502020204030204" pitchFamily="34" charset="0"/>
                <a:cs typeface="Calibri" panose="020F0502020204030204" pitchFamily="34" charset="0"/>
              </a:rPr>
              <a:t>.</a:t>
            </a:r>
            <a:endParaRPr lang="he-IL" sz="2400" dirty="0">
              <a:latin typeface="Calibri" panose="020F0502020204030204" pitchFamily="34" charset="0"/>
              <a:cs typeface="Calibri" panose="020F0502020204030204" pitchFamily="34" charset="0"/>
            </a:endParaRPr>
          </a:p>
          <a:p>
            <a:pPr>
              <a:lnSpc>
                <a:spcPct val="150000"/>
              </a:lnSpc>
            </a:pPr>
            <a:r>
              <a:rPr lang="he-IL" sz="2400" dirty="0">
                <a:latin typeface="Calibri" panose="020F0502020204030204" pitchFamily="34" charset="0"/>
                <a:cs typeface="Calibri" panose="020F0502020204030204" pitchFamily="34" charset="0"/>
              </a:rPr>
              <a:t>תחום התדרים הוא 9</a:t>
            </a:r>
            <a:r>
              <a:rPr lang="en-US" sz="2400" dirty="0">
                <a:latin typeface="Calibri" panose="020F0502020204030204" pitchFamily="34" charset="0"/>
                <a:cs typeface="Calibri" panose="020F0502020204030204" pitchFamily="34" charset="0"/>
              </a:rPr>
              <a:t>KHz-13.2GHz</a:t>
            </a:r>
            <a:r>
              <a:rPr lang="en-US" sz="2400" dirty="0" smtClean="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a:p>
            <a:pPr>
              <a:lnSpc>
                <a:spcPct val="150000"/>
              </a:lnSpc>
            </a:pPr>
            <a:r>
              <a:rPr lang="he-IL" sz="2400" dirty="0">
                <a:latin typeface="Calibri" panose="020F0502020204030204" pitchFamily="34" charset="0"/>
                <a:cs typeface="Calibri" panose="020F0502020204030204" pitchFamily="34" charset="0"/>
              </a:rPr>
              <a:t>הספק כניסה </a:t>
            </a:r>
            <a:r>
              <a:rPr lang="he-IL" sz="2400" dirty="0" err="1">
                <a:latin typeface="Calibri" panose="020F0502020204030204" pitchFamily="34" charset="0"/>
                <a:cs typeface="Calibri" panose="020F0502020204030204" pitchFamily="34" charset="0"/>
              </a:rPr>
              <a:t>מירבי</a:t>
            </a:r>
            <a:r>
              <a:rPr lang="he-IL" sz="2400" dirty="0">
                <a:latin typeface="Calibri" panose="020F0502020204030204" pitchFamily="34" charset="0"/>
                <a:cs typeface="Calibri" panose="020F0502020204030204" pitchFamily="34" charset="0"/>
              </a:rPr>
              <a:t>  </a:t>
            </a:r>
            <a:r>
              <a:rPr lang="he-IL" sz="2400" dirty="0" smtClean="0">
                <a:latin typeface="Calibri" panose="020F0502020204030204" pitchFamily="34" charset="0"/>
                <a:cs typeface="Calibri" panose="020F0502020204030204" pitchFamily="34" charset="0"/>
              </a:rPr>
              <a:t>30</a:t>
            </a:r>
            <a:r>
              <a:rPr lang="en-US" sz="2400" dirty="0" smtClean="0">
                <a:latin typeface="Calibri" panose="020F0502020204030204" pitchFamily="34" charset="0"/>
                <a:cs typeface="Calibri" panose="020F0502020204030204" pitchFamily="34" charset="0"/>
              </a:rPr>
              <a:t> </a:t>
            </a:r>
            <a:r>
              <a:rPr lang="en-US" sz="2400" dirty="0" err="1" smtClean="0">
                <a:latin typeface="Calibri" panose="020F0502020204030204" pitchFamily="34" charset="0"/>
                <a:cs typeface="Calibri" panose="020F0502020204030204" pitchFamily="34" charset="0"/>
              </a:rPr>
              <a:t>DBm</a:t>
            </a:r>
            <a:r>
              <a:rPr lang="en-US" sz="2400" dirty="0" smtClean="0">
                <a:latin typeface="Calibri" panose="020F0502020204030204" pitchFamily="34" charset="0"/>
                <a:cs typeface="Calibri" panose="020F0502020204030204" pitchFamily="34" charset="0"/>
              </a:rPr>
              <a:t> </a:t>
            </a:r>
            <a:r>
              <a:rPr lang="he-IL" sz="2400" dirty="0">
                <a:latin typeface="Calibri" panose="020F0502020204030204" pitchFamily="34" charset="0"/>
                <a:cs typeface="Calibri" panose="020F0502020204030204" pitchFamily="34" charset="0"/>
              </a:rPr>
              <a:t>כאשר המנחת משתנה מנחית מינימלית 10</a:t>
            </a:r>
            <a:r>
              <a:rPr lang="en-US" sz="2400" dirty="0" err="1">
                <a:latin typeface="Calibri" panose="020F0502020204030204" pitchFamily="34" charset="0"/>
                <a:cs typeface="Calibri" panose="020F0502020204030204" pitchFamily="34" charset="0"/>
              </a:rPr>
              <a:t>db</a:t>
            </a:r>
            <a:r>
              <a:rPr lang="en-US" sz="2400" dirty="0">
                <a:latin typeface="Calibri" panose="020F0502020204030204" pitchFamily="34" charset="0"/>
                <a:cs typeface="Calibri" panose="020F0502020204030204" pitchFamily="34" charset="0"/>
              </a:rPr>
              <a:t> .</a:t>
            </a:r>
          </a:p>
          <a:p>
            <a:pPr>
              <a:lnSpc>
                <a:spcPct val="150000"/>
              </a:lnSpc>
            </a:pPr>
            <a:r>
              <a:rPr lang="he-IL" sz="2400" dirty="0">
                <a:latin typeface="Calibri" panose="020F0502020204030204" pitchFamily="34" charset="0"/>
                <a:cs typeface="Calibri" panose="020F0502020204030204" pitchFamily="34" charset="0"/>
              </a:rPr>
              <a:t>זאת אומרת שאנו יכולים להכניס ללא הנחתה מקסימום </a:t>
            </a:r>
            <a:r>
              <a:rPr lang="en-US" sz="2400" dirty="0">
                <a:latin typeface="Calibri" panose="020F0502020204030204" pitchFamily="34" charset="0"/>
                <a:cs typeface="Calibri" panose="020F0502020204030204" pitchFamily="34" charset="0"/>
              </a:rPr>
              <a:t>db30 .</a:t>
            </a:r>
          </a:p>
        </p:txBody>
      </p:sp>
      <p:sp>
        <p:nvSpPr>
          <p:cNvPr id="5" name="מלבן מעוגל 4"/>
          <p:cNvSpPr/>
          <p:nvPr/>
        </p:nvSpPr>
        <p:spPr>
          <a:xfrm>
            <a:off x="10548413" y="1460500"/>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הגדרה</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666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שימושים</a:t>
            </a:r>
          </a:p>
        </p:txBody>
      </p:sp>
      <p:sp>
        <p:nvSpPr>
          <p:cNvPr id="25" name="TextBox 24"/>
          <p:cNvSpPr txBox="1"/>
          <p:nvPr/>
        </p:nvSpPr>
        <p:spPr>
          <a:xfrm>
            <a:off x="3704967" y="1228131"/>
            <a:ext cx="6306065" cy="2308324"/>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1 - </a:t>
            </a:r>
            <a:r>
              <a:rPr lang="he-IL" sz="2400" dirty="0">
                <a:latin typeface="Calibri" panose="020F0502020204030204" pitchFamily="34" charset="0"/>
                <a:cs typeface="Calibri" panose="020F0502020204030204" pitchFamily="34" charset="0"/>
              </a:rPr>
              <a:t>ניתוח </a:t>
            </a:r>
            <a:r>
              <a:rPr lang="he-IL" sz="2400" dirty="0" smtClean="0">
                <a:latin typeface="Calibri" panose="020F0502020204030204" pitchFamily="34" charset="0"/>
                <a:cs typeface="Calibri" panose="020F0502020204030204" pitchFamily="34" charset="0"/>
              </a:rPr>
              <a:t>אותות:</a:t>
            </a:r>
            <a:endParaRPr lang="he-IL" sz="2400" dirty="0">
              <a:latin typeface="Calibri" panose="020F0502020204030204" pitchFamily="34" charset="0"/>
              <a:cs typeface="Calibri" panose="020F0502020204030204" pitchFamily="34" charset="0"/>
            </a:endParaRPr>
          </a:p>
          <a:p>
            <a:pPr>
              <a:lnSpc>
                <a:spcPct val="150000"/>
              </a:lnSpc>
            </a:pPr>
            <a:r>
              <a:rPr lang="he-IL" sz="2400" dirty="0">
                <a:latin typeface="Calibri" panose="020F0502020204030204" pitchFamily="34" charset="0"/>
                <a:cs typeface="Calibri" panose="020F0502020204030204" pitchFamily="34" charset="0"/>
              </a:rPr>
              <a:t>מהתווך </a:t>
            </a:r>
          </a:p>
          <a:p>
            <a:pPr>
              <a:lnSpc>
                <a:spcPct val="150000"/>
              </a:lnSpc>
            </a:pPr>
            <a:r>
              <a:rPr lang="he-IL" sz="2400" dirty="0" err="1">
                <a:latin typeface="Calibri" panose="020F0502020204030204" pitchFamily="34" charset="0"/>
                <a:cs typeface="Calibri" panose="020F0502020204030204" pitchFamily="34" charset="0"/>
              </a:rPr>
              <a:t>מצב"ד</a:t>
            </a:r>
            <a:r>
              <a:rPr lang="he-IL" sz="2400" dirty="0">
                <a:latin typeface="Calibri" panose="020F0502020204030204" pitchFamily="34" charset="0"/>
                <a:cs typeface="Calibri" panose="020F0502020204030204" pitchFamily="34" charset="0"/>
              </a:rPr>
              <a:t> </a:t>
            </a:r>
            <a:r>
              <a:rPr lang="he-IL" sz="2400" dirty="0" smtClean="0">
                <a:latin typeface="Calibri" panose="020F0502020204030204" pitchFamily="34" charset="0"/>
                <a:cs typeface="Calibri" panose="020F0502020204030204" pitchFamily="34" charset="0"/>
              </a:rPr>
              <a:t>לדוגמא מחולל אותות </a:t>
            </a:r>
            <a:r>
              <a:rPr lang="en-US" sz="2400" dirty="0" smtClean="0">
                <a:latin typeface="Calibri" panose="020F0502020204030204" pitchFamily="34" charset="0"/>
                <a:cs typeface="Calibri" panose="020F0502020204030204" pitchFamily="34" charset="0"/>
              </a:rPr>
              <a:t>RF</a:t>
            </a:r>
            <a:endParaRPr lang="he-IL" sz="2400" dirty="0">
              <a:latin typeface="Calibri" panose="020F0502020204030204" pitchFamily="34" charset="0"/>
              <a:cs typeface="Calibri" panose="020F0502020204030204" pitchFamily="34" charset="0"/>
            </a:endParaRPr>
          </a:p>
          <a:p>
            <a:pPr>
              <a:lnSpc>
                <a:spcPct val="150000"/>
              </a:lnSpc>
            </a:pPr>
            <a:r>
              <a:rPr lang="he-IL" sz="2400" dirty="0" smtClean="0">
                <a:latin typeface="Calibri" panose="020F0502020204030204" pitchFamily="34" charset="0"/>
                <a:cs typeface="Calibri" panose="020F0502020204030204" pitchFamily="34" charset="0"/>
              </a:rPr>
              <a:t> 2- </a:t>
            </a:r>
            <a:r>
              <a:rPr lang="he-IL" sz="2400" dirty="0">
                <a:latin typeface="Calibri" panose="020F0502020204030204" pitchFamily="34" charset="0"/>
                <a:cs typeface="Calibri" panose="020F0502020204030204" pitchFamily="34" charset="0"/>
              </a:rPr>
              <a:t>רדיו</a:t>
            </a:r>
          </a:p>
        </p:txBody>
      </p:sp>
      <p:sp>
        <p:nvSpPr>
          <p:cNvPr id="5" name="מלבן מעוגל 4"/>
          <p:cNvSpPr/>
          <p:nvPr/>
        </p:nvSpPr>
        <p:spPr>
          <a:xfrm>
            <a:off x="10548413" y="2369344"/>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שימושים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7438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fade">
                                      <p:cBhvr>
                                        <p:cTn id="7" dur="1000"/>
                                        <p:tgtEl>
                                          <p:spTgt spid="25">
                                            <p:txEl>
                                              <p:pRg st="0" end="0"/>
                                            </p:txEl>
                                          </p:spTgt>
                                        </p:tgtEl>
                                      </p:cBhvr>
                                    </p:animEffect>
                                    <p:anim calcmode="lin" valueType="num">
                                      <p:cBhvr>
                                        <p:cTn id="8" dur="10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5">
                                            <p:txEl>
                                              <p:pRg st="1" end="1"/>
                                            </p:txEl>
                                          </p:spTgt>
                                        </p:tgtEl>
                                        <p:attrNameLst>
                                          <p:attrName>style.visibility</p:attrName>
                                        </p:attrNameLst>
                                      </p:cBhvr>
                                      <p:to>
                                        <p:strVal val="visible"/>
                                      </p:to>
                                    </p:set>
                                    <p:animEffect transition="in" filter="fade">
                                      <p:cBhvr>
                                        <p:cTn id="12" dur="1000"/>
                                        <p:tgtEl>
                                          <p:spTgt spid="25">
                                            <p:txEl>
                                              <p:pRg st="1" end="1"/>
                                            </p:txEl>
                                          </p:spTgt>
                                        </p:tgtEl>
                                      </p:cBhvr>
                                    </p:animEffect>
                                    <p:anim calcmode="lin" valueType="num">
                                      <p:cBhvr>
                                        <p:cTn id="13" dur="1000" fill="hold"/>
                                        <p:tgtEl>
                                          <p:spTgt spid="2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5">
                                            <p:txEl>
                                              <p:pRg st="2" end="2"/>
                                            </p:txEl>
                                          </p:spTgt>
                                        </p:tgtEl>
                                        <p:attrNameLst>
                                          <p:attrName>style.visibility</p:attrName>
                                        </p:attrNameLst>
                                      </p:cBhvr>
                                      <p:to>
                                        <p:strVal val="visible"/>
                                      </p:to>
                                    </p:set>
                                    <p:animEffect transition="in" filter="fade">
                                      <p:cBhvr>
                                        <p:cTn id="17" dur="1000"/>
                                        <p:tgtEl>
                                          <p:spTgt spid="25">
                                            <p:txEl>
                                              <p:pRg st="2" end="2"/>
                                            </p:txEl>
                                          </p:spTgt>
                                        </p:tgtEl>
                                      </p:cBhvr>
                                    </p:animEffect>
                                    <p:anim calcmode="lin" valueType="num">
                                      <p:cBhvr>
                                        <p:cTn id="18" dur="1000" fill="hold"/>
                                        <p:tgtEl>
                                          <p:spTgt spid="2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5">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5">
                                            <p:txEl>
                                              <p:pRg st="3" end="3"/>
                                            </p:txEl>
                                          </p:spTgt>
                                        </p:tgtEl>
                                        <p:attrNameLst>
                                          <p:attrName>style.visibility</p:attrName>
                                        </p:attrNameLst>
                                      </p:cBhvr>
                                      <p:to>
                                        <p:strVal val="visible"/>
                                      </p:to>
                                    </p:set>
                                    <p:animEffect transition="in" filter="fade">
                                      <p:cBhvr>
                                        <p:cTn id="22" dur="1000"/>
                                        <p:tgtEl>
                                          <p:spTgt spid="25">
                                            <p:txEl>
                                              <p:pRg st="3" end="3"/>
                                            </p:txEl>
                                          </p:spTgt>
                                        </p:tgtEl>
                                      </p:cBhvr>
                                    </p:animEffect>
                                    <p:anim calcmode="lin" valueType="num">
                                      <p:cBhvr>
                                        <p:cTn id="23" dur="1000" fill="hold"/>
                                        <p:tgtEl>
                                          <p:spTgt spid="25">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אמצעי בטיחות</a:t>
            </a:r>
          </a:p>
        </p:txBody>
      </p:sp>
      <p:sp>
        <p:nvSpPr>
          <p:cNvPr id="15" name="TextBox 14"/>
          <p:cNvSpPr txBox="1"/>
          <p:nvPr/>
        </p:nvSpPr>
        <p:spPr>
          <a:xfrm>
            <a:off x="2924596" y="1295437"/>
            <a:ext cx="7272808" cy="523220"/>
          </a:xfrm>
          <a:prstGeom prst="rect">
            <a:avLst/>
          </a:prstGeom>
          <a:noFill/>
        </p:spPr>
        <p:txBody>
          <a:bodyPr wrap="square" rtlCol="1">
            <a:spAutoFit/>
          </a:bodyPr>
          <a:lstStyle/>
          <a:p>
            <a:r>
              <a:rPr lang="he-IL" sz="2800" b="1" u="sng" dirty="0">
                <a:latin typeface="Calibri" panose="020F0502020204030204" pitchFamily="34" charset="0"/>
                <a:cs typeface="Calibri" panose="020F0502020204030204" pitchFamily="34" charset="0"/>
              </a:rPr>
              <a:t>שלושה אמצעי בטיחות בספקטרום </a:t>
            </a:r>
            <a:r>
              <a:rPr lang="he-IL" sz="2800" b="1" u="sng" dirty="0" err="1">
                <a:latin typeface="Calibri" panose="020F0502020204030204" pitchFamily="34" charset="0"/>
                <a:cs typeface="Calibri" panose="020F0502020204030204" pitchFamily="34" charset="0"/>
              </a:rPr>
              <a:t>אנלייזר</a:t>
            </a:r>
            <a:r>
              <a:rPr lang="he-IL" sz="2800" b="1" u="sng" dirty="0">
                <a:latin typeface="Calibri" panose="020F0502020204030204" pitchFamily="34" charset="0"/>
                <a:cs typeface="Calibri" panose="020F0502020204030204" pitchFamily="34" charset="0"/>
              </a:rPr>
              <a:t> הם:</a:t>
            </a:r>
          </a:p>
        </p:txBody>
      </p:sp>
      <p:sp>
        <p:nvSpPr>
          <p:cNvPr id="16" name="TextBox 15"/>
          <p:cNvSpPr txBox="1"/>
          <p:nvPr/>
        </p:nvSpPr>
        <p:spPr>
          <a:xfrm>
            <a:off x="2924596" y="1811215"/>
            <a:ext cx="7272808" cy="600164"/>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1 יש </a:t>
            </a:r>
            <a:r>
              <a:rPr lang="he-IL" sz="2400" dirty="0">
                <a:latin typeface="Calibri" panose="020F0502020204030204" pitchFamily="34" charset="0"/>
                <a:cs typeface="Calibri" panose="020F0502020204030204" pitchFamily="34" charset="0"/>
              </a:rPr>
              <a:t>לוודא כי </a:t>
            </a:r>
            <a:r>
              <a:rPr lang="he-IL" sz="2400" dirty="0" err="1">
                <a:latin typeface="Calibri" panose="020F0502020204030204" pitchFamily="34" charset="0"/>
                <a:cs typeface="Calibri" panose="020F0502020204030204" pitchFamily="34" charset="0"/>
              </a:rPr>
              <a:t>הצ"בד</a:t>
            </a:r>
            <a:r>
              <a:rPr lang="he-IL" sz="2400" dirty="0">
                <a:latin typeface="Calibri" panose="020F0502020204030204" pitchFamily="34" charset="0"/>
                <a:cs typeface="Calibri" panose="020F0502020204030204" pitchFamily="34" charset="0"/>
              </a:rPr>
              <a:t> נמצא במקום יציב</a:t>
            </a:r>
          </a:p>
        </p:txBody>
      </p:sp>
      <p:sp>
        <p:nvSpPr>
          <p:cNvPr id="18" name="TextBox 17"/>
          <p:cNvSpPr txBox="1"/>
          <p:nvPr/>
        </p:nvSpPr>
        <p:spPr>
          <a:xfrm>
            <a:off x="2938083" y="2465493"/>
            <a:ext cx="7272808" cy="600164"/>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2 בזמן </a:t>
            </a:r>
            <a:r>
              <a:rPr lang="he-IL" sz="2400" dirty="0">
                <a:latin typeface="Calibri" panose="020F0502020204030204" pitchFamily="34" charset="0"/>
                <a:cs typeface="Calibri" panose="020F0502020204030204" pitchFamily="34" charset="0"/>
              </a:rPr>
              <a:t>החיבורים על הצב"ד להיות כבוי.</a:t>
            </a:r>
          </a:p>
        </p:txBody>
      </p:sp>
      <p:sp>
        <p:nvSpPr>
          <p:cNvPr id="19" name="TextBox 18"/>
          <p:cNvSpPr txBox="1"/>
          <p:nvPr/>
        </p:nvSpPr>
        <p:spPr>
          <a:xfrm>
            <a:off x="3586155" y="3119770"/>
            <a:ext cx="6624736" cy="1143070"/>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3 לפני </a:t>
            </a:r>
            <a:r>
              <a:rPr lang="he-IL" sz="2400" dirty="0">
                <a:latin typeface="Calibri" panose="020F0502020204030204" pitchFamily="34" charset="0"/>
                <a:cs typeface="Calibri" panose="020F0502020204030204" pitchFamily="34" charset="0"/>
              </a:rPr>
              <a:t>העבודה יש לבדוק כי ההספק הנכנס אינו גבוה מהמותר</a:t>
            </a:r>
          </a:p>
        </p:txBody>
      </p:sp>
      <p:sp>
        <p:nvSpPr>
          <p:cNvPr id="7" name="מלבן מעוגל 6"/>
          <p:cNvSpPr/>
          <p:nvPr/>
        </p:nvSpPr>
        <p:spPr>
          <a:xfrm>
            <a:off x="10548413" y="2844886"/>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אמצעי בטיחות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035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1000"/>
                                        <p:tgtEl>
                                          <p:spTgt spid="15">
                                            <p:txEl>
                                              <p:pRg st="0" end="0"/>
                                            </p:txEl>
                                          </p:spTgt>
                                        </p:tgtEl>
                                      </p:cBhvr>
                                    </p:animEffect>
                                    <p:anim calcmode="lin" valueType="num">
                                      <p:cBhvr>
                                        <p:cTn id="8"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anim calcmode="lin" valueType="num">
                                      <p:cBhvr>
                                        <p:cTn id="20" dur="1000" fill="hold"/>
                                        <p:tgtEl>
                                          <p:spTgt spid="18"/>
                                        </p:tgtEl>
                                        <p:attrNameLst>
                                          <p:attrName>ppt_x</p:attrName>
                                        </p:attrNameLst>
                                      </p:cBhvr>
                                      <p:tavLst>
                                        <p:tav tm="0">
                                          <p:val>
                                            <p:strVal val="#ppt_x"/>
                                          </p:val>
                                        </p:tav>
                                        <p:tav tm="100000">
                                          <p:val>
                                            <p:strVal val="#ppt_x"/>
                                          </p:val>
                                        </p:tav>
                                      </p:tavLst>
                                    </p:anim>
                                    <p:anim calcmode="lin" valueType="num">
                                      <p:cBhvr>
                                        <p:cTn id="21" dur="1000" fill="hold"/>
                                        <p:tgtEl>
                                          <p:spTgt spid="18"/>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fade">
                                      <p:cBhvr>
                                        <p:cTn id="24" dur="1000"/>
                                        <p:tgtEl>
                                          <p:spTgt spid="19"/>
                                        </p:tgtEl>
                                      </p:cBhvr>
                                    </p:animEffect>
                                    <p:anim calcmode="lin" valueType="num">
                                      <p:cBhvr>
                                        <p:cTn id="25" dur="1000" fill="hold"/>
                                        <p:tgtEl>
                                          <p:spTgt spid="19"/>
                                        </p:tgtEl>
                                        <p:attrNameLst>
                                          <p:attrName>ppt_x</p:attrName>
                                        </p:attrNameLst>
                                      </p:cBhvr>
                                      <p:tavLst>
                                        <p:tav tm="0">
                                          <p:val>
                                            <p:strVal val="#ppt_x"/>
                                          </p:val>
                                        </p:tav>
                                        <p:tav tm="100000">
                                          <p:val>
                                            <p:strVal val="#ppt_x"/>
                                          </p:val>
                                        </p:tav>
                                      </p:tavLst>
                                    </p:anim>
                                    <p:anim calcmode="lin" valueType="num">
                                      <p:cBhvr>
                                        <p:cTn id="2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סיכום ביניים</a:t>
            </a:r>
          </a:p>
        </p:txBody>
      </p:sp>
      <p:sp>
        <p:nvSpPr>
          <p:cNvPr id="10" name="Text Box 4"/>
          <p:cNvSpPr txBox="1">
            <a:spLocks noChangeArrowheads="1"/>
          </p:cNvSpPr>
          <p:nvPr/>
        </p:nvSpPr>
        <p:spPr bwMode="auto">
          <a:xfrm>
            <a:off x="1785365" y="1375495"/>
            <a:ext cx="83661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defRPr/>
            </a:pPr>
            <a:r>
              <a:rPr lang="he-IL" altLang="he-IL" sz="2800" dirty="0">
                <a:latin typeface="Calibri" panose="020F0502020204030204" pitchFamily="34" charset="0"/>
                <a:cs typeface="Calibri" panose="020F0502020204030204" pitchFamily="34" charset="0"/>
              </a:rPr>
              <a:t>עד כה למדנו על תפקידו, שימושיו ואמצעי הבטיחות של ספקטרום </a:t>
            </a:r>
            <a:r>
              <a:rPr lang="he-IL" altLang="he-IL" sz="2800" dirty="0" err="1">
                <a:latin typeface="Calibri" panose="020F0502020204030204" pitchFamily="34" charset="0"/>
                <a:cs typeface="Calibri" panose="020F0502020204030204" pitchFamily="34" charset="0"/>
              </a:rPr>
              <a:t>אנלייזר</a:t>
            </a:r>
            <a:r>
              <a:rPr lang="he-IL" altLang="he-IL" sz="2800" dirty="0" smtClean="0">
                <a:latin typeface="Calibri" panose="020F0502020204030204" pitchFamily="34" charset="0"/>
                <a:cs typeface="Calibri" panose="020F0502020204030204" pitchFamily="34" charset="0"/>
              </a:rPr>
              <a:t>.</a:t>
            </a:r>
            <a:endParaRPr lang="he-IL" altLang="he-IL" sz="2800" dirty="0">
              <a:latin typeface="Calibri" panose="020F0502020204030204" pitchFamily="34" charset="0"/>
              <a:cs typeface="Calibri" panose="020F0502020204030204" pitchFamily="34" charset="0"/>
            </a:endParaRPr>
          </a:p>
        </p:txBody>
      </p:sp>
      <p:sp>
        <p:nvSpPr>
          <p:cNvPr id="11" name="מלבן 10"/>
          <p:cNvSpPr/>
          <p:nvPr/>
        </p:nvSpPr>
        <p:spPr>
          <a:xfrm>
            <a:off x="5545741" y="2361648"/>
            <a:ext cx="4605749"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מהם 2 שימושיו של הספקטרום </a:t>
            </a:r>
            <a:r>
              <a:rPr lang="he-IL" sz="2400" dirty="0" err="1">
                <a:solidFill>
                  <a:srgbClr val="0070C0"/>
                </a:solidFill>
                <a:latin typeface="Calibri" panose="020F0502020204030204" pitchFamily="34" charset="0"/>
                <a:cs typeface="Calibri" panose="020F0502020204030204" pitchFamily="34" charset="0"/>
              </a:rPr>
              <a:t>אנלייזר</a:t>
            </a:r>
            <a:r>
              <a:rPr lang="he-IL" sz="2400" dirty="0">
                <a:solidFill>
                  <a:srgbClr val="0070C0"/>
                </a:solidFill>
                <a:latin typeface="Calibri" panose="020F0502020204030204" pitchFamily="34" charset="0"/>
                <a:cs typeface="Calibri" panose="020F0502020204030204" pitchFamily="34" charset="0"/>
              </a:rPr>
              <a:t>?</a:t>
            </a:r>
          </a:p>
        </p:txBody>
      </p:sp>
      <p:sp>
        <p:nvSpPr>
          <p:cNvPr id="12" name="מלבן 11"/>
          <p:cNvSpPr/>
          <p:nvPr/>
        </p:nvSpPr>
        <p:spPr>
          <a:xfrm>
            <a:off x="5209111" y="3319144"/>
            <a:ext cx="4942379" cy="461665"/>
          </a:xfrm>
          <a:prstGeom prst="rect">
            <a:avLst/>
          </a:prstGeom>
        </p:spPr>
        <p:txBody>
          <a:bodyPr wrap="none">
            <a:spAutoFit/>
          </a:bodyPr>
          <a:lstStyle/>
          <a:p>
            <a:pPr>
              <a:defRPr/>
            </a:pPr>
            <a:r>
              <a:rPr lang="he-IL" sz="2400" dirty="0">
                <a:solidFill>
                  <a:srgbClr val="0070C0"/>
                </a:solidFill>
                <a:latin typeface="Calibri" panose="020F0502020204030204" pitchFamily="34" charset="0"/>
                <a:cs typeface="Calibri" panose="020F0502020204030204" pitchFamily="34" charset="0"/>
              </a:rPr>
              <a:t>מהו תחום התדרים של הספקטרום </a:t>
            </a:r>
            <a:r>
              <a:rPr lang="he-IL" sz="2400" dirty="0" err="1">
                <a:solidFill>
                  <a:srgbClr val="0070C0"/>
                </a:solidFill>
                <a:latin typeface="Calibri" panose="020F0502020204030204" pitchFamily="34" charset="0"/>
                <a:cs typeface="Calibri" panose="020F0502020204030204" pitchFamily="34" charset="0"/>
              </a:rPr>
              <a:t>אנלייזר</a:t>
            </a:r>
            <a:r>
              <a:rPr lang="he-IL" sz="2400" dirty="0">
                <a:solidFill>
                  <a:srgbClr val="0070C0"/>
                </a:solidFill>
                <a:latin typeface="Calibri" panose="020F0502020204030204" pitchFamily="34" charset="0"/>
                <a:cs typeface="Calibri" panose="020F0502020204030204" pitchFamily="34" charset="0"/>
              </a:rPr>
              <a:t>?</a:t>
            </a:r>
          </a:p>
        </p:txBody>
      </p:sp>
      <p:sp>
        <p:nvSpPr>
          <p:cNvPr id="14" name="מלבן 13"/>
          <p:cNvSpPr/>
          <p:nvPr/>
        </p:nvSpPr>
        <p:spPr>
          <a:xfrm>
            <a:off x="4039460" y="5349157"/>
            <a:ext cx="6096000" cy="954107"/>
          </a:xfrm>
          <a:prstGeom prst="rect">
            <a:avLst/>
          </a:prstGeom>
        </p:spPr>
        <p:txBody>
          <a:bodyPr>
            <a:spAutoFit/>
          </a:bodyPr>
          <a:lstStyle/>
          <a:p>
            <a:pPr>
              <a:spcBef>
                <a:spcPct val="50000"/>
              </a:spcBef>
              <a:defRPr/>
            </a:pPr>
            <a:r>
              <a:rPr lang="he-IL" altLang="he-IL" sz="2800" dirty="0">
                <a:latin typeface="Calibri" panose="020F0502020204030204" pitchFamily="34" charset="0"/>
                <a:cs typeface="Calibri" panose="020F0502020204030204" pitchFamily="34" charset="0"/>
              </a:rPr>
              <a:t>בהמשך השיעור נלמד על אופן הפעלתו של הספקטרום </a:t>
            </a:r>
            <a:r>
              <a:rPr lang="he-IL" altLang="he-IL" sz="2800" dirty="0" err="1">
                <a:latin typeface="Calibri" panose="020F0502020204030204" pitchFamily="34" charset="0"/>
                <a:cs typeface="Calibri" panose="020F0502020204030204" pitchFamily="34" charset="0"/>
              </a:rPr>
              <a:t>אנלייזר</a:t>
            </a:r>
            <a:r>
              <a:rPr lang="he-IL" altLang="he-IL" sz="2800" dirty="0">
                <a:latin typeface="Calibri" panose="020F0502020204030204" pitchFamily="34" charset="0"/>
                <a:cs typeface="Calibri" panose="020F0502020204030204" pitchFamily="34" charset="0"/>
              </a:rPr>
              <a:t>.</a:t>
            </a:r>
          </a:p>
        </p:txBody>
      </p:sp>
      <p:sp>
        <p:nvSpPr>
          <p:cNvPr id="18" name="מלבן 17"/>
          <p:cNvSpPr/>
          <p:nvPr/>
        </p:nvSpPr>
        <p:spPr>
          <a:xfrm>
            <a:off x="5903379" y="2738099"/>
            <a:ext cx="4232081" cy="646331"/>
          </a:xfrm>
          <a:prstGeom prst="rect">
            <a:avLst/>
          </a:prstGeom>
        </p:spPr>
        <p:txBody>
          <a:bodyPr wrap="square">
            <a:spAutoFit/>
          </a:bodyPr>
          <a:lstStyle/>
          <a:p>
            <a:pPr>
              <a:defRPr/>
            </a:pPr>
            <a:r>
              <a:rPr lang="he-IL" dirty="0">
                <a:latin typeface="Calibri" panose="020F0502020204030204" pitchFamily="34" charset="0"/>
                <a:cs typeface="Calibri" panose="020F0502020204030204" pitchFamily="34" charset="0"/>
              </a:rPr>
              <a:t>משמש כאמצעי בדיקה לאותות בתחום תדרים גבוהים בנוסף יכול לשמש כרדיו.</a:t>
            </a:r>
          </a:p>
        </p:txBody>
      </p:sp>
      <p:sp>
        <p:nvSpPr>
          <p:cNvPr id="21" name="מלבן 20"/>
          <p:cNvSpPr/>
          <p:nvPr/>
        </p:nvSpPr>
        <p:spPr>
          <a:xfrm>
            <a:off x="8585036" y="3713433"/>
            <a:ext cx="1550424" cy="369332"/>
          </a:xfrm>
          <a:prstGeom prst="rect">
            <a:avLst/>
          </a:prstGeom>
        </p:spPr>
        <p:txBody>
          <a:bodyPr wrap="none">
            <a:spAutoFit/>
          </a:bodyPr>
          <a:lstStyle/>
          <a:p>
            <a:pPr>
              <a:defRPr/>
            </a:pPr>
            <a:r>
              <a:rPr lang="en-US" dirty="0">
                <a:latin typeface="Calibri" panose="020F0502020204030204" pitchFamily="34" charset="0"/>
                <a:cs typeface="Calibri" panose="020F0502020204030204" pitchFamily="34" charset="0"/>
              </a:rPr>
              <a:t>9KHZ-13.2GHZ</a:t>
            </a:r>
          </a:p>
        </p:txBody>
      </p:sp>
      <p:sp>
        <p:nvSpPr>
          <p:cNvPr id="22" name="מלבן 21"/>
          <p:cNvSpPr/>
          <p:nvPr/>
        </p:nvSpPr>
        <p:spPr>
          <a:xfrm>
            <a:off x="4880919" y="4079760"/>
            <a:ext cx="5273270" cy="461665"/>
          </a:xfrm>
          <a:prstGeom prst="rect">
            <a:avLst/>
          </a:prstGeom>
        </p:spPr>
        <p:txBody>
          <a:bodyPr wrap="square">
            <a:spAutoFit/>
          </a:bodyPr>
          <a:lstStyle/>
          <a:p>
            <a:pPr>
              <a:defRPr/>
            </a:pPr>
            <a:r>
              <a:rPr lang="he-IL" sz="2400" dirty="0">
                <a:solidFill>
                  <a:srgbClr val="0070C0"/>
                </a:solidFill>
                <a:latin typeface="Calibri" panose="020F0502020204030204" pitchFamily="34" charset="0"/>
                <a:cs typeface="Calibri" panose="020F0502020204030204" pitchFamily="34" charset="0"/>
              </a:rPr>
              <a:t>מהם 3 אמצעי הבטיחות בספקטרום </a:t>
            </a:r>
            <a:r>
              <a:rPr lang="he-IL" sz="2400" dirty="0" err="1">
                <a:solidFill>
                  <a:srgbClr val="0070C0"/>
                </a:solidFill>
                <a:latin typeface="Calibri" panose="020F0502020204030204" pitchFamily="34" charset="0"/>
                <a:cs typeface="Calibri" panose="020F0502020204030204" pitchFamily="34" charset="0"/>
              </a:rPr>
              <a:t>אנלייזר</a:t>
            </a:r>
            <a:r>
              <a:rPr lang="he-IL" sz="2400" dirty="0">
                <a:solidFill>
                  <a:srgbClr val="0070C0"/>
                </a:solidFill>
                <a:latin typeface="Calibri" panose="020F0502020204030204" pitchFamily="34" charset="0"/>
                <a:cs typeface="Calibri" panose="020F0502020204030204" pitchFamily="34" charset="0"/>
              </a:rPr>
              <a:t>?</a:t>
            </a:r>
          </a:p>
        </p:txBody>
      </p:sp>
      <p:sp>
        <p:nvSpPr>
          <p:cNvPr id="23" name="מלבן 22"/>
          <p:cNvSpPr/>
          <p:nvPr/>
        </p:nvSpPr>
        <p:spPr>
          <a:xfrm>
            <a:off x="5459115" y="4411768"/>
            <a:ext cx="4676345" cy="1292662"/>
          </a:xfrm>
          <a:prstGeom prst="rect">
            <a:avLst/>
          </a:prstGeom>
        </p:spPr>
        <p:txBody>
          <a:bodyPr wrap="none">
            <a:spAutoFit/>
          </a:bodyPr>
          <a:lstStyle/>
          <a:p>
            <a:pPr>
              <a:defRPr/>
            </a:pPr>
            <a:r>
              <a:rPr lang="he-IL" dirty="0">
                <a:latin typeface="Calibri" panose="020F0502020204030204" pitchFamily="34" charset="0"/>
                <a:cs typeface="Calibri" panose="020F0502020204030204" pitchFamily="34" charset="0"/>
              </a:rPr>
              <a:t>יש לוודא כי </a:t>
            </a:r>
            <a:r>
              <a:rPr lang="he-IL" dirty="0" err="1">
                <a:latin typeface="Calibri" panose="020F0502020204030204" pitchFamily="34" charset="0"/>
                <a:cs typeface="Calibri" panose="020F0502020204030204" pitchFamily="34" charset="0"/>
              </a:rPr>
              <a:t>הצ"בד</a:t>
            </a:r>
            <a:r>
              <a:rPr lang="he-IL" dirty="0">
                <a:latin typeface="Calibri" panose="020F0502020204030204" pitchFamily="34" charset="0"/>
                <a:cs typeface="Calibri" panose="020F0502020204030204" pitchFamily="34" charset="0"/>
              </a:rPr>
              <a:t> נמצא במקום יציב</a:t>
            </a:r>
          </a:p>
          <a:p>
            <a:pPr>
              <a:defRPr/>
            </a:pPr>
            <a:r>
              <a:rPr lang="he-IL" dirty="0">
                <a:latin typeface="Calibri" panose="020F0502020204030204" pitchFamily="34" charset="0"/>
                <a:cs typeface="Calibri" panose="020F0502020204030204" pitchFamily="34" charset="0"/>
              </a:rPr>
              <a:t>בזמן החיבורים ובקביעת הערכים על </a:t>
            </a:r>
            <a:r>
              <a:rPr lang="he-IL" dirty="0" err="1">
                <a:latin typeface="Calibri" panose="020F0502020204030204" pitchFamily="34" charset="0"/>
                <a:cs typeface="Calibri" panose="020F0502020204030204" pitchFamily="34" charset="0"/>
              </a:rPr>
              <a:t>הצב"ד</a:t>
            </a:r>
            <a:r>
              <a:rPr lang="he-IL" dirty="0">
                <a:latin typeface="Calibri" panose="020F0502020204030204" pitchFamily="34" charset="0"/>
                <a:cs typeface="Calibri" panose="020F0502020204030204" pitchFamily="34" charset="0"/>
              </a:rPr>
              <a:t> להיות כבוי.</a:t>
            </a:r>
          </a:p>
          <a:p>
            <a:pPr>
              <a:defRPr/>
            </a:pPr>
            <a:r>
              <a:rPr lang="he-IL" dirty="0">
                <a:latin typeface="Calibri" panose="020F0502020204030204" pitchFamily="34" charset="0"/>
                <a:cs typeface="Calibri" panose="020F0502020204030204" pitchFamily="34" charset="0"/>
              </a:rPr>
              <a:t>לפני העבודה יש לבדוק כי ההספק אינו גבוה מהמותר</a:t>
            </a:r>
          </a:p>
          <a:p>
            <a:pPr>
              <a:defRPr/>
            </a:pPr>
            <a:endParaRPr lang="he-IL" sz="2400" dirty="0">
              <a:solidFill>
                <a:srgbClr val="FF0000"/>
              </a:solidFill>
              <a:latin typeface="AdumaFOT Regular" pitchFamily="50" charset="-79"/>
              <a:cs typeface="AdumaFOT Regular" pitchFamily="50" charset="-79"/>
            </a:endParaRPr>
          </a:p>
        </p:txBody>
      </p:sp>
    </p:spTree>
    <p:extLst>
      <p:ext uri="{BB962C8B-B14F-4D97-AF65-F5344CB8AC3E}">
        <p14:creationId xmlns:p14="http://schemas.microsoft.com/office/powerpoint/2010/main" val="1369193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anim calcmode="lin" valueType="num">
                                      <p:cBhvr>
                                        <p:cTn id="19" dur="1000" fill="hold"/>
                                        <p:tgtEl>
                                          <p:spTgt spid="18"/>
                                        </p:tgtEl>
                                        <p:attrNameLst>
                                          <p:attrName>ppt_x</p:attrName>
                                        </p:attrNameLst>
                                      </p:cBhvr>
                                      <p:tavLst>
                                        <p:tav tm="0">
                                          <p:val>
                                            <p:strVal val="#ppt_x"/>
                                          </p:val>
                                        </p:tav>
                                        <p:tav tm="100000">
                                          <p:val>
                                            <p:strVal val="#ppt_x"/>
                                          </p:val>
                                        </p:tav>
                                      </p:tavLst>
                                    </p:anim>
                                    <p:anim calcmode="lin" valueType="num">
                                      <p:cBhvr>
                                        <p:cTn id="2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1000"/>
                                        <p:tgtEl>
                                          <p:spTgt spid="21"/>
                                        </p:tgtEl>
                                      </p:cBhvr>
                                    </p:animEffect>
                                    <p:anim calcmode="lin" valueType="num">
                                      <p:cBhvr>
                                        <p:cTn id="33" dur="1000" fill="hold"/>
                                        <p:tgtEl>
                                          <p:spTgt spid="21"/>
                                        </p:tgtEl>
                                        <p:attrNameLst>
                                          <p:attrName>ppt_x</p:attrName>
                                        </p:attrNameLst>
                                      </p:cBhvr>
                                      <p:tavLst>
                                        <p:tav tm="0">
                                          <p:val>
                                            <p:strVal val="#ppt_x"/>
                                          </p:val>
                                        </p:tav>
                                        <p:tav tm="100000">
                                          <p:val>
                                            <p:strVal val="#ppt_x"/>
                                          </p:val>
                                        </p:tav>
                                      </p:tavLst>
                                    </p:anim>
                                    <p:anim calcmode="lin" valueType="num">
                                      <p:cBhvr>
                                        <p:cTn id="3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1000"/>
                                        <p:tgtEl>
                                          <p:spTgt spid="23"/>
                                        </p:tgtEl>
                                      </p:cBhvr>
                                    </p:animEffect>
                                    <p:anim calcmode="lin" valueType="num">
                                      <p:cBhvr>
                                        <p:cTn id="47" dur="1000" fill="hold"/>
                                        <p:tgtEl>
                                          <p:spTgt spid="23"/>
                                        </p:tgtEl>
                                        <p:attrNameLst>
                                          <p:attrName>ppt_x</p:attrName>
                                        </p:attrNameLst>
                                      </p:cBhvr>
                                      <p:tavLst>
                                        <p:tav tm="0">
                                          <p:val>
                                            <p:strVal val="#ppt_x"/>
                                          </p:val>
                                        </p:tav>
                                        <p:tav tm="100000">
                                          <p:val>
                                            <p:strVal val="#ppt_x"/>
                                          </p:val>
                                        </p:tav>
                                      </p:tavLst>
                                    </p:anim>
                                    <p:anim calcmode="lin" valueType="num">
                                      <p:cBhvr>
                                        <p:cTn id="48"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8"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4780" y="1162893"/>
            <a:ext cx="8294470" cy="5004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מלבן מעוגל 3"/>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171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15" name="TextBox 14"/>
          <p:cNvSpPr txBox="1"/>
          <p:nvPr/>
        </p:nvSpPr>
        <p:spPr>
          <a:xfrm>
            <a:off x="2958906" y="1402945"/>
            <a:ext cx="7272808" cy="4524315"/>
          </a:xfrm>
          <a:prstGeom prst="rect">
            <a:avLst/>
          </a:prstGeom>
          <a:noFill/>
        </p:spPr>
        <p:txBody>
          <a:bodyPr wrap="square" rtlCol="1">
            <a:spAutoFit/>
          </a:bodyPr>
          <a:lstStyle/>
          <a:p>
            <a:pPr>
              <a:lnSpc>
                <a:spcPct val="150000"/>
              </a:lnSpc>
            </a:pPr>
            <a:r>
              <a:rPr lang="en-US" sz="2400" dirty="0">
                <a:latin typeface="Calibri" panose="020F0502020204030204" pitchFamily="34" charset="0"/>
                <a:cs typeface="Calibri" panose="020F0502020204030204" pitchFamily="34" charset="0"/>
              </a:rPr>
              <a:t>FREQUENCY-</a:t>
            </a:r>
            <a:r>
              <a:rPr lang="he-IL" sz="2400" dirty="0">
                <a:latin typeface="Calibri" panose="020F0502020204030204" pitchFamily="34" charset="0"/>
                <a:cs typeface="Calibri" panose="020F0502020204030204" pitchFamily="34" charset="0"/>
              </a:rPr>
              <a:t> מאפשר הקלדת תדר עבודה מרכזי בעזרת פקדי </a:t>
            </a:r>
            <a:r>
              <a:rPr lang="en-US" sz="2400" dirty="0">
                <a:latin typeface="Calibri" panose="020F0502020204030204" pitchFamily="34" charset="0"/>
                <a:cs typeface="Calibri" panose="020F0502020204030204" pitchFamily="34" charset="0"/>
              </a:rPr>
              <a:t>DATA</a:t>
            </a:r>
            <a:r>
              <a:rPr lang="en-US" sz="2400" dirty="0" smtClean="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CENTER FREQUENCY-</a:t>
            </a:r>
            <a:r>
              <a:rPr lang="he-IL" sz="2400" dirty="0">
                <a:latin typeface="Calibri" panose="020F0502020204030204" pitchFamily="34" charset="0"/>
                <a:cs typeface="Calibri" panose="020F0502020204030204" pitchFamily="34" charset="0"/>
              </a:rPr>
              <a:t> קובע את תדר מרכז </a:t>
            </a:r>
            <a:r>
              <a:rPr lang="he-IL" sz="2400" dirty="0" smtClean="0">
                <a:latin typeface="Calibri" panose="020F0502020204030204" pitchFamily="34" charset="0"/>
                <a:cs typeface="Calibri" panose="020F0502020204030204" pitchFamily="34" charset="0"/>
              </a:rPr>
              <a:t>המסך</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 START FREQUENCY-</a:t>
            </a:r>
            <a:r>
              <a:rPr lang="he-IL" sz="2400" dirty="0">
                <a:latin typeface="Calibri" panose="020F0502020204030204" pitchFamily="34" charset="0"/>
                <a:cs typeface="Calibri" panose="020F0502020204030204" pitchFamily="34" charset="0"/>
              </a:rPr>
              <a:t>יציג בצד שמאל של המסך את התדר </a:t>
            </a:r>
            <a:r>
              <a:rPr lang="he-IL" sz="2400" dirty="0" smtClean="0">
                <a:latin typeface="Calibri" panose="020F0502020204030204" pitchFamily="34" charset="0"/>
                <a:cs typeface="Calibri" panose="020F0502020204030204" pitchFamily="34" charset="0"/>
              </a:rPr>
              <a:t>ההתחלתי</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 STOP FREQUENCY-</a:t>
            </a:r>
            <a:r>
              <a:rPr lang="he-IL" sz="2400" dirty="0">
                <a:latin typeface="Calibri" panose="020F0502020204030204" pitchFamily="34" charset="0"/>
                <a:cs typeface="Calibri" panose="020F0502020204030204" pitchFamily="34" charset="0"/>
              </a:rPr>
              <a:t>יציג בצד ימין של המסך את התדר </a:t>
            </a:r>
            <a:r>
              <a:rPr lang="he-IL" sz="2400" dirty="0" smtClean="0">
                <a:latin typeface="Calibri" panose="020F0502020204030204" pitchFamily="34" charset="0"/>
                <a:cs typeface="Calibri" panose="020F0502020204030204" pitchFamily="34" charset="0"/>
              </a:rPr>
              <a:t>הסופי</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 FREQUENCY OFFSET-</a:t>
            </a:r>
            <a:r>
              <a:rPr lang="he-IL" sz="2400" dirty="0">
                <a:latin typeface="Calibri" panose="020F0502020204030204" pitchFamily="34" charset="0"/>
                <a:cs typeface="Calibri" panose="020F0502020204030204" pitchFamily="34" charset="0"/>
              </a:rPr>
              <a:t>מאפשר קביעת תדר </a:t>
            </a:r>
            <a:r>
              <a:rPr lang="en-US" sz="2400" dirty="0">
                <a:latin typeface="Calibri" panose="020F0502020204030204" pitchFamily="34" charset="0"/>
                <a:cs typeface="Calibri" panose="020F0502020204030204" pitchFamily="34" charset="0"/>
              </a:rPr>
              <a:t> OFFSET </a:t>
            </a:r>
            <a:r>
              <a:rPr lang="he-IL" sz="2400" dirty="0">
                <a:latin typeface="Calibri" panose="020F0502020204030204" pitchFamily="34" charset="0"/>
                <a:cs typeface="Calibri" panose="020F0502020204030204" pitchFamily="34" charset="0"/>
              </a:rPr>
              <a:t>לאות הנמדד</a:t>
            </a:r>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493" y="1402945"/>
            <a:ext cx="2232248" cy="9315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מלבן מעוגל 5"/>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22638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כפתורי נתח אותות</a:t>
            </a:r>
          </a:p>
        </p:txBody>
      </p:sp>
      <p:sp>
        <p:nvSpPr>
          <p:cNvPr id="15" name="TextBox 14"/>
          <p:cNvSpPr txBox="1"/>
          <p:nvPr/>
        </p:nvSpPr>
        <p:spPr>
          <a:xfrm>
            <a:off x="2822982" y="1315613"/>
            <a:ext cx="7272808" cy="3970318"/>
          </a:xfrm>
          <a:prstGeom prst="rect">
            <a:avLst/>
          </a:prstGeom>
          <a:noFill/>
        </p:spPr>
        <p:txBody>
          <a:bodyPr wrap="square" rtlCol="1">
            <a:spAutoFit/>
          </a:bodyPr>
          <a:lstStyle/>
          <a:p>
            <a:pPr>
              <a:lnSpc>
                <a:spcPct val="150000"/>
              </a:lnSpc>
            </a:pPr>
            <a:r>
              <a:rPr lang="en-US" sz="2400" dirty="0">
                <a:latin typeface="Calibri" panose="020F0502020204030204" pitchFamily="34" charset="0"/>
                <a:cs typeface="Calibri" panose="020F0502020204030204" pitchFamily="34" charset="0"/>
              </a:rPr>
              <a:t> SPAN-</a:t>
            </a:r>
            <a:r>
              <a:rPr lang="he-IL" sz="2400" dirty="0">
                <a:latin typeface="Calibri" panose="020F0502020204030204" pitchFamily="34" charset="0"/>
                <a:cs typeface="Calibri" panose="020F0502020204030204" pitchFamily="34" charset="0"/>
              </a:rPr>
              <a:t>מאפשר הקלדת רוחב חלון רצוי אשר יוצג על גבי </a:t>
            </a:r>
            <a:r>
              <a:rPr lang="he-IL" sz="2400" dirty="0" smtClean="0">
                <a:latin typeface="Calibri" panose="020F0502020204030204" pitchFamily="34" charset="0"/>
                <a:cs typeface="Calibri" panose="020F0502020204030204" pitchFamily="34" charset="0"/>
              </a:rPr>
              <a:t>המסך</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SPAN ZOOM-</a:t>
            </a:r>
            <a:r>
              <a:rPr lang="he-IL" sz="2400" dirty="0">
                <a:latin typeface="Calibri" panose="020F0502020204030204" pitchFamily="34" charset="0"/>
                <a:cs typeface="Calibri" panose="020F0502020204030204" pitchFamily="34" charset="0"/>
              </a:rPr>
              <a:t> קביעת רוחב תדר רצוי (התמקדות פנימה או החוצה)/ציר ה-</a:t>
            </a:r>
            <a:r>
              <a:rPr lang="en-US" sz="2400" dirty="0">
                <a:latin typeface="Calibri" panose="020F0502020204030204" pitchFamily="34" charset="0"/>
                <a:cs typeface="Calibri" panose="020F0502020204030204" pitchFamily="34" charset="0"/>
              </a:rPr>
              <a:t>X </a:t>
            </a:r>
          </a:p>
          <a:p>
            <a:pPr>
              <a:lnSpc>
                <a:spcPct val="150000"/>
              </a:lnSpc>
            </a:pPr>
            <a:r>
              <a:rPr lang="en-US" sz="2400" dirty="0">
                <a:latin typeface="Calibri" panose="020F0502020204030204" pitchFamily="34" charset="0"/>
                <a:cs typeface="Calibri" panose="020F0502020204030204" pitchFamily="34" charset="0"/>
              </a:rPr>
              <a:t>FULL SPAN-</a:t>
            </a:r>
            <a:r>
              <a:rPr lang="he-IL" sz="2400" dirty="0">
                <a:latin typeface="Calibri" panose="020F0502020204030204" pitchFamily="34" charset="0"/>
                <a:cs typeface="Calibri" panose="020F0502020204030204" pitchFamily="34" charset="0"/>
              </a:rPr>
              <a:t> קביעת רוחב מסך </a:t>
            </a:r>
            <a:r>
              <a:rPr lang="he-IL" sz="2400" dirty="0" smtClean="0">
                <a:latin typeface="Calibri" panose="020F0502020204030204" pitchFamily="34" charset="0"/>
                <a:cs typeface="Calibri" panose="020F0502020204030204" pitchFamily="34" charset="0"/>
              </a:rPr>
              <a:t>מקסימלי</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 ZERO SPAN-</a:t>
            </a:r>
            <a:r>
              <a:rPr lang="he-IL" sz="2400" dirty="0">
                <a:latin typeface="Calibri" panose="020F0502020204030204" pitchFamily="34" charset="0"/>
                <a:cs typeface="Calibri" panose="020F0502020204030204" pitchFamily="34" charset="0"/>
              </a:rPr>
              <a:t>קביעת רוחב המסך ל-"0</a:t>
            </a:r>
            <a:r>
              <a:rPr lang="he-IL" sz="2400" dirty="0" smtClean="0">
                <a:latin typeface="Calibri" panose="020F0502020204030204" pitchFamily="34" charset="0"/>
                <a:cs typeface="Calibri" panose="020F0502020204030204" pitchFamily="34" charset="0"/>
              </a:rPr>
              <a:t>"</a:t>
            </a:r>
            <a:endParaRPr lang="he-IL" sz="2400" dirty="0">
              <a:latin typeface="Calibri" panose="020F0502020204030204" pitchFamily="34" charset="0"/>
              <a:cs typeface="Calibri" panose="020F0502020204030204" pitchFamily="34" charset="0"/>
            </a:endParaRPr>
          </a:p>
          <a:p>
            <a:pPr>
              <a:lnSpc>
                <a:spcPct val="150000"/>
              </a:lnSpc>
            </a:pPr>
            <a:r>
              <a:rPr lang="en-US" sz="2400" dirty="0">
                <a:latin typeface="Calibri" panose="020F0502020204030204" pitchFamily="34" charset="0"/>
                <a:cs typeface="Calibri" panose="020F0502020204030204" pitchFamily="34" charset="0"/>
              </a:rPr>
              <a:t>LAST SPAN-</a:t>
            </a:r>
            <a:r>
              <a:rPr lang="he-IL" sz="2400" dirty="0">
                <a:latin typeface="Calibri" panose="020F0502020204030204" pitchFamily="34" charset="0"/>
                <a:cs typeface="Calibri" panose="020F0502020204030204" pitchFamily="34" charset="0"/>
              </a:rPr>
              <a:t> חזרה למצב הקודם</a:t>
            </a:r>
          </a:p>
          <a:p>
            <a:pPr>
              <a:lnSpc>
                <a:spcPct val="150000"/>
              </a:lnSpc>
            </a:pPr>
            <a:endParaRPr lang="he-IL" sz="2400" dirty="0">
              <a:latin typeface="Calibri" panose="020F0502020204030204" pitchFamily="34" charset="0"/>
              <a:cs typeface="Calibri" panose="020F0502020204030204" pitchFamily="34" charset="0"/>
            </a:endParaRPr>
          </a:p>
        </p:txBody>
      </p:sp>
      <p:pic>
        <p:nvPicPr>
          <p:cNvPr id="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6620" y="5263320"/>
            <a:ext cx="2304256" cy="8919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מלבן מעוגל 4"/>
          <p:cNvSpPr/>
          <p:nvPr/>
        </p:nvSpPr>
        <p:spPr>
          <a:xfrm>
            <a:off x="10557938" y="3300772"/>
            <a:ext cx="1440000" cy="36433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latin typeface="Calibri" panose="020F0502020204030204" pitchFamily="34" charset="0"/>
                <a:cs typeface="Calibri" panose="020F0502020204030204" pitchFamily="34" charset="0"/>
              </a:rPr>
              <a:t>כפתורים</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165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anim calcmode="lin" valueType="num">
                                      <p:cBhvr>
                                        <p:cTn id="13" dur="1000" fill="hold"/>
                                        <p:tgtEl>
                                          <p:spTgt spid="18"/>
                                        </p:tgtEl>
                                        <p:attrNameLst>
                                          <p:attrName>ppt_x</p:attrName>
                                        </p:attrNameLst>
                                      </p:cBhvr>
                                      <p:tavLst>
                                        <p:tav tm="0">
                                          <p:val>
                                            <p:strVal val="#ppt_x"/>
                                          </p:val>
                                        </p:tav>
                                        <p:tav tm="100000">
                                          <p:val>
                                            <p:strVal val="#ppt_x"/>
                                          </p:val>
                                        </p:tav>
                                      </p:tavLst>
                                    </p:anim>
                                    <p:anim calcmode="lin" valueType="num">
                                      <p:cBhvr>
                                        <p:cTn id="1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tzefa">
  <a:themeElements>
    <a:clrScheme name="כחול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9a7b6b9d-1cbd-4e7d-8c28-39cec4014c27"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מסמך" ma:contentTypeID="0x010100EC0FFCC2CB0E674995B791C90E001426" ma:contentTypeVersion="5" ma:contentTypeDescription="צור מסמך חדש." ma:contentTypeScope="" ma:versionID="9075cc8a759cdb05a0177d6d809d15b4">
  <xsd:schema xmlns:xsd="http://www.w3.org/2001/XMLSchema" xmlns:xs="http://www.w3.org/2001/XMLSchema" xmlns:p="http://schemas.microsoft.com/office/2006/metadata/properties" xmlns:ns2="3b5289bd-8d5c-4b30-8323-ec6fd0dfad75" targetNamespace="http://schemas.microsoft.com/office/2006/metadata/properties" ma:root="true" ma:fieldsID="b6c19216820a041ebdb2aa5e44b90aa1" ns2:_="">
    <xsd:import namespace="3b5289bd-8d5c-4b30-8323-ec6fd0dfad75"/>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5289bd-8d5c-4b30-8323-ec6fd0dfad75" elementFormDefault="qualified">
    <xsd:import namespace="http://schemas.microsoft.com/office/2006/documentManagement/types"/>
    <xsd:import namespace="http://schemas.microsoft.com/office/infopath/2007/PartnerControls"/>
    <xsd:element name="SharedWithUsers" ma:index="8" nillable="true" ma:displayName="משותף עם"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BFEDD8-34CB-42BB-A234-22AAF2286E9F}">
  <ds:schemaRefs>
    <ds:schemaRef ds:uri="Microsoft.SharePoint.Taxonomy.ContentTypeSync"/>
  </ds:schemaRefs>
</ds:datastoreItem>
</file>

<file path=customXml/itemProps2.xml><?xml version="1.0" encoding="utf-8"?>
<ds:datastoreItem xmlns:ds="http://schemas.openxmlformats.org/officeDocument/2006/customXml" ds:itemID="{23B81170-1ECB-40C0-9043-BF54C49316A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3b5289bd-8d5c-4b30-8323-ec6fd0dfad75"/>
    <ds:schemaRef ds:uri="http://www.w3.org/XML/1998/namespace"/>
    <ds:schemaRef ds:uri="http://purl.org/dc/dcmitype/"/>
  </ds:schemaRefs>
</ds:datastoreItem>
</file>

<file path=customXml/itemProps3.xml><?xml version="1.0" encoding="utf-8"?>
<ds:datastoreItem xmlns:ds="http://schemas.openxmlformats.org/officeDocument/2006/customXml" ds:itemID="{E1D3D1E1-966B-41FB-9F26-0AA9E5D211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5289bd-8d5c-4b30-8323-ec6fd0dfad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6C3AA3F-FF84-40C1-B563-E109B90ABC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tzefa</Template>
  <TotalTime>3640</TotalTime>
  <Words>1977</Words>
  <Application>Microsoft Office PowerPoint</Application>
  <PresentationFormat>מסך רחב</PresentationFormat>
  <Paragraphs>487</Paragraphs>
  <Slides>19</Slides>
  <Notes>19</Notes>
  <HiddenSlides>0</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19</vt:i4>
      </vt:variant>
    </vt:vector>
  </HeadingPairs>
  <TitlesOfParts>
    <vt:vector size="28" baseType="lpstr">
      <vt:lpstr>AdumaFOT Bold</vt:lpstr>
      <vt:lpstr>AdumaFOT Regular</vt:lpstr>
      <vt:lpstr>Arial</vt:lpstr>
      <vt:lpstr>Calibri</vt:lpstr>
      <vt:lpstr>David</vt:lpstr>
      <vt:lpstr>Tahoma</vt:lpstr>
      <vt:lpstr>Times New Roman</vt:lpstr>
      <vt:lpstr>Wingdings</vt:lpstr>
      <vt:lpstr>tzefa</vt:lpstr>
      <vt:lpstr>ספקטרום אנלייזר</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IAF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מאור גלס</dc:creator>
  <cp:lastModifiedBy>אריאל גולפייגן</cp:lastModifiedBy>
  <cp:revision>63</cp:revision>
  <dcterms:created xsi:type="dcterms:W3CDTF">2019-01-01T14:54:30Z</dcterms:created>
  <dcterms:modified xsi:type="dcterms:W3CDTF">2021-03-14T13:50:20Z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-1236319160</vt:i4>
  </property>
  <property fmtid="{D5CDD505-2E9C-101B-9397-08002B2CF9AE}" pid="3" name="_NewReviewCycle">
    <vt:lpwstr/>
  </property>
  <property fmtid="{D5CDD505-2E9C-101B-9397-08002B2CF9AE}" pid="4" name="_EmailSubject">
    <vt:lpwstr>השחרת קבצים</vt:lpwstr>
  </property>
  <property fmtid="{D5CDD505-2E9C-101B-9397-08002B2CF9AE}" pid="5" name="_AuthorEmail">
    <vt:lpwstr>s8479318@IAF.IDF.IL</vt:lpwstr>
  </property>
  <property fmtid="{D5CDD505-2E9C-101B-9397-08002B2CF9AE}" pid="6" name="_AuthorEmailDisplayName">
    <vt:lpwstr>אסף אליהו</vt:lpwstr>
  </property>
  <property fmtid="{D5CDD505-2E9C-101B-9397-08002B2CF9AE}" pid="7" name="_PreviousAdHocReviewCycleID">
    <vt:i4>1120241966</vt:i4>
  </property>
  <property fmtid="{D5CDD505-2E9C-101B-9397-08002B2CF9AE}" pid="8" name="ContentTypeId">
    <vt:lpwstr>0x010100EC0FFCC2CB0E674995B791C90E001426</vt:lpwstr>
  </property>
</Properties>
</file>