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0" r:id="rId1"/>
  </p:sldMasterIdLst>
  <p:notesMasterIdLst>
    <p:notesMasterId r:id="rId20"/>
  </p:notesMasterIdLst>
  <p:sldIdLst>
    <p:sldId id="279" r:id="rId2"/>
    <p:sldId id="261" r:id="rId3"/>
    <p:sldId id="260" r:id="rId4"/>
    <p:sldId id="263" r:id="rId5"/>
    <p:sldId id="262" r:id="rId6"/>
    <p:sldId id="264" r:id="rId7"/>
    <p:sldId id="265" r:id="rId8"/>
    <p:sldId id="266" r:id="rId9"/>
    <p:sldId id="267" r:id="rId10"/>
    <p:sldId id="278" r:id="rId11"/>
    <p:sldId id="268" r:id="rId12"/>
    <p:sldId id="269" r:id="rId13"/>
    <p:sldId id="270" r:id="rId14"/>
    <p:sldId id="271" r:id="rId15"/>
    <p:sldId id="272" r:id="rId16"/>
    <p:sldId id="273" r:id="rId17"/>
    <p:sldId id="274" r:id="rId18"/>
    <p:sldId id="276" r:id="rId19"/>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6295"/>
    <a:srgbClr val="498FCC"/>
    <a:srgbClr val="FEFEFE"/>
    <a:srgbClr val="75B6E5"/>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81975" autoAdjust="0"/>
    <p:restoredTop sz="94660"/>
  </p:normalViewPr>
  <p:slideViewPr>
    <p:cSldViewPr snapToGrid="0">
      <p:cViewPr varScale="1">
        <p:scale>
          <a:sx n="78" d="100"/>
          <a:sy n="78" d="100"/>
        </p:scale>
        <p:origin x="54" y="51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75" d="100"/>
          <a:sy n="75" d="100"/>
        </p:scale>
        <p:origin x="2172" y="27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5" Type="http://schemas.openxmlformats.org/officeDocument/2006/relationships/image" Target="../media/image21.wmf"/><Relationship Id="rId4" Type="http://schemas.openxmlformats.org/officeDocument/2006/relationships/image" Target="../media/image2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8B4A98DC-AD4C-4661-A16C-FE6AC7AC1D7E}" type="datetimeFigureOut">
              <a:rPr lang="he-IL" smtClean="0"/>
              <a:t>א'/ניסן/תשפ"א</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Tree>
    <p:extLst>
      <p:ext uri="{BB962C8B-B14F-4D97-AF65-F5344CB8AC3E}">
        <p14:creationId xmlns:p14="http://schemas.microsoft.com/office/powerpoint/2010/main" val="348394493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21.wmf"/><Relationship Id="rId3" Type="http://schemas.openxmlformats.org/officeDocument/2006/relationships/slide" Target="../slides/slide14.xml"/><Relationship Id="rId7" Type="http://schemas.openxmlformats.org/officeDocument/2006/relationships/image" Target="../media/image18.wmf"/><Relationship Id="rId12" Type="http://schemas.openxmlformats.org/officeDocument/2006/relationships/oleObject" Target="../embeddings/oleObject12.bin"/><Relationship Id="rId2" Type="http://schemas.openxmlformats.org/officeDocument/2006/relationships/notesMaster" Target="../notesMasters/notesMaster1.xml"/><Relationship Id="rId1" Type="http://schemas.openxmlformats.org/officeDocument/2006/relationships/vmlDrawing" Target="../drawings/vmlDrawing3.vml"/><Relationship Id="rId6" Type="http://schemas.openxmlformats.org/officeDocument/2006/relationships/oleObject" Target="../embeddings/oleObject9.bin"/><Relationship Id="rId11" Type="http://schemas.openxmlformats.org/officeDocument/2006/relationships/image" Target="../media/image24.wmf"/><Relationship Id="rId5" Type="http://schemas.openxmlformats.org/officeDocument/2006/relationships/image" Target="../media/image17.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23.wmf"/></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image" Target="../media/image6.jpeg"/></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image" Target="../media/image14.jpeg"/></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719138" y="98425"/>
            <a:ext cx="5486400" cy="2530475"/>
          </a:xfrm>
        </p:spPr>
      </p:sp>
      <p:sp>
        <p:nvSpPr>
          <p:cNvPr id="8" name="Rectangle 7"/>
          <p:cNvSpPr txBox="1">
            <a:spLocks noChangeArrowheads="1"/>
          </p:cNvSpPr>
          <p:nvPr/>
        </p:nvSpPr>
        <p:spPr>
          <a:xfrm>
            <a:off x="1588" y="9396413"/>
            <a:ext cx="2876550" cy="495300"/>
          </a:xfrm>
          <a:prstGeom prst="rect">
            <a:avLst/>
          </a:prstGeom>
          <a:noFill/>
        </p:spPr>
        <p:txBody>
          <a:bodyPr/>
          <a:lstStyle>
            <a:defPPr>
              <a:defRPr lang="he-IL"/>
            </a:defPPr>
            <a:lvl1pPr marL="0" algn="r" defTabSz="914400" rtl="1" eaLnBrk="0" latinLnBrk="0" hangingPunct="0">
              <a:defRPr sz="1800" kern="1200">
                <a:solidFill>
                  <a:schemeClr val="tx1"/>
                </a:solidFill>
                <a:latin typeface="Arial" panose="020B0604020202020204" pitchFamily="34" charset="0"/>
                <a:ea typeface="+mn-ea"/>
                <a:cs typeface="Arial" panose="020B0604020202020204" pitchFamily="34" charset="0"/>
              </a:defRPr>
            </a:lvl1pPr>
            <a:lvl2pPr marL="742950" indent="-285750" algn="r" defTabSz="914400" rtl="1" eaLnBrk="0" latinLnBrk="0" hangingPunct="0">
              <a:defRPr sz="1800" kern="1200">
                <a:solidFill>
                  <a:schemeClr val="tx1"/>
                </a:solidFill>
                <a:latin typeface="Arial" panose="020B0604020202020204" pitchFamily="34" charset="0"/>
                <a:ea typeface="+mn-ea"/>
                <a:cs typeface="Arial" panose="020B0604020202020204" pitchFamily="34" charset="0"/>
              </a:defRPr>
            </a:lvl2pPr>
            <a:lvl3pPr marL="1143000" indent="-228600" algn="r" defTabSz="914400" rtl="1" eaLnBrk="0" latinLnBrk="0" hangingPunct="0">
              <a:defRPr sz="1800" kern="1200">
                <a:solidFill>
                  <a:schemeClr val="tx1"/>
                </a:solidFill>
                <a:latin typeface="Arial" panose="020B0604020202020204" pitchFamily="34" charset="0"/>
                <a:ea typeface="+mn-ea"/>
                <a:cs typeface="Arial" panose="020B0604020202020204" pitchFamily="34" charset="0"/>
              </a:defRPr>
            </a:lvl3pPr>
            <a:lvl4pPr marL="1600200" indent="-228600" algn="r" defTabSz="914400" rtl="1" eaLnBrk="0" latinLnBrk="0" hangingPunct="0">
              <a:defRPr sz="1800" kern="1200">
                <a:solidFill>
                  <a:schemeClr val="tx1"/>
                </a:solidFill>
                <a:latin typeface="Arial" panose="020B0604020202020204" pitchFamily="34" charset="0"/>
                <a:ea typeface="+mn-ea"/>
                <a:cs typeface="Arial" panose="020B0604020202020204" pitchFamily="34" charset="0"/>
              </a:defRPr>
            </a:lvl4pPr>
            <a:lvl5pPr marL="2057400" indent="-228600" algn="r" defTabSz="914400" rtl="1" eaLnBrk="0" latinLnBrk="0" hangingPunct="0">
              <a:defRPr sz="1800" kern="1200">
                <a:solidFill>
                  <a:schemeClr val="tx1"/>
                </a:solidFill>
                <a:latin typeface="Arial" panose="020B0604020202020204" pitchFamily="34" charset="0"/>
                <a:ea typeface="+mn-ea"/>
                <a:cs typeface="Arial" panose="020B0604020202020204" pitchFamily="34" charset="0"/>
              </a:defRPr>
            </a:lvl5pPr>
            <a:lvl6pPr marL="2514600" indent="-228600" algn="r" defTabSz="914400" rtl="1" eaLnBrk="0" fontAlgn="base" latinLnBrk="0" hangingPunct="0">
              <a:spcBef>
                <a:spcPct val="0"/>
              </a:spcBef>
              <a:spcAft>
                <a:spcPct val="0"/>
              </a:spcAft>
              <a:defRPr sz="1800" kern="1200">
                <a:solidFill>
                  <a:schemeClr val="tx1"/>
                </a:solidFill>
                <a:latin typeface="Arial" panose="020B0604020202020204" pitchFamily="34" charset="0"/>
                <a:ea typeface="+mn-ea"/>
                <a:cs typeface="Arial" panose="020B0604020202020204" pitchFamily="34" charset="0"/>
              </a:defRPr>
            </a:lvl6pPr>
            <a:lvl7pPr marL="2971800" indent="-228600" algn="r" defTabSz="914400" rtl="1" eaLnBrk="0" fontAlgn="base" latinLnBrk="0" hangingPunct="0">
              <a:spcBef>
                <a:spcPct val="0"/>
              </a:spcBef>
              <a:spcAft>
                <a:spcPct val="0"/>
              </a:spcAft>
              <a:defRPr sz="1800" kern="1200">
                <a:solidFill>
                  <a:schemeClr val="tx1"/>
                </a:solidFill>
                <a:latin typeface="Arial" panose="020B0604020202020204" pitchFamily="34" charset="0"/>
                <a:ea typeface="+mn-ea"/>
                <a:cs typeface="Arial" panose="020B0604020202020204" pitchFamily="34" charset="0"/>
              </a:defRPr>
            </a:lvl7pPr>
            <a:lvl8pPr marL="3429000" indent="-228600" algn="r" defTabSz="914400" rtl="1" eaLnBrk="0" fontAlgn="base" latinLnBrk="0" hangingPunct="0">
              <a:spcBef>
                <a:spcPct val="0"/>
              </a:spcBef>
              <a:spcAft>
                <a:spcPct val="0"/>
              </a:spcAft>
              <a:defRPr sz="1800" kern="1200">
                <a:solidFill>
                  <a:schemeClr val="tx1"/>
                </a:solidFill>
                <a:latin typeface="Arial" panose="020B0604020202020204" pitchFamily="34" charset="0"/>
                <a:ea typeface="+mn-ea"/>
                <a:cs typeface="Arial" panose="020B0604020202020204" pitchFamily="34" charset="0"/>
              </a:defRPr>
            </a:lvl8pPr>
            <a:lvl9pPr marL="3886200" indent="-228600" algn="r" defTabSz="914400" rtl="1" eaLnBrk="0" fontAlgn="base" latinLnBrk="0" hangingPunct="0">
              <a:spcBef>
                <a:spcPct val="0"/>
              </a:spcBef>
              <a:spcAft>
                <a:spcPct val="0"/>
              </a:spcAft>
              <a:defRPr sz="1800" kern="1200">
                <a:solidFill>
                  <a:schemeClr val="tx1"/>
                </a:solidFill>
                <a:latin typeface="Arial" panose="020B0604020202020204" pitchFamily="34" charset="0"/>
                <a:ea typeface="+mn-ea"/>
                <a:cs typeface="Arial" panose="020B0604020202020204" pitchFamily="34" charset="0"/>
              </a:defRPr>
            </a:lvl9pPr>
          </a:lstStyle>
          <a:p>
            <a:pPr eaLnBrk="1" hangingPunct="1"/>
            <a:fld id="{875C2CBE-5323-4567-A107-364C7C87FE77}" type="slidenum">
              <a:rPr lang="he-IL" altLang="he-IL" smtClean="0"/>
              <a:pPr eaLnBrk="1" hangingPunct="1"/>
              <a:t>1</a:t>
            </a:fld>
            <a:endParaRPr lang="en-US" altLang="he-IL"/>
          </a:p>
        </p:txBody>
      </p:sp>
      <p:graphicFrame>
        <p:nvGraphicFramePr>
          <p:cNvPr id="9" name="Group 20"/>
          <p:cNvGraphicFramePr>
            <a:graphicFrameLocks noGrp="1"/>
          </p:cNvGraphicFramePr>
          <p:nvPr/>
        </p:nvGraphicFramePr>
        <p:xfrm>
          <a:off x="241300" y="3001963"/>
          <a:ext cx="6102350" cy="6383337"/>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49644">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34" marB="681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34" marB="681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9644">
                <a:tc>
                  <a:txBody>
                    <a:bodyPr/>
                    <a:lstStyle/>
                    <a:p>
                      <a:pPr eaLnBrk="1" hangingPunct="1"/>
                      <a:r>
                        <a:rPr lang="he-IL" sz="1400" dirty="0" smtClean="0">
                          <a:solidFill>
                            <a:schemeClr val="tx1"/>
                          </a:solidFill>
                          <a:latin typeface="Arial" pitchFamily="34" charset="0"/>
                          <a:cs typeface="+mn-cs"/>
                        </a:rPr>
                        <a:t>פתיחה</a:t>
                      </a:r>
                      <a:endParaRPr lang="en-US" sz="1400" dirty="0" smtClean="0">
                        <a:solidFill>
                          <a:schemeClr val="tx1"/>
                        </a:solidFill>
                        <a:latin typeface="Arial" pitchFamily="34" charset="0"/>
                        <a:cs typeface="+mn-cs"/>
                      </a:endParaRPr>
                    </a:p>
                  </a:txBody>
                  <a:tcPr marL="61360" marR="61360" marT="68134" marB="681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34" marB="681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84049">
                <a:tc>
                  <a:txBody>
                    <a:bodyPr/>
                    <a:lstStyle/>
                    <a:p>
                      <a:pPr eaLnBrk="1" hangingPunct="1">
                        <a:defRPr/>
                      </a:pPr>
                      <a:r>
                        <a:rPr lang="he-IL" sz="1400" dirty="0" smtClean="0"/>
                        <a:t>בשיעורים הקודמים למדנו על נושאי</a:t>
                      </a:r>
                      <a:r>
                        <a:rPr lang="he-IL" sz="1400" baseline="0" dirty="0" smtClean="0"/>
                        <a:t> אופטיקה ו-</a:t>
                      </a:r>
                      <a:r>
                        <a:rPr lang="en-US" sz="1400" baseline="0" dirty="0" smtClean="0"/>
                        <a:t>RF</a:t>
                      </a:r>
                      <a:r>
                        <a:rPr lang="he-IL" sz="1400" baseline="0" dirty="0" smtClean="0"/>
                        <a:t>. בשבוע זה נעסוק בנושא </a:t>
                      </a:r>
                      <a:r>
                        <a:rPr lang="he-IL" sz="1400" baseline="0" dirty="0" err="1" smtClean="0"/>
                        <a:t>הצב"ד</a:t>
                      </a:r>
                      <a:r>
                        <a:rPr lang="he-IL" sz="1400" baseline="0" dirty="0" smtClean="0"/>
                        <a:t> (ציוד בדיקה).</a:t>
                      </a:r>
                      <a:endParaRPr lang="en-US" sz="1400" baseline="0" dirty="0" smtClean="0"/>
                    </a:p>
                    <a:p>
                      <a:pPr eaLnBrk="1" hangingPunct="1">
                        <a:defRPr/>
                      </a:pPr>
                      <a:endParaRPr lang="he-IL" sz="1400" dirty="0" smtClean="0"/>
                    </a:p>
                    <a:p>
                      <a:pPr eaLnBrk="1" hangingPunct="1">
                        <a:defRPr/>
                      </a:pPr>
                      <a:endParaRPr lang="he-IL" sz="1400" dirty="0" smtClean="0"/>
                    </a:p>
                    <a:p>
                      <a:pPr eaLnBrk="1" hangingPunct="1">
                        <a:defRPr/>
                      </a:pPr>
                      <a:endParaRPr lang="he-IL" sz="1400" dirty="0" smtClean="0"/>
                    </a:p>
                    <a:p>
                      <a:pPr eaLnBrk="1" hangingPunct="1">
                        <a:defRPr/>
                      </a:pPr>
                      <a:endParaRPr lang="he-IL" sz="1400" dirty="0" smtClean="0"/>
                    </a:p>
                    <a:p>
                      <a:pPr eaLnBrk="1" hangingPunct="1">
                        <a:defRPr/>
                      </a:pPr>
                      <a:r>
                        <a:rPr lang="he-IL" sz="1400" dirty="0" smtClean="0"/>
                        <a:t>ת.</a:t>
                      </a:r>
                      <a:r>
                        <a:rPr lang="he-IL" sz="1400" baseline="0" dirty="0" smtClean="0"/>
                        <a:t> בעזרת מיישר גל כפי שלמדנו בשבוע תקבילית</a:t>
                      </a:r>
                      <a:endParaRPr lang="en-US" sz="1400" baseline="0" dirty="0" smtClean="0"/>
                    </a:p>
                    <a:p>
                      <a:pPr eaLnBrk="1" hangingPunct="1">
                        <a:defRPr/>
                      </a:pPr>
                      <a:endParaRPr lang="he-IL" sz="1400" dirty="0" smtClean="0"/>
                    </a:p>
                    <a:p>
                      <a:pPr eaLnBrk="1" hangingPunct="1">
                        <a:defRPr/>
                      </a:pPr>
                      <a:endParaRPr lang="he-IL" sz="1400" dirty="0" smtClean="0"/>
                    </a:p>
                    <a:p>
                      <a:pPr eaLnBrk="1" hangingPunct="1">
                        <a:defRPr/>
                      </a:pPr>
                      <a:r>
                        <a:rPr lang="he-IL" sz="1400" dirty="0" smtClean="0"/>
                        <a:t>ת.</a:t>
                      </a:r>
                      <a:r>
                        <a:rPr lang="he-IL" sz="1400" baseline="0" dirty="0" smtClean="0"/>
                        <a:t> נתוני הרכיבים של המיישר לדוגמא יחס ליפופי השנאי.</a:t>
                      </a:r>
                    </a:p>
                    <a:p>
                      <a:pPr eaLnBrk="1" hangingPunct="1">
                        <a:defRPr/>
                      </a:pPr>
                      <a:endParaRPr lang="en-US" sz="1400" dirty="0" smtClean="0"/>
                    </a:p>
                    <a:p>
                      <a:pPr eaLnBrk="1" hangingPunct="1">
                        <a:defRPr/>
                      </a:pPr>
                      <a:endParaRPr lang="en-US" sz="1400" dirty="0" smtClean="0"/>
                    </a:p>
                    <a:p>
                      <a:pPr eaLnBrk="1" hangingPunct="1">
                        <a:defRPr/>
                      </a:pPr>
                      <a:endParaRPr lang="he-IL" sz="1400" dirty="0" smtClean="0"/>
                    </a:p>
                    <a:p>
                      <a:pPr eaLnBrk="1" hangingPunct="1">
                        <a:defRPr/>
                      </a:pPr>
                      <a:r>
                        <a:rPr lang="he-IL" sz="1400" dirty="0" smtClean="0"/>
                        <a:t>במקרה</a:t>
                      </a:r>
                      <a:r>
                        <a:rPr lang="he-IL" sz="1400" baseline="0" dirty="0" smtClean="0"/>
                        <a:t> ואנחנו רוצים ליישר גל </a:t>
                      </a:r>
                      <a:r>
                        <a:rPr lang="en-US" sz="1400" baseline="0" dirty="0" smtClean="0"/>
                        <a:t>AC</a:t>
                      </a:r>
                      <a:r>
                        <a:rPr lang="he-IL" sz="1400" baseline="0" dirty="0" smtClean="0"/>
                        <a:t> ולספק גל </a:t>
                      </a:r>
                      <a:r>
                        <a:rPr lang="en-US" sz="1400" baseline="0" dirty="0" smtClean="0"/>
                        <a:t>DC</a:t>
                      </a:r>
                      <a:r>
                        <a:rPr lang="he-IL" sz="1400" baseline="0" dirty="0" smtClean="0"/>
                        <a:t> למערכת או כרטיס אותה נרצה לבדוק נצטרך מכשיר שיוכל לספק לנו מתח </a:t>
                      </a:r>
                      <a:r>
                        <a:rPr lang="en-US" sz="1400" baseline="0" dirty="0" smtClean="0"/>
                        <a:t>DC</a:t>
                      </a:r>
                      <a:r>
                        <a:rPr lang="he-IL" sz="1400" baseline="0" dirty="0" smtClean="0"/>
                        <a:t> שערכיו יכולים להשתנות בהתאם לצורך. לשם כך המציאו את </a:t>
                      </a:r>
                      <a:r>
                        <a:rPr lang="he-IL" sz="1400" u="sng" dirty="0" smtClean="0">
                          <a:solidFill>
                            <a:srgbClr val="FF0000"/>
                          </a:solidFill>
                        </a:rPr>
                        <a:t>ספק הכוח </a:t>
                      </a:r>
                      <a:r>
                        <a:rPr lang="en-US" sz="1400" u="sng" dirty="0" smtClean="0">
                          <a:solidFill>
                            <a:srgbClr val="FF0000"/>
                          </a:solidFill>
                        </a:rPr>
                        <a:t>SR3610</a:t>
                      </a:r>
                      <a:r>
                        <a:rPr lang="he-IL" sz="1400" u="sng" baseline="0" dirty="0" smtClean="0">
                          <a:solidFill>
                            <a:srgbClr val="FF0000"/>
                          </a:solidFill>
                        </a:rPr>
                        <a:t> </a:t>
                      </a:r>
                      <a:r>
                        <a:rPr lang="he-IL" sz="1400" baseline="0" dirty="0" smtClean="0"/>
                        <a:t>וזהו נושא השיעור שלנו.</a:t>
                      </a:r>
                      <a:endParaRPr lang="he-IL" sz="1400" dirty="0" smtClean="0"/>
                    </a:p>
                    <a:p>
                      <a:pPr eaLnBrk="1" hangingPunct="1">
                        <a:defRPr/>
                      </a:pPr>
                      <a:endParaRPr lang="he-IL" sz="1400" dirty="0" smtClean="0"/>
                    </a:p>
                    <a:p>
                      <a:pPr eaLnBrk="1" hangingPunct="1">
                        <a:defRPr/>
                      </a:pPr>
                      <a:r>
                        <a:rPr lang="he-IL" sz="1400" dirty="0" smtClean="0"/>
                        <a:t>בשיעור זה </a:t>
                      </a:r>
                      <a:r>
                        <a:rPr lang="he-IL" sz="1400" u="none" dirty="0" smtClean="0"/>
                        <a:t>נכיר את תפקידו של ספק כוח,</a:t>
                      </a:r>
                      <a:r>
                        <a:rPr lang="he-IL" sz="1400" u="none" baseline="0" dirty="0" smtClean="0"/>
                        <a:t> </a:t>
                      </a:r>
                      <a:r>
                        <a:rPr lang="he-IL" sz="1400" u="none" dirty="0" smtClean="0"/>
                        <a:t>נדע את אופן השימוש בספק הכוח </a:t>
                      </a:r>
                      <a:r>
                        <a:rPr lang="en-US" sz="1400" u="none" dirty="0" smtClean="0"/>
                        <a:t>SR3610</a:t>
                      </a:r>
                      <a:r>
                        <a:rPr lang="he-IL" sz="1400" u="none" dirty="0" smtClean="0"/>
                        <a:t> ונבין את ארבעת אמצעי הזהירות בשימוש בספק הכוח.</a:t>
                      </a:r>
                    </a:p>
                    <a:p>
                      <a:pPr eaLnBrk="1" hangingPunct="1">
                        <a:defRPr/>
                      </a:pPr>
                      <a:r>
                        <a:rPr lang="he-IL" sz="1400" u="none" dirty="0" smtClean="0"/>
                        <a:t>נעבור על התפקידים, התפעול, אופן החיבור ואמצעי הזהירות של ספק הכוח.</a:t>
                      </a:r>
                    </a:p>
                    <a:p>
                      <a:pPr eaLnBrk="1" hangingPunct="1">
                        <a:defRPr/>
                      </a:pPr>
                      <a:r>
                        <a:rPr lang="he-IL" sz="1400" dirty="0" smtClean="0">
                          <a:effectLst/>
                        </a:rPr>
                        <a:t>שיעור זה חשוב לכם בתור טכנאי דרג ד' מכוון שמכשיר זה</a:t>
                      </a:r>
                    </a:p>
                    <a:p>
                      <a:pPr eaLnBrk="1" hangingPunct="1">
                        <a:defRPr/>
                      </a:pPr>
                      <a:r>
                        <a:rPr lang="he-IL" sz="1400" dirty="0" smtClean="0">
                          <a:effectLst/>
                        </a:rPr>
                        <a:t>יעזור לכם לספק אנרגיה למערכות או רכיבים מסוימות אשר</a:t>
                      </a:r>
                    </a:p>
                    <a:p>
                      <a:pPr eaLnBrk="1" hangingPunct="1">
                        <a:defRPr/>
                      </a:pPr>
                      <a:r>
                        <a:rPr lang="he-IL" sz="1400" dirty="0" smtClean="0">
                          <a:effectLst/>
                        </a:rPr>
                        <a:t>צורכים מתח וזרם ישר.</a:t>
                      </a:r>
                      <a:endParaRPr lang="en-US" sz="1400" dirty="0" smtClean="0">
                        <a:effectLst/>
                      </a:endParaRPr>
                    </a:p>
                  </a:txBody>
                  <a:tcPr marL="61360" marR="61360" marT="68134" marB="681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קישור לנושאים קודמים</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יצירת עניין</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קישור לנושא</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הצגת הנושא</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הצגת מטרות על ונק' עיקריות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הנמקה</a:t>
                      </a:r>
                    </a:p>
                  </a:txBody>
                  <a:tcPr marL="61360" marR="61360" marT="68134" marB="681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1" name="TextBox 10"/>
          <p:cNvSpPr txBox="1"/>
          <p:nvPr/>
        </p:nvSpPr>
        <p:spPr>
          <a:xfrm>
            <a:off x="2166938" y="4514850"/>
            <a:ext cx="4105275" cy="522288"/>
          </a:xfrm>
          <a:prstGeom prst="rect">
            <a:avLst/>
          </a:prstGeom>
          <a:solidFill>
            <a:schemeClr val="bg1">
              <a:lumMod val="65000"/>
            </a:schemeClr>
          </a:solidFill>
        </p:spPr>
        <p:txBody>
          <a:bodyPr rtlCol="1">
            <a:spAutoFit/>
          </a:bodyPr>
          <a:lstStyle/>
          <a:p>
            <a:pPr>
              <a:defRPr/>
            </a:pPr>
            <a:r>
              <a:rPr lang="he-IL" sz="1400" dirty="0">
                <a:solidFill>
                  <a:srgbClr val="002060"/>
                </a:solidFill>
              </a:rPr>
              <a:t>כיצד למדנו שהופכים את זרם </a:t>
            </a:r>
            <a:r>
              <a:rPr lang="en-US" sz="1400" dirty="0">
                <a:solidFill>
                  <a:srgbClr val="002060"/>
                </a:solidFill>
              </a:rPr>
              <a:t>AC</a:t>
            </a:r>
            <a:r>
              <a:rPr lang="he-IL" sz="1400" dirty="0">
                <a:solidFill>
                  <a:srgbClr val="002060"/>
                </a:solidFill>
              </a:rPr>
              <a:t> שברשת לזרם </a:t>
            </a:r>
            <a:r>
              <a:rPr lang="en-US" sz="1400" dirty="0">
                <a:solidFill>
                  <a:srgbClr val="002060"/>
                </a:solidFill>
              </a:rPr>
              <a:t>DC</a:t>
            </a:r>
            <a:r>
              <a:rPr lang="he-IL" sz="1400" dirty="0">
                <a:solidFill>
                  <a:srgbClr val="002060"/>
                </a:solidFill>
              </a:rPr>
              <a:t> שזורם במכשירים החשמליים שבכיתה שלנו?</a:t>
            </a:r>
          </a:p>
        </p:txBody>
      </p:sp>
      <p:sp>
        <p:nvSpPr>
          <p:cNvPr id="14" name="TextBox 13"/>
          <p:cNvSpPr txBox="1"/>
          <p:nvPr/>
        </p:nvSpPr>
        <p:spPr>
          <a:xfrm>
            <a:off x="2166938" y="5286375"/>
            <a:ext cx="4105275" cy="307975"/>
          </a:xfrm>
          <a:prstGeom prst="rect">
            <a:avLst/>
          </a:prstGeom>
          <a:solidFill>
            <a:schemeClr val="bg1">
              <a:lumMod val="65000"/>
            </a:schemeClr>
          </a:solidFill>
        </p:spPr>
        <p:txBody>
          <a:bodyPr rtlCol="1">
            <a:spAutoFit/>
          </a:bodyPr>
          <a:lstStyle/>
          <a:p>
            <a:pPr>
              <a:defRPr/>
            </a:pPr>
            <a:r>
              <a:rPr lang="he-IL" sz="1400" dirty="0">
                <a:solidFill>
                  <a:srgbClr val="002060"/>
                </a:solidFill>
              </a:rPr>
              <a:t>ומה קובע את ערכי המתח והזרם של הגל המיושר?</a:t>
            </a:r>
          </a:p>
        </p:txBody>
      </p:sp>
      <p:sp>
        <p:nvSpPr>
          <p:cNvPr id="15" name="TextBox 14"/>
          <p:cNvSpPr txBox="1"/>
          <p:nvPr/>
        </p:nvSpPr>
        <p:spPr>
          <a:xfrm>
            <a:off x="366713" y="3362325"/>
            <a:ext cx="936625" cy="307975"/>
          </a:xfrm>
          <a:prstGeom prst="rect">
            <a:avLst/>
          </a:prstGeom>
          <a:solidFill>
            <a:schemeClr val="bg1">
              <a:lumMod val="65000"/>
            </a:schemeClr>
          </a:solidFill>
        </p:spPr>
        <p:txBody>
          <a:bodyPr rtlCol="1">
            <a:spAutoFit/>
          </a:bodyPr>
          <a:lstStyle/>
          <a:p>
            <a:pPr>
              <a:defRPr/>
            </a:pPr>
            <a:r>
              <a:rPr lang="he-IL" sz="1400" dirty="0"/>
              <a:t>135 דק'</a:t>
            </a:r>
          </a:p>
        </p:txBody>
      </p:sp>
      <p:sp>
        <p:nvSpPr>
          <p:cNvPr id="16" name="TextBox 15"/>
          <p:cNvSpPr txBox="1"/>
          <p:nvPr/>
        </p:nvSpPr>
        <p:spPr>
          <a:xfrm>
            <a:off x="2173288" y="5954713"/>
            <a:ext cx="4105275" cy="523875"/>
          </a:xfrm>
          <a:prstGeom prst="rect">
            <a:avLst/>
          </a:prstGeom>
          <a:solidFill>
            <a:schemeClr val="bg1">
              <a:lumMod val="65000"/>
            </a:schemeClr>
          </a:solidFill>
        </p:spPr>
        <p:txBody>
          <a:bodyPr rtlCol="1">
            <a:spAutoFit/>
          </a:bodyPr>
          <a:lstStyle/>
          <a:p>
            <a:pPr>
              <a:defRPr/>
            </a:pPr>
            <a:r>
              <a:rPr lang="he-IL" sz="1400" dirty="0">
                <a:solidFill>
                  <a:srgbClr val="002060"/>
                </a:solidFill>
              </a:rPr>
              <a:t>ומה אם ארצה לספק גל מיושר בעל מתחי מתח וזרם שונים בכל פעם?</a:t>
            </a:r>
          </a:p>
        </p:txBody>
      </p:sp>
    </p:spTree>
    <p:extLst>
      <p:ext uri="{BB962C8B-B14F-4D97-AF65-F5344CB8AC3E}">
        <p14:creationId xmlns:p14="http://schemas.microsoft.com/office/powerpoint/2010/main" val="23295198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777875" y="0"/>
            <a:ext cx="5486400" cy="3086100"/>
          </a:xfrm>
        </p:spPr>
      </p:sp>
      <p:sp>
        <p:nvSpPr>
          <p:cNvPr id="4" name="מציין מיקום של מספר שקופית 3"/>
          <p:cNvSpPr>
            <a:spLocks noGrp="1"/>
          </p:cNvSpPr>
          <p:nvPr>
            <p:ph type="sldNum" sz="quarter" idx="10"/>
          </p:nvPr>
        </p:nvSpPr>
        <p:spPr>
          <a:xfrm>
            <a:off x="1588" y="8685213"/>
            <a:ext cx="2971800" cy="458787"/>
          </a:xfrm>
          <a:prstGeom prst="rect">
            <a:avLst/>
          </a:prstGeom>
        </p:spPr>
        <p:txBody>
          <a:bodyPr/>
          <a:lstStyle/>
          <a:p>
            <a:fld id="{F12F8595-D212-4FB1-A188-FFD54CA720AC}" type="slidenum">
              <a:rPr lang="he-IL" smtClean="0"/>
              <a:t>10</a:t>
            </a:fld>
            <a:endParaRPr lang="he-IL"/>
          </a:p>
        </p:txBody>
      </p:sp>
      <p:graphicFrame>
        <p:nvGraphicFramePr>
          <p:cNvPr id="9" name="טבלה 8"/>
          <p:cNvGraphicFramePr>
            <a:graphicFrameLocks noGrp="1"/>
          </p:cNvGraphicFramePr>
          <p:nvPr>
            <p:extLst>
              <p:ext uri="{D42A27DB-BD31-4B8C-83A1-F6EECF244321}">
                <p14:modId xmlns:p14="http://schemas.microsoft.com/office/powerpoint/2010/main" val="3046114857"/>
              </p:ext>
            </p:extLst>
          </p:nvPr>
        </p:nvGraphicFramePr>
        <p:xfrm>
          <a:off x="427404" y="3593124"/>
          <a:ext cx="6102350" cy="5260701"/>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1299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12998">
                <a:tc>
                  <a:txBody>
                    <a:bodyPr/>
                    <a:lstStyle/>
                    <a:p>
                      <a:pPr eaLnBrk="1" hangingPunct="1"/>
                      <a:r>
                        <a:rPr lang="he-IL" sz="1400" dirty="0" smtClean="0">
                          <a:solidFill>
                            <a:schemeClr val="tx1"/>
                          </a:solidFill>
                          <a:effectLst/>
                          <a:latin typeface="Arial" pitchFamily="34" charset="0"/>
                          <a:cs typeface="+mn-cs"/>
                        </a:rPr>
                        <a:t>סיכום ביניים</a:t>
                      </a:r>
                      <a:endParaRPr lang="en-US" sz="1400" dirty="0" smtClean="0">
                        <a:solidFill>
                          <a:schemeClr val="tx1"/>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61465">
                <a:tc>
                  <a:txBody>
                    <a:bodyPr/>
                    <a:lstStyle/>
                    <a:p>
                      <a:pPr marL="0" fontAlgn="auto">
                        <a:spcBef>
                          <a:spcPts val="0"/>
                        </a:spcBef>
                        <a:spcAft>
                          <a:spcPts val="0"/>
                        </a:spcAft>
                        <a:buFont typeface="Wingdings" pitchFamily="2" charset="2"/>
                        <a:buNone/>
                      </a:pPr>
                      <a:r>
                        <a:rPr lang="he-IL" sz="1400" dirty="0" smtClean="0"/>
                        <a:t>עד כה הכרנו את תפקיד ספק הכוח, ולמדנו על תפעול ספק הכוח</a:t>
                      </a:r>
                      <a:endParaRPr lang="en-US" sz="1400" dirty="0" smtClean="0"/>
                    </a:p>
                    <a:p>
                      <a:endParaRPr lang="he-IL" sz="1400" dirty="0" smtClean="0">
                        <a:cs typeface="+mn-cs"/>
                      </a:endParaRPr>
                    </a:p>
                    <a:p>
                      <a:endParaRPr lang="he-IL" sz="1400" dirty="0" smtClean="0">
                        <a:cs typeface="+mn-cs"/>
                      </a:endParaRPr>
                    </a:p>
                    <a:p>
                      <a:endParaRPr lang="he-IL" sz="1400" dirty="0" smtClean="0">
                        <a:cs typeface="+mn-cs"/>
                      </a:endParaRPr>
                    </a:p>
                    <a:p>
                      <a:endParaRPr lang="he-IL" sz="1400" dirty="0" smtClean="0">
                        <a:cs typeface="+mn-cs"/>
                      </a:endParaRPr>
                    </a:p>
                    <a:p>
                      <a:r>
                        <a:rPr lang="he-IL" sz="1400" dirty="0" smtClean="0">
                          <a:cs typeface="+mn-cs"/>
                        </a:rPr>
                        <a:t>ת. כניסת הארקה, אדמה של רשת החשמל.</a:t>
                      </a:r>
                    </a:p>
                    <a:p>
                      <a:endParaRPr lang="he-IL" sz="1400" dirty="0" smtClean="0">
                        <a:cs typeface="+mn-cs"/>
                      </a:endParaRPr>
                    </a:p>
                    <a:p>
                      <a:endParaRPr lang="he-IL" sz="1400" dirty="0" smtClean="0">
                        <a:cs typeface="+mn-cs"/>
                      </a:endParaRPr>
                    </a:p>
                    <a:p>
                      <a:endParaRPr lang="he-IL" sz="1400" dirty="0" smtClean="0">
                        <a:cs typeface="+mn-cs"/>
                      </a:endParaRPr>
                    </a:p>
                    <a:p>
                      <a:r>
                        <a:rPr lang="he-IL" sz="1400" dirty="0" smtClean="0">
                          <a:cs typeface="+mn-cs"/>
                        </a:rPr>
                        <a:t>ת. </a:t>
                      </a:r>
                      <a:r>
                        <a:rPr lang="en-US" sz="1400" dirty="0" smtClean="0">
                          <a:cs typeface="+mn-cs"/>
                        </a:rPr>
                        <a:t>Single</a:t>
                      </a:r>
                      <a:r>
                        <a:rPr lang="he-IL" sz="1400" dirty="0" smtClean="0">
                          <a:cs typeface="+mn-cs"/>
                        </a:rPr>
                        <a:t>, כך יהיה ניתן לכוון כל ערוץ בנפרד.</a:t>
                      </a:r>
                    </a:p>
                    <a:p>
                      <a:endParaRPr lang="he-IL" sz="1400" dirty="0" smtClean="0">
                        <a:cs typeface="+mn-cs"/>
                      </a:endParaRPr>
                    </a:p>
                    <a:p>
                      <a:endParaRPr lang="he-IL" sz="1400" dirty="0" smtClean="0">
                        <a:cs typeface="+mn-cs"/>
                      </a:endParaRPr>
                    </a:p>
                    <a:p>
                      <a:endParaRPr lang="he-IL" sz="1400" dirty="0" smtClean="0">
                        <a:cs typeface="+mn-cs"/>
                      </a:endParaRPr>
                    </a:p>
                    <a:p>
                      <a:r>
                        <a:rPr lang="he-IL" sz="1400" dirty="0" smtClean="0">
                          <a:cs typeface="+mn-cs"/>
                        </a:rPr>
                        <a:t>ת. המחבר השחור הוא אדמה צפה, ואילו הצהוב הארקה של מתח הרשת.</a:t>
                      </a:r>
                    </a:p>
                    <a:p>
                      <a:endParaRPr lang="he-IL" sz="1400" dirty="0" smtClean="0">
                        <a:cs typeface="+mn-cs"/>
                      </a:endParaRPr>
                    </a:p>
                    <a:p>
                      <a:endParaRPr lang="he-IL" sz="1400" dirty="0" smtClean="0">
                        <a:cs typeface="+mn-cs"/>
                      </a:endParaRPr>
                    </a:p>
                    <a:p>
                      <a:pPr eaLnBrk="1" hangingPunct="1">
                        <a:buFont typeface="Wingdings" pitchFamily="2" charset="2"/>
                        <a:buNone/>
                      </a:pPr>
                      <a:r>
                        <a:rPr lang="he-IL" sz="1400" kern="0" dirty="0" smtClean="0"/>
                        <a:t>בהמשך השיעור נלמד על אופן חיבור הספק, ואמצעי זהירות</a:t>
                      </a:r>
                      <a:endParaRPr lang="en-US" sz="1400" kern="0" dirty="0" smtClean="0"/>
                    </a:p>
                    <a:p>
                      <a:pPr marL="228600" indent="-228600" eaLnBrk="1" hangingPunct="1">
                        <a:defRPr/>
                      </a:pPr>
                      <a:endParaRPr lang="he-IL" sz="1400" b="1" dirty="0" smtClean="0">
                        <a:solidFill>
                          <a:srgbClr val="0000FF"/>
                        </a:solidFill>
                        <a:effectLst/>
                      </a:endParaRPr>
                    </a:p>
                    <a:p>
                      <a:pPr eaLnBrk="1" hangingPunct="1"/>
                      <a:endParaRPr lang="en-US" sz="1400" dirty="0" smtClean="0">
                        <a:solidFill>
                          <a:srgbClr val="FF0000"/>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חזרה על מהלך השיעור</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שאלות וידוא קליטה</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קישור להמשך השיעור</a:t>
                      </a: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1" name="TextBox 10"/>
          <p:cNvSpPr txBox="1"/>
          <p:nvPr/>
        </p:nvSpPr>
        <p:spPr>
          <a:xfrm>
            <a:off x="2197100" y="4854575"/>
            <a:ext cx="4268788"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מה תפקיד המחבר הצהוב בספק הכוח?</a:t>
            </a:r>
          </a:p>
        </p:txBody>
      </p:sp>
      <p:sp>
        <p:nvSpPr>
          <p:cNvPr id="12" name="TextBox 11"/>
          <p:cNvSpPr txBox="1"/>
          <p:nvPr/>
        </p:nvSpPr>
        <p:spPr>
          <a:xfrm>
            <a:off x="2203450" y="5646737"/>
            <a:ext cx="4270375" cy="5238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כאשר נרצה להשתמש בכל ערוץ בפני עצמו, באיזה מצב נשים את המפסק </a:t>
            </a:r>
            <a:r>
              <a:rPr lang="en-US" sz="1400" dirty="0">
                <a:solidFill>
                  <a:srgbClr val="002060"/>
                </a:solidFill>
                <a:effectLst>
                  <a:outerShdw blurRad="38100" dist="38100" dir="2700000" algn="tl">
                    <a:srgbClr val="C0C0C0"/>
                  </a:outerShdw>
                </a:effectLst>
                <a:cs typeface="+mn-cs"/>
              </a:rPr>
              <a:t>Single/Parallel</a:t>
            </a:r>
            <a:r>
              <a:rPr lang="he-IL" sz="1400" dirty="0">
                <a:solidFill>
                  <a:srgbClr val="002060"/>
                </a:solidFill>
                <a:cs typeface="+mn-cs"/>
              </a:rPr>
              <a:t>?</a:t>
            </a:r>
          </a:p>
        </p:txBody>
      </p:sp>
      <p:sp>
        <p:nvSpPr>
          <p:cNvPr id="13" name="TextBox 12"/>
          <p:cNvSpPr txBox="1"/>
          <p:nvPr/>
        </p:nvSpPr>
        <p:spPr>
          <a:xfrm>
            <a:off x="2203450" y="6583362"/>
            <a:ext cx="4270375" cy="307975"/>
          </a:xfrm>
          <a:prstGeom prst="rect">
            <a:avLst/>
          </a:prstGeom>
          <a:solidFill>
            <a:schemeClr val="bg1">
              <a:lumMod val="65000"/>
            </a:schemeClr>
          </a:solidFill>
        </p:spPr>
        <p:txBody>
          <a:bodyPr rtlCol="1">
            <a:spAutoFit/>
          </a:bodyPr>
          <a:lstStyle/>
          <a:p>
            <a:pPr>
              <a:spcBef>
                <a:spcPct val="20000"/>
              </a:spcBef>
              <a:buClr>
                <a:schemeClr val="accent1"/>
              </a:buClr>
              <a:buSzPct val="70000"/>
              <a:defRPr/>
            </a:pPr>
            <a:r>
              <a:rPr lang="he-IL" sz="1400" dirty="0">
                <a:solidFill>
                  <a:srgbClr val="002060"/>
                </a:solidFill>
                <a:cs typeface="+mn-cs"/>
              </a:rPr>
              <a:t>מה ההבדל בין המחבר השחור למחבר הצהוב בספק הכוח?</a:t>
            </a:r>
          </a:p>
        </p:txBody>
      </p:sp>
    </p:spTree>
    <p:extLst>
      <p:ext uri="{BB962C8B-B14F-4D97-AF65-F5344CB8AC3E}">
        <p14:creationId xmlns:p14="http://schemas.microsoft.com/office/powerpoint/2010/main" val="38440879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63575" y="0"/>
            <a:ext cx="5486400" cy="3086100"/>
          </a:xfrm>
        </p:spPr>
      </p:sp>
      <p:graphicFrame>
        <p:nvGraphicFramePr>
          <p:cNvPr id="4" name="Group 20"/>
          <p:cNvGraphicFramePr>
            <a:graphicFrameLocks noGrp="1"/>
          </p:cNvGraphicFramePr>
          <p:nvPr>
            <p:extLst>
              <p:ext uri="{D42A27DB-BD31-4B8C-83A1-F6EECF244321}">
                <p14:modId xmlns:p14="http://schemas.microsoft.com/office/powerpoint/2010/main" val="956161306"/>
              </p:ext>
            </p:extLst>
          </p:nvPr>
        </p:nvGraphicFramePr>
        <p:xfrm>
          <a:off x="244475" y="3099593"/>
          <a:ext cx="6102350" cy="5794375"/>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4961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9618">
                <a:tc>
                  <a:txBody>
                    <a:bodyPr/>
                    <a:lstStyle/>
                    <a:p>
                      <a:pPr eaLnBrk="1" hangingPunct="1"/>
                      <a:r>
                        <a:rPr lang="he-IL" sz="1400" dirty="0" smtClean="0">
                          <a:solidFill>
                            <a:schemeClr val="tx1"/>
                          </a:solidFill>
                          <a:effectLst/>
                          <a:latin typeface="Arial" pitchFamily="34" charset="0"/>
                          <a:cs typeface="+mn-cs"/>
                        </a:rPr>
                        <a:t>גוף</a:t>
                      </a:r>
                      <a:endParaRPr lang="en-US" sz="1400" dirty="0" smtClean="0">
                        <a:solidFill>
                          <a:schemeClr val="tx1"/>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095139">
                <a:tc>
                  <a:txBody>
                    <a:bodyPr/>
                    <a:lstStyle/>
                    <a:p>
                      <a:pPr eaLnBrk="1" hangingPunct="1">
                        <a:defRPr/>
                      </a:pPr>
                      <a:endParaRPr lang="he-IL" sz="1400" u="sng" dirty="0" smtClean="0">
                        <a:effectLst/>
                      </a:endParaRPr>
                    </a:p>
                    <a:p>
                      <a:pPr marL="228600" indent="-228600" eaLnBrk="1" hangingPunct="1">
                        <a:defRPr/>
                      </a:pPr>
                      <a:endParaRPr lang="he-IL" sz="1400" dirty="0" smtClean="0">
                        <a:effectLst/>
                      </a:endParaRPr>
                    </a:p>
                    <a:p>
                      <a:pPr marL="228600" indent="-228600" eaLnBrk="1" hangingPunct="1">
                        <a:defRPr/>
                      </a:pPr>
                      <a:r>
                        <a:rPr lang="he-IL" sz="1400" b="1" dirty="0" smtClean="0">
                          <a:effectLst/>
                        </a:rPr>
                        <a:t> </a:t>
                      </a:r>
                    </a:p>
                    <a:p>
                      <a:pPr marL="228600" indent="-228600" eaLnBrk="1" hangingPunct="1">
                        <a:defRPr/>
                      </a:pPr>
                      <a:endParaRPr lang="he-IL" sz="1400" b="1" dirty="0" smtClean="0">
                        <a:effectLst/>
                      </a:endParaRPr>
                    </a:p>
                    <a:p>
                      <a:pPr marL="228600" indent="-228600" eaLnBrk="1" hangingPunct="1">
                        <a:buFont typeface="Wingdings" pitchFamily="2" charset="2"/>
                        <a:buNone/>
                        <a:defRPr/>
                      </a:pPr>
                      <a:r>
                        <a:rPr lang="he-IL" sz="1400" dirty="0" smtClean="0">
                          <a:effectLst/>
                        </a:rPr>
                        <a:t>1. יש לסובב את בורר </a:t>
                      </a:r>
                      <a:r>
                        <a:rPr lang="en-US" sz="1400" dirty="0" smtClean="0">
                          <a:effectLst/>
                        </a:rPr>
                        <a:t>Current Limit</a:t>
                      </a:r>
                      <a:r>
                        <a:rPr lang="he-IL" sz="1400" dirty="0" smtClean="0">
                          <a:effectLst/>
                        </a:rPr>
                        <a:t> נגד כיוון השעון עד</a:t>
                      </a:r>
                    </a:p>
                    <a:p>
                      <a:pPr marL="228600" indent="-228600" eaLnBrk="1" hangingPunct="1">
                        <a:buFont typeface="Wingdings" pitchFamily="2" charset="2"/>
                        <a:buNone/>
                        <a:defRPr/>
                      </a:pPr>
                      <a:r>
                        <a:rPr lang="he-IL" sz="1400" dirty="0" smtClean="0">
                          <a:effectLst/>
                        </a:rPr>
                        <a:t>    הסוף- מבצעים זאת בשביל לאפס את הגבלת הזרם.</a:t>
                      </a:r>
                    </a:p>
                    <a:p>
                      <a:pPr marL="228600" indent="-228600" eaLnBrk="1" hangingPunct="1">
                        <a:buFont typeface="Wingdings" pitchFamily="2" charset="2"/>
                        <a:buNone/>
                        <a:defRPr/>
                      </a:pPr>
                      <a:endParaRPr lang="he-IL" sz="1400" dirty="0" smtClean="0">
                        <a:effectLst/>
                      </a:endParaRPr>
                    </a:p>
                    <a:p>
                      <a:pPr marL="228600" indent="-228600" eaLnBrk="1" hangingPunct="1">
                        <a:buFont typeface="Wingdings" pitchFamily="2" charset="2"/>
                        <a:buNone/>
                        <a:defRPr/>
                      </a:pPr>
                      <a:r>
                        <a:rPr lang="he-IL" sz="1400" dirty="0" smtClean="0">
                          <a:effectLst/>
                        </a:rPr>
                        <a:t>2. יש לקצר את היציאות (+) ו(-) אחת לשנייה- מבצעים</a:t>
                      </a:r>
                    </a:p>
                    <a:p>
                      <a:pPr marL="228600" indent="-228600" eaLnBrk="1" hangingPunct="1">
                        <a:buFont typeface="Wingdings" pitchFamily="2" charset="2"/>
                        <a:buNone/>
                        <a:defRPr/>
                      </a:pPr>
                      <a:r>
                        <a:rPr lang="he-IL" sz="1400" dirty="0" smtClean="0">
                          <a:effectLst/>
                        </a:rPr>
                        <a:t>    זאת מכוון שזה מפעיל לי את המחט של שעון הזרם.</a:t>
                      </a:r>
                    </a:p>
                    <a:p>
                      <a:pPr marL="228600" indent="-228600" eaLnBrk="1" hangingPunct="1">
                        <a:buFont typeface="Wingdings" pitchFamily="2" charset="2"/>
                        <a:buNone/>
                        <a:defRPr/>
                      </a:pPr>
                      <a:endParaRPr lang="he-IL" sz="1400" dirty="0" smtClean="0">
                        <a:effectLst/>
                      </a:endParaRPr>
                    </a:p>
                    <a:p>
                      <a:pPr marL="228600" indent="-228600" eaLnBrk="1" hangingPunct="1">
                        <a:buFont typeface="Wingdings" pitchFamily="2" charset="2"/>
                        <a:buNone/>
                        <a:defRPr/>
                      </a:pPr>
                      <a:endParaRPr lang="he-IL" sz="1400" dirty="0" smtClean="0">
                        <a:effectLst/>
                      </a:endParaRPr>
                    </a:p>
                    <a:p>
                      <a:pPr marL="228600" indent="-228600" eaLnBrk="1" hangingPunct="1">
                        <a:buFont typeface="Wingdings" pitchFamily="2" charset="2"/>
                        <a:buNone/>
                        <a:defRPr/>
                      </a:pPr>
                      <a:r>
                        <a:rPr lang="he-IL" sz="1400" dirty="0" smtClean="0">
                          <a:effectLst/>
                        </a:rPr>
                        <a:t>ת. משום שעל מנת ליצור זרם עלינו לסגור מעגל, לכן,</a:t>
                      </a:r>
                      <a:r>
                        <a:rPr lang="he-IL" sz="1400" baseline="0" dirty="0" smtClean="0">
                          <a:effectLst/>
                        </a:rPr>
                        <a:t> אם המעגל הפנימי של ספק הכוח אינו סגור, יש רק מתח בין </a:t>
                      </a:r>
                      <a:r>
                        <a:rPr lang="he-IL" sz="1400" baseline="0" dirty="0" err="1" smtClean="0">
                          <a:effectLst/>
                        </a:rPr>
                        <a:t>הדקיו</a:t>
                      </a:r>
                      <a:r>
                        <a:rPr lang="he-IL" sz="1400" baseline="0" dirty="0" smtClean="0">
                          <a:effectLst/>
                        </a:rPr>
                        <a:t>, אולם אין זרם.</a:t>
                      </a:r>
                      <a:endParaRPr lang="he-IL" sz="1400" dirty="0" smtClean="0">
                        <a:effectLst/>
                      </a:endParaRPr>
                    </a:p>
                    <a:p>
                      <a:pPr marL="228600" indent="-228600" eaLnBrk="1" hangingPunct="1">
                        <a:buFont typeface="Wingdings" pitchFamily="2" charset="2"/>
                        <a:buNone/>
                        <a:defRPr/>
                      </a:pPr>
                      <a:endParaRPr lang="he-IL" sz="1400" dirty="0" smtClean="0">
                        <a:effectLst/>
                      </a:endParaRPr>
                    </a:p>
                    <a:p>
                      <a:pPr marL="228600" indent="-228600" eaLnBrk="1" hangingPunct="1">
                        <a:buFont typeface="Wingdings" pitchFamily="2" charset="2"/>
                        <a:buNone/>
                        <a:defRPr/>
                      </a:pPr>
                      <a:r>
                        <a:rPr lang="he-IL" sz="1400" dirty="0" smtClean="0">
                          <a:effectLst/>
                        </a:rPr>
                        <a:t>3. לסובב את בורר ה </a:t>
                      </a:r>
                      <a:r>
                        <a:rPr lang="en-US" sz="1400" dirty="0" smtClean="0">
                          <a:effectLst/>
                        </a:rPr>
                        <a:t>Current Limit</a:t>
                      </a:r>
                      <a:r>
                        <a:rPr lang="he-IL" sz="1400" dirty="0" smtClean="0">
                          <a:effectLst/>
                        </a:rPr>
                        <a:t> עד להופעת מגבלת</a:t>
                      </a:r>
                    </a:p>
                    <a:p>
                      <a:pPr marL="228600" indent="-228600" eaLnBrk="1" hangingPunct="1">
                        <a:buFont typeface="Wingdings" pitchFamily="2" charset="2"/>
                        <a:buNone/>
                        <a:defRPr/>
                      </a:pPr>
                      <a:r>
                        <a:rPr lang="he-IL" sz="1400" dirty="0" smtClean="0">
                          <a:effectLst/>
                        </a:rPr>
                        <a:t>    הזרם הרצויה בשעון הזרם.</a:t>
                      </a:r>
                      <a:endParaRPr lang="en-US" sz="1400" dirty="0" smtClean="0">
                        <a:effectLst/>
                      </a:endParaRPr>
                    </a:p>
                    <a:p>
                      <a:pPr marL="228600" indent="-228600" eaLnBrk="1" hangingPunct="1">
                        <a:defRPr/>
                      </a:pPr>
                      <a:r>
                        <a:rPr lang="he-IL" sz="1400" dirty="0" smtClean="0">
                          <a:effectLst/>
                        </a:rPr>
                        <a:t> </a:t>
                      </a:r>
                    </a:p>
                    <a:p>
                      <a:pPr marL="228600" indent="-228600" eaLnBrk="1" hangingPunct="1">
                        <a:defRPr/>
                      </a:pPr>
                      <a:endParaRPr lang="he-IL" sz="1400" dirty="0" smtClean="0">
                        <a:effectLst/>
                      </a:endParaRPr>
                    </a:p>
                    <a:p>
                      <a:pPr marL="228600" indent="-228600" eaLnBrk="1" hangingPunct="1">
                        <a:defRPr/>
                      </a:pPr>
                      <a:endParaRPr lang="he-IL" sz="1400" dirty="0" smtClean="0">
                        <a:effectLst/>
                      </a:endParaRPr>
                    </a:p>
                    <a:p>
                      <a:pPr eaLnBrk="1" hangingPunct="1"/>
                      <a:endParaRPr lang="en-US" sz="1400" dirty="0" smtClean="0">
                        <a:solidFill>
                          <a:srgbClr val="FF0000"/>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TextBox 4"/>
          <p:cNvSpPr txBox="1"/>
          <p:nvPr/>
        </p:nvSpPr>
        <p:spPr>
          <a:xfrm>
            <a:off x="1973263" y="5843588"/>
            <a:ext cx="4270375" cy="306387"/>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מדוע לדעתכם יש לקצר את המחברים (+) ו- (-)?</a:t>
            </a:r>
          </a:p>
        </p:txBody>
      </p:sp>
      <p:sp>
        <p:nvSpPr>
          <p:cNvPr id="6" name="Text Box 6"/>
          <p:cNvSpPr txBox="1">
            <a:spLocks noChangeArrowheads="1"/>
          </p:cNvSpPr>
          <p:nvPr/>
        </p:nvSpPr>
        <p:spPr bwMode="auto">
          <a:xfrm>
            <a:off x="2065337" y="4000500"/>
            <a:ext cx="4086225" cy="3079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30000"/>
              </a:spcBef>
              <a:defRPr/>
            </a:pPr>
            <a:r>
              <a:rPr lang="he-IL" sz="1400" smtClean="0">
                <a:latin typeface="Times New Roman" pitchFamily="18" charset="0"/>
                <a:cs typeface="+mn-cs"/>
              </a:rPr>
              <a:t>החניך יחזור על אופן הגבלת הזרם בספק הכוח.</a:t>
            </a:r>
            <a:r>
              <a:rPr lang="en-US" sz="1400" smtClean="0">
                <a:latin typeface="Times New Roman" pitchFamily="18" charset="0"/>
                <a:cs typeface="+mn-cs"/>
              </a:rPr>
              <a:t> </a:t>
            </a:r>
          </a:p>
        </p:txBody>
      </p:sp>
    </p:spTree>
    <p:extLst>
      <p:ext uri="{BB962C8B-B14F-4D97-AF65-F5344CB8AC3E}">
        <p14:creationId xmlns:p14="http://schemas.microsoft.com/office/powerpoint/2010/main" val="1370312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709613" y="0"/>
            <a:ext cx="5486400" cy="3086100"/>
          </a:xfrm>
        </p:spPr>
      </p:sp>
      <p:graphicFrame>
        <p:nvGraphicFramePr>
          <p:cNvPr id="4" name="טבלה 3"/>
          <p:cNvGraphicFramePr>
            <a:graphicFrameLocks noGrp="1"/>
          </p:cNvGraphicFramePr>
          <p:nvPr>
            <p:extLst>
              <p:ext uri="{D42A27DB-BD31-4B8C-83A1-F6EECF244321}">
                <p14:modId xmlns:p14="http://schemas.microsoft.com/office/powerpoint/2010/main" val="3352363233"/>
              </p:ext>
            </p:extLst>
          </p:nvPr>
        </p:nvGraphicFramePr>
        <p:xfrm>
          <a:off x="401638" y="3086100"/>
          <a:ext cx="6102350" cy="6097574"/>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19136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7" marB="68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7" marB="68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747960">
                <a:tc>
                  <a:txBody>
                    <a:bodyPr/>
                    <a:lstStyle/>
                    <a:p>
                      <a:pPr eaLnBrk="1" hangingPunct="1"/>
                      <a:endParaRPr lang="en-US" sz="1400" dirty="0" smtClean="0">
                        <a:solidFill>
                          <a:schemeClr val="tx1"/>
                        </a:solidFill>
                        <a:effectLst/>
                        <a:latin typeface="Arial" pitchFamily="34" charset="0"/>
                        <a:cs typeface="+mn-cs"/>
                      </a:endParaRPr>
                    </a:p>
                    <a:p>
                      <a:pPr eaLnBrk="1" hangingPunct="1">
                        <a:defRPr/>
                      </a:pPr>
                      <a:endParaRPr lang="he-IL" sz="1400" b="0" u="sng" dirty="0" smtClean="0">
                        <a:effectLst/>
                      </a:endParaRPr>
                    </a:p>
                    <a:p>
                      <a:pPr marL="228600" indent="-228600" eaLnBrk="1" hangingPunct="1">
                        <a:lnSpc>
                          <a:spcPct val="90000"/>
                        </a:lnSpc>
                        <a:defRPr/>
                      </a:pPr>
                      <a:endParaRPr lang="he-IL" sz="1400" b="0" dirty="0" smtClean="0">
                        <a:effectLst/>
                      </a:endParaRPr>
                    </a:p>
                    <a:p>
                      <a:pPr marL="228600" indent="-228600" eaLnBrk="1" hangingPunct="1">
                        <a:lnSpc>
                          <a:spcPct val="90000"/>
                        </a:lnSpc>
                        <a:defRPr/>
                      </a:pPr>
                      <a:endParaRPr lang="he-IL" sz="1400" b="0" dirty="0" smtClean="0">
                        <a:effectLst/>
                      </a:endParaRPr>
                    </a:p>
                    <a:p>
                      <a:pPr marL="228600" indent="-228600" eaLnBrk="1" hangingPunct="1">
                        <a:lnSpc>
                          <a:spcPct val="90000"/>
                        </a:lnSpc>
                        <a:defRPr/>
                      </a:pPr>
                      <a:r>
                        <a:rPr lang="he-IL" sz="1400" b="0" dirty="0" smtClean="0">
                          <a:effectLst/>
                        </a:rPr>
                        <a:t>ת. לא ממש, משום שהתצוגה</a:t>
                      </a:r>
                      <a:r>
                        <a:rPr lang="he-IL" sz="1400" b="0" baseline="0" dirty="0" smtClean="0">
                          <a:effectLst/>
                        </a:rPr>
                        <a:t> מתקבלת ע"י מחוג וכן, השעון לא תמיד מכויל כראוי.</a:t>
                      </a:r>
                      <a:endParaRPr lang="he-IL" sz="1400" b="0" dirty="0" smtClean="0">
                        <a:effectLst/>
                      </a:endParaRPr>
                    </a:p>
                    <a:p>
                      <a:pPr marL="228600" indent="-228600" eaLnBrk="1" hangingPunct="1">
                        <a:lnSpc>
                          <a:spcPct val="90000"/>
                        </a:lnSpc>
                        <a:defRPr/>
                      </a:pPr>
                      <a:endParaRPr lang="he-IL" sz="1400" b="0" dirty="0" smtClean="0">
                        <a:effectLst/>
                      </a:endParaRPr>
                    </a:p>
                    <a:p>
                      <a:pPr marL="228600" indent="-228600" eaLnBrk="1" hangingPunct="1">
                        <a:lnSpc>
                          <a:spcPct val="90000"/>
                        </a:lnSpc>
                        <a:defRPr/>
                      </a:pPr>
                      <a:endParaRPr lang="he-IL" sz="1400" b="0" dirty="0" smtClean="0">
                        <a:effectLst/>
                      </a:endParaRPr>
                    </a:p>
                    <a:p>
                      <a:pPr marL="228600" indent="-228600" eaLnBrk="1" hangingPunct="1">
                        <a:lnSpc>
                          <a:spcPct val="90000"/>
                        </a:lnSpc>
                        <a:defRPr/>
                      </a:pPr>
                      <a:endParaRPr lang="he-IL" sz="1400" b="0" dirty="0" smtClean="0">
                        <a:effectLst/>
                      </a:endParaRPr>
                    </a:p>
                    <a:p>
                      <a:pPr marL="228600" indent="-228600" eaLnBrk="1" hangingPunct="1">
                        <a:lnSpc>
                          <a:spcPct val="90000"/>
                        </a:lnSpc>
                        <a:defRPr/>
                      </a:pPr>
                      <a:r>
                        <a:rPr lang="he-IL" sz="1400" b="0" dirty="0" smtClean="0">
                          <a:effectLst/>
                        </a:rPr>
                        <a:t>ת. נשתמש</a:t>
                      </a:r>
                      <a:r>
                        <a:rPr lang="he-IL" sz="1400" b="0" baseline="0" dirty="0" smtClean="0">
                          <a:effectLst/>
                        </a:rPr>
                        <a:t> ברב מודד </a:t>
                      </a:r>
                      <a:r>
                        <a:rPr lang="en-US" sz="1400" b="0" baseline="0" dirty="0" smtClean="0">
                          <a:effectLst/>
                        </a:rPr>
                        <a:t>FLUKE</a:t>
                      </a:r>
                      <a:r>
                        <a:rPr lang="he-IL" sz="1400" b="0" baseline="0" dirty="0" smtClean="0">
                          <a:effectLst/>
                        </a:rPr>
                        <a:t> כדי למדוד את הזרם המקסימאלי שיוצא מספק הכוח.</a:t>
                      </a:r>
                      <a:endParaRPr lang="he-IL" sz="1400" b="0" dirty="0" smtClean="0">
                        <a:effectLst/>
                      </a:endParaRPr>
                    </a:p>
                    <a:p>
                      <a:pPr marL="228600" indent="-228600" eaLnBrk="1" hangingPunct="1">
                        <a:lnSpc>
                          <a:spcPct val="90000"/>
                        </a:lnSpc>
                        <a:defRPr/>
                      </a:pPr>
                      <a:endParaRPr lang="he-IL" sz="1400" b="1" dirty="0" smtClean="0">
                        <a:effectLst/>
                      </a:endParaRPr>
                    </a:p>
                    <a:p>
                      <a:pPr marL="228600" indent="-228600" eaLnBrk="1" hangingPunct="1">
                        <a:lnSpc>
                          <a:spcPct val="90000"/>
                        </a:lnSpc>
                        <a:defRPr/>
                      </a:pPr>
                      <a:r>
                        <a:rPr lang="he-IL" sz="1400" b="1" u="none" dirty="0" smtClean="0">
                          <a:effectLst/>
                        </a:rPr>
                        <a:t>אופן הגבלת הזרם בספק הכוח בעזרת</a:t>
                      </a:r>
                      <a:r>
                        <a:rPr lang="he-IL" sz="1400" b="1" u="none" baseline="0" dirty="0" smtClean="0">
                          <a:effectLst/>
                        </a:rPr>
                        <a:t> רב המודד</a:t>
                      </a:r>
                      <a:r>
                        <a:rPr lang="he-IL" sz="1400" b="1" u="none" dirty="0" smtClean="0">
                          <a:effectLst/>
                        </a:rPr>
                        <a:t>:</a:t>
                      </a:r>
                    </a:p>
                    <a:p>
                      <a:pPr marL="228600" indent="-228600" eaLnBrk="1" hangingPunct="1">
                        <a:lnSpc>
                          <a:spcPct val="90000"/>
                        </a:lnSpc>
                        <a:buFontTx/>
                        <a:buAutoNum type="arabicPeriod"/>
                        <a:defRPr/>
                      </a:pPr>
                      <a:r>
                        <a:rPr lang="he-IL" sz="1400" dirty="0" smtClean="0">
                          <a:effectLst/>
                        </a:rPr>
                        <a:t>לוקחים את הכבל בננה לבננה האדום ומחברים בין </a:t>
                      </a:r>
                    </a:p>
                    <a:p>
                      <a:pPr marL="228600" indent="-228600" eaLnBrk="1" hangingPunct="1">
                        <a:lnSpc>
                          <a:spcPct val="90000"/>
                        </a:lnSpc>
                        <a:defRPr/>
                      </a:pPr>
                      <a:r>
                        <a:rPr lang="he-IL" sz="1400" dirty="0" smtClean="0">
                          <a:effectLst/>
                        </a:rPr>
                        <a:t>     יציאת ה- (+) של ספק הכוח לכניסת ה-</a:t>
                      </a:r>
                      <a:r>
                        <a:rPr lang="en-US" sz="1400" dirty="0" smtClean="0">
                          <a:effectLst/>
                        </a:rPr>
                        <a:t>10A</a:t>
                      </a:r>
                      <a:r>
                        <a:rPr lang="he-IL" sz="1400" dirty="0" smtClean="0">
                          <a:effectLst/>
                        </a:rPr>
                        <a:t> של</a:t>
                      </a:r>
                    </a:p>
                    <a:p>
                      <a:pPr marL="228600" indent="-228600" eaLnBrk="1" hangingPunct="1">
                        <a:lnSpc>
                          <a:spcPct val="90000"/>
                        </a:lnSpc>
                        <a:defRPr/>
                      </a:pPr>
                      <a:r>
                        <a:rPr lang="he-IL" sz="1400" dirty="0" smtClean="0">
                          <a:effectLst/>
                        </a:rPr>
                        <a:t>     רב המודד.</a:t>
                      </a:r>
                    </a:p>
                    <a:p>
                      <a:pPr marL="228600" indent="-228600" eaLnBrk="1" hangingPunct="1">
                        <a:lnSpc>
                          <a:spcPct val="90000"/>
                        </a:lnSpc>
                        <a:defRPr/>
                      </a:pPr>
                      <a:r>
                        <a:rPr lang="he-IL" sz="1400" dirty="0" smtClean="0">
                          <a:effectLst/>
                        </a:rPr>
                        <a:t>2. לוקחים את הכבל בננה לבננה השחור ומחברים בין </a:t>
                      </a:r>
                    </a:p>
                    <a:p>
                      <a:pPr marL="228600" indent="-228600" eaLnBrk="1" hangingPunct="1">
                        <a:lnSpc>
                          <a:spcPct val="90000"/>
                        </a:lnSpc>
                        <a:defRPr/>
                      </a:pPr>
                      <a:r>
                        <a:rPr lang="he-IL" sz="1400" dirty="0" smtClean="0">
                          <a:effectLst/>
                        </a:rPr>
                        <a:t>    יציאת ה- (-) של ספק הכוח לכניסת ה-</a:t>
                      </a:r>
                      <a:r>
                        <a:rPr lang="en-US" sz="1400" dirty="0" smtClean="0">
                          <a:effectLst/>
                        </a:rPr>
                        <a:t>Com</a:t>
                      </a:r>
                      <a:r>
                        <a:rPr lang="he-IL" sz="1400" dirty="0" smtClean="0">
                          <a:effectLst/>
                        </a:rPr>
                        <a:t> של </a:t>
                      </a:r>
                    </a:p>
                    <a:p>
                      <a:pPr marL="228600" indent="-228600" eaLnBrk="1" hangingPunct="1">
                        <a:lnSpc>
                          <a:spcPct val="90000"/>
                        </a:lnSpc>
                        <a:defRPr/>
                      </a:pPr>
                      <a:r>
                        <a:rPr lang="he-IL" sz="1400" dirty="0" smtClean="0">
                          <a:effectLst/>
                        </a:rPr>
                        <a:t>    רב המודד.</a:t>
                      </a:r>
                    </a:p>
                    <a:p>
                      <a:pPr marL="228600" indent="-228600" eaLnBrk="1" hangingPunct="1">
                        <a:lnSpc>
                          <a:spcPct val="90000"/>
                        </a:lnSpc>
                        <a:defRPr/>
                      </a:pPr>
                      <a:r>
                        <a:rPr lang="he-IL" sz="1400" dirty="0" smtClean="0">
                          <a:effectLst/>
                        </a:rPr>
                        <a:t>3. מעבירים את הבורר של רב המודד למדידת זרם ישר.</a:t>
                      </a:r>
                    </a:p>
                    <a:p>
                      <a:pPr marL="228600" indent="-228600" eaLnBrk="1" hangingPunct="1">
                        <a:lnSpc>
                          <a:spcPct val="90000"/>
                        </a:lnSpc>
                        <a:defRPr/>
                      </a:pPr>
                      <a:endParaRPr lang="he-IL" sz="1400" dirty="0" smtClean="0">
                        <a:effectLst/>
                      </a:endParaRPr>
                    </a:p>
                    <a:p>
                      <a:pPr marL="228600" indent="-228600" eaLnBrk="1" hangingPunct="1">
                        <a:lnSpc>
                          <a:spcPct val="90000"/>
                        </a:lnSpc>
                        <a:defRPr/>
                      </a:pPr>
                      <a:r>
                        <a:rPr lang="he-IL" sz="1400" b="1" u="none" dirty="0" smtClean="0">
                          <a:effectLst/>
                        </a:rPr>
                        <a:t>הערות:</a:t>
                      </a:r>
                    </a:p>
                    <a:p>
                      <a:pPr marL="228600" indent="-228600" eaLnBrk="1" hangingPunct="1">
                        <a:lnSpc>
                          <a:spcPct val="90000"/>
                        </a:lnSpc>
                        <a:buFontTx/>
                        <a:buChar char="•"/>
                        <a:defRPr/>
                      </a:pPr>
                      <a:r>
                        <a:rPr lang="he-IL" sz="1400" dirty="0" smtClean="0">
                          <a:effectLst/>
                        </a:rPr>
                        <a:t>אנו מחברים את הכבל לכניסת ה- </a:t>
                      </a:r>
                      <a:r>
                        <a:rPr lang="en-US" sz="1400" dirty="0" smtClean="0">
                          <a:effectLst/>
                        </a:rPr>
                        <a:t>10A</a:t>
                      </a:r>
                      <a:r>
                        <a:rPr lang="he-IL" sz="1400" dirty="0" smtClean="0">
                          <a:effectLst/>
                        </a:rPr>
                        <a:t> של רב המודד מכוון שאנו יכולים במקרה להגביל את הזרם מעל </a:t>
                      </a:r>
                      <a:r>
                        <a:rPr lang="en-US" sz="1400" dirty="0" smtClean="0">
                          <a:effectLst/>
                        </a:rPr>
                        <a:t>300mA</a:t>
                      </a:r>
                      <a:r>
                        <a:rPr lang="he-IL" sz="1400" dirty="0" smtClean="0">
                          <a:effectLst/>
                        </a:rPr>
                        <a:t> ולכן מטעמי בטיחות אנו מחברים את הכבל לכניסה זאת.</a:t>
                      </a:r>
                    </a:p>
                    <a:p>
                      <a:pPr marL="228600" indent="-228600" eaLnBrk="1" hangingPunct="1">
                        <a:lnSpc>
                          <a:spcPct val="90000"/>
                        </a:lnSpc>
                        <a:buFontTx/>
                        <a:buChar char="•"/>
                        <a:defRPr/>
                      </a:pPr>
                      <a:r>
                        <a:rPr lang="he-IL" sz="1400" dirty="0" smtClean="0">
                          <a:effectLst/>
                        </a:rPr>
                        <a:t>חשוב מאוד!!! כאשר אנו מגבילים את הזרם לכייל את המתח של הספק למתח נמוך (</a:t>
                      </a:r>
                      <a:r>
                        <a:rPr lang="en-US" sz="1400" dirty="0" smtClean="0">
                          <a:effectLst/>
                        </a:rPr>
                        <a:t>1v-5v</a:t>
                      </a:r>
                      <a:r>
                        <a:rPr lang="he-IL" sz="1400" dirty="0" smtClean="0">
                          <a:effectLst/>
                        </a:rPr>
                        <a:t>), מכוון שנוכל לכייל את הגבלת הזרם בעדינות ולא בצורה גסה.</a:t>
                      </a:r>
                    </a:p>
                    <a:p>
                      <a:pPr marL="228600" indent="-228600" eaLnBrk="1" hangingPunct="1">
                        <a:lnSpc>
                          <a:spcPct val="90000"/>
                        </a:lnSpc>
                        <a:defRPr/>
                      </a:pPr>
                      <a:r>
                        <a:rPr lang="he-IL" sz="1400" dirty="0" smtClean="0">
                          <a:effectLst/>
                        </a:rPr>
                        <a:t>     </a:t>
                      </a:r>
                      <a:endParaRPr lang="en-US" sz="1400" dirty="0" smtClean="0">
                        <a:effectLst/>
                      </a:endParaRPr>
                    </a:p>
                  </a:txBody>
                  <a:tcPr marL="61360" marR="61360" marT="68127" marB="68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err="1" smtClean="0">
                          <a:ln>
                            <a:noFill/>
                          </a:ln>
                          <a:solidFill>
                            <a:schemeClr val="tx1"/>
                          </a:solidFill>
                          <a:effectLst/>
                          <a:latin typeface="Arial" pitchFamily="34" charset="0"/>
                          <a:cs typeface="+mn-cs"/>
                        </a:rPr>
                        <a:t>שאלהלפ.ת</a:t>
                      </a: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7" marB="68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 name="TextBox 4"/>
          <p:cNvSpPr txBox="1"/>
          <p:nvPr/>
        </p:nvSpPr>
        <p:spPr>
          <a:xfrm>
            <a:off x="1968500" y="3578543"/>
            <a:ext cx="4268788" cy="5238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האם בעזרת סקאלה אנלוגית נוכל לדייק עם ערך הזרם שאנו מגבילים?</a:t>
            </a:r>
          </a:p>
        </p:txBody>
      </p:sp>
      <p:sp>
        <p:nvSpPr>
          <p:cNvPr id="6" name="TextBox 5"/>
          <p:cNvSpPr txBox="1"/>
          <p:nvPr/>
        </p:nvSpPr>
        <p:spPr>
          <a:xfrm>
            <a:off x="1968500" y="4835525"/>
            <a:ext cx="4268788"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על כן, כיצד נוכל להגיע להגבלת זרם מדויקת?</a:t>
            </a:r>
          </a:p>
        </p:txBody>
      </p:sp>
    </p:spTree>
    <p:extLst>
      <p:ext uri="{BB962C8B-B14F-4D97-AF65-F5344CB8AC3E}">
        <p14:creationId xmlns:p14="http://schemas.microsoft.com/office/powerpoint/2010/main" val="19251300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708025" y="92075"/>
            <a:ext cx="5486400" cy="3086100"/>
          </a:xfrm>
        </p:spPr>
      </p:sp>
      <p:graphicFrame>
        <p:nvGraphicFramePr>
          <p:cNvPr id="4" name="טבלה 3"/>
          <p:cNvGraphicFramePr>
            <a:graphicFrameLocks noGrp="1"/>
          </p:cNvGraphicFramePr>
          <p:nvPr>
            <p:extLst>
              <p:ext uri="{D42A27DB-BD31-4B8C-83A1-F6EECF244321}">
                <p14:modId xmlns:p14="http://schemas.microsoft.com/office/powerpoint/2010/main" val="1226353293"/>
              </p:ext>
            </p:extLst>
          </p:nvPr>
        </p:nvGraphicFramePr>
        <p:xfrm>
          <a:off x="641350" y="3349625"/>
          <a:ext cx="6102350" cy="5794375"/>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4961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444757">
                <a:tc>
                  <a:txBody>
                    <a:bodyPr/>
                    <a:lstStyle/>
                    <a:p>
                      <a:pPr eaLnBrk="1" hangingPunct="1">
                        <a:defRPr/>
                      </a:pPr>
                      <a:endParaRPr lang="he-IL" sz="1400" u="sng" dirty="0" smtClean="0">
                        <a:effectLst/>
                      </a:endParaRPr>
                    </a:p>
                    <a:p>
                      <a:pPr marL="0" marR="0" indent="0" algn="r" defTabSz="914400" rtl="1" eaLnBrk="1" fontAlgn="base" latinLnBrk="0" hangingPunct="1">
                        <a:lnSpc>
                          <a:spcPct val="100000"/>
                        </a:lnSpc>
                        <a:spcBef>
                          <a:spcPct val="0"/>
                        </a:spcBef>
                        <a:spcAft>
                          <a:spcPct val="0"/>
                        </a:spcAft>
                        <a:buClrTx/>
                        <a:buSzTx/>
                        <a:buFontTx/>
                        <a:buNone/>
                        <a:tabLst/>
                        <a:defRPr/>
                      </a:pPr>
                      <a:r>
                        <a:rPr lang="he-IL" sz="1400" b="1" dirty="0" smtClean="0"/>
                        <a:t>תרגול </a:t>
                      </a:r>
                    </a:p>
                    <a:p>
                      <a:pPr marL="0" marR="0" indent="0" algn="r" defTabSz="914400" rtl="1" eaLnBrk="1" fontAlgn="base" latinLnBrk="0" hangingPunct="1">
                        <a:lnSpc>
                          <a:spcPct val="100000"/>
                        </a:lnSpc>
                        <a:spcBef>
                          <a:spcPct val="0"/>
                        </a:spcBef>
                        <a:spcAft>
                          <a:spcPct val="0"/>
                        </a:spcAft>
                        <a:buClrTx/>
                        <a:buSzTx/>
                        <a:buFontTx/>
                        <a:buNone/>
                        <a:tabLst/>
                        <a:defRPr/>
                      </a:pPr>
                      <a:r>
                        <a:rPr lang="he-IL" sz="1400" dirty="0" smtClean="0"/>
                        <a:t>אם חיברנו נגד של </a:t>
                      </a:r>
                      <a:r>
                        <a:rPr lang="el-GR" sz="1400" dirty="0" smtClean="0"/>
                        <a:t>Ω</a:t>
                      </a:r>
                      <a:r>
                        <a:rPr lang="he-IL" sz="1400" dirty="0" smtClean="0"/>
                        <a:t> 12 לספק הכוח, הגבלנו אותו להוציא עד </a:t>
                      </a:r>
                      <a:r>
                        <a:rPr lang="en-US" sz="1400" dirty="0" smtClean="0"/>
                        <a:t>mA</a:t>
                      </a:r>
                      <a:r>
                        <a:rPr lang="he-IL" sz="1400" dirty="0" smtClean="0"/>
                        <a:t>500 וכיוונו את המתח ל</a:t>
                      </a:r>
                      <a:r>
                        <a:rPr lang="en-US" sz="1400" dirty="0" smtClean="0"/>
                        <a:t>V</a:t>
                      </a:r>
                      <a:r>
                        <a:rPr lang="he-IL" sz="1400" dirty="0" smtClean="0"/>
                        <a:t>12</a:t>
                      </a:r>
                      <a:r>
                        <a:rPr lang="he-IL" sz="1400" baseline="0" dirty="0" smtClean="0"/>
                        <a:t> </a:t>
                      </a:r>
                      <a:endParaRPr lang="he-IL" sz="1400" dirty="0" smtClean="0">
                        <a:effectLst/>
                      </a:endParaRPr>
                    </a:p>
                    <a:p>
                      <a:pPr eaLnBrk="1" hangingPunct="1">
                        <a:defRPr/>
                      </a:pPr>
                      <a:r>
                        <a:rPr lang="he-IL" sz="1400" b="1" dirty="0" smtClean="0">
                          <a:effectLst/>
                        </a:rPr>
                        <a:t> </a:t>
                      </a:r>
                    </a:p>
                    <a:p>
                      <a:pPr eaLnBrk="1" hangingPunct="1">
                        <a:defRPr/>
                      </a:pPr>
                      <a:endParaRPr lang="en-US"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endParaRPr lang="en-US" sz="1400" dirty="0" smtClean="0">
                        <a:solidFill>
                          <a:srgbClr val="FF0000"/>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 name="TextBox 4"/>
          <p:cNvSpPr txBox="1"/>
          <p:nvPr/>
        </p:nvSpPr>
        <p:spPr>
          <a:xfrm>
            <a:off x="2527300" y="4875213"/>
            <a:ext cx="3659188"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מה יהיה המתח והזרם על הנגד?</a:t>
            </a:r>
          </a:p>
        </p:txBody>
      </p:sp>
    </p:spTree>
    <p:extLst>
      <p:ext uri="{BB962C8B-B14F-4D97-AF65-F5344CB8AC3E}">
        <p14:creationId xmlns:p14="http://schemas.microsoft.com/office/powerpoint/2010/main" val="7929584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914400" y="-92075"/>
            <a:ext cx="5262563" cy="2960688"/>
          </a:xfrm>
        </p:spPr>
      </p:sp>
      <p:graphicFrame>
        <p:nvGraphicFramePr>
          <p:cNvPr id="5" name="טבלה 4"/>
          <p:cNvGraphicFramePr>
            <a:graphicFrameLocks noGrp="1"/>
          </p:cNvGraphicFramePr>
          <p:nvPr>
            <p:extLst>
              <p:ext uri="{D42A27DB-BD31-4B8C-83A1-F6EECF244321}">
                <p14:modId xmlns:p14="http://schemas.microsoft.com/office/powerpoint/2010/main" val="3485770320"/>
              </p:ext>
            </p:extLst>
          </p:nvPr>
        </p:nvGraphicFramePr>
        <p:xfrm>
          <a:off x="427403" y="2880360"/>
          <a:ext cx="6102350" cy="6263640"/>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444464">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5" marB="681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5" marB="681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819176">
                <a:tc>
                  <a:txBody>
                    <a:bodyPr/>
                    <a:lstStyle/>
                    <a:p>
                      <a:pPr eaLnBrk="1" hangingPunct="1">
                        <a:defRPr/>
                      </a:pPr>
                      <a:r>
                        <a:rPr lang="he-IL" sz="1400" b="1" dirty="0" smtClean="0">
                          <a:effectLst/>
                        </a:rPr>
                        <a:t>תשובה לתרגיל:</a:t>
                      </a:r>
                    </a:p>
                    <a:p>
                      <a:pPr eaLnBrk="1" hangingPunct="1">
                        <a:defRPr/>
                      </a:pPr>
                      <a:endParaRPr lang="he-IL" sz="1400" b="0" dirty="0" smtClean="0">
                        <a:effectLst/>
                      </a:endParaRPr>
                    </a:p>
                    <a:p>
                      <a:pPr eaLnBrk="1" hangingPunct="1">
                        <a:defRPr/>
                      </a:pPr>
                      <a:endParaRPr lang="he-IL" sz="1400" b="0" dirty="0" smtClean="0">
                        <a:effectLst/>
                      </a:endParaRPr>
                    </a:p>
                    <a:p>
                      <a:pPr eaLnBrk="1" hangingPunct="1">
                        <a:defRPr/>
                      </a:pPr>
                      <a:endParaRPr lang="he-IL" sz="1400" b="0" dirty="0" smtClean="0">
                        <a:effectLst/>
                      </a:endParaRPr>
                    </a:p>
                    <a:p>
                      <a:pPr eaLnBrk="1" hangingPunct="1">
                        <a:defRPr/>
                      </a:pPr>
                      <a:r>
                        <a:rPr lang="he-IL" sz="1400" b="0" dirty="0" smtClean="0">
                          <a:effectLst/>
                        </a:rPr>
                        <a:t>חוק</a:t>
                      </a:r>
                      <a:r>
                        <a:rPr lang="he-IL" sz="1400" b="0" baseline="0" dirty="0" smtClean="0">
                          <a:effectLst/>
                        </a:rPr>
                        <a:t> </a:t>
                      </a:r>
                      <a:r>
                        <a:rPr lang="he-IL" sz="1400" b="0" baseline="0" dirty="0" err="1" smtClean="0">
                          <a:effectLst/>
                        </a:rPr>
                        <a:t>אוהם</a:t>
                      </a:r>
                      <a:r>
                        <a:rPr lang="he-IL" sz="1400" b="0" baseline="0" dirty="0" smtClean="0">
                          <a:effectLst/>
                        </a:rPr>
                        <a:t>:</a:t>
                      </a:r>
                    </a:p>
                    <a:p>
                      <a:pPr eaLnBrk="1" hangingPunct="1">
                        <a:defRPr/>
                      </a:pPr>
                      <a:endParaRPr lang="he-IL" sz="1400" b="0" baseline="0" dirty="0" smtClean="0">
                        <a:effectLst/>
                      </a:endParaRPr>
                    </a:p>
                    <a:p>
                      <a:pPr eaLnBrk="1" hangingPunct="1">
                        <a:defRPr/>
                      </a:pPr>
                      <a:r>
                        <a:rPr lang="he-IL" sz="1400" b="0" dirty="0" smtClean="0">
                          <a:effectLst/>
                        </a:rPr>
                        <a:t>הצבת</a:t>
                      </a:r>
                      <a:r>
                        <a:rPr lang="he-IL" sz="1400" b="0" baseline="0" dirty="0" smtClean="0">
                          <a:effectLst/>
                        </a:rPr>
                        <a:t> נתונים:</a:t>
                      </a:r>
                      <a:endParaRPr lang="he-IL" sz="1400" b="0" dirty="0" smtClean="0">
                        <a:effectLst/>
                      </a:endParaRPr>
                    </a:p>
                    <a:p>
                      <a:pPr eaLnBrk="1" hangingPunct="1">
                        <a:defRPr/>
                      </a:pPr>
                      <a:endParaRPr lang="he-IL" sz="1400" b="0" dirty="0" smtClean="0">
                        <a:effectLst/>
                      </a:endParaRPr>
                    </a:p>
                    <a:p>
                      <a:pPr eaLnBrk="1" hangingPunct="1">
                        <a:defRPr/>
                      </a:pPr>
                      <a:endParaRPr lang="he-IL" sz="1400" b="0" dirty="0" smtClean="0">
                        <a:effectLst/>
                      </a:endParaRPr>
                    </a:p>
                    <a:p>
                      <a:pPr eaLnBrk="1" hangingPunct="1">
                        <a:defRPr/>
                      </a:pPr>
                      <a:r>
                        <a:rPr lang="he-IL" sz="1400" b="0" dirty="0" smtClean="0">
                          <a:effectLst/>
                        </a:rPr>
                        <a:t>ספק הכוח יוציא רק</a:t>
                      </a:r>
                      <a:r>
                        <a:rPr lang="he-IL" sz="1400" b="0" baseline="0" dirty="0" smtClean="0">
                          <a:effectLst/>
                        </a:rPr>
                        <a:t> </a:t>
                      </a:r>
                      <a:r>
                        <a:rPr lang="en-US" sz="1400" b="0" baseline="0" dirty="0" smtClean="0">
                          <a:effectLst/>
                        </a:rPr>
                        <a:t>  500mA </a:t>
                      </a:r>
                      <a:r>
                        <a:rPr lang="he-IL" sz="1400" b="0" baseline="0" dirty="0" smtClean="0">
                          <a:effectLst/>
                        </a:rPr>
                        <a:t>משום שזה ערך הזרם המקסימאלי שספק הכוח יוכל להוציא.</a:t>
                      </a:r>
                    </a:p>
                    <a:p>
                      <a:pPr eaLnBrk="1" hangingPunct="1">
                        <a:defRPr/>
                      </a:pPr>
                      <a:endParaRPr lang="he-IL" sz="1400" b="0" dirty="0" smtClean="0">
                        <a:effectLst/>
                      </a:endParaRPr>
                    </a:p>
                    <a:p>
                      <a:pPr eaLnBrk="1" hangingPunct="1">
                        <a:defRPr/>
                      </a:pPr>
                      <a:r>
                        <a:rPr lang="he-IL" sz="1400" dirty="0" smtClean="0">
                          <a:effectLst/>
                        </a:rPr>
                        <a:t>הספק יוציא לנו זרם של </a:t>
                      </a:r>
                      <a:r>
                        <a:rPr lang="en-US" sz="1400" dirty="0" smtClean="0">
                          <a:effectLst/>
                        </a:rPr>
                        <a:t>500mA</a:t>
                      </a:r>
                      <a:r>
                        <a:rPr lang="he-IL" sz="1400" dirty="0" smtClean="0">
                          <a:effectLst/>
                        </a:rPr>
                        <a:t> והערך של הנגד ששמנו הוא </a:t>
                      </a:r>
                      <a:r>
                        <a:rPr lang="en-US" sz="1400" dirty="0" smtClean="0">
                          <a:effectLst/>
                        </a:rPr>
                        <a:t>12</a:t>
                      </a:r>
                      <a:r>
                        <a:rPr lang="el-GR" sz="1400" dirty="0" smtClean="0">
                          <a:effectLst/>
                        </a:rPr>
                        <a:t>Ω</a:t>
                      </a:r>
                      <a:r>
                        <a:rPr lang="he-IL" sz="1400" dirty="0" smtClean="0">
                          <a:effectLst/>
                        </a:rPr>
                        <a:t>.</a:t>
                      </a:r>
                    </a:p>
                    <a:p>
                      <a:pPr eaLnBrk="1" hangingPunct="1">
                        <a:defRPr/>
                      </a:pPr>
                      <a:r>
                        <a:rPr lang="he-IL" sz="1400" dirty="0" smtClean="0">
                          <a:effectLst/>
                        </a:rPr>
                        <a:t>נחשב את מפל</a:t>
                      </a:r>
                      <a:r>
                        <a:rPr lang="he-IL" sz="1400" baseline="0" dirty="0" smtClean="0">
                          <a:effectLst/>
                        </a:rPr>
                        <a:t> המתח על הנגד:</a:t>
                      </a: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endParaRPr lang="el-GR" sz="1400" dirty="0" smtClean="0">
                        <a:effectLst/>
                      </a:endParaRPr>
                    </a:p>
                    <a:p>
                      <a:pPr indent="-447675">
                        <a:spcBef>
                          <a:spcPts val="0"/>
                        </a:spcBef>
                        <a:buClr>
                          <a:schemeClr val="accent1"/>
                        </a:buClr>
                        <a:buSzPct val="70000"/>
                        <a:buFont typeface="Wingdings" pitchFamily="2" charset="2"/>
                        <a:buNone/>
                        <a:defRPr/>
                      </a:pPr>
                      <a:r>
                        <a:rPr lang="he-IL" sz="1400" dirty="0" smtClean="0">
                          <a:cs typeface="+mn-cs"/>
                        </a:rPr>
                        <a:t>ת. חשוב! </a:t>
                      </a:r>
                    </a:p>
                    <a:p>
                      <a:pPr indent="-447675">
                        <a:spcBef>
                          <a:spcPts val="0"/>
                        </a:spcBef>
                        <a:buClr>
                          <a:schemeClr val="accent1"/>
                        </a:buClr>
                        <a:buSzPct val="70000"/>
                        <a:buFont typeface="Wingdings" pitchFamily="2" charset="2"/>
                        <a:buNone/>
                        <a:defRPr/>
                      </a:pPr>
                      <a:r>
                        <a:rPr lang="he-IL" sz="1400" dirty="0" smtClean="0">
                          <a:cs typeface="+mn-cs"/>
                        </a:rPr>
                        <a:t>מכיוון שלכל צרכן יש זרם צריכה אחר וכאשר יסופק לו זרם גבוה יותר (דוגמא – קצר במכשיר) הוא עלול להישרף.</a:t>
                      </a:r>
                      <a:endParaRPr lang="en-US" sz="1400" dirty="0" smtClean="0">
                        <a:cs typeface="+mn-cs"/>
                      </a:endParaRPr>
                    </a:p>
                  </a:txBody>
                  <a:tcPr marL="61360" marR="61360" marT="68125" marB="681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5" marB="681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6" name="TextBox 5"/>
          <p:cNvSpPr txBox="1"/>
          <p:nvPr/>
        </p:nvSpPr>
        <p:spPr>
          <a:xfrm>
            <a:off x="2151380" y="3631248"/>
            <a:ext cx="4268788" cy="522287"/>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מהו הזרם שהיה אמור לצאת מהספק אם לא היינו מגבילים את הזרם?</a:t>
            </a:r>
          </a:p>
        </p:txBody>
      </p:sp>
      <p:graphicFrame>
        <p:nvGraphicFramePr>
          <p:cNvPr id="7" name="אובייקט 6"/>
          <p:cNvGraphicFramePr>
            <a:graphicFrameLocks noChangeAspect="1"/>
          </p:cNvGraphicFramePr>
          <p:nvPr/>
        </p:nvGraphicFramePr>
        <p:xfrm>
          <a:off x="1968500" y="4225925"/>
          <a:ext cx="725488" cy="398463"/>
        </p:xfrm>
        <a:graphic>
          <a:graphicData uri="http://schemas.openxmlformats.org/presentationml/2006/ole">
            <mc:AlternateContent xmlns:mc="http://schemas.openxmlformats.org/markup-compatibility/2006">
              <mc:Choice xmlns:v="urn:schemas-microsoft-com:vml" Requires="v">
                <p:oleObj spid="_x0000_s3154" name="משוואה" r:id="rId4" imgW="368300" imgH="228600" progId="Equation.3">
                  <p:embed/>
                </p:oleObj>
              </mc:Choice>
              <mc:Fallback>
                <p:oleObj name="משוואה" r:id="rId4" imgW="368300" imgH="228600" progId="Equation.3">
                  <p:embed/>
                  <p:pic>
                    <p:nvPicPr>
                      <p:cNvPr id="0" name="אובייקט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8500" y="4225925"/>
                        <a:ext cx="725488"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אובייקט 7"/>
          <p:cNvGraphicFramePr>
            <a:graphicFrameLocks noChangeAspect="1"/>
          </p:cNvGraphicFramePr>
          <p:nvPr/>
        </p:nvGraphicFramePr>
        <p:xfrm>
          <a:off x="2008188" y="4730750"/>
          <a:ext cx="1023937" cy="468313"/>
        </p:xfrm>
        <a:graphic>
          <a:graphicData uri="http://schemas.openxmlformats.org/presentationml/2006/ole">
            <mc:AlternateContent xmlns:mc="http://schemas.openxmlformats.org/markup-compatibility/2006">
              <mc:Choice xmlns:v="urn:schemas-microsoft-com:vml" Requires="v">
                <p:oleObj spid="_x0000_s3155" name="משוואה" r:id="rId6" imgW="660113" imgH="304668" progId="Equation.3">
                  <p:embed/>
                </p:oleObj>
              </mc:Choice>
              <mc:Fallback>
                <p:oleObj name="משוואה" r:id="rId6" imgW="660113" imgH="304668" progId="Equation.3">
                  <p:embed/>
                  <p:pic>
                    <p:nvPicPr>
                      <p:cNvPr id="0" name="אובייקט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8188" y="4730750"/>
                        <a:ext cx="1023937"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אובייקט 8"/>
          <p:cNvGraphicFramePr>
            <a:graphicFrameLocks noChangeAspect="1"/>
          </p:cNvGraphicFramePr>
          <p:nvPr>
            <p:extLst>
              <p:ext uri="{D42A27DB-BD31-4B8C-83A1-F6EECF244321}">
                <p14:modId xmlns:p14="http://schemas.microsoft.com/office/powerpoint/2010/main" val="2609668932"/>
              </p:ext>
            </p:extLst>
          </p:nvPr>
        </p:nvGraphicFramePr>
        <p:xfrm>
          <a:off x="2359978" y="6284913"/>
          <a:ext cx="1314450" cy="350837"/>
        </p:xfrm>
        <a:graphic>
          <a:graphicData uri="http://schemas.openxmlformats.org/presentationml/2006/ole">
            <mc:AlternateContent xmlns:mc="http://schemas.openxmlformats.org/markup-compatibility/2006">
              <mc:Choice xmlns:v="urn:schemas-microsoft-com:vml" Requires="v">
                <p:oleObj spid="_x0000_s3156" name="משוואה" r:id="rId8" imgW="710891" imgH="215806" progId="Equation.3">
                  <p:embed/>
                </p:oleObj>
              </mc:Choice>
              <mc:Fallback>
                <p:oleObj name="משוואה" r:id="rId8" imgW="710891" imgH="215806" progId="Equation.3">
                  <p:embed/>
                  <p:pic>
                    <p:nvPicPr>
                      <p:cNvPr id="0" name="אובייקט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59978" y="6284913"/>
                        <a:ext cx="1314450"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אובייקט 9"/>
          <p:cNvGraphicFramePr>
            <a:graphicFrameLocks noChangeAspect="1"/>
          </p:cNvGraphicFramePr>
          <p:nvPr>
            <p:extLst>
              <p:ext uri="{D42A27DB-BD31-4B8C-83A1-F6EECF244321}">
                <p14:modId xmlns:p14="http://schemas.microsoft.com/office/powerpoint/2010/main" val="2512304759"/>
              </p:ext>
            </p:extLst>
          </p:nvPr>
        </p:nvGraphicFramePr>
        <p:xfrm>
          <a:off x="2325053" y="6789738"/>
          <a:ext cx="1754187" cy="336550"/>
        </p:xfrm>
        <a:graphic>
          <a:graphicData uri="http://schemas.openxmlformats.org/presentationml/2006/ole">
            <mc:AlternateContent xmlns:mc="http://schemas.openxmlformats.org/markup-compatibility/2006">
              <mc:Choice xmlns:v="urn:schemas-microsoft-com:vml" Requires="v">
                <p:oleObj spid="_x0000_s3157" name="משוואה" r:id="rId10" imgW="1054100" imgH="228600" progId="Equation.3">
                  <p:embed/>
                </p:oleObj>
              </mc:Choice>
              <mc:Fallback>
                <p:oleObj name="משוואה" r:id="rId10" imgW="1054100" imgH="228600" progId="Equation.3">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25053" y="6789738"/>
                        <a:ext cx="17541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אובייקט 10"/>
          <p:cNvGraphicFramePr>
            <a:graphicFrameLocks noChangeAspect="1"/>
          </p:cNvGraphicFramePr>
          <p:nvPr>
            <p:extLst>
              <p:ext uri="{D42A27DB-BD31-4B8C-83A1-F6EECF244321}">
                <p14:modId xmlns:p14="http://schemas.microsoft.com/office/powerpoint/2010/main" val="3575524224"/>
              </p:ext>
            </p:extLst>
          </p:nvPr>
        </p:nvGraphicFramePr>
        <p:xfrm>
          <a:off x="2433003" y="7292975"/>
          <a:ext cx="1008062" cy="365125"/>
        </p:xfrm>
        <a:graphic>
          <a:graphicData uri="http://schemas.openxmlformats.org/presentationml/2006/ole">
            <mc:AlternateContent xmlns:mc="http://schemas.openxmlformats.org/markup-compatibility/2006">
              <mc:Choice xmlns:v="urn:schemas-microsoft-com:vml" Requires="v">
                <p:oleObj spid="_x0000_s3158" name="משוואה" r:id="rId12" imgW="583947" imgH="241195" progId="Equation.3">
                  <p:embed/>
                </p:oleObj>
              </mc:Choice>
              <mc:Fallback>
                <p:oleObj name="משוואה" r:id="rId12" imgW="583947" imgH="241195" progId="Equation.3">
                  <p:embed/>
                  <p:pic>
                    <p:nvPicPr>
                      <p:cNvPr id="0" name="אובייקט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33003" y="7292975"/>
                        <a:ext cx="1008062" cy="3651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2224405" y="7771766"/>
            <a:ext cx="4122738"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 האם זה חשוב לקבוע זרם צריכה מקסימאלי ? </a:t>
            </a:r>
          </a:p>
        </p:txBody>
      </p:sp>
    </p:spTree>
    <p:extLst>
      <p:ext uri="{BB962C8B-B14F-4D97-AF65-F5344CB8AC3E}">
        <p14:creationId xmlns:p14="http://schemas.microsoft.com/office/powerpoint/2010/main" val="14768979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85800" y="92075"/>
            <a:ext cx="5486400" cy="3086100"/>
          </a:xfrm>
        </p:spPr>
      </p:sp>
      <p:graphicFrame>
        <p:nvGraphicFramePr>
          <p:cNvPr id="4" name="טבלה 3"/>
          <p:cNvGraphicFramePr>
            <a:graphicFrameLocks noGrp="1"/>
          </p:cNvGraphicFramePr>
          <p:nvPr>
            <p:extLst>
              <p:ext uri="{D42A27DB-BD31-4B8C-83A1-F6EECF244321}">
                <p14:modId xmlns:p14="http://schemas.microsoft.com/office/powerpoint/2010/main" val="1111710267"/>
              </p:ext>
            </p:extLst>
          </p:nvPr>
        </p:nvGraphicFramePr>
        <p:xfrm>
          <a:off x="380511" y="3253154"/>
          <a:ext cx="6102350" cy="5794375"/>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4961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9618">
                <a:tc>
                  <a:txBody>
                    <a:bodyPr/>
                    <a:lstStyle/>
                    <a:p>
                      <a:pPr eaLnBrk="1" hangingPunct="1"/>
                      <a:r>
                        <a:rPr lang="he-IL" sz="1400" dirty="0" smtClean="0">
                          <a:solidFill>
                            <a:schemeClr val="tx1"/>
                          </a:solidFill>
                          <a:effectLst/>
                          <a:latin typeface="Arial" pitchFamily="34" charset="0"/>
                          <a:cs typeface="+mn-cs"/>
                        </a:rPr>
                        <a:t>סיכום ביניים</a:t>
                      </a:r>
                      <a:endParaRPr lang="en-US" sz="1400" dirty="0" smtClean="0">
                        <a:solidFill>
                          <a:schemeClr val="tx1"/>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095139">
                <a:tc>
                  <a:txBody>
                    <a:bodyPr/>
                    <a:lstStyle/>
                    <a:p>
                      <a:pPr marL="228600" indent="-228600" eaLnBrk="1" hangingPunct="1">
                        <a:defRPr/>
                      </a:pPr>
                      <a:endParaRPr lang="he-IL" sz="1400" b="1" dirty="0" smtClean="0">
                        <a:solidFill>
                          <a:srgbClr val="0000FF"/>
                        </a:solidFill>
                        <a:effectLst/>
                        <a:cs typeface="+mn-cs"/>
                      </a:endParaRPr>
                    </a:p>
                    <a:p>
                      <a:pPr marL="0" fontAlgn="auto">
                        <a:spcBef>
                          <a:spcPts val="0"/>
                        </a:spcBef>
                        <a:spcAft>
                          <a:spcPts val="0"/>
                        </a:spcAft>
                        <a:buFont typeface="Wingdings" pitchFamily="2" charset="2"/>
                        <a:buNone/>
                      </a:pPr>
                      <a:r>
                        <a:rPr lang="he-IL" sz="1400" dirty="0" smtClean="0">
                          <a:cs typeface="+mn-cs"/>
                        </a:rPr>
                        <a:t>עד כה הכרנו את תפקיד ספק הכוח, ולמדנו על חלק מאופן חיבור ספר הכוח</a:t>
                      </a:r>
                    </a:p>
                    <a:p>
                      <a:pPr marL="0" fontAlgn="auto">
                        <a:spcBef>
                          <a:spcPts val="0"/>
                        </a:spcBef>
                        <a:spcAft>
                          <a:spcPts val="0"/>
                        </a:spcAft>
                        <a:buFont typeface="Wingdings" pitchFamily="2" charset="2"/>
                        <a:buNone/>
                      </a:pPr>
                      <a:endParaRPr lang="he-IL" sz="1400" dirty="0" smtClean="0">
                        <a:cs typeface="+mn-cs"/>
                      </a:endParaRPr>
                    </a:p>
                    <a:p>
                      <a:pPr marL="0" fontAlgn="auto">
                        <a:spcBef>
                          <a:spcPts val="0"/>
                        </a:spcBef>
                        <a:spcAft>
                          <a:spcPts val="0"/>
                        </a:spcAft>
                        <a:buFont typeface="Wingdings" pitchFamily="2" charset="2"/>
                        <a:buNone/>
                      </a:pPr>
                      <a:endParaRPr lang="en-US" sz="1400" dirty="0" smtClean="0">
                        <a:cs typeface="+mn-cs"/>
                      </a:endParaRPr>
                    </a:p>
                    <a:p>
                      <a:r>
                        <a:rPr lang="he-IL" sz="1400" dirty="0" smtClean="0">
                          <a:cs typeface="+mn-cs"/>
                        </a:rPr>
                        <a:t>ת. לספק מתח </a:t>
                      </a:r>
                      <a:r>
                        <a:rPr lang="en-US" sz="1400" dirty="0" smtClean="0">
                          <a:cs typeface="+mn-cs"/>
                        </a:rPr>
                        <a:t>DC</a:t>
                      </a:r>
                      <a:r>
                        <a:rPr lang="he-IL" sz="1400" dirty="0" smtClean="0">
                          <a:cs typeface="+mn-cs"/>
                        </a:rPr>
                        <a:t> ולשנותו ולהגביל את הזרם.</a:t>
                      </a:r>
                    </a:p>
                    <a:p>
                      <a:endParaRPr lang="he-IL" sz="1400" dirty="0" smtClean="0">
                        <a:cs typeface="+mn-cs"/>
                      </a:endParaRPr>
                    </a:p>
                    <a:p>
                      <a:endParaRPr lang="he-IL" sz="1400" dirty="0" smtClean="0">
                        <a:cs typeface="+mn-cs"/>
                      </a:endParaRPr>
                    </a:p>
                    <a:p>
                      <a:r>
                        <a:rPr lang="he-IL" sz="1400" dirty="0" smtClean="0">
                          <a:cs typeface="+mn-cs"/>
                        </a:rPr>
                        <a:t>ת. מקצרים את המבואות ומכוונים בעזרת הבורר</a:t>
                      </a:r>
                    </a:p>
                    <a:p>
                      <a:endParaRPr lang="he-IL" sz="1400" dirty="0" smtClean="0">
                        <a:cs typeface="+mn-cs"/>
                      </a:endParaRPr>
                    </a:p>
                    <a:p>
                      <a:endParaRPr lang="he-IL" sz="1400" dirty="0" smtClean="0">
                        <a:cs typeface="+mn-cs"/>
                      </a:endParaRPr>
                    </a:p>
                    <a:p>
                      <a:endParaRPr lang="he-IL" sz="1400" dirty="0" smtClean="0">
                        <a:cs typeface="+mn-cs"/>
                      </a:endParaRPr>
                    </a:p>
                    <a:p>
                      <a:endParaRPr lang="he-IL" sz="1400" dirty="0" smtClean="0">
                        <a:cs typeface="+mn-cs"/>
                      </a:endParaRPr>
                    </a:p>
                    <a:p>
                      <a:r>
                        <a:rPr lang="he-IL" sz="1400" dirty="0" smtClean="0">
                          <a:cs typeface="+mn-cs"/>
                        </a:rPr>
                        <a:t>ת. זהו אמצעי זהירות של רב המודד, משום שאנו לא יודעים אם הזרם הוא גדול מ </a:t>
                      </a:r>
                      <a:r>
                        <a:rPr lang="en-US" sz="1400" dirty="0" smtClean="0">
                          <a:cs typeface="+mn-cs"/>
                        </a:rPr>
                        <a:t>300mA</a:t>
                      </a:r>
                      <a:r>
                        <a:rPr lang="he-IL" sz="1400" dirty="0" smtClean="0">
                          <a:cs typeface="+mn-cs"/>
                        </a:rPr>
                        <a:t>.</a:t>
                      </a:r>
                    </a:p>
                    <a:p>
                      <a:endParaRPr lang="he-IL" sz="1400" dirty="0" smtClean="0">
                        <a:cs typeface="+mn-cs"/>
                      </a:endParaRPr>
                    </a:p>
                    <a:p>
                      <a:endParaRPr lang="he-IL" sz="1400" dirty="0" smtClean="0">
                        <a:cs typeface="+mn-cs"/>
                      </a:endParaRPr>
                    </a:p>
                    <a:p>
                      <a:pPr eaLnBrk="1" hangingPunct="1">
                        <a:buFont typeface="Wingdings" pitchFamily="2" charset="2"/>
                        <a:buNone/>
                      </a:pPr>
                      <a:r>
                        <a:rPr lang="he-IL" sz="1400" kern="0" dirty="0" smtClean="0">
                          <a:cs typeface="+mn-cs"/>
                        </a:rPr>
                        <a:t>בהמשך השיעור נלמד על אופן חיבור הספק, ואמצעי זהירות</a:t>
                      </a:r>
                      <a:endParaRPr lang="en-US" sz="1400" kern="0" dirty="0" smtClean="0">
                        <a:cs typeface="+mn-cs"/>
                      </a:endParaRPr>
                    </a:p>
                    <a:p>
                      <a:pPr eaLnBrk="1" hangingPunct="1"/>
                      <a:endParaRPr lang="en-US" sz="1400" dirty="0" smtClean="0">
                        <a:solidFill>
                          <a:srgbClr val="FF0000"/>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חזרה על מהלך השיעור</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שאלות וידוא קליטה</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קישור להמשך השיעור</a:t>
                      </a: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TextBox 4"/>
          <p:cNvSpPr txBox="1"/>
          <p:nvPr/>
        </p:nvSpPr>
        <p:spPr>
          <a:xfrm>
            <a:off x="481013" y="3654741"/>
            <a:ext cx="936625" cy="307975"/>
          </a:xfrm>
          <a:prstGeom prst="rect">
            <a:avLst/>
          </a:prstGeom>
          <a:solidFill>
            <a:schemeClr val="bg1">
              <a:lumMod val="65000"/>
            </a:schemeClr>
          </a:solidFill>
        </p:spPr>
        <p:txBody>
          <a:bodyPr rtlCol="1">
            <a:spAutoFit/>
          </a:bodyPr>
          <a:lstStyle/>
          <a:p>
            <a:pPr>
              <a:defRPr/>
            </a:pPr>
            <a:r>
              <a:rPr lang="he-IL" sz="1400" dirty="0"/>
              <a:t>25 דק'</a:t>
            </a:r>
          </a:p>
        </p:txBody>
      </p:sp>
      <p:sp>
        <p:nvSpPr>
          <p:cNvPr id="6" name="TextBox 5"/>
          <p:cNvSpPr txBox="1"/>
          <p:nvPr/>
        </p:nvSpPr>
        <p:spPr>
          <a:xfrm>
            <a:off x="2425700" y="4668837"/>
            <a:ext cx="3967163"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מה תפקידו של ספק הכוח?</a:t>
            </a:r>
          </a:p>
        </p:txBody>
      </p:sp>
      <p:sp>
        <p:nvSpPr>
          <p:cNvPr id="7" name="TextBox 6"/>
          <p:cNvSpPr txBox="1"/>
          <p:nvPr/>
        </p:nvSpPr>
        <p:spPr>
          <a:xfrm>
            <a:off x="2425700" y="5316537"/>
            <a:ext cx="3967163"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כיצד מגבילים את הזרם בעזרת רב מודד?</a:t>
            </a:r>
          </a:p>
        </p:txBody>
      </p:sp>
      <p:sp>
        <p:nvSpPr>
          <p:cNvPr id="8" name="TextBox 7"/>
          <p:cNvSpPr txBox="1"/>
          <p:nvPr/>
        </p:nvSpPr>
        <p:spPr>
          <a:xfrm>
            <a:off x="2425700" y="6081712"/>
            <a:ext cx="3967163" cy="523875"/>
          </a:xfrm>
          <a:prstGeom prst="rect">
            <a:avLst/>
          </a:prstGeom>
          <a:solidFill>
            <a:schemeClr val="bg1">
              <a:lumMod val="65000"/>
            </a:schemeClr>
          </a:solidFill>
        </p:spPr>
        <p:txBody>
          <a:bodyPr rtlCol="1">
            <a:spAutoFit/>
          </a:bodyPr>
          <a:lstStyle/>
          <a:p>
            <a:pPr>
              <a:spcBef>
                <a:spcPct val="20000"/>
              </a:spcBef>
              <a:buClr>
                <a:schemeClr val="accent1"/>
              </a:buClr>
              <a:buSzPct val="70000"/>
              <a:defRPr/>
            </a:pPr>
            <a:r>
              <a:rPr lang="he-IL" sz="1400" dirty="0">
                <a:solidFill>
                  <a:srgbClr val="002060"/>
                </a:solidFill>
                <a:cs typeface="+mn-cs"/>
              </a:rPr>
              <a:t>מדוע אנו מחברים את הכבל בננה לבננה האדום לכניסת ה-10</a:t>
            </a:r>
            <a:r>
              <a:rPr lang="en-US" sz="1400" dirty="0">
                <a:solidFill>
                  <a:srgbClr val="002060"/>
                </a:solidFill>
                <a:cs typeface="+mn-cs"/>
              </a:rPr>
              <a:t>A </a:t>
            </a:r>
            <a:r>
              <a:rPr lang="he-IL" sz="1400" dirty="0">
                <a:solidFill>
                  <a:srgbClr val="002060"/>
                </a:solidFill>
                <a:cs typeface="+mn-cs"/>
              </a:rPr>
              <a:t>של רב המודד?</a:t>
            </a:r>
          </a:p>
        </p:txBody>
      </p:sp>
    </p:spTree>
    <p:extLst>
      <p:ext uri="{BB962C8B-B14F-4D97-AF65-F5344CB8AC3E}">
        <p14:creationId xmlns:p14="http://schemas.microsoft.com/office/powerpoint/2010/main" val="35528308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74688" y="92075"/>
            <a:ext cx="5486400" cy="3086100"/>
          </a:xfrm>
        </p:spPr>
      </p:sp>
      <p:sp>
        <p:nvSpPr>
          <p:cNvPr id="4" name="מציין מיקום של מספר שקופית 3"/>
          <p:cNvSpPr>
            <a:spLocks noGrp="1"/>
          </p:cNvSpPr>
          <p:nvPr>
            <p:ph type="sldNum" sz="quarter" idx="10"/>
          </p:nvPr>
        </p:nvSpPr>
        <p:spPr>
          <a:xfrm>
            <a:off x="1588" y="8685213"/>
            <a:ext cx="2971800" cy="458787"/>
          </a:xfrm>
          <a:prstGeom prst="rect">
            <a:avLst/>
          </a:prstGeom>
        </p:spPr>
        <p:txBody>
          <a:bodyPr/>
          <a:lstStyle/>
          <a:p>
            <a:fld id="{F12F8595-D212-4FB1-A188-FFD54CA720AC}" type="slidenum">
              <a:rPr lang="he-IL" smtClean="0"/>
              <a:t>16</a:t>
            </a:fld>
            <a:endParaRPr lang="he-IL"/>
          </a:p>
        </p:txBody>
      </p:sp>
      <p:graphicFrame>
        <p:nvGraphicFramePr>
          <p:cNvPr id="5" name="טבלה 4"/>
          <p:cNvGraphicFramePr>
            <a:graphicFrameLocks noGrp="1"/>
          </p:cNvGraphicFramePr>
          <p:nvPr>
            <p:extLst>
              <p:ext uri="{D42A27DB-BD31-4B8C-83A1-F6EECF244321}">
                <p14:modId xmlns:p14="http://schemas.microsoft.com/office/powerpoint/2010/main" val="1312434194"/>
              </p:ext>
            </p:extLst>
          </p:nvPr>
        </p:nvGraphicFramePr>
        <p:xfrm>
          <a:off x="310173" y="3110864"/>
          <a:ext cx="6102350" cy="6033136"/>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4954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04" marB="681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04" marB="681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682955">
                <a:tc>
                  <a:txBody>
                    <a:bodyPr/>
                    <a:lstStyle/>
                    <a:p>
                      <a:pPr eaLnBrk="1" hangingPunct="1">
                        <a:defRPr/>
                      </a:pPr>
                      <a:endParaRPr lang="he-IL" sz="1400" u="sng" dirty="0" smtClean="0">
                        <a:effectLst/>
                      </a:endParaRPr>
                    </a:p>
                    <a:p>
                      <a:pPr marL="228600" indent="-228600" eaLnBrk="1" hangingPunct="1">
                        <a:defRPr/>
                      </a:pPr>
                      <a:endParaRPr lang="he-IL" sz="1400" dirty="0" smtClean="0">
                        <a:effectLst/>
                      </a:endParaRPr>
                    </a:p>
                    <a:p>
                      <a:pPr marL="228600" indent="-228600" eaLnBrk="1" hangingPunct="1">
                        <a:defRPr/>
                      </a:pPr>
                      <a:r>
                        <a:rPr lang="he-IL" sz="1400" b="1" dirty="0" smtClean="0">
                          <a:effectLst/>
                        </a:rPr>
                        <a:t> </a:t>
                      </a:r>
                    </a:p>
                    <a:p>
                      <a:pPr marL="228600" indent="-228600" eaLnBrk="1" hangingPunct="1">
                        <a:defRPr/>
                      </a:pPr>
                      <a:endParaRPr lang="he-IL" sz="1400" b="1" dirty="0" smtClean="0">
                        <a:effectLst/>
                      </a:endParaRPr>
                    </a:p>
                    <a:p>
                      <a:pPr marL="228600" indent="-228600" eaLnBrk="1" hangingPunct="1">
                        <a:defRPr/>
                      </a:pPr>
                      <a:endParaRPr lang="he-IL" sz="1400" b="1" dirty="0" smtClean="0">
                        <a:effectLst/>
                      </a:endParaRPr>
                    </a:p>
                    <a:p>
                      <a:pPr marL="228600" indent="-228600" eaLnBrk="1" hangingPunct="1">
                        <a:defRPr/>
                      </a:pPr>
                      <a:endParaRPr lang="he-IL" sz="1400" b="1" dirty="0" smtClean="0">
                        <a:effectLst/>
                      </a:endParaRPr>
                    </a:p>
                    <a:p>
                      <a:pPr marL="228600" indent="-228600" eaLnBrk="1" hangingPunct="1">
                        <a:defRPr/>
                      </a:pPr>
                      <a:r>
                        <a:rPr lang="he-IL" sz="1400" b="0" u="none" dirty="0" smtClean="0">
                          <a:effectLst/>
                        </a:rPr>
                        <a:t>אופן חיבור ספק הכוח למעגל:</a:t>
                      </a:r>
                    </a:p>
                    <a:p>
                      <a:pPr marL="228600" indent="-228600" eaLnBrk="1" hangingPunct="1">
                        <a:buFontTx/>
                        <a:buAutoNum type="arabicPeriod"/>
                        <a:defRPr/>
                      </a:pPr>
                      <a:r>
                        <a:rPr lang="he-IL" sz="1400" dirty="0" smtClean="0">
                          <a:effectLst/>
                        </a:rPr>
                        <a:t>תחילה נשתמש בכבל בננה לתנין. נחבר את הצד עם הבננה</a:t>
                      </a:r>
                    </a:p>
                    <a:p>
                      <a:pPr marL="228600" indent="-228600" eaLnBrk="1" hangingPunct="1">
                        <a:defRPr/>
                      </a:pPr>
                      <a:r>
                        <a:rPr lang="he-IL" sz="1400" dirty="0" smtClean="0">
                          <a:effectLst/>
                        </a:rPr>
                        <a:t>    למחבר של ספק הכוח ואת הצד עם התנין נחבר למעגל.</a:t>
                      </a:r>
                    </a:p>
                    <a:p>
                      <a:pPr marL="228600" indent="-228600" eaLnBrk="1" hangingPunct="1">
                        <a:defRPr/>
                      </a:pPr>
                      <a:r>
                        <a:rPr lang="he-IL" sz="1400" dirty="0" smtClean="0">
                          <a:effectLst/>
                        </a:rPr>
                        <a:t>2. נשתמש בכבל תנין לתנין. קודם כל נבריג החוצה את האום בשביל לחשוף</a:t>
                      </a:r>
                    </a:p>
                    <a:p>
                      <a:pPr marL="228600" indent="-228600" eaLnBrk="1" hangingPunct="1">
                        <a:defRPr/>
                      </a:pPr>
                      <a:r>
                        <a:rPr lang="he-IL" sz="1400" dirty="0" smtClean="0">
                          <a:effectLst/>
                        </a:rPr>
                        <a:t>    את חתיכת המתכת, לאחר מכן ניקח צד אחד של הכבל ונחבר את התנין </a:t>
                      </a:r>
                    </a:p>
                    <a:p>
                      <a:pPr marL="228600" indent="-228600" eaLnBrk="1" hangingPunct="1">
                        <a:defRPr/>
                      </a:pPr>
                      <a:r>
                        <a:rPr lang="he-IL" sz="1400" dirty="0" smtClean="0">
                          <a:effectLst/>
                        </a:rPr>
                        <a:t>    לחתיכת המתכת ואת הצד השני נחבר למעגל.</a:t>
                      </a:r>
                    </a:p>
                    <a:p>
                      <a:pPr marL="228600" indent="-228600" eaLnBrk="1" hangingPunct="1">
                        <a:defRPr/>
                      </a:pPr>
                      <a:r>
                        <a:rPr lang="he-IL" sz="1400" dirty="0" smtClean="0">
                          <a:effectLst/>
                        </a:rPr>
                        <a:t>3. ישנו עוד מצב חיבור של כבל שצד אחד שלו חשוף </a:t>
                      </a:r>
                      <a:r>
                        <a:rPr lang="he-IL" sz="1400" dirty="0" err="1" smtClean="0">
                          <a:effectLst/>
                        </a:rPr>
                        <a:t>ובצידו</a:t>
                      </a:r>
                      <a:r>
                        <a:rPr lang="he-IL" sz="1400" dirty="0" smtClean="0">
                          <a:effectLst/>
                        </a:rPr>
                        <a:t> השני תנין. את הצד</a:t>
                      </a:r>
                    </a:p>
                    <a:p>
                      <a:pPr marL="228600" indent="-228600" eaLnBrk="1" hangingPunct="1">
                        <a:defRPr/>
                      </a:pPr>
                      <a:r>
                        <a:rPr lang="he-IL" sz="1400" dirty="0" smtClean="0">
                          <a:effectLst/>
                        </a:rPr>
                        <a:t>    החשוף נשחיל לתוך החור שנמצא בחתיכת המתכת ואחר מכן נבריג פנימה </a:t>
                      </a:r>
                    </a:p>
                    <a:p>
                      <a:pPr marL="228600" indent="-228600" eaLnBrk="1" hangingPunct="1">
                        <a:defRPr/>
                      </a:pPr>
                      <a:r>
                        <a:rPr lang="he-IL" sz="1400" dirty="0" smtClean="0">
                          <a:effectLst/>
                        </a:rPr>
                        <a:t>    את האום שיסגור את הכבל החשוף ואת </a:t>
                      </a:r>
                      <a:r>
                        <a:rPr lang="he-IL" sz="1400" dirty="0" err="1" smtClean="0">
                          <a:effectLst/>
                        </a:rPr>
                        <a:t>צידו</a:t>
                      </a:r>
                      <a:r>
                        <a:rPr lang="he-IL" sz="1400" dirty="0" smtClean="0">
                          <a:effectLst/>
                        </a:rPr>
                        <a:t> השני של הכבל עם התנין נחבר</a:t>
                      </a:r>
                    </a:p>
                    <a:p>
                      <a:pPr marL="228600" indent="-228600" eaLnBrk="1" hangingPunct="1">
                        <a:defRPr/>
                      </a:pPr>
                      <a:r>
                        <a:rPr lang="he-IL" sz="1400" dirty="0" smtClean="0">
                          <a:effectLst/>
                        </a:rPr>
                        <a:t>    למעגל.</a:t>
                      </a:r>
                    </a:p>
                    <a:p>
                      <a:pPr marL="228600" indent="-228600" eaLnBrk="1" hangingPunct="1">
                        <a:defRPr/>
                      </a:pPr>
                      <a:r>
                        <a:rPr lang="he-IL" sz="1400" dirty="0" smtClean="0">
                          <a:effectLst/>
                        </a:rPr>
                        <a:t>     </a:t>
                      </a:r>
                      <a:endParaRPr lang="en-US" sz="1400" dirty="0" smtClean="0">
                        <a:effectLst/>
                      </a:endParaRPr>
                    </a:p>
                    <a:p>
                      <a:pPr marL="228600" indent="-228600" eaLnBrk="1" hangingPunct="1">
                        <a:defRPr/>
                      </a:pPr>
                      <a:endParaRPr lang="en-US" sz="1400" dirty="0" smtClean="0">
                        <a:effectLst/>
                      </a:endParaRPr>
                    </a:p>
                    <a:p>
                      <a:pPr marL="228600" indent="-228600" eaLnBrk="1" hangingPunct="1">
                        <a:defRPr/>
                      </a:pPr>
                      <a:r>
                        <a:rPr lang="he-IL" sz="1400" dirty="0" smtClean="0">
                          <a:effectLst/>
                        </a:rPr>
                        <a:t> </a:t>
                      </a:r>
                    </a:p>
                    <a:p>
                      <a:pPr marL="228600" indent="-228600" eaLnBrk="1" hangingPunct="1">
                        <a:defRPr/>
                      </a:pPr>
                      <a:endParaRPr lang="he-IL" sz="1400" dirty="0" smtClean="0">
                        <a:effectLst/>
                      </a:endParaRPr>
                    </a:p>
                    <a:p>
                      <a:pPr marL="228600" indent="-228600" eaLnBrk="1" hangingPunct="1">
                        <a:defRPr/>
                      </a:pPr>
                      <a:endParaRPr lang="he-IL" sz="1400" dirty="0" smtClean="0">
                        <a:effectLst/>
                      </a:endParaRPr>
                    </a:p>
                  </a:txBody>
                  <a:tcPr marL="61360" marR="61360" marT="68104" marB="681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04" marB="681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6" name="Text Box 5"/>
          <p:cNvSpPr txBox="1">
            <a:spLocks noChangeArrowheads="1"/>
          </p:cNvSpPr>
          <p:nvPr/>
        </p:nvSpPr>
        <p:spPr bwMode="auto">
          <a:xfrm>
            <a:off x="2239963" y="3791268"/>
            <a:ext cx="4013200" cy="3079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30000"/>
              </a:spcBef>
              <a:defRPr/>
            </a:pPr>
            <a:r>
              <a:rPr lang="he-IL" sz="1400" dirty="0">
                <a:latin typeface="Times New Roman" pitchFamily="18" charset="0"/>
                <a:cs typeface="+mn-cs"/>
              </a:rPr>
              <a:t>החניך יחזור על אופן חיבור ספק הכוח למעגל.</a:t>
            </a:r>
            <a:r>
              <a:rPr lang="en-US" sz="1400" dirty="0">
                <a:latin typeface="Times New Roman" pitchFamily="18" charset="0"/>
                <a:cs typeface="+mn-cs"/>
              </a:rPr>
              <a:t> </a:t>
            </a:r>
          </a:p>
        </p:txBody>
      </p:sp>
    </p:spTree>
    <p:extLst>
      <p:ext uri="{BB962C8B-B14F-4D97-AF65-F5344CB8AC3E}">
        <p14:creationId xmlns:p14="http://schemas.microsoft.com/office/powerpoint/2010/main" val="9489266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50875" y="92075"/>
            <a:ext cx="5486400" cy="3086100"/>
          </a:xfrm>
        </p:spPr>
      </p:sp>
      <p:graphicFrame>
        <p:nvGraphicFramePr>
          <p:cNvPr id="4" name="טבלה 3"/>
          <p:cNvGraphicFramePr>
            <a:graphicFrameLocks noGrp="1"/>
          </p:cNvGraphicFramePr>
          <p:nvPr>
            <p:extLst>
              <p:ext uri="{D42A27DB-BD31-4B8C-83A1-F6EECF244321}">
                <p14:modId xmlns:p14="http://schemas.microsoft.com/office/powerpoint/2010/main" val="691333500"/>
              </p:ext>
            </p:extLst>
          </p:nvPr>
        </p:nvGraphicFramePr>
        <p:xfrm>
          <a:off x="497743" y="3241431"/>
          <a:ext cx="6102350" cy="5794375"/>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4961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9618">
                <a:tc>
                  <a:txBody>
                    <a:bodyPr/>
                    <a:lstStyle/>
                    <a:p>
                      <a:pPr eaLnBrk="1" hangingPunct="1"/>
                      <a:r>
                        <a:rPr lang="he-IL" sz="1400" dirty="0" smtClean="0">
                          <a:solidFill>
                            <a:schemeClr val="tx1"/>
                          </a:solidFill>
                          <a:effectLst/>
                          <a:latin typeface="Arial" pitchFamily="34" charset="0"/>
                          <a:cs typeface="+mn-cs"/>
                        </a:rPr>
                        <a:t>פתיחה</a:t>
                      </a:r>
                      <a:endParaRPr lang="en-US" sz="1400" dirty="0" smtClean="0">
                        <a:solidFill>
                          <a:schemeClr val="tx1"/>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095139">
                <a:tc>
                  <a:txBody>
                    <a:bodyPr/>
                    <a:lstStyle/>
                    <a:p>
                      <a:pPr eaLnBrk="1" hangingPunct="1">
                        <a:defRPr/>
                      </a:pPr>
                      <a:endParaRPr lang="he-IL" sz="1400" u="sng" dirty="0" smtClean="0">
                        <a:effectLst/>
                      </a:endParaRPr>
                    </a:p>
                    <a:p>
                      <a:pPr marL="228600" indent="-228600" eaLnBrk="1" hangingPunct="1">
                        <a:lnSpc>
                          <a:spcPct val="80000"/>
                        </a:lnSpc>
                        <a:defRPr/>
                      </a:pPr>
                      <a:endParaRPr lang="he-IL" sz="900" dirty="0" smtClean="0">
                        <a:effectLst/>
                      </a:endParaRPr>
                    </a:p>
                    <a:p>
                      <a:pPr marL="228600" indent="-228600" eaLnBrk="1" hangingPunct="1">
                        <a:lnSpc>
                          <a:spcPct val="80000"/>
                        </a:lnSpc>
                        <a:defRPr/>
                      </a:pPr>
                      <a:r>
                        <a:rPr lang="he-IL" sz="900" b="1" dirty="0" smtClean="0">
                          <a:effectLst/>
                        </a:rPr>
                        <a:t> </a:t>
                      </a:r>
                    </a:p>
                    <a:p>
                      <a:pPr marL="228600" indent="-228600" eaLnBrk="1" hangingPunct="1">
                        <a:lnSpc>
                          <a:spcPct val="80000"/>
                        </a:lnSpc>
                        <a:defRPr/>
                      </a:pPr>
                      <a:endParaRPr lang="he-IL" sz="900" b="1" dirty="0" smtClean="0">
                        <a:effectLst/>
                      </a:endParaRPr>
                    </a:p>
                    <a:p>
                      <a:pPr marL="228600" indent="-228600" eaLnBrk="1" hangingPunct="1">
                        <a:lnSpc>
                          <a:spcPct val="80000"/>
                        </a:lnSpc>
                        <a:defRPr/>
                      </a:pPr>
                      <a:endParaRPr lang="he-IL" sz="900" b="1" dirty="0" smtClean="0">
                        <a:effectLst/>
                      </a:endParaRPr>
                    </a:p>
                    <a:p>
                      <a:pPr marL="228600" indent="-228600" eaLnBrk="1" hangingPunct="1">
                        <a:lnSpc>
                          <a:spcPct val="80000"/>
                        </a:lnSpc>
                        <a:defRPr/>
                      </a:pPr>
                      <a:endParaRPr lang="he-IL" sz="1200" b="1" dirty="0" smtClean="0">
                        <a:effectLst/>
                      </a:endParaRPr>
                    </a:p>
                    <a:p>
                      <a:pPr marL="228600" indent="-228600" eaLnBrk="1" hangingPunct="1">
                        <a:lnSpc>
                          <a:spcPct val="80000"/>
                        </a:lnSpc>
                        <a:buFont typeface="Wingdings" pitchFamily="2" charset="2"/>
                        <a:buAutoNum type="arabicPeriod"/>
                        <a:defRPr/>
                      </a:pPr>
                      <a:r>
                        <a:rPr lang="he-IL" sz="1400" dirty="0" smtClean="0">
                          <a:effectLst/>
                        </a:rPr>
                        <a:t>אין לחבר חוטים/כבלים למחברי היציאה כאשר ספק</a:t>
                      </a:r>
                    </a:p>
                    <a:p>
                      <a:pPr marL="228600" indent="-228600" eaLnBrk="1" hangingPunct="1">
                        <a:lnSpc>
                          <a:spcPct val="80000"/>
                        </a:lnSpc>
                        <a:buFont typeface="Wingdings" pitchFamily="2" charset="2"/>
                        <a:buNone/>
                        <a:defRPr/>
                      </a:pPr>
                      <a:r>
                        <a:rPr lang="he-IL" sz="1400" dirty="0" smtClean="0">
                          <a:effectLst/>
                        </a:rPr>
                        <a:t>    הכוח דולק- </a:t>
                      </a:r>
                    </a:p>
                    <a:p>
                      <a:pPr marL="228600" indent="-228600" eaLnBrk="1" hangingPunct="1">
                        <a:lnSpc>
                          <a:spcPct val="80000"/>
                        </a:lnSpc>
                        <a:buFont typeface="Wingdings" pitchFamily="2" charset="2"/>
                        <a:buNone/>
                        <a:defRPr/>
                      </a:pPr>
                      <a:endParaRPr lang="he-IL" sz="1400" dirty="0" smtClean="0">
                        <a:effectLst/>
                      </a:endParaRPr>
                    </a:p>
                    <a:p>
                      <a:pPr marL="228600" indent="-228600" eaLnBrk="1" hangingPunct="1">
                        <a:lnSpc>
                          <a:spcPct val="80000"/>
                        </a:lnSpc>
                        <a:buFont typeface="Wingdings" pitchFamily="2" charset="2"/>
                        <a:buNone/>
                        <a:defRPr/>
                      </a:pPr>
                      <a:endParaRPr lang="he-IL" sz="1400" dirty="0" smtClean="0">
                        <a:effectLst/>
                      </a:endParaRPr>
                    </a:p>
                    <a:p>
                      <a:pPr marL="228600" indent="-228600" eaLnBrk="1" hangingPunct="1">
                        <a:lnSpc>
                          <a:spcPct val="80000"/>
                        </a:lnSpc>
                        <a:buFont typeface="Wingdings" pitchFamily="2" charset="2"/>
                        <a:buNone/>
                        <a:defRPr/>
                      </a:pPr>
                      <a:r>
                        <a:rPr lang="he-IL" sz="1400" dirty="0" smtClean="0">
                          <a:effectLst/>
                        </a:rPr>
                        <a:t>     אנו נזהרים מלבצע זאת מכוון שאנו יכולים בפעולה זאת לגרום לקשת חשמלית במקרה של מתחים</a:t>
                      </a:r>
                      <a:r>
                        <a:rPr lang="he-IL" sz="1400" baseline="0" dirty="0" smtClean="0">
                          <a:effectLst/>
                        </a:rPr>
                        <a:t> גבוהים מאוד</a:t>
                      </a:r>
                      <a:endParaRPr lang="he-IL" sz="1400" dirty="0" smtClean="0">
                        <a:effectLst/>
                      </a:endParaRPr>
                    </a:p>
                    <a:p>
                      <a:pPr marL="228600" indent="-228600" eaLnBrk="1" hangingPunct="1">
                        <a:lnSpc>
                          <a:spcPct val="80000"/>
                        </a:lnSpc>
                        <a:buFont typeface="Wingdings" pitchFamily="2" charset="2"/>
                        <a:buNone/>
                        <a:defRPr/>
                      </a:pPr>
                      <a:endParaRPr lang="he-IL" sz="1400" dirty="0" smtClean="0">
                        <a:effectLst/>
                      </a:endParaRPr>
                    </a:p>
                    <a:p>
                      <a:pPr marL="228600" indent="-228600" eaLnBrk="1" hangingPunct="1">
                        <a:lnSpc>
                          <a:spcPct val="80000"/>
                        </a:lnSpc>
                        <a:buFont typeface="Wingdings" pitchFamily="2" charset="2"/>
                        <a:buNone/>
                        <a:defRPr/>
                      </a:pPr>
                      <a:r>
                        <a:rPr lang="he-IL" sz="1400" dirty="0" smtClean="0">
                          <a:effectLst/>
                        </a:rPr>
                        <a:t>2. אין לספק מתח לפני שמגבילים את הזרם</a:t>
                      </a:r>
                    </a:p>
                    <a:p>
                      <a:pPr marL="228600" indent="-228600" eaLnBrk="1" hangingPunct="1">
                        <a:lnSpc>
                          <a:spcPct val="80000"/>
                        </a:lnSpc>
                        <a:buFont typeface="Wingdings" pitchFamily="2" charset="2"/>
                        <a:buNone/>
                        <a:defRPr/>
                      </a:pPr>
                      <a:endParaRPr lang="he-IL" sz="1400" dirty="0" smtClean="0">
                        <a:effectLst/>
                      </a:endParaRPr>
                    </a:p>
                    <a:p>
                      <a:pPr marL="228600" indent="-228600" eaLnBrk="1" hangingPunct="1">
                        <a:lnSpc>
                          <a:spcPct val="80000"/>
                        </a:lnSpc>
                        <a:buFont typeface="Wingdings" pitchFamily="2" charset="2"/>
                        <a:buNone/>
                        <a:defRPr/>
                      </a:pPr>
                      <a:endParaRPr lang="he-IL" sz="1400" dirty="0" smtClean="0">
                        <a:effectLst/>
                      </a:endParaRPr>
                    </a:p>
                    <a:p>
                      <a:pPr marL="228600" indent="-228600" eaLnBrk="1" hangingPunct="1">
                        <a:lnSpc>
                          <a:spcPct val="80000"/>
                        </a:lnSpc>
                        <a:buFont typeface="Wingdings" pitchFamily="2" charset="2"/>
                        <a:buNone/>
                        <a:defRPr/>
                      </a:pPr>
                      <a:endParaRPr lang="he-IL" sz="1400" dirty="0" smtClean="0">
                        <a:effectLst/>
                      </a:endParaRPr>
                    </a:p>
                    <a:p>
                      <a:pPr marL="228600" indent="-228600" eaLnBrk="1" hangingPunct="1">
                        <a:lnSpc>
                          <a:spcPct val="80000"/>
                        </a:lnSpc>
                        <a:buFont typeface="Wingdings" pitchFamily="2" charset="2"/>
                        <a:buNone/>
                        <a:defRPr/>
                      </a:pPr>
                      <a:r>
                        <a:rPr lang="he-IL" sz="1400" dirty="0" smtClean="0">
                          <a:effectLst/>
                        </a:rPr>
                        <a:t>3. בדקו האם המכשיר שמיש, אם תם תוקפו אל תחברו</a:t>
                      </a:r>
                    </a:p>
                    <a:p>
                      <a:pPr marL="228600" indent="-228600" eaLnBrk="1" hangingPunct="1">
                        <a:lnSpc>
                          <a:spcPct val="80000"/>
                        </a:lnSpc>
                        <a:buFont typeface="Wingdings" pitchFamily="2" charset="2"/>
                        <a:buNone/>
                        <a:defRPr/>
                      </a:pPr>
                      <a:r>
                        <a:rPr lang="he-IL" sz="1400" dirty="0" smtClean="0">
                          <a:effectLst/>
                        </a:rPr>
                        <a:t>    אותו לחשמל- חשוב מאוד לבדוק את המכשיר מכוון שאם</a:t>
                      </a:r>
                    </a:p>
                    <a:p>
                      <a:pPr marL="228600" indent="-228600" eaLnBrk="1" hangingPunct="1">
                        <a:lnSpc>
                          <a:spcPct val="80000"/>
                        </a:lnSpc>
                        <a:buFont typeface="Wingdings" pitchFamily="2" charset="2"/>
                        <a:buNone/>
                        <a:defRPr/>
                      </a:pPr>
                      <a:r>
                        <a:rPr lang="he-IL" sz="1400" dirty="0" smtClean="0">
                          <a:effectLst/>
                        </a:rPr>
                        <a:t>    הוא אינו שמיש יכולים להיווצר מקרים שהגבלת הזרם לא עובדת, שהמתח שיסופק גבוה ממה שמוצג, שיש</a:t>
                      </a:r>
                      <a:r>
                        <a:rPr lang="he-IL" sz="1400" baseline="0" dirty="0" smtClean="0">
                          <a:effectLst/>
                        </a:rPr>
                        <a:t> קצר במעגל הפנימי וכדומה. כל זה מסכן את המעגל שנחבר אליו את הספק או יכול לגרום לשריפה.</a:t>
                      </a:r>
                      <a:endParaRPr lang="he-IL" sz="1400" dirty="0" smtClean="0">
                        <a:effectLst/>
                      </a:endParaRPr>
                    </a:p>
                    <a:p>
                      <a:pPr marL="228600" indent="-228600" eaLnBrk="1" hangingPunct="1">
                        <a:lnSpc>
                          <a:spcPct val="80000"/>
                        </a:lnSpc>
                        <a:buFont typeface="Wingdings" pitchFamily="2" charset="2"/>
                        <a:buNone/>
                        <a:defRPr/>
                      </a:pPr>
                      <a:endParaRPr lang="he-IL" sz="1400" dirty="0" smtClean="0">
                        <a:effectLst/>
                      </a:endParaRPr>
                    </a:p>
                    <a:p>
                      <a:pPr marL="228600" indent="-228600" eaLnBrk="1" hangingPunct="1">
                        <a:lnSpc>
                          <a:spcPct val="80000"/>
                        </a:lnSpc>
                        <a:buFont typeface="Wingdings" pitchFamily="2" charset="2"/>
                        <a:buNone/>
                        <a:defRPr/>
                      </a:pPr>
                      <a:endParaRPr lang="he-IL" sz="1400" dirty="0" smtClean="0">
                        <a:effectLst/>
                      </a:endParaRPr>
                    </a:p>
                    <a:p>
                      <a:pPr marL="228600" indent="-228600" eaLnBrk="1" hangingPunct="1">
                        <a:lnSpc>
                          <a:spcPct val="80000"/>
                        </a:lnSpc>
                        <a:buFont typeface="Wingdings" pitchFamily="2" charset="2"/>
                        <a:buNone/>
                        <a:defRPr/>
                      </a:pPr>
                      <a:r>
                        <a:rPr lang="he-IL" sz="1400" dirty="0" smtClean="0">
                          <a:effectLst/>
                        </a:rPr>
                        <a:t>4. המכשיר כבד, הציבו אותו במקום יציב.</a:t>
                      </a:r>
                      <a:endParaRPr lang="en-US" sz="1400" dirty="0" smtClean="0">
                        <a:effectLst/>
                      </a:endParaRPr>
                    </a:p>
                    <a:p>
                      <a:pPr marL="228600" indent="-228600" eaLnBrk="1" hangingPunct="1">
                        <a:lnSpc>
                          <a:spcPct val="80000"/>
                        </a:lnSpc>
                        <a:defRPr/>
                      </a:pPr>
                      <a:endParaRPr lang="he-IL" sz="1400" b="1" dirty="0" smtClean="0">
                        <a:effectLst/>
                      </a:endParaRPr>
                    </a:p>
                    <a:p>
                      <a:pPr marL="228600" indent="-228600" eaLnBrk="1" hangingPunct="1">
                        <a:lnSpc>
                          <a:spcPct val="80000"/>
                        </a:lnSpc>
                        <a:defRPr/>
                      </a:pPr>
                      <a:endParaRPr lang="en-US" sz="1200" dirty="0" smtClean="0">
                        <a:effectLst/>
                      </a:endParaRPr>
                    </a:p>
                    <a:p>
                      <a:pPr marL="228600" indent="-228600" eaLnBrk="1" hangingPunct="1">
                        <a:lnSpc>
                          <a:spcPct val="80000"/>
                        </a:lnSpc>
                        <a:defRPr/>
                      </a:pPr>
                      <a:endParaRPr lang="he-IL" sz="1200" dirty="0" smtClean="0">
                        <a:effectLst/>
                      </a:endParaRPr>
                    </a:p>
                    <a:p>
                      <a:pPr eaLnBrk="1" hangingPunct="1"/>
                      <a:endParaRPr lang="en-US" sz="1400" dirty="0" smtClean="0">
                        <a:solidFill>
                          <a:srgbClr val="FF0000"/>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Text Box 6"/>
          <p:cNvSpPr txBox="1">
            <a:spLocks noChangeArrowheads="1"/>
          </p:cNvSpPr>
          <p:nvPr/>
        </p:nvSpPr>
        <p:spPr bwMode="auto">
          <a:xfrm>
            <a:off x="1903412" y="4030344"/>
            <a:ext cx="4446588" cy="523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30000"/>
              </a:spcBef>
              <a:defRPr/>
            </a:pPr>
            <a:r>
              <a:rPr lang="he-IL" sz="1400" dirty="0"/>
              <a:t>החניך יסביר במילותיו על ארבעת אמצעי הזהירות של ספק הכוח.</a:t>
            </a:r>
            <a:endParaRPr lang="en-US" sz="1400" dirty="0">
              <a:latin typeface="Times New Roman" pitchFamily="18" charset="0"/>
              <a:cs typeface="+mn-cs"/>
            </a:endParaRPr>
          </a:p>
        </p:txBody>
      </p:sp>
      <p:sp>
        <p:nvSpPr>
          <p:cNvPr id="6" name="TextBox 5"/>
          <p:cNvSpPr txBox="1"/>
          <p:nvPr/>
        </p:nvSpPr>
        <p:spPr>
          <a:xfrm>
            <a:off x="1836738" y="5176518"/>
            <a:ext cx="4513262"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למה לדעתכם לא נחבר כבלים לספק כאשר הוא דלוק?</a:t>
            </a:r>
          </a:p>
        </p:txBody>
      </p:sp>
      <p:sp>
        <p:nvSpPr>
          <p:cNvPr id="7" name="TextBox 6"/>
          <p:cNvSpPr txBox="1"/>
          <p:nvPr/>
        </p:nvSpPr>
        <p:spPr>
          <a:xfrm>
            <a:off x="1870074" y="6203630"/>
            <a:ext cx="4513263"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למה לדעתכם לא נחבר ספק שלא ידוע אם הוא שימש?</a:t>
            </a:r>
          </a:p>
        </p:txBody>
      </p:sp>
    </p:spTree>
    <p:extLst>
      <p:ext uri="{BB962C8B-B14F-4D97-AF65-F5344CB8AC3E}">
        <p14:creationId xmlns:p14="http://schemas.microsoft.com/office/powerpoint/2010/main" val="35322138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74688" y="0"/>
            <a:ext cx="5486400" cy="3086100"/>
          </a:xfrm>
        </p:spPr>
      </p:sp>
      <p:graphicFrame>
        <p:nvGraphicFramePr>
          <p:cNvPr id="4" name="טבלה 3"/>
          <p:cNvGraphicFramePr>
            <a:graphicFrameLocks noGrp="1"/>
          </p:cNvGraphicFramePr>
          <p:nvPr>
            <p:extLst>
              <p:ext uri="{D42A27DB-BD31-4B8C-83A1-F6EECF244321}">
                <p14:modId xmlns:p14="http://schemas.microsoft.com/office/powerpoint/2010/main" val="311236459"/>
              </p:ext>
            </p:extLst>
          </p:nvPr>
        </p:nvGraphicFramePr>
        <p:xfrm>
          <a:off x="497743" y="3182816"/>
          <a:ext cx="6102350" cy="5794375"/>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4961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9618">
                <a:tc>
                  <a:txBody>
                    <a:bodyPr/>
                    <a:lstStyle/>
                    <a:p>
                      <a:pPr eaLnBrk="1" hangingPunct="1"/>
                      <a:r>
                        <a:rPr lang="he-IL" sz="1400" dirty="0" smtClean="0">
                          <a:solidFill>
                            <a:schemeClr val="tx1"/>
                          </a:solidFill>
                          <a:effectLst/>
                          <a:latin typeface="Arial" pitchFamily="34" charset="0"/>
                          <a:cs typeface="+mn-cs"/>
                        </a:rPr>
                        <a:t>סיכום</a:t>
                      </a:r>
                      <a:endParaRPr lang="en-US" sz="1400" dirty="0" smtClean="0">
                        <a:solidFill>
                          <a:schemeClr val="tx1"/>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095139">
                <a:tc>
                  <a:txBody>
                    <a:bodyPr/>
                    <a:lstStyle/>
                    <a:p>
                      <a:pPr marL="0" fontAlgn="auto">
                        <a:spcBef>
                          <a:spcPts val="0"/>
                        </a:spcBef>
                        <a:spcAft>
                          <a:spcPts val="0"/>
                        </a:spcAft>
                        <a:buFont typeface="Wingdings" pitchFamily="2" charset="2"/>
                        <a:buNone/>
                      </a:pPr>
                      <a:endParaRPr lang="en-US" sz="1400" dirty="0" smtClean="0"/>
                    </a:p>
                    <a:p>
                      <a:pPr marL="0" fontAlgn="auto">
                        <a:spcBef>
                          <a:spcPts val="0"/>
                        </a:spcBef>
                        <a:spcAft>
                          <a:spcPts val="0"/>
                        </a:spcAft>
                        <a:buFont typeface="Wingdings" pitchFamily="2" charset="2"/>
                        <a:buNone/>
                      </a:pPr>
                      <a:endParaRPr lang="en-US" sz="1400" dirty="0" smtClean="0"/>
                    </a:p>
                    <a:p>
                      <a:pPr marL="0" fontAlgn="auto">
                        <a:spcBef>
                          <a:spcPts val="0"/>
                        </a:spcBef>
                        <a:spcAft>
                          <a:spcPts val="0"/>
                        </a:spcAft>
                        <a:buFont typeface="Wingdings" pitchFamily="2" charset="2"/>
                        <a:buNone/>
                      </a:pPr>
                      <a:endParaRPr lang="he-IL" sz="1400" dirty="0" smtClean="0"/>
                    </a:p>
                    <a:p>
                      <a:pPr marL="0" fontAlgn="auto">
                        <a:spcBef>
                          <a:spcPts val="0"/>
                        </a:spcBef>
                        <a:spcAft>
                          <a:spcPts val="0"/>
                        </a:spcAft>
                        <a:buFont typeface="Wingdings" pitchFamily="2" charset="2"/>
                        <a:buNone/>
                      </a:pPr>
                      <a:endParaRPr lang="en-US" sz="1400" dirty="0" smtClean="0"/>
                    </a:p>
                    <a:p>
                      <a:r>
                        <a:rPr lang="he-IL" sz="1400" dirty="0" smtClean="0">
                          <a:cs typeface="+mn-cs"/>
                        </a:rPr>
                        <a:t>ת. ספק הכוח </a:t>
                      </a:r>
                      <a:r>
                        <a:rPr lang="en-US" sz="1400" dirty="0" smtClean="0">
                          <a:cs typeface="+mn-cs"/>
                        </a:rPr>
                        <a:t>SR3610</a:t>
                      </a:r>
                      <a:r>
                        <a:rPr lang="he-IL" sz="1400" dirty="0" smtClean="0">
                          <a:cs typeface="+mn-cs"/>
                        </a:rPr>
                        <a:t> מספק עד </a:t>
                      </a:r>
                      <a:r>
                        <a:rPr lang="en-US" sz="1400" dirty="0" smtClean="0">
                          <a:cs typeface="+mn-cs"/>
                        </a:rPr>
                        <a:t>V</a:t>
                      </a:r>
                      <a:r>
                        <a:rPr lang="he-IL" sz="1400" dirty="0" smtClean="0">
                          <a:cs typeface="+mn-cs"/>
                        </a:rPr>
                        <a:t>36 ו- </a:t>
                      </a:r>
                      <a:r>
                        <a:rPr lang="en-US" sz="1400" dirty="0" smtClean="0">
                          <a:cs typeface="+mn-cs"/>
                        </a:rPr>
                        <a:t>A</a:t>
                      </a:r>
                      <a:r>
                        <a:rPr lang="he-IL" sz="1400" dirty="0" smtClean="0">
                          <a:cs typeface="+mn-cs"/>
                        </a:rPr>
                        <a:t>10.</a:t>
                      </a:r>
                    </a:p>
                    <a:p>
                      <a:endParaRPr lang="he-IL" sz="1400" dirty="0" smtClean="0">
                        <a:cs typeface="+mn-cs"/>
                      </a:endParaRPr>
                    </a:p>
                    <a:p>
                      <a:endParaRPr lang="he-IL" sz="1400" dirty="0" smtClean="0">
                        <a:cs typeface="+mn-cs"/>
                      </a:endParaRPr>
                    </a:p>
                    <a:p>
                      <a:r>
                        <a:rPr lang="he-IL" sz="1400" dirty="0" smtClean="0">
                          <a:cs typeface="+mn-cs"/>
                        </a:rPr>
                        <a:t>ת. אין לחבר מוליכים כאשר דלוק, יש להגביל זרם לפני הספקת מתח,  יש לבדוק שמישות. </a:t>
                      </a:r>
                    </a:p>
                    <a:p>
                      <a:endParaRPr lang="he-IL" sz="1400" dirty="0" smtClean="0">
                        <a:cs typeface="+mn-cs"/>
                      </a:endParaRPr>
                    </a:p>
                    <a:p>
                      <a:endParaRPr lang="he-IL" sz="1400" dirty="0" smtClean="0">
                        <a:cs typeface="+mn-cs"/>
                      </a:endParaRPr>
                    </a:p>
                    <a:p>
                      <a:r>
                        <a:rPr lang="he-IL" sz="1400" dirty="0" smtClean="0">
                          <a:cs typeface="+mn-cs"/>
                        </a:rPr>
                        <a:t>ת. </a:t>
                      </a:r>
                      <a:r>
                        <a:rPr lang="en-US" sz="1400" dirty="0" smtClean="0">
                          <a:cs typeface="+mn-cs"/>
                        </a:rPr>
                        <a:t>Push to Short</a:t>
                      </a:r>
                    </a:p>
                    <a:p>
                      <a:endParaRPr lang="en-US" sz="1400" dirty="0" smtClean="0">
                        <a:cs typeface="+mn-cs"/>
                      </a:endParaRPr>
                    </a:p>
                    <a:p>
                      <a:endParaRPr lang="en-US" sz="1400" dirty="0" smtClean="0">
                        <a:cs typeface="+mn-cs"/>
                      </a:endParaRPr>
                    </a:p>
                    <a:p>
                      <a:endParaRPr lang="he-IL" sz="1400" dirty="0" smtClean="0">
                        <a:cs typeface="+mn-cs"/>
                      </a:endParaRPr>
                    </a:p>
                    <a:p>
                      <a:pPr eaLnBrk="1" hangingPunct="1">
                        <a:buFont typeface="Wingdings" pitchFamily="2" charset="2"/>
                        <a:buNone/>
                      </a:pPr>
                      <a:r>
                        <a:rPr lang="he-IL" sz="1400" kern="0" dirty="0" smtClean="0"/>
                        <a:t>בשיעור הבא נלמד על משקף תנודות</a:t>
                      </a:r>
                      <a:endParaRPr lang="en-US" sz="1400" kern="0" dirty="0" smtClean="0"/>
                    </a:p>
                    <a:p>
                      <a:pPr eaLnBrk="1" hangingPunct="1"/>
                      <a:endParaRPr lang="en-US" sz="1400" dirty="0" smtClean="0">
                        <a:solidFill>
                          <a:srgbClr val="FF0000"/>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שאלות וידוא קליטה</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קישור לשיעור הבר</a:t>
                      </a: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TextBox 4"/>
          <p:cNvSpPr txBox="1"/>
          <p:nvPr/>
        </p:nvSpPr>
        <p:spPr>
          <a:xfrm>
            <a:off x="1860868" y="4452937"/>
            <a:ext cx="4513262"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מה הם הערכים המקסימליים של ספק הכוח?</a:t>
            </a:r>
          </a:p>
        </p:txBody>
      </p:sp>
      <p:sp>
        <p:nvSpPr>
          <p:cNvPr id="6" name="TextBox 5"/>
          <p:cNvSpPr txBox="1"/>
          <p:nvPr/>
        </p:nvSpPr>
        <p:spPr>
          <a:xfrm>
            <a:off x="1860868" y="5892800"/>
            <a:ext cx="4513262"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אילו שלוש אמצעי הזהירות ישנם בתפעול ספק כוח?</a:t>
            </a:r>
          </a:p>
        </p:txBody>
      </p:sp>
      <p:sp>
        <p:nvSpPr>
          <p:cNvPr id="7" name="TextBox 6"/>
          <p:cNvSpPr txBox="1"/>
          <p:nvPr/>
        </p:nvSpPr>
        <p:spPr>
          <a:xfrm>
            <a:off x="1860868" y="5029200"/>
            <a:ext cx="4513262" cy="307975"/>
          </a:xfrm>
          <a:prstGeom prst="rect">
            <a:avLst/>
          </a:prstGeom>
          <a:solidFill>
            <a:schemeClr val="bg1">
              <a:lumMod val="65000"/>
            </a:schemeClr>
          </a:solidFill>
        </p:spPr>
        <p:txBody>
          <a:bodyPr rtlCol="1">
            <a:spAutoFit/>
          </a:bodyPr>
          <a:lstStyle/>
          <a:p>
            <a:pPr>
              <a:spcBef>
                <a:spcPct val="20000"/>
              </a:spcBef>
              <a:buClr>
                <a:schemeClr val="accent1"/>
              </a:buClr>
              <a:buSzPct val="70000"/>
              <a:defRPr/>
            </a:pPr>
            <a:r>
              <a:rPr lang="he-IL" sz="1400" dirty="0">
                <a:solidFill>
                  <a:srgbClr val="002060"/>
                </a:solidFill>
                <a:cs typeface="+mn-cs"/>
              </a:rPr>
              <a:t>כאשר נרצה לקצר בין שני היציאות, באיזה לחצן נשתמש?</a:t>
            </a:r>
          </a:p>
        </p:txBody>
      </p:sp>
    </p:spTree>
    <p:extLst>
      <p:ext uri="{BB962C8B-B14F-4D97-AF65-F5344CB8AC3E}">
        <p14:creationId xmlns:p14="http://schemas.microsoft.com/office/powerpoint/2010/main" val="2509844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63575" y="0"/>
            <a:ext cx="5486400" cy="3086100"/>
          </a:xfrm>
        </p:spPr>
      </p:sp>
    </p:spTree>
    <p:extLst>
      <p:ext uri="{BB962C8B-B14F-4D97-AF65-F5344CB8AC3E}">
        <p14:creationId xmlns:p14="http://schemas.microsoft.com/office/powerpoint/2010/main" val="1255226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800100" y="285750"/>
            <a:ext cx="5486400" cy="3086100"/>
          </a:xfrm>
        </p:spPr>
      </p:sp>
      <p:sp>
        <p:nvSpPr>
          <p:cNvPr id="4" name="מציין מיקום של מספר שקופית 3"/>
          <p:cNvSpPr>
            <a:spLocks noGrp="1"/>
          </p:cNvSpPr>
          <p:nvPr>
            <p:ph type="sldNum" sz="quarter" idx="10"/>
          </p:nvPr>
        </p:nvSpPr>
        <p:spPr>
          <a:xfrm>
            <a:off x="1588" y="8685213"/>
            <a:ext cx="2971800" cy="458787"/>
          </a:xfrm>
          <a:prstGeom prst="rect">
            <a:avLst/>
          </a:prstGeom>
        </p:spPr>
        <p:txBody>
          <a:bodyPr/>
          <a:lstStyle/>
          <a:p>
            <a:fld id="{F12F8595-D212-4FB1-A188-FFD54CA720AC}" type="slidenum">
              <a:rPr lang="he-IL" smtClean="0"/>
              <a:t>3</a:t>
            </a:fld>
            <a:endParaRPr lang="he-IL"/>
          </a:p>
        </p:txBody>
      </p:sp>
      <p:graphicFrame>
        <p:nvGraphicFramePr>
          <p:cNvPr id="9" name="טבלה 8"/>
          <p:cNvGraphicFramePr>
            <a:graphicFrameLocks noGrp="1"/>
          </p:cNvGraphicFramePr>
          <p:nvPr>
            <p:extLst>
              <p:ext uri="{D42A27DB-BD31-4B8C-83A1-F6EECF244321}">
                <p14:modId xmlns:p14="http://schemas.microsoft.com/office/powerpoint/2010/main" val="3581724487"/>
              </p:ext>
            </p:extLst>
          </p:nvPr>
        </p:nvGraphicFramePr>
        <p:xfrm>
          <a:off x="497742" y="3569678"/>
          <a:ext cx="6102350" cy="5281318"/>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144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14413">
                <a:tc>
                  <a:txBody>
                    <a:bodyPr/>
                    <a:lstStyle/>
                    <a:p>
                      <a:pPr eaLnBrk="1" hangingPunct="1"/>
                      <a:r>
                        <a:rPr lang="he-IL" sz="1400" dirty="0" smtClean="0">
                          <a:solidFill>
                            <a:schemeClr val="tx1"/>
                          </a:solidFill>
                          <a:effectLst/>
                          <a:latin typeface="Arial" pitchFamily="34" charset="0"/>
                          <a:cs typeface="+mn-cs"/>
                        </a:rPr>
                        <a:t>גוף</a:t>
                      </a:r>
                      <a:endParaRPr lang="en-US" sz="1400" dirty="0" smtClean="0">
                        <a:solidFill>
                          <a:schemeClr val="tx1"/>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82082">
                <a:tc>
                  <a:txBody>
                    <a:bodyPr/>
                    <a:lstStyle/>
                    <a:p>
                      <a:endParaRPr lang="he-IL" sz="1400" b="0" u="none" dirty="0" smtClean="0">
                        <a:cs typeface="+mn-cs"/>
                      </a:endParaRPr>
                    </a:p>
                    <a:p>
                      <a:endParaRPr lang="he-IL" sz="1400" b="0" u="none" dirty="0" smtClean="0">
                        <a:cs typeface="+mn-cs"/>
                      </a:endParaRPr>
                    </a:p>
                    <a:p>
                      <a:r>
                        <a:rPr lang="he-IL" sz="1400" b="0" u="none" dirty="0" smtClean="0">
                          <a:cs typeface="+mn-cs"/>
                        </a:rPr>
                        <a:t>הגדרה:</a:t>
                      </a:r>
                    </a:p>
                    <a:p>
                      <a:r>
                        <a:rPr lang="he-IL" sz="1400" dirty="0" smtClean="0">
                          <a:cs typeface="+mn-cs"/>
                        </a:rPr>
                        <a:t>ספק כוח, </a:t>
                      </a:r>
                      <a:r>
                        <a:rPr lang="en-US" sz="1400" dirty="0" smtClean="0">
                          <a:cs typeface="+mn-cs"/>
                        </a:rPr>
                        <a:t>POWER SUPLLY</a:t>
                      </a:r>
                      <a:r>
                        <a:rPr lang="he-IL" sz="1400" dirty="0" smtClean="0">
                          <a:cs typeface="+mn-cs"/>
                        </a:rPr>
                        <a:t>.</a:t>
                      </a:r>
                      <a:endParaRPr lang="he-IL" sz="1400" b="1" u="sng" dirty="0" smtClean="0">
                        <a:cs typeface="+mn-cs"/>
                      </a:endParaRPr>
                    </a:p>
                    <a:p>
                      <a:r>
                        <a:rPr lang="he-IL" sz="1400" dirty="0" smtClean="0">
                          <a:cs typeface="+mn-cs"/>
                        </a:rPr>
                        <a:t>מכשיר אלקטרוני, חלק מציוד בדיקה, שתפקידו לספק מתח ישר </a:t>
                      </a:r>
                      <a:r>
                        <a:rPr lang="en-US" sz="1400" dirty="0" smtClean="0">
                          <a:cs typeface="+mn-cs"/>
                        </a:rPr>
                        <a:t>DC</a:t>
                      </a:r>
                      <a:endParaRPr lang="he-IL" sz="1400" dirty="0" smtClean="0">
                        <a:cs typeface="+mn-cs"/>
                      </a:endParaRPr>
                    </a:p>
                    <a:p>
                      <a:pPr eaLnBrk="1" hangingPunct="1"/>
                      <a:endParaRPr lang="en-US" sz="1400" dirty="0" smtClean="0">
                        <a:solidFill>
                          <a:srgbClr val="FF0000"/>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pic>
        <p:nvPicPr>
          <p:cNvPr id="1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8553" y="5624513"/>
            <a:ext cx="3784600" cy="284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p:nvPr/>
        </p:nvSpPr>
        <p:spPr>
          <a:xfrm>
            <a:off x="2388553" y="4389914"/>
            <a:ext cx="4176713" cy="306388"/>
          </a:xfrm>
          <a:prstGeom prst="rect">
            <a:avLst/>
          </a:prstGeom>
          <a:solidFill>
            <a:schemeClr val="bg1">
              <a:lumMod val="65000"/>
            </a:schemeClr>
          </a:solidFill>
        </p:spPr>
        <p:txBody>
          <a:bodyPr rtlCol="1">
            <a:spAutoFit/>
          </a:bodyPr>
          <a:lstStyle/>
          <a:p>
            <a:pPr>
              <a:defRPr/>
            </a:pPr>
            <a:r>
              <a:rPr lang="he-IL" sz="1400" dirty="0">
                <a:solidFill>
                  <a:srgbClr val="002060"/>
                </a:solidFill>
              </a:rPr>
              <a:t>איזה 'כוח' לדעתכם מספק ספק הכוח?</a:t>
            </a:r>
          </a:p>
        </p:txBody>
      </p:sp>
      <p:sp>
        <p:nvSpPr>
          <p:cNvPr id="12" name="TextBox 11"/>
          <p:cNvSpPr txBox="1"/>
          <p:nvPr/>
        </p:nvSpPr>
        <p:spPr>
          <a:xfrm>
            <a:off x="785496" y="4003675"/>
            <a:ext cx="936625" cy="307975"/>
          </a:xfrm>
          <a:prstGeom prst="rect">
            <a:avLst/>
          </a:prstGeom>
          <a:solidFill>
            <a:schemeClr val="bg1">
              <a:lumMod val="65000"/>
            </a:schemeClr>
          </a:solidFill>
        </p:spPr>
        <p:txBody>
          <a:bodyPr rtlCol="1">
            <a:spAutoFit/>
          </a:bodyPr>
          <a:lstStyle/>
          <a:p>
            <a:pPr>
              <a:defRPr/>
            </a:pPr>
            <a:r>
              <a:rPr lang="he-IL" sz="1400" dirty="0"/>
              <a:t>130 דק'</a:t>
            </a:r>
          </a:p>
        </p:txBody>
      </p:sp>
    </p:spTree>
    <p:extLst>
      <p:ext uri="{BB962C8B-B14F-4D97-AF65-F5344CB8AC3E}">
        <p14:creationId xmlns:p14="http://schemas.microsoft.com/office/powerpoint/2010/main" val="2532729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74688" y="0"/>
            <a:ext cx="5486400" cy="3086100"/>
          </a:xfrm>
        </p:spPr>
      </p:sp>
      <p:graphicFrame>
        <p:nvGraphicFramePr>
          <p:cNvPr id="4" name="טבלה 3"/>
          <p:cNvGraphicFramePr>
            <a:graphicFrameLocks noGrp="1"/>
          </p:cNvGraphicFramePr>
          <p:nvPr>
            <p:extLst>
              <p:ext uri="{D42A27DB-BD31-4B8C-83A1-F6EECF244321}">
                <p14:modId xmlns:p14="http://schemas.microsoft.com/office/powerpoint/2010/main" val="204408104"/>
              </p:ext>
            </p:extLst>
          </p:nvPr>
        </p:nvGraphicFramePr>
        <p:xfrm>
          <a:off x="457200" y="3213100"/>
          <a:ext cx="6102350" cy="5819884"/>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2093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31" marB="681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31" marB="681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79924">
                <a:tc>
                  <a:txBody>
                    <a:bodyPr/>
                    <a:lstStyle/>
                    <a:p>
                      <a:pPr eaLnBrk="1" hangingPunct="1"/>
                      <a:endParaRPr lang="en-US" sz="1400" dirty="0" smtClean="0">
                        <a:solidFill>
                          <a:schemeClr val="tx1"/>
                        </a:solidFill>
                        <a:latin typeface="Arial" pitchFamily="34" charset="0"/>
                        <a:cs typeface="+mn-cs"/>
                      </a:endParaRPr>
                    </a:p>
                    <a:p>
                      <a:pPr eaLnBrk="1" hangingPunct="1">
                        <a:defRPr/>
                      </a:pPr>
                      <a:endParaRPr lang="he-IL" sz="1400" u="sng" dirty="0" smtClean="0"/>
                    </a:p>
                    <a:p>
                      <a:pPr eaLnBrk="1" hangingPunct="1"/>
                      <a:endParaRPr lang="he-IL" sz="1400" dirty="0" smtClean="0"/>
                    </a:p>
                    <a:p>
                      <a:pPr eaLnBrk="1" hangingPunct="1"/>
                      <a:r>
                        <a:rPr lang="he-IL" sz="1400" b="1" dirty="0" smtClean="0"/>
                        <a:t> </a:t>
                      </a:r>
                      <a:endParaRPr lang="en-US" sz="1400" dirty="0" smtClean="0"/>
                    </a:p>
                    <a:p>
                      <a:pPr marL="0" indent="0" eaLnBrk="1" hangingPunct="1">
                        <a:buNone/>
                      </a:pPr>
                      <a:r>
                        <a:rPr lang="he-IL" sz="1400" dirty="0" smtClean="0"/>
                        <a:t>1) ממיר מתח הרשת (</a:t>
                      </a:r>
                      <a:r>
                        <a:rPr lang="en-US" sz="1400" dirty="0" smtClean="0"/>
                        <a:t>AC</a:t>
                      </a:r>
                      <a:r>
                        <a:rPr lang="he-IL" sz="1400" dirty="0" smtClean="0"/>
                        <a:t>) למתח ישר (</a:t>
                      </a:r>
                      <a:r>
                        <a:rPr lang="en-US" sz="1400" dirty="0" smtClean="0"/>
                        <a:t>DC</a:t>
                      </a:r>
                      <a:r>
                        <a:rPr lang="he-IL" sz="1400" dirty="0" smtClean="0"/>
                        <a:t>): מתח הרשת זהו מתח של </a:t>
                      </a:r>
                      <a:r>
                        <a:rPr lang="en-US" sz="1400" dirty="0" smtClean="0"/>
                        <a:t>V</a:t>
                      </a:r>
                      <a:r>
                        <a:rPr lang="he-IL" sz="1400" dirty="0" smtClean="0"/>
                        <a:t>220 בתדר  </a:t>
                      </a:r>
                      <a:r>
                        <a:rPr lang="en-US" sz="1400" dirty="0" smtClean="0"/>
                        <a:t>KHz</a:t>
                      </a:r>
                      <a:r>
                        <a:rPr lang="he-IL" sz="1400" dirty="0" smtClean="0"/>
                        <a:t>50 שמגיע מהשקע, מתח זה מומר בעזרת המכשיר (ספק הכוח)  למתח ישר עפ"י דרישת המשתמש. </a:t>
                      </a:r>
                    </a:p>
                    <a:p>
                      <a:pPr marL="0" indent="0" eaLnBrk="1" hangingPunct="1">
                        <a:buNone/>
                      </a:pPr>
                      <a:endParaRPr lang="he-IL" sz="1400" dirty="0" smtClean="0"/>
                    </a:p>
                    <a:p>
                      <a:pPr marL="0" indent="0" eaLnBrk="1" hangingPunct="1">
                        <a:buNone/>
                      </a:pPr>
                      <a:endParaRPr lang="he-IL" sz="1400" dirty="0" smtClean="0"/>
                    </a:p>
                    <a:p>
                      <a:pPr marL="0" indent="0" eaLnBrk="1" hangingPunct="1">
                        <a:buNone/>
                      </a:pPr>
                      <a:r>
                        <a:rPr lang="he-IL" sz="1400" dirty="0" smtClean="0"/>
                        <a:t>ת. כפי שאמרנו, בעזרת</a:t>
                      </a:r>
                      <a:r>
                        <a:rPr lang="he-IL" sz="1400" baseline="0" dirty="0" smtClean="0"/>
                        <a:t> ספק הכוח ניתן לקבוע מה יהיה המתח המיושר במוצא, נרחיב על כך:</a:t>
                      </a:r>
                      <a:endParaRPr lang="he-IL" sz="1400" dirty="0" smtClean="0"/>
                    </a:p>
                    <a:p>
                      <a:pPr marL="0" indent="0" eaLnBrk="1" hangingPunct="1">
                        <a:buNone/>
                      </a:pPr>
                      <a:endParaRPr lang="he-IL" sz="1400" dirty="0" smtClean="0"/>
                    </a:p>
                    <a:p>
                      <a:pPr eaLnBrk="1" hangingPunct="1">
                        <a:buFontTx/>
                        <a:buNone/>
                      </a:pPr>
                      <a:r>
                        <a:rPr lang="he-IL" sz="1400" dirty="0" smtClean="0"/>
                        <a:t>2) משנה את מתחי היציאה לפי דרישת המשתמש: משנים </a:t>
                      </a:r>
                    </a:p>
                    <a:p>
                      <a:pPr eaLnBrk="1" hangingPunct="1"/>
                      <a:r>
                        <a:rPr lang="he-IL" sz="1400" dirty="0" smtClean="0"/>
                        <a:t>   את מתחי היציאה ע"י בורר שהוא פוטנציומטר, כלומר נגד משתנה שעליו ייפול מתח,</a:t>
                      </a:r>
                      <a:r>
                        <a:rPr lang="he-IL" sz="1400" baseline="0" dirty="0" smtClean="0"/>
                        <a:t> המתח שיישאר ממפל המתח על הנגד הוא המתח שיהיה במוצא</a:t>
                      </a:r>
                      <a:r>
                        <a:rPr lang="he-IL" sz="1400" dirty="0" smtClean="0"/>
                        <a:t>.</a:t>
                      </a:r>
                    </a:p>
                    <a:p>
                      <a:pPr eaLnBrk="1" hangingPunct="1"/>
                      <a:endParaRPr lang="he-IL" sz="1400" dirty="0" smtClean="0"/>
                    </a:p>
                    <a:p>
                      <a:pPr eaLnBrk="1" hangingPunct="1">
                        <a:buFontTx/>
                        <a:buNone/>
                      </a:pPr>
                      <a:r>
                        <a:rPr lang="he-IL" sz="1400" dirty="0" smtClean="0"/>
                        <a:t>3)</a:t>
                      </a:r>
                      <a:r>
                        <a:rPr lang="he-IL" sz="1400" baseline="0" dirty="0" smtClean="0"/>
                        <a:t> </a:t>
                      </a:r>
                      <a:r>
                        <a:rPr lang="he-IL" sz="1400" dirty="0" smtClean="0"/>
                        <a:t>מגביל את זרם היציאה המקסימאלי לפי דרישה: אנו מגבילים את הזרם ע"י בורר (פוטנציומטר).</a:t>
                      </a:r>
                    </a:p>
                    <a:p>
                      <a:pPr eaLnBrk="1" hangingPunct="1">
                        <a:buFontTx/>
                        <a:buNone/>
                      </a:pPr>
                      <a:r>
                        <a:rPr lang="he-IL" sz="1400" dirty="0" smtClean="0"/>
                        <a:t>חשוב לזכור כי הספק </a:t>
                      </a:r>
                      <a:r>
                        <a:rPr lang="he-IL" sz="1400" b="1" u="none" dirty="0" smtClean="0"/>
                        <a:t>אינו</a:t>
                      </a:r>
                      <a:r>
                        <a:rPr lang="he-IL" sz="1400" dirty="0" smtClean="0"/>
                        <a:t> קובע את זרם היציאה, אלא, מורה על הגבלת הזרם </a:t>
                      </a:r>
                      <a:r>
                        <a:rPr lang="he-IL" sz="1400" b="1" u="none" dirty="0" smtClean="0"/>
                        <a:t>המקסימאלי</a:t>
                      </a:r>
                      <a:r>
                        <a:rPr lang="he-IL" sz="1400" dirty="0" smtClean="0"/>
                        <a:t> (אם קבענו בבורר הגבלה של </a:t>
                      </a:r>
                      <a:r>
                        <a:rPr lang="en-US" sz="1400" dirty="0" smtClean="0"/>
                        <a:t>A</a:t>
                      </a:r>
                      <a:r>
                        <a:rPr lang="he-IL" sz="1400" dirty="0" smtClean="0"/>
                        <a:t>2.5 והספק יידרש להוציא </a:t>
                      </a:r>
                      <a:r>
                        <a:rPr lang="en-US" sz="1400" dirty="0" smtClean="0"/>
                        <a:t>A</a:t>
                      </a:r>
                      <a:r>
                        <a:rPr lang="he-IL" sz="1400" dirty="0" smtClean="0"/>
                        <a:t>2.7, הספק יוציא את הזרם המקסימאלי שאותו הגדרנו)</a:t>
                      </a:r>
                    </a:p>
                    <a:p>
                      <a:pPr eaLnBrk="1" hangingPunct="1"/>
                      <a:endParaRPr lang="he-IL" sz="1400" dirty="0" smtClean="0"/>
                    </a:p>
                    <a:p>
                      <a:pPr eaLnBrk="1" hangingPunct="1"/>
                      <a:endParaRPr lang="en-US" sz="1400" dirty="0" smtClean="0">
                        <a:solidFill>
                          <a:srgbClr val="FF0000"/>
                        </a:solidFill>
                        <a:latin typeface="Arial" pitchFamily="34" charset="0"/>
                        <a:cs typeface="+mn-cs"/>
                      </a:endParaRPr>
                    </a:p>
                  </a:txBody>
                  <a:tcPr marL="61360" marR="61360" marT="68131" marB="681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31" marB="681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 Box 6"/>
          <p:cNvSpPr txBox="1">
            <a:spLocks noChangeArrowheads="1"/>
          </p:cNvSpPr>
          <p:nvPr/>
        </p:nvSpPr>
        <p:spPr bwMode="auto">
          <a:xfrm>
            <a:off x="2671763" y="4000500"/>
            <a:ext cx="3514725" cy="3079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30000"/>
              </a:spcBef>
              <a:defRPr/>
            </a:pPr>
            <a:r>
              <a:rPr lang="he-IL" sz="1400" dirty="0"/>
              <a:t>החניך יחזור על שלושת תפקידו של ספק הכוח</a:t>
            </a:r>
            <a:endParaRPr lang="en-US" sz="1400" dirty="0">
              <a:latin typeface="Times New Roman" pitchFamily="18" charset="0"/>
              <a:cs typeface="+mn-cs"/>
            </a:endParaRPr>
          </a:p>
        </p:txBody>
      </p:sp>
      <p:sp>
        <p:nvSpPr>
          <p:cNvPr id="9" name="TextBox 8"/>
          <p:cNvSpPr txBox="1"/>
          <p:nvPr/>
        </p:nvSpPr>
        <p:spPr>
          <a:xfrm>
            <a:off x="2095500" y="5233987"/>
            <a:ext cx="4176713" cy="307975"/>
          </a:xfrm>
          <a:prstGeom prst="rect">
            <a:avLst/>
          </a:prstGeom>
          <a:solidFill>
            <a:schemeClr val="bg1">
              <a:lumMod val="65000"/>
            </a:schemeClr>
          </a:solidFill>
        </p:spPr>
        <p:txBody>
          <a:bodyPr rtlCol="1">
            <a:spAutoFit/>
          </a:bodyPr>
          <a:lstStyle/>
          <a:p>
            <a:pPr>
              <a:defRPr/>
            </a:pPr>
            <a:r>
              <a:rPr lang="he-IL" sz="1400" dirty="0">
                <a:solidFill>
                  <a:srgbClr val="002060"/>
                </a:solidFill>
              </a:rPr>
              <a:t>אם כך, מה שונה ספק כוח ממישר גל?</a:t>
            </a:r>
          </a:p>
        </p:txBody>
      </p:sp>
    </p:spTree>
    <p:extLst>
      <p:ext uri="{BB962C8B-B14F-4D97-AF65-F5344CB8AC3E}">
        <p14:creationId xmlns:p14="http://schemas.microsoft.com/office/powerpoint/2010/main" val="1823561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708025" y="0"/>
            <a:ext cx="5486400" cy="3086100"/>
          </a:xfrm>
        </p:spPr>
      </p:sp>
      <p:sp>
        <p:nvSpPr>
          <p:cNvPr id="4" name="מציין מיקום של מספר שקופית 3"/>
          <p:cNvSpPr>
            <a:spLocks noGrp="1"/>
          </p:cNvSpPr>
          <p:nvPr>
            <p:ph type="sldNum" sz="quarter" idx="10"/>
          </p:nvPr>
        </p:nvSpPr>
        <p:spPr>
          <a:xfrm>
            <a:off x="1588" y="8685213"/>
            <a:ext cx="2971800" cy="458787"/>
          </a:xfrm>
          <a:prstGeom prst="rect">
            <a:avLst/>
          </a:prstGeom>
        </p:spPr>
        <p:txBody>
          <a:bodyPr/>
          <a:lstStyle/>
          <a:p>
            <a:fld id="{F12F8595-D212-4FB1-A188-FFD54CA720AC}" type="slidenum">
              <a:rPr lang="he-IL" smtClean="0"/>
              <a:t>5</a:t>
            </a:fld>
            <a:endParaRPr lang="he-IL"/>
          </a:p>
        </p:txBody>
      </p:sp>
      <p:graphicFrame>
        <p:nvGraphicFramePr>
          <p:cNvPr id="9" name="טבלה 8"/>
          <p:cNvGraphicFramePr>
            <a:graphicFrameLocks noGrp="1"/>
          </p:cNvGraphicFramePr>
          <p:nvPr>
            <p:extLst>
              <p:ext uri="{D42A27DB-BD31-4B8C-83A1-F6EECF244321}">
                <p14:modId xmlns:p14="http://schemas.microsoft.com/office/powerpoint/2010/main" val="2448305002"/>
              </p:ext>
            </p:extLst>
          </p:nvPr>
        </p:nvGraphicFramePr>
        <p:xfrm>
          <a:off x="403958" y="3182523"/>
          <a:ext cx="6102350" cy="5794375"/>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4961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9618">
                <a:tc>
                  <a:txBody>
                    <a:bodyPr/>
                    <a:lstStyle/>
                    <a:p>
                      <a:pPr eaLnBrk="1" hangingPunct="1"/>
                      <a:r>
                        <a:rPr lang="he-IL" sz="1400" dirty="0" smtClean="0">
                          <a:solidFill>
                            <a:schemeClr val="tx1"/>
                          </a:solidFill>
                          <a:effectLst/>
                          <a:latin typeface="Arial" pitchFamily="34" charset="0"/>
                          <a:cs typeface="+mn-cs"/>
                        </a:rPr>
                        <a:t>סיכום ביניים</a:t>
                      </a:r>
                      <a:endParaRPr lang="en-US" sz="1400" dirty="0" smtClean="0">
                        <a:solidFill>
                          <a:schemeClr val="tx1"/>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095139">
                <a:tc>
                  <a:txBody>
                    <a:bodyPr/>
                    <a:lstStyle/>
                    <a:p>
                      <a:pPr marL="0" marR="0" indent="0" algn="r" defTabSz="914400" rtl="1" eaLnBrk="1" fontAlgn="base" latinLnBrk="0" hangingPunct="1">
                        <a:lnSpc>
                          <a:spcPct val="100000"/>
                        </a:lnSpc>
                        <a:spcBef>
                          <a:spcPct val="0"/>
                        </a:spcBef>
                        <a:spcAft>
                          <a:spcPct val="0"/>
                        </a:spcAft>
                        <a:buClrTx/>
                        <a:buSzTx/>
                        <a:buFontTx/>
                        <a:buNone/>
                        <a:tabLst/>
                        <a:defRPr/>
                      </a:pPr>
                      <a:r>
                        <a:rPr lang="he-IL" sz="1400" dirty="0" smtClean="0"/>
                        <a:t>עד כה הכרנו את תפקיד ספק הכוח</a:t>
                      </a:r>
                      <a:endParaRPr lang="en-US" sz="1400" dirty="0" smtClean="0"/>
                    </a:p>
                    <a:p>
                      <a:pPr>
                        <a:defRPr/>
                      </a:pPr>
                      <a:endParaRPr lang="he-IL" sz="1400" dirty="0" smtClean="0">
                        <a:cs typeface="+mj-cs"/>
                      </a:endParaRPr>
                    </a:p>
                    <a:p>
                      <a:pPr>
                        <a:defRPr/>
                      </a:pPr>
                      <a:endParaRPr lang="he-IL" sz="1400" dirty="0" smtClean="0">
                        <a:cs typeface="+mj-cs"/>
                      </a:endParaRPr>
                    </a:p>
                    <a:p>
                      <a:pPr>
                        <a:defRPr/>
                      </a:pPr>
                      <a:endParaRPr lang="he-IL" sz="1400" dirty="0" smtClean="0">
                        <a:cs typeface="+mj-cs"/>
                      </a:endParaRPr>
                    </a:p>
                    <a:p>
                      <a:pPr>
                        <a:defRPr/>
                      </a:pPr>
                      <a:endParaRPr lang="he-IL" sz="1400" dirty="0" smtClean="0">
                        <a:cs typeface="+mj-cs"/>
                      </a:endParaRPr>
                    </a:p>
                    <a:p>
                      <a:pPr marL="0" marR="0" indent="0" algn="r" defTabSz="914400" rtl="1" eaLnBrk="1" fontAlgn="base" latinLnBrk="0" hangingPunct="1">
                        <a:lnSpc>
                          <a:spcPct val="100000"/>
                        </a:lnSpc>
                        <a:spcBef>
                          <a:spcPct val="0"/>
                        </a:spcBef>
                        <a:spcAft>
                          <a:spcPct val="0"/>
                        </a:spcAft>
                        <a:buClrTx/>
                        <a:buSzTx/>
                        <a:buFontTx/>
                        <a:buNone/>
                        <a:tabLst/>
                        <a:defRPr/>
                      </a:pPr>
                      <a:r>
                        <a:rPr lang="he-IL" sz="1400" dirty="0" smtClean="0">
                          <a:cs typeface="+mn-cs"/>
                        </a:rPr>
                        <a:t>ת. לספק מתח ישר ולהגביל את הזרם במוצא.</a:t>
                      </a:r>
                    </a:p>
                    <a:p>
                      <a:pPr>
                        <a:defRPr/>
                      </a:pPr>
                      <a:endParaRPr lang="he-IL" sz="1400" dirty="0" smtClean="0">
                        <a:cs typeface="+mj-cs"/>
                      </a:endParaRPr>
                    </a:p>
                    <a:p>
                      <a:pPr>
                        <a:defRPr/>
                      </a:pPr>
                      <a:endParaRPr lang="he-IL" sz="1400" dirty="0" smtClean="0">
                        <a:cs typeface="+mj-cs"/>
                      </a:endParaRPr>
                    </a:p>
                    <a:p>
                      <a:pPr>
                        <a:defRPr/>
                      </a:pPr>
                      <a:r>
                        <a:rPr lang="he-IL" sz="1400" dirty="0" smtClean="0">
                          <a:cs typeface="+mn-cs"/>
                        </a:rPr>
                        <a:t>ת. ממיר מזרם חילופין לזרם ישר</a:t>
                      </a:r>
                    </a:p>
                    <a:p>
                      <a:pPr eaLnBrk="1" hangingPunct="1">
                        <a:buFont typeface="Wingdings" pitchFamily="2" charset="2"/>
                        <a:buNone/>
                        <a:defRPr/>
                      </a:pPr>
                      <a:endParaRPr lang="he-IL" sz="1400" kern="0" dirty="0" smtClean="0"/>
                    </a:p>
                    <a:p>
                      <a:pPr eaLnBrk="1" hangingPunct="1">
                        <a:buFont typeface="Wingdings" pitchFamily="2" charset="2"/>
                        <a:buNone/>
                        <a:defRPr/>
                      </a:pPr>
                      <a:endParaRPr lang="he-IL" sz="1400" kern="0" dirty="0" smtClean="0"/>
                    </a:p>
                    <a:p>
                      <a:pPr eaLnBrk="1" hangingPunct="1">
                        <a:buFont typeface="Wingdings" pitchFamily="2" charset="2"/>
                        <a:buNone/>
                        <a:defRPr/>
                      </a:pPr>
                      <a:endParaRPr lang="he-IL" sz="1400" kern="0" dirty="0" smtClean="0"/>
                    </a:p>
                    <a:p>
                      <a:pPr eaLnBrk="1" hangingPunct="1">
                        <a:buFont typeface="Wingdings" pitchFamily="2" charset="2"/>
                        <a:buNone/>
                        <a:defRPr/>
                      </a:pPr>
                      <a:endParaRPr lang="he-IL" sz="1400" kern="0" dirty="0" smtClean="0"/>
                    </a:p>
                    <a:p>
                      <a:pPr eaLnBrk="1" hangingPunct="1">
                        <a:buFont typeface="Wingdings" pitchFamily="2" charset="2"/>
                        <a:buNone/>
                        <a:defRPr/>
                      </a:pPr>
                      <a:endParaRPr lang="he-IL" sz="1400" kern="0" dirty="0" smtClean="0"/>
                    </a:p>
                    <a:p>
                      <a:pPr eaLnBrk="1" hangingPunct="1">
                        <a:buFont typeface="Wingdings" pitchFamily="2" charset="2"/>
                        <a:buNone/>
                        <a:defRPr/>
                      </a:pPr>
                      <a:endParaRPr lang="he-IL" sz="1400" kern="0" dirty="0" smtClean="0"/>
                    </a:p>
                    <a:p>
                      <a:pPr eaLnBrk="1" hangingPunct="1">
                        <a:buFont typeface="Wingdings" pitchFamily="2" charset="2"/>
                        <a:buNone/>
                        <a:defRPr/>
                      </a:pPr>
                      <a:endParaRPr lang="he-IL" sz="1400" kern="0" dirty="0" smtClean="0"/>
                    </a:p>
                    <a:p>
                      <a:pPr eaLnBrk="1" hangingPunct="1">
                        <a:buFont typeface="Wingdings" pitchFamily="2" charset="2"/>
                        <a:buNone/>
                        <a:defRPr/>
                      </a:pPr>
                      <a:endParaRPr lang="he-IL" sz="1400" kern="0" dirty="0" smtClean="0"/>
                    </a:p>
                    <a:p>
                      <a:pPr eaLnBrk="1" hangingPunct="1">
                        <a:buFont typeface="Wingdings" pitchFamily="2" charset="2"/>
                        <a:buNone/>
                        <a:defRPr/>
                      </a:pPr>
                      <a:r>
                        <a:rPr lang="he-IL" sz="1400" kern="0" dirty="0" smtClean="0"/>
                        <a:t>בהמשך השיעור נלמד על תפעול ואופן חיבור ספק הכוח, ואמצעי זהירות</a:t>
                      </a:r>
                      <a:endParaRPr lang="en-US" sz="1400" kern="0" dirty="0" smtClean="0"/>
                    </a:p>
                    <a:p>
                      <a:pPr marL="228600" indent="-228600" eaLnBrk="1" hangingPunct="1">
                        <a:defRPr/>
                      </a:pPr>
                      <a:endParaRPr lang="he-IL" sz="1400" b="1" dirty="0" smtClean="0">
                        <a:solidFill>
                          <a:srgbClr val="0000FF"/>
                        </a:solidFill>
                        <a:effectLst/>
                      </a:endParaRPr>
                    </a:p>
                    <a:p>
                      <a:pPr eaLnBrk="1" hangingPunct="1"/>
                      <a:endParaRPr lang="en-US" sz="1400" dirty="0" smtClean="0">
                        <a:solidFill>
                          <a:srgbClr val="FF0000"/>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חזרה על מהלך השיעור</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שאלות וידוא קליטה</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קישור להמשך השיעור</a:t>
                      </a: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0" name="TextBox 9"/>
          <p:cNvSpPr txBox="1"/>
          <p:nvPr/>
        </p:nvSpPr>
        <p:spPr>
          <a:xfrm>
            <a:off x="515303" y="3554730"/>
            <a:ext cx="936625" cy="307975"/>
          </a:xfrm>
          <a:prstGeom prst="rect">
            <a:avLst/>
          </a:prstGeom>
          <a:solidFill>
            <a:schemeClr val="bg1">
              <a:lumMod val="65000"/>
            </a:schemeClr>
          </a:solidFill>
        </p:spPr>
        <p:txBody>
          <a:bodyPr rtlCol="1">
            <a:spAutoFit/>
          </a:bodyPr>
          <a:lstStyle/>
          <a:p>
            <a:pPr>
              <a:defRPr/>
            </a:pPr>
            <a:r>
              <a:rPr lang="he-IL" sz="1400" dirty="0"/>
              <a:t>110 דק'</a:t>
            </a:r>
          </a:p>
        </p:txBody>
      </p:sp>
      <p:sp>
        <p:nvSpPr>
          <p:cNvPr id="11" name="TextBox 10"/>
          <p:cNvSpPr txBox="1"/>
          <p:nvPr/>
        </p:nvSpPr>
        <p:spPr>
          <a:xfrm>
            <a:off x="2244090" y="4562793"/>
            <a:ext cx="4167188"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מה תפקיד ספק הכוח?</a:t>
            </a:r>
          </a:p>
        </p:txBody>
      </p:sp>
      <p:sp>
        <p:nvSpPr>
          <p:cNvPr id="12" name="TextBox 11"/>
          <p:cNvSpPr txBox="1"/>
          <p:nvPr/>
        </p:nvSpPr>
        <p:spPr>
          <a:xfrm>
            <a:off x="2244090" y="5354955"/>
            <a:ext cx="4167188" cy="307975"/>
          </a:xfrm>
          <a:prstGeom prst="rect">
            <a:avLst/>
          </a:prstGeom>
          <a:solidFill>
            <a:schemeClr val="bg1">
              <a:lumMod val="65000"/>
            </a:schemeClr>
          </a:solidFill>
        </p:spPr>
        <p:txBody>
          <a:bodyPr rtlCol="1">
            <a:spAutoFit/>
          </a:bodyPr>
          <a:lstStyle/>
          <a:p>
            <a:pPr>
              <a:defRPr/>
            </a:pPr>
            <a:r>
              <a:rPr lang="he-IL" sz="1400" dirty="0">
                <a:solidFill>
                  <a:srgbClr val="002060"/>
                </a:solidFill>
                <a:cs typeface="+mn-cs"/>
              </a:rPr>
              <a:t>בין אילו סוגי זרמים מבצע ספק הכוח את ההמרה?</a:t>
            </a:r>
          </a:p>
        </p:txBody>
      </p:sp>
    </p:spTree>
    <p:extLst>
      <p:ext uri="{BB962C8B-B14F-4D97-AF65-F5344CB8AC3E}">
        <p14:creationId xmlns:p14="http://schemas.microsoft.com/office/powerpoint/2010/main" val="3844087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63575" y="0"/>
            <a:ext cx="5486400" cy="3086100"/>
          </a:xfrm>
        </p:spPr>
      </p:sp>
      <p:graphicFrame>
        <p:nvGraphicFramePr>
          <p:cNvPr id="4" name="טבלה 3"/>
          <p:cNvGraphicFramePr>
            <a:graphicFrameLocks noGrp="1"/>
          </p:cNvGraphicFramePr>
          <p:nvPr>
            <p:extLst>
              <p:ext uri="{D42A27DB-BD31-4B8C-83A1-F6EECF244321}">
                <p14:modId xmlns:p14="http://schemas.microsoft.com/office/powerpoint/2010/main" val="1777778947"/>
              </p:ext>
            </p:extLst>
          </p:nvPr>
        </p:nvGraphicFramePr>
        <p:xfrm>
          <a:off x="355600" y="3347561"/>
          <a:ext cx="6102350" cy="5794375"/>
        </p:xfrm>
        <a:graphic>
          <a:graphicData uri="http://schemas.openxmlformats.org/drawingml/2006/table">
            <a:tbl>
              <a:tblPr rtl="1"/>
              <a:tblGrid>
                <a:gridCol w="4754035">
                  <a:extLst>
                    <a:ext uri="{9D8B030D-6E8A-4147-A177-3AD203B41FA5}">
                      <a16:colId xmlns:a16="http://schemas.microsoft.com/office/drawing/2014/main" val="20000"/>
                    </a:ext>
                  </a:extLst>
                </a:gridCol>
                <a:gridCol w="1348315">
                  <a:extLst>
                    <a:ext uri="{9D8B030D-6E8A-4147-A177-3AD203B41FA5}">
                      <a16:colId xmlns:a16="http://schemas.microsoft.com/office/drawing/2014/main" val="20001"/>
                    </a:ext>
                  </a:extLst>
                </a:gridCol>
              </a:tblGrid>
              <a:tr h="34961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444757">
                <a:tc>
                  <a:txBody>
                    <a:bodyPr/>
                    <a:lstStyle/>
                    <a:p>
                      <a:pPr eaLnBrk="1" hangingPunct="1"/>
                      <a:endParaRPr lang="en-US" sz="1400" dirty="0" smtClean="0">
                        <a:solidFill>
                          <a:schemeClr val="tx1"/>
                        </a:solidFill>
                        <a:effectLst/>
                        <a:latin typeface="Arial" pitchFamily="34" charset="0"/>
                        <a:cs typeface="+mn-cs"/>
                      </a:endParaRPr>
                    </a:p>
                    <a:p>
                      <a:pPr eaLnBrk="1" hangingPunct="1">
                        <a:defRPr/>
                      </a:pPr>
                      <a:endParaRPr lang="he-IL" sz="1400" u="sng" dirty="0" smtClean="0">
                        <a:effectLst/>
                      </a:endParaRPr>
                    </a:p>
                    <a:p>
                      <a:pPr eaLnBrk="1" hangingPunct="1">
                        <a:defRPr/>
                      </a:pPr>
                      <a:endParaRPr lang="he-IL" sz="1400" dirty="0" smtClean="0">
                        <a:effectLst/>
                      </a:endParaRPr>
                    </a:p>
                    <a:p>
                      <a:pPr eaLnBrk="1" hangingPunct="1">
                        <a:defRPr/>
                      </a:pPr>
                      <a:r>
                        <a:rPr lang="he-IL" sz="1400" b="1" dirty="0" smtClean="0">
                          <a:effectLst/>
                        </a:rPr>
                        <a:t> </a:t>
                      </a:r>
                    </a:p>
                    <a:p>
                      <a:pPr eaLnBrk="1" hangingPunct="1">
                        <a:defRPr/>
                      </a:pPr>
                      <a:endParaRPr lang="he-IL" sz="1400" b="1" dirty="0" smtClean="0">
                        <a:effectLst/>
                      </a:endParaRPr>
                    </a:p>
                    <a:p>
                      <a:pPr eaLnBrk="1" hangingPunct="1">
                        <a:defRPr/>
                      </a:pPr>
                      <a:r>
                        <a:rPr lang="he-IL" sz="1400" b="0" dirty="0" smtClean="0">
                          <a:effectLst/>
                        </a:rPr>
                        <a:t>נעבור</a:t>
                      </a:r>
                      <a:r>
                        <a:rPr lang="he-IL" sz="1400" b="0" baseline="0" dirty="0" smtClean="0">
                          <a:effectLst/>
                        </a:rPr>
                        <a:t> על שני הבוררים שקיימים בספק הכוח:</a:t>
                      </a:r>
                      <a:endParaRPr lang="he-IL" sz="1400" b="0" dirty="0" smtClean="0">
                        <a:effectLst/>
                      </a:endParaRPr>
                    </a:p>
                    <a:p>
                      <a:pPr eaLnBrk="1" hangingPunct="1">
                        <a:defRPr/>
                      </a:pPr>
                      <a:endParaRPr lang="en-US" sz="1400" u="sng" dirty="0" smtClean="0">
                        <a:effectLst/>
                      </a:endParaRPr>
                    </a:p>
                    <a:p>
                      <a:pPr eaLnBrk="1" hangingPunct="1">
                        <a:defRPr/>
                      </a:pPr>
                      <a:r>
                        <a:rPr lang="he-IL" sz="1400" u="sng" dirty="0" smtClean="0">
                          <a:effectLst/>
                        </a:rPr>
                        <a:t>בורר </a:t>
                      </a:r>
                      <a:r>
                        <a:rPr lang="en-US" sz="1400" u="sng" dirty="0" smtClean="0">
                          <a:effectLst/>
                        </a:rPr>
                        <a:t>Voltage </a:t>
                      </a:r>
                      <a:r>
                        <a:rPr lang="en-US" sz="1400" u="sng" dirty="0" err="1" smtClean="0">
                          <a:effectLst/>
                        </a:rPr>
                        <a:t>Adj</a:t>
                      </a:r>
                      <a:r>
                        <a:rPr lang="he-IL" sz="1400" u="sng" dirty="0" smtClean="0">
                          <a:effectLst/>
                        </a:rPr>
                        <a:t>-</a:t>
                      </a:r>
                      <a:r>
                        <a:rPr lang="he-IL" sz="1400" dirty="0" smtClean="0">
                          <a:effectLst/>
                        </a:rPr>
                        <a:t> בורר הקובע את מתח היציאה:</a:t>
                      </a:r>
                    </a:p>
                    <a:p>
                      <a:pPr eaLnBrk="1" hangingPunct="1">
                        <a:defRPr/>
                      </a:pPr>
                      <a:r>
                        <a:rPr lang="he-IL" sz="1400" dirty="0" smtClean="0">
                          <a:effectLst/>
                        </a:rPr>
                        <a:t>בשביל לאפס אותו אנו מסובבים את הבורר נגד כיוון </a:t>
                      </a:r>
                    </a:p>
                    <a:p>
                      <a:pPr eaLnBrk="1" hangingPunct="1">
                        <a:defRPr/>
                      </a:pPr>
                      <a:r>
                        <a:rPr lang="he-IL" sz="1400" dirty="0" smtClean="0">
                          <a:effectLst/>
                        </a:rPr>
                        <a:t>השעון, ובשביל לקבוע את המתח הרצוי אנו מסובבים</a:t>
                      </a:r>
                    </a:p>
                    <a:p>
                      <a:pPr eaLnBrk="1" hangingPunct="1">
                        <a:defRPr/>
                      </a:pPr>
                      <a:r>
                        <a:rPr lang="he-IL" sz="1400" dirty="0" smtClean="0">
                          <a:effectLst/>
                        </a:rPr>
                        <a:t>עם כיוון השעון.</a:t>
                      </a:r>
                      <a:r>
                        <a:rPr lang="en-US" sz="1400" dirty="0" smtClean="0">
                          <a:effectLst/>
                        </a:rPr>
                        <a:t/>
                      </a:r>
                      <a:br>
                        <a:rPr lang="en-US" sz="1400" dirty="0" smtClean="0">
                          <a:effectLst/>
                        </a:rPr>
                      </a:b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r>
                        <a:rPr lang="he-IL" sz="1400" u="sng" dirty="0" smtClean="0">
                          <a:effectLst/>
                        </a:rPr>
                        <a:t>בורר </a:t>
                      </a:r>
                      <a:r>
                        <a:rPr lang="en-US" sz="1400" u="sng" dirty="0" smtClean="0">
                          <a:effectLst/>
                        </a:rPr>
                        <a:t>Current Limit</a:t>
                      </a:r>
                      <a:r>
                        <a:rPr lang="he-IL" sz="1400" u="sng" dirty="0" smtClean="0">
                          <a:effectLst/>
                        </a:rPr>
                        <a:t>-</a:t>
                      </a:r>
                      <a:r>
                        <a:rPr lang="he-IL" sz="1400" dirty="0" smtClean="0">
                          <a:effectLst/>
                        </a:rPr>
                        <a:t> בורר המשמש להגבלת זרם</a:t>
                      </a:r>
                    </a:p>
                    <a:p>
                      <a:pPr eaLnBrk="1" hangingPunct="1">
                        <a:defRPr/>
                      </a:pPr>
                      <a:r>
                        <a:rPr lang="he-IL" sz="1400" dirty="0" smtClean="0">
                          <a:effectLst/>
                        </a:rPr>
                        <a:t>מוצא: בשביל לאפס אותו אנו מסובבים את הבורר נגד</a:t>
                      </a:r>
                    </a:p>
                    <a:p>
                      <a:pPr eaLnBrk="1" hangingPunct="1">
                        <a:defRPr/>
                      </a:pPr>
                      <a:r>
                        <a:rPr lang="he-IL" sz="1400" dirty="0" smtClean="0">
                          <a:effectLst/>
                        </a:rPr>
                        <a:t>כיוון השעון, ובשביל לקבוע את המתח הרצוי אנו מסובבים</a:t>
                      </a:r>
                    </a:p>
                    <a:p>
                      <a:pPr eaLnBrk="1" hangingPunct="1">
                        <a:defRPr/>
                      </a:pPr>
                      <a:r>
                        <a:rPr lang="he-IL" sz="1400" dirty="0" smtClean="0">
                          <a:effectLst/>
                        </a:rPr>
                        <a:t>עם כיוון השעון.</a:t>
                      </a:r>
                    </a:p>
                    <a:p>
                      <a:pPr eaLnBrk="1" hangingPunct="1">
                        <a:defRPr/>
                      </a:pPr>
                      <a:endParaRPr lang="en-US" sz="1400" dirty="0" smtClean="0">
                        <a:effectLst/>
                      </a:endParaRPr>
                    </a:p>
                    <a:p>
                      <a:pPr eaLnBrk="1" hangingPunct="1">
                        <a:defRPr/>
                      </a:pPr>
                      <a:endParaRPr lang="en-US"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endParaRPr lang="en-US" sz="1400" dirty="0" smtClean="0">
                        <a:solidFill>
                          <a:srgbClr val="FF0000"/>
                        </a:solidFill>
                        <a:effectLst/>
                        <a:latin typeface="Arial" pitchFamily="34" charset="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 name="Text Box 4"/>
          <p:cNvSpPr txBox="1">
            <a:spLocks noChangeArrowheads="1"/>
          </p:cNvSpPr>
          <p:nvPr/>
        </p:nvSpPr>
        <p:spPr bwMode="auto">
          <a:xfrm>
            <a:off x="1955164" y="3974465"/>
            <a:ext cx="4452938" cy="523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r>
              <a:rPr lang="he-IL" sz="1400" dirty="0" smtClean="0"/>
              <a:t>החניך יחזור על תפקיד שני הבוררים והמפסק בספק הכוח </a:t>
            </a:r>
            <a:r>
              <a:rPr lang="en-US" sz="1400" dirty="0" smtClean="0"/>
              <a:t>SR3610</a:t>
            </a:r>
            <a:r>
              <a:rPr lang="he-IL" sz="1400" dirty="0" smtClean="0"/>
              <a:t>.</a:t>
            </a:r>
            <a:endParaRPr lang="en-US" sz="1400" u="dbl" dirty="0" smtClean="0"/>
          </a:p>
        </p:txBody>
      </p:sp>
      <p:pic>
        <p:nvPicPr>
          <p:cNvPr id="6" name="Picture 13" descr="בורר מתח"/>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5389" y="5904230"/>
            <a:ext cx="720725" cy="68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7" descr="בורר זרם"/>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5389" y="7451726"/>
            <a:ext cx="722313"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6700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720725" y="0"/>
            <a:ext cx="5486400" cy="3086100"/>
          </a:xfrm>
        </p:spPr>
      </p:sp>
      <p:graphicFrame>
        <p:nvGraphicFramePr>
          <p:cNvPr id="4" name="טבלה 3"/>
          <p:cNvGraphicFramePr>
            <a:graphicFrameLocks noGrp="1"/>
          </p:cNvGraphicFramePr>
          <p:nvPr>
            <p:extLst>
              <p:ext uri="{D42A27DB-BD31-4B8C-83A1-F6EECF244321}">
                <p14:modId xmlns:p14="http://schemas.microsoft.com/office/powerpoint/2010/main" val="1062304169"/>
              </p:ext>
            </p:extLst>
          </p:nvPr>
        </p:nvGraphicFramePr>
        <p:xfrm>
          <a:off x="588961" y="3415714"/>
          <a:ext cx="6102350" cy="5319346"/>
        </p:xfrm>
        <a:graphic>
          <a:graphicData uri="http://schemas.openxmlformats.org/drawingml/2006/table">
            <a:tbl>
              <a:tblPr rtl="1"/>
              <a:tblGrid>
                <a:gridCol w="4895304">
                  <a:extLst>
                    <a:ext uri="{9D8B030D-6E8A-4147-A177-3AD203B41FA5}">
                      <a16:colId xmlns:a16="http://schemas.microsoft.com/office/drawing/2014/main" val="20000"/>
                    </a:ext>
                  </a:extLst>
                </a:gridCol>
                <a:gridCol w="1207046">
                  <a:extLst>
                    <a:ext uri="{9D8B030D-6E8A-4147-A177-3AD203B41FA5}">
                      <a16:colId xmlns:a16="http://schemas.microsoft.com/office/drawing/2014/main" val="20001"/>
                    </a:ext>
                  </a:extLst>
                </a:gridCol>
              </a:tblGrid>
              <a:tr h="365624">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37" marB="681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37" marB="681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53722">
                <a:tc>
                  <a:txBody>
                    <a:bodyPr/>
                    <a:lstStyle/>
                    <a:p>
                      <a:pPr eaLnBrk="1" hangingPunct="1">
                        <a:defRPr/>
                      </a:pPr>
                      <a:endParaRPr lang="he-IL" sz="1400" u="sng" dirty="0" smtClean="0">
                        <a:effectLst/>
                      </a:endParaRPr>
                    </a:p>
                    <a:p>
                      <a:pPr eaLnBrk="1" hangingPunct="1">
                        <a:defRPr/>
                      </a:pPr>
                      <a:endParaRPr lang="he-IL" sz="1400" dirty="0" smtClean="0">
                        <a:effectLst/>
                      </a:endParaRPr>
                    </a:p>
                    <a:p>
                      <a:pPr eaLnBrk="1" hangingPunct="1">
                        <a:defRPr/>
                      </a:pPr>
                      <a:r>
                        <a:rPr lang="he-IL" sz="1400" b="1" dirty="0" smtClean="0">
                          <a:effectLst/>
                        </a:rPr>
                        <a:t> </a:t>
                      </a:r>
                    </a:p>
                    <a:p>
                      <a:pPr eaLnBrk="1" hangingPunct="1">
                        <a:defRPr/>
                      </a:pPr>
                      <a:r>
                        <a:rPr lang="he-IL" sz="1400" u="none" dirty="0" smtClean="0">
                          <a:effectLst/>
                        </a:rPr>
                        <a:t>ההגדרה של מתח היא </a:t>
                      </a:r>
                      <a:r>
                        <a:rPr lang="he-IL" sz="1400" dirty="0" smtClean="0">
                          <a:effectLst/>
                        </a:rPr>
                        <a:t>הפרש פוטנציאלים בין שתי נקודות. </a:t>
                      </a:r>
                    </a:p>
                    <a:p>
                      <a:pPr eaLnBrk="1" hangingPunct="1">
                        <a:defRPr/>
                      </a:pPr>
                      <a:r>
                        <a:rPr lang="he-IL" sz="1400" dirty="0" smtClean="0">
                          <a:effectLst/>
                        </a:rPr>
                        <a:t>לכן, המחבר האדום שזהו בעצם המחבר החיובי (+) משמש כפוטנציאל חיובי ביחס למחבר השחור, ומכן המחבר השחור הוא פוטנציאל שלילי ביחס למחבר האדום.</a:t>
                      </a:r>
                    </a:p>
                    <a:p>
                      <a:pPr eaLnBrk="1" hangingPunct="1">
                        <a:defRPr/>
                      </a:pPr>
                      <a:endParaRPr lang="he-IL" sz="1400" dirty="0" smtClean="0">
                        <a:effectLst/>
                      </a:endParaRPr>
                    </a:p>
                    <a:p>
                      <a:pPr eaLnBrk="1" hangingPunct="1">
                        <a:defRPr/>
                      </a:pPr>
                      <a:r>
                        <a:rPr lang="he-IL" sz="1400" dirty="0" smtClean="0">
                          <a:effectLst/>
                        </a:rPr>
                        <a:t>המחבר</a:t>
                      </a:r>
                      <a:r>
                        <a:rPr lang="he-IL" sz="1400" baseline="0" dirty="0" smtClean="0">
                          <a:effectLst/>
                        </a:rPr>
                        <a:t> השחור הוא האדמה של המעגל הפנימי של ספק הכוח.</a:t>
                      </a:r>
                      <a:endParaRPr lang="he-IL" sz="1400" dirty="0" smtClean="0">
                        <a:effectLst/>
                      </a:endParaRPr>
                    </a:p>
                    <a:p>
                      <a:pPr eaLnBrk="1" hangingPunct="1">
                        <a:defRPr/>
                      </a:pPr>
                      <a:r>
                        <a:rPr lang="he-IL" sz="1400" dirty="0" smtClean="0">
                          <a:effectLst/>
                        </a:rPr>
                        <a:t>אז כאשר אנו צריכים לספק מתח מסוים למעגל אנו נחבר את כניסת המתח של המעגל למחבר האדום ואת כניסת האדמה נחבר למחבר השחור המשמש כ"אדמה צפה" (זאת אינה אדמה, הארקה, אלא ביחס להדק החיובי היא משמשת אדמה).</a:t>
                      </a: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r>
                        <a:rPr lang="he-IL" sz="1400" dirty="0" smtClean="0">
                          <a:effectLst/>
                        </a:rPr>
                        <a:t>המחבר הצהוב (</a:t>
                      </a:r>
                      <a:r>
                        <a:rPr lang="en-US" sz="1400" dirty="0" smtClean="0">
                          <a:effectLst/>
                        </a:rPr>
                        <a:t>GND</a:t>
                      </a:r>
                      <a:r>
                        <a:rPr lang="he-IL" sz="1400" dirty="0" smtClean="0">
                          <a:effectLst/>
                        </a:rPr>
                        <a:t>) משמש אותנו להארקה</a:t>
                      </a:r>
                      <a:r>
                        <a:rPr lang="he-IL" sz="1400" baseline="0" dirty="0" smtClean="0">
                          <a:effectLst/>
                        </a:rPr>
                        <a:t> דרך השקע.</a:t>
                      </a:r>
                      <a:endParaRPr lang="he-IL" sz="1400" dirty="0" smtClean="0">
                        <a:effectLst/>
                      </a:endParaRPr>
                    </a:p>
                    <a:p>
                      <a:pPr eaLnBrk="1" hangingPunct="1">
                        <a:defRPr/>
                      </a:pPr>
                      <a:r>
                        <a:rPr lang="he-IL" sz="1400" dirty="0" smtClean="0">
                          <a:effectLst/>
                        </a:rPr>
                        <a:t>ישנם מעגלים שידרשו חיבור למתח, לאדמה ולאדמה בשביל הארקה.</a:t>
                      </a:r>
                      <a:endParaRPr lang="en-US" sz="1400" dirty="0" smtClean="0">
                        <a:effectLst/>
                      </a:endParaRPr>
                    </a:p>
                    <a:p>
                      <a:pPr eaLnBrk="1" hangingPunct="1">
                        <a:defRPr/>
                      </a:pPr>
                      <a:r>
                        <a:rPr lang="he-IL" sz="1400" dirty="0" smtClean="0">
                          <a:effectLst/>
                        </a:rPr>
                        <a:t> </a:t>
                      </a:r>
                    </a:p>
                  </a:txBody>
                  <a:tcPr marL="61360" marR="61360" marT="68137" marB="681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37" marB="681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 name="TextBox 4"/>
          <p:cNvSpPr txBox="1"/>
          <p:nvPr/>
        </p:nvSpPr>
        <p:spPr>
          <a:xfrm>
            <a:off x="2085974" y="6770687"/>
            <a:ext cx="4175125" cy="523875"/>
          </a:xfrm>
          <a:prstGeom prst="rect">
            <a:avLst/>
          </a:prstGeom>
          <a:solidFill>
            <a:schemeClr val="bg1">
              <a:lumMod val="65000"/>
            </a:schemeClr>
          </a:solidFill>
        </p:spPr>
        <p:txBody>
          <a:bodyPr rtlCol="1">
            <a:spAutoFit/>
          </a:bodyPr>
          <a:lstStyle/>
          <a:p>
            <a:pPr>
              <a:defRPr/>
            </a:pPr>
            <a:r>
              <a:rPr lang="he-IL" sz="1400" dirty="0">
                <a:solidFill>
                  <a:srgbClr val="002060"/>
                </a:solidFill>
              </a:rPr>
              <a:t>אם המחבר השחור הוא הארקה של המעגל הפנימי של ספק הכוח, לאן מתחברת הארקה של המחבר הצהוב?</a:t>
            </a:r>
          </a:p>
        </p:txBody>
      </p:sp>
      <p:sp>
        <p:nvSpPr>
          <p:cNvPr id="6" name="Text Box 4"/>
          <p:cNvSpPr txBox="1">
            <a:spLocks noChangeArrowheads="1"/>
          </p:cNvSpPr>
          <p:nvPr/>
        </p:nvSpPr>
        <p:spPr bwMode="auto">
          <a:xfrm>
            <a:off x="2004217" y="3861118"/>
            <a:ext cx="4338638" cy="523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30000"/>
              </a:spcBef>
              <a:defRPr/>
            </a:pPr>
            <a:r>
              <a:rPr lang="he-IL" sz="1400" dirty="0">
                <a:latin typeface="Times New Roman" pitchFamily="18" charset="0"/>
                <a:cs typeface="+mn-cs"/>
              </a:rPr>
              <a:t>החניך יציין את תפקידי שלושת החיבורים בספק הכוח </a:t>
            </a:r>
            <a:r>
              <a:rPr lang="en-US" sz="1400" dirty="0">
                <a:latin typeface="Times New Roman" pitchFamily="18" charset="0"/>
                <a:cs typeface="+mn-cs"/>
              </a:rPr>
              <a:t>SR3610.</a:t>
            </a:r>
          </a:p>
        </p:txBody>
      </p:sp>
    </p:spTree>
    <p:extLst>
      <p:ext uri="{BB962C8B-B14F-4D97-AF65-F5344CB8AC3E}">
        <p14:creationId xmlns:p14="http://schemas.microsoft.com/office/powerpoint/2010/main" val="3710273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74688" y="0"/>
            <a:ext cx="5486400" cy="3086100"/>
          </a:xfrm>
        </p:spPr>
      </p:sp>
      <p:graphicFrame>
        <p:nvGraphicFramePr>
          <p:cNvPr id="4" name="טבלה 3"/>
          <p:cNvGraphicFramePr>
            <a:graphicFrameLocks noGrp="1"/>
          </p:cNvGraphicFramePr>
          <p:nvPr>
            <p:extLst>
              <p:ext uri="{D42A27DB-BD31-4B8C-83A1-F6EECF244321}">
                <p14:modId xmlns:p14="http://schemas.microsoft.com/office/powerpoint/2010/main" val="1921907027"/>
              </p:ext>
            </p:extLst>
          </p:nvPr>
        </p:nvGraphicFramePr>
        <p:xfrm>
          <a:off x="674688" y="3309938"/>
          <a:ext cx="6102350" cy="5577972"/>
        </p:xfrm>
        <a:graphic>
          <a:graphicData uri="http://schemas.openxmlformats.org/drawingml/2006/table">
            <a:tbl>
              <a:tblPr rtl="1"/>
              <a:tblGrid>
                <a:gridCol w="4838154">
                  <a:extLst>
                    <a:ext uri="{9D8B030D-6E8A-4147-A177-3AD203B41FA5}">
                      <a16:colId xmlns:a16="http://schemas.microsoft.com/office/drawing/2014/main" val="20000"/>
                    </a:ext>
                  </a:extLst>
                </a:gridCol>
                <a:gridCol w="1264196">
                  <a:extLst>
                    <a:ext uri="{9D8B030D-6E8A-4147-A177-3AD203B41FA5}">
                      <a16:colId xmlns:a16="http://schemas.microsoft.com/office/drawing/2014/main" val="20001"/>
                    </a:ext>
                  </a:extLst>
                </a:gridCol>
              </a:tblGrid>
              <a:tr h="31994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4" marB="681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4" marB="681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228364">
                <a:tc>
                  <a:txBody>
                    <a:bodyPr/>
                    <a:lstStyle/>
                    <a:p>
                      <a:pPr eaLnBrk="1" hangingPunct="1">
                        <a:defRPr/>
                      </a:pPr>
                      <a:endParaRPr lang="he-IL" sz="1400" u="sng" dirty="0" smtClean="0">
                        <a:effectLst/>
                      </a:endParaRPr>
                    </a:p>
                    <a:p>
                      <a:pPr eaLnBrk="1" hangingPunct="1">
                        <a:lnSpc>
                          <a:spcPct val="90000"/>
                        </a:lnSpc>
                        <a:defRPr/>
                      </a:pPr>
                      <a:endParaRPr lang="he-IL" sz="1400" dirty="0" smtClean="0">
                        <a:effectLst/>
                      </a:endParaRPr>
                    </a:p>
                    <a:p>
                      <a:pPr eaLnBrk="1" hangingPunct="1">
                        <a:lnSpc>
                          <a:spcPct val="90000"/>
                        </a:lnSpc>
                        <a:defRPr/>
                      </a:pPr>
                      <a:r>
                        <a:rPr lang="he-IL" sz="1400" b="1" dirty="0" smtClean="0">
                          <a:effectLst/>
                        </a:rPr>
                        <a:t> </a:t>
                      </a:r>
                    </a:p>
                    <a:p>
                      <a:pPr eaLnBrk="1" hangingPunct="1">
                        <a:lnSpc>
                          <a:spcPct val="90000"/>
                        </a:lnSpc>
                        <a:defRPr/>
                      </a:pPr>
                      <a:endParaRPr lang="he-IL" sz="1400" b="1" dirty="0" smtClean="0">
                        <a:effectLst/>
                      </a:endParaRPr>
                    </a:p>
                    <a:p>
                      <a:pPr eaLnBrk="1" hangingPunct="1">
                        <a:lnSpc>
                          <a:spcPct val="90000"/>
                        </a:lnSpc>
                        <a:defRPr/>
                      </a:pPr>
                      <a:endParaRPr lang="he-IL" sz="1400" u="sng" dirty="0" smtClean="0">
                        <a:effectLst/>
                      </a:endParaRPr>
                    </a:p>
                    <a:p>
                      <a:pPr eaLnBrk="1" hangingPunct="1">
                        <a:lnSpc>
                          <a:spcPct val="90000"/>
                        </a:lnSpc>
                        <a:defRPr/>
                      </a:pPr>
                      <a:r>
                        <a:rPr lang="he-IL" sz="1400" b="1" u="none" dirty="0" smtClean="0">
                          <a:effectLst/>
                        </a:rPr>
                        <a:t>מפסק </a:t>
                      </a:r>
                      <a:r>
                        <a:rPr lang="en-US" sz="1400" b="1" u="none" dirty="0" smtClean="0">
                          <a:effectLst/>
                        </a:rPr>
                        <a:t>Single/Parallel</a:t>
                      </a:r>
                      <a:r>
                        <a:rPr lang="he-IL" sz="1400" b="1" u="none" dirty="0" smtClean="0">
                          <a:effectLst/>
                        </a:rPr>
                        <a:t>: </a:t>
                      </a:r>
                      <a:r>
                        <a:rPr lang="he-IL" sz="1400" b="0" u="none" dirty="0" smtClean="0">
                          <a:effectLst/>
                        </a:rPr>
                        <a:t>למפסק </a:t>
                      </a:r>
                      <a:r>
                        <a:rPr lang="he-IL" sz="1400" dirty="0" smtClean="0">
                          <a:effectLst/>
                        </a:rPr>
                        <a:t>זה יש שני מצבים:</a:t>
                      </a:r>
                    </a:p>
                    <a:p>
                      <a:pPr eaLnBrk="1" hangingPunct="1">
                        <a:lnSpc>
                          <a:spcPct val="90000"/>
                        </a:lnSpc>
                        <a:defRPr/>
                      </a:pPr>
                      <a:r>
                        <a:rPr lang="he-IL" sz="1400" dirty="0" smtClean="0">
                          <a:effectLst/>
                        </a:rPr>
                        <a:t>1. כאשר המפסק על מצב </a:t>
                      </a:r>
                      <a:r>
                        <a:rPr lang="en-US" sz="1400" dirty="0" smtClean="0">
                          <a:effectLst/>
                        </a:rPr>
                        <a:t>Single</a:t>
                      </a:r>
                      <a:r>
                        <a:rPr lang="he-IL" sz="1400" dirty="0" smtClean="0">
                          <a:effectLst/>
                        </a:rPr>
                        <a:t> המשתמש צריך לכוון את הערוצים</a:t>
                      </a:r>
                      <a:r>
                        <a:rPr lang="he-IL" sz="1400" baseline="0" dirty="0" smtClean="0">
                          <a:effectLst/>
                        </a:rPr>
                        <a:t> </a:t>
                      </a:r>
                      <a:r>
                        <a:rPr lang="he-IL" sz="1400" dirty="0" smtClean="0">
                          <a:effectLst/>
                        </a:rPr>
                        <a:t>כל אחד בפני עצמו.</a:t>
                      </a:r>
                    </a:p>
                    <a:p>
                      <a:pPr eaLnBrk="1" hangingPunct="1">
                        <a:lnSpc>
                          <a:spcPct val="90000"/>
                        </a:lnSpc>
                        <a:defRPr/>
                      </a:pPr>
                      <a:r>
                        <a:rPr lang="he-IL" sz="1400" dirty="0" smtClean="0">
                          <a:effectLst/>
                        </a:rPr>
                        <a:t>2. כאשר המספק על מצב </a:t>
                      </a:r>
                      <a:r>
                        <a:rPr lang="en-US" sz="1400" dirty="0" smtClean="0">
                          <a:effectLst/>
                        </a:rPr>
                        <a:t>Parallel</a:t>
                      </a:r>
                      <a:r>
                        <a:rPr lang="he-IL" sz="1400" dirty="0" smtClean="0">
                          <a:effectLst/>
                        </a:rPr>
                        <a:t> המשתמש צריך לכוון רק ערוץ ה-</a:t>
                      </a:r>
                      <a:r>
                        <a:rPr lang="en-US" sz="1400" dirty="0" smtClean="0">
                          <a:effectLst/>
                        </a:rPr>
                        <a:t>Master</a:t>
                      </a:r>
                      <a:r>
                        <a:rPr lang="he-IL" sz="1400" dirty="0" smtClean="0">
                          <a:effectLst/>
                        </a:rPr>
                        <a:t> ושני הערוצים מתכווננים ע"י.</a:t>
                      </a:r>
                      <a:r>
                        <a:rPr lang="he-IL" sz="1400" u="sng" dirty="0" smtClean="0">
                          <a:effectLst/>
                        </a:rPr>
                        <a:t> </a:t>
                      </a:r>
                    </a:p>
                    <a:p>
                      <a:pPr eaLnBrk="1" hangingPunct="1">
                        <a:lnSpc>
                          <a:spcPct val="90000"/>
                        </a:lnSpc>
                        <a:defRPr/>
                      </a:pPr>
                      <a:endParaRPr lang="he-IL" sz="1400" u="sng" dirty="0" smtClean="0">
                        <a:effectLst/>
                      </a:endParaRPr>
                    </a:p>
                    <a:p>
                      <a:pPr eaLnBrk="1" hangingPunct="1">
                        <a:lnSpc>
                          <a:spcPct val="90000"/>
                        </a:lnSpc>
                        <a:buFontTx/>
                        <a:buNone/>
                        <a:defRPr/>
                      </a:pPr>
                      <a:r>
                        <a:rPr lang="he-IL" sz="1400" b="1" u="none" dirty="0" smtClean="0">
                          <a:effectLst/>
                        </a:rPr>
                        <a:t>לחצן </a:t>
                      </a:r>
                      <a:r>
                        <a:rPr lang="en-US" sz="1400" b="1" u="none" dirty="0" smtClean="0">
                          <a:effectLst/>
                        </a:rPr>
                        <a:t>Short</a:t>
                      </a:r>
                      <a:r>
                        <a:rPr lang="he-IL" sz="1400" b="1" u="none" dirty="0" smtClean="0">
                          <a:effectLst/>
                        </a:rPr>
                        <a:t>: </a:t>
                      </a:r>
                      <a:r>
                        <a:rPr lang="he-IL" sz="1400" dirty="0" smtClean="0">
                          <a:effectLst/>
                        </a:rPr>
                        <a:t>כאשר לוחצים על לחצן זה אנו בעצם מבצעים פעולה פנימית של קיצור בין יציאת ה- (+) של הספק ליציאת ה- (- ) של הספק ואז יהיה אפשרי לראות את הגבלת הזרם המקסימאלי של</a:t>
                      </a:r>
                      <a:r>
                        <a:rPr lang="he-IL" sz="1400" baseline="0" dirty="0" smtClean="0">
                          <a:effectLst/>
                        </a:rPr>
                        <a:t> </a:t>
                      </a:r>
                      <a:r>
                        <a:rPr lang="he-IL" sz="1400" dirty="0" smtClean="0">
                          <a:effectLst/>
                        </a:rPr>
                        <a:t>הספק.</a:t>
                      </a:r>
                    </a:p>
                    <a:p>
                      <a:pPr eaLnBrk="1" hangingPunct="1">
                        <a:lnSpc>
                          <a:spcPct val="90000"/>
                        </a:lnSpc>
                        <a:defRPr/>
                      </a:pPr>
                      <a:endParaRPr lang="he-IL" sz="1400" u="sng" dirty="0" smtClean="0">
                        <a:effectLst/>
                      </a:endParaRPr>
                    </a:p>
                    <a:p>
                      <a:pPr eaLnBrk="1" hangingPunct="1">
                        <a:lnSpc>
                          <a:spcPct val="90000"/>
                        </a:lnSpc>
                        <a:defRPr/>
                      </a:pPr>
                      <a:endParaRPr lang="en-US" sz="1400" dirty="0" smtClean="0">
                        <a:effectLst/>
                      </a:endParaRPr>
                    </a:p>
                    <a:p>
                      <a:pPr eaLnBrk="1" hangingPunct="1">
                        <a:lnSpc>
                          <a:spcPct val="90000"/>
                        </a:lnSpc>
                        <a:defRPr/>
                      </a:pPr>
                      <a:r>
                        <a:rPr lang="he-IL" sz="1400" dirty="0" smtClean="0">
                          <a:effectLst/>
                        </a:rPr>
                        <a:t> </a:t>
                      </a:r>
                    </a:p>
                    <a:p>
                      <a:pPr eaLnBrk="1" hangingPunct="1">
                        <a:lnSpc>
                          <a:spcPct val="90000"/>
                        </a:lnSpc>
                        <a:defRPr/>
                      </a:pPr>
                      <a:endParaRPr lang="he-IL" sz="1400" dirty="0" smtClean="0">
                        <a:effectLst/>
                      </a:endParaRPr>
                    </a:p>
                    <a:p>
                      <a:pPr eaLnBrk="1" hangingPunct="1">
                        <a:lnSpc>
                          <a:spcPct val="90000"/>
                        </a:lnSpc>
                        <a:defRPr/>
                      </a:pPr>
                      <a:endParaRPr lang="he-IL" sz="1400" dirty="0" smtClean="0">
                        <a:effectLst/>
                      </a:endParaRPr>
                    </a:p>
                    <a:p>
                      <a:pPr eaLnBrk="1" hangingPunct="1"/>
                      <a:endParaRPr lang="en-US" sz="1400" dirty="0" smtClean="0">
                        <a:solidFill>
                          <a:srgbClr val="FF0000"/>
                        </a:solidFill>
                        <a:effectLst/>
                        <a:latin typeface="Arial" pitchFamily="34" charset="0"/>
                        <a:cs typeface="+mn-cs"/>
                      </a:endParaRPr>
                    </a:p>
                  </a:txBody>
                  <a:tcPr marL="61360" marR="61360" marT="68124" marB="681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4" marB="681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 name="Text Box 7"/>
          <p:cNvSpPr txBox="1">
            <a:spLocks noChangeArrowheads="1"/>
          </p:cNvSpPr>
          <p:nvPr/>
        </p:nvSpPr>
        <p:spPr bwMode="auto">
          <a:xfrm>
            <a:off x="2095499" y="3954145"/>
            <a:ext cx="4183063" cy="523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he-IL" sz="1400" dirty="0"/>
              <a:t>החניך ירשום את תפקיד שלושת המפסקים בספק הכוח </a:t>
            </a:r>
            <a:r>
              <a:rPr lang="en-US" sz="1400" dirty="0"/>
              <a:t>SR3610</a:t>
            </a:r>
            <a:r>
              <a:rPr lang="he-IL" sz="1400" dirty="0"/>
              <a:t>.</a:t>
            </a:r>
            <a:endParaRPr lang="en-US" sz="1400" u="dbl" dirty="0"/>
          </a:p>
        </p:txBody>
      </p:sp>
      <p:sp>
        <p:nvSpPr>
          <p:cNvPr id="6" name="TextBox 5"/>
          <p:cNvSpPr txBox="1"/>
          <p:nvPr/>
        </p:nvSpPr>
        <p:spPr>
          <a:xfrm>
            <a:off x="2095500" y="6602413"/>
            <a:ext cx="4176713" cy="307975"/>
          </a:xfrm>
          <a:prstGeom prst="rect">
            <a:avLst/>
          </a:prstGeom>
          <a:solidFill>
            <a:schemeClr val="bg1">
              <a:lumMod val="65000"/>
            </a:schemeClr>
          </a:solidFill>
        </p:spPr>
        <p:txBody>
          <a:bodyPr rtlCol="1">
            <a:spAutoFit/>
          </a:bodyPr>
          <a:lstStyle/>
          <a:p>
            <a:pPr>
              <a:defRPr/>
            </a:pPr>
            <a:r>
              <a:rPr lang="he-IL" sz="1400" dirty="0">
                <a:solidFill>
                  <a:srgbClr val="002060"/>
                </a:solidFill>
              </a:rPr>
              <a:t>אם כך, מה שונה ספק כוח ממישר גל?</a:t>
            </a:r>
          </a:p>
        </p:txBody>
      </p:sp>
    </p:spTree>
    <p:extLst>
      <p:ext uri="{BB962C8B-B14F-4D97-AF65-F5344CB8AC3E}">
        <p14:creationId xmlns:p14="http://schemas.microsoft.com/office/powerpoint/2010/main" val="5520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28650" y="0"/>
            <a:ext cx="5486400" cy="3086100"/>
          </a:xfrm>
        </p:spPr>
      </p:sp>
      <p:graphicFrame>
        <p:nvGraphicFramePr>
          <p:cNvPr id="4" name="טבלה 3"/>
          <p:cNvGraphicFramePr>
            <a:graphicFrameLocks noGrp="1"/>
          </p:cNvGraphicFramePr>
          <p:nvPr>
            <p:extLst>
              <p:ext uri="{D42A27DB-BD31-4B8C-83A1-F6EECF244321}">
                <p14:modId xmlns:p14="http://schemas.microsoft.com/office/powerpoint/2010/main" val="1117878239"/>
              </p:ext>
            </p:extLst>
          </p:nvPr>
        </p:nvGraphicFramePr>
        <p:xfrm>
          <a:off x="511175" y="3086100"/>
          <a:ext cx="6102350" cy="6246596"/>
        </p:xfrm>
        <a:graphic>
          <a:graphicData uri="http://schemas.openxmlformats.org/drawingml/2006/table">
            <a:tbl>
              <a:tblPr rtl="1"/>
              <a:tblGrid>
                <a:gridCol w="4857204">
                  <a:extLst>
                    <a:ext uri="{9D8B030D-6E8A-4147-A177-3AD203B41FA5}">
                      <a16:colId xmlns:a16="http://schemas.microsoft.com/office/drawing/2014/main" val="20000"/>
                    </a:ext>
                  </a:extLst>
                </a:gridCol>
                <a:gridCol w="1245146">
                  <a:extLst>
                    <a:ext uri="{9D8B030D-6E8A-4147-A177-3AD203B41FA5}">
                      <a16:colId xmlns:a16="http://schemas.microsoft.com/office/drawing/2014/main" val="20001"/>
                    </a:ext>
                  </a:extLst>
                </a:gridCol>
              </a:tblGrid>
              <a:tr h="338677">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391391">
                <a:tc>
                  <a:txBody>
                    <a:bodyPr/>
                    <a:lstStyle/>
                    <a:p>
                      <a:pPr eaLnBrk="1" hangingPunct="1">
                        <a:defRPr/>
                      </a:pPr>
                      <a:endParaRPr lang="he-IL" sz="1400" u="sng" dirty="0" smtClean="0"/>
                    </a:p>
                    <a:p>
                      <a:pPr eaLnBrk="1" hangingPunct="1">
                        <a:defRPr/>
                      </a:pPr>
                      <a:endParaRPr lang="he-IL" sz="1400" u="sng" dirty="0" smtClean="0"/>
                    </a:p>
                    <a:p>
                      <a:pPr eaLnBrk="1" hangingPunct="1">
                        <a:defRPr/>
                      </a:pPr>
                      <a:r>
                        <a:rPr lang="he-IL" sz="1400" b="0" u="none" dirty="0" smtClean="0"/>
                        <a:t>נציב את השעונים</a:t>
                      </a:r>
                      <a:r>
                        <a:rPr lang="he-IL" sz="1400" b="0" u="none" baseline="0" dirty="0" smtClean="0"/>
                        <a:t> (</a:t>
                      </a:r>
                      <a:r>
                        <a:rPr lang="he-IL" sz="1400" b="0" u="none" baseline="0" dirty="0" err="1" smtClean="0"/>
                        <a:t>סקאלות</a:t>
                      </a:r>
                      <a:r>
                        <a:rPr lang="he-IL" sz="1400" b="0" u="none" baseline="0" dirty="0" smtClean="0"/>
                        <a:t>) בספק הכוח, נבחין כי תצוגת ספק הכוח </a:t>
                      </a:r>
                      <a:r>
                        <a:rPr lang="en-US" sz="1400" b="0" u="none" baseline="0" dirty="0" smtClean="0"/>
                        <a:t>SR3610 </a:t>
                      </a:r>
                      <a:r>
                        <a:rPr lang="he-IL" sz="1400" b="0" u="none" baseline="0" dirty="0" smtClean="0"/>
                        <a:t> היא אנלוגית.</a:t>
                      </a:r>
                      <a:endParaRPr lang="he-IL" sz="1400" b="0" u="none" dirty="0" smtClean="0"/>
                    </a:p>
                    <a:p>
                      <a:pPr eaLnBrk="1" hangingPunct="1">
                        <a:defRPr/>
                      </a:pPr>
                      <a:endParaRPr lang="he-IL" sz="1400" u="sng" dirty="0" smtClean="0"/>
                    </a:p>
                    <a:p>
                      <a:pPr marL="0" marR="0" indent="0" algn="r" defTabSz="914400" rtl="1" eaLnBrk="1" fontAlgn="base" latinLnBrk="0" hangingPunct="1">
                        <a:lnSpc>
                          <a:spcPct val="100000"/>
                        </a:lnSpc>
                        <a:spcBef>
                          <a:spcPct val="0"/>
                        </a:spcBef>
                        <a:spcAft>
                          <a:spcPct val="0"/>
                        </a:spcAft>
                        <a:buClrTx/>
                        <a:buSzTx/>
                        <a:buFontTx/>
                        <a:buNone/>
                        <a:tabLst/>
                        <a:defRPr/>
                      </a:pPr>
                      <a:r>
                        <a:rPr lang="he-IL" sz="1400" b="1" u="none" dirty="0" smtClean="0"/>
                        <a:t>שעון המתח- </a:t>
                      </a:r>
                      <a:r>
                        <a:rPr lang="he-IL" sz="1400" dirty="0" smtClean="0"/>
                        <a:t>סקאלה שמציגה את מתח האספקה שספק הכוח מוציא ביחידת "וולט" [</a:t>
                      </a:r>
                      <a:r>
                        <a:rPr lang="en-US" sz="1400" dirty="0" smtClean="0"/>
                        <a:t>V</a:t>
                      </a:r>
                      <a:r>
                        <a:rPr lang="he-IL" sz="1400" dirty="0" smtClean="0"/>
                        <a:t>]. </a:t>
                      </a:r>
                      <a:r>
                        <a:rPr lang="he-IL" sz="1400" u="none" dirty="0" smtClean="0"/>
                        <a:t>מתח המוצא יכול להגיע עד 36 וולט בהגדרה ו-42 וולט במעשי.</a:t>
                      </a:r>
                    </a:p>
                    <a:p>
                      <a:pPr marL="447675" indent="-447675">
                        <a:spcBef>
                          <a:spcPct val="20000"/>
                        </a:spcBef>
                        <a:buClr>
                          <a:schemeClr val="accent1"/>
                        </a:buClr>
                        <a:buSzPct val="70000"/>
                        <a:buFont typeface="Wingdings" pitchFamily="2" charset="2"/>
                        <a:buNone/>
                        <a:defRPr/>
                      </a:pPr>
                      <a:endParaRPr lang="he-IL" sz="1400" b="1" u="none" dirty="0" smtClean="0">
                        <a:cs typeface="+mn-cs"/>
                      </a:endParaRPr>
                    </a:p>
                    <a:p>
                      <a:pPr marL="447675" indent="-447675">
                        <a:spcBef>
                          <a:spcPct val="20000"/>
                        </a:spcBef>
                        <a:buClr>
                          <a:schemeClr val="accent1"/>
                        </a:buClr>
                        <a:buSzPct val="70000"/>
                        <a:buFont typeface="Wingdings" pitchFamily="2" charset="2"/>
                        <a:buNone/>
                        <a:defRPr/>
                      </a:pPr>
                      <a:endParaRPr lang="he-IL" sz="1400" b="1" u="none" dirty="0" smtClean="0">
                        <a:cs typeface="+mn-cs"/>
                      </a:endParaRPr>
                    </a:p>
                    <a:p>
                      <a:pPr marL="447675" indent="-447675">
                        <a:spcBef>
                          <a:spcPct val="20000"/>
                        </a:spcBef>
                        <a:buClr>
                          <a:schemeClr val="accent1"/>
                        </a:buClr>
                        <a:buSzPct val="70000"/>
                        <a:buFont typeface="Wingdings" pitchFamily="2" charset="2"/>
                        <a:buNone/>
                        <a:defRPr/>
                      </a:pPr>
                      <a:endParaRPr lang="he-IL" sz="1400" b="1" u="none" dirty="0" smtClean="0">
                        <a:cs typeface="+mn-cs"/>
                      </a:endParaRPr>
                    </a:p>
                    <a:p>
                      <a:pPr marL="0" indent="-447675">
                        <a:spcBef>
                          <a:spcPts val="0"/>
                        </a:spcBef>
                        <a:buClr>
                          <a:schemeClr val="accent1"/>
                        </a:buClr>
                        <a:buSzPct val="70000"/>
                        <a:buFont typeface="Wingdings" pitchFamily="2" charset="2"/>
                        <a:buNone/>
                        <a:defRPr/>
                      </a:pPr>
                      <a:r>
                        <a:rPr lang="he-IL" sz="1400" b="1" u="none" dirty="0" smtClean="0">
                          <a:cs typeface="+mn-cs"/>
                        </a:rPr>
                        <a:t>שעון הזרם- </a:t>
                      </a:r>
                      <a:r>
                        <a:rPr lang="he-IL" sz="1400" dirty="0" smtClean="0">
                          <a:cs typeface="+mn-cs"/>
                        </a:rPr>
                        <a:t>סקאלה שמציגה את זרם היציאה ביחידות "אמפר" [</a:t>
                      </a:r>
                      <a:r>
                        <a:rPr lang="en-US" sz="1400" dirty="0" smtClean="0">
                          <a:cs typeface="+mn-cs"/>
                        </a:rPr>
                        <a:t>A</a:t>
                      </a:r>
                      <a:r>
                        <a:rPr lang="he-IL" sz="1400" dirty="0" smtClean="0">
                          <a:cs typeface="+mn-cs"/>
                        </a:rPr>
                        <a:t>], כלומר, מה</a:t>
                      </a:r>
                      <a:r>
                        <a:rPr lang="he-IL" sz="1400" baseline="0" dirty="0" smtClean="0">
                          <a:cs typeface="+mn-cs"/>
                        </a:rPr>
                        <a:t> הזרם המקסימאלי שיוכל להוציא הספק, אולם הספק יכול להוציא פחות מהזרם הנראה בסקאלה</a:t>
                      </a:r>
                      <a:r>
                        <a:rPr lang="he-IL" sz="1400" dirty="0" smtClean="0">
                          <a:cs typeface="+mn-cs"/>
                        </a:rPr>
                        <a:t>.</a:t>
                      </a:r>
                    </a:p>
                    <a:p>
                      <a:pPr marL="447675" indent="-447675">
                        <a:spcBef>
                          <a:spcPct val="20000"/>
                        </a:spcBef>
                        <a:buClr>
                          <a:schemeClr val="accent1"/>
                        </a:buClr>
                        <a:buSzPct val="70000"/>
                        <a:buFont typeface="Wingdings" pitchFamily="2" charset="2"/>
                        <a:buNone/>
                        <a:defRPr/>
                      </a:pPr>
                      <a:endParaRPr lang="he-IL" sz="1400" dirty="0" smtClean="0">
                        <a:cs typeface="+mn-cs"/>
                      </a:endParaRPr>
                    </a:p>
                    <a:p>
                      <a:pPr marL="447675" indent="-447675">
                        <a:spcBef>
                          <a:spcPct val="20000"/>
                        </a:spcBef>
                        <a:buClr>
                          <a:schemeClr val="accent1"/>
                        </a:buClr>
                        <a:buSzPct val="70000"/>
                        <a:buFont typeface="Wingdings" pitchFamily="2" charset="2"/>
                        <a:buNone/>
                        <a:defRPr/>
                      </a:pPr>
                      <a:endParaRPr lang="he-IL" sz="1400" dirty="0" smtClean="0">
                        <a:cs typeface="+mn-cs"/>
                      </a:endParaRPr>
                    </a:p>
                    <a:p>
                      <a:pPr marL="447675" indent="-447675">
                        <a:spcBef>
                          <a:spcPct val="20000"/>
                        </a:spcBef>
                        <a:buClr>
                          <a:schemeClr val="accent1"/>
                        </a:buClr>
                        <a:buSzPct val="70000"/>
                        <a:buFont typeface="Wingdings" pitchFamily="2" charset="2"/>
                        <a:buNone/>
                        <a:defRPr/>
                      </a:pPr>
                      <a:endParaRPr lang="he-IL" sz="1400" dirty="0" smtClean="0">
                        <a:cs typeface="+mn-cs"/>
                      </a:endParaRPr>
                    </a:p>
                    <a:p>
                      <a:pPr marL="447675" indent="-447675">
                        <a:spcBef>
                          <a:spcPct val="20000"/>
                        </a:spcBef>
                        <a:buClr>
                          <a:schemeClr val="accent1"/>
                        </a:buClr>
                        <a:buSzPct val="70000"/>
                        <a:buFont typeface="Wingdings" pitchFamily="2" charset="2"/>
                        <a:buNone/>
                        <a:defRPr/>
                      </a:pPr>
                      <a:r>
                        <a:rPr lang="he-IL" sz="1400" dirty="0" smtClean="0">
                          <a:cs typeface="+mn-cs"/>
                        </a:rPr>
                        <a:t>ספק הכוח</a:t>
                      </a:r>
                      <a:r>
                        <a:rPr lang="he-IL" sz="1400" baseline="0" dirty="0" smtClean="0">
                          <a:cs typeface="+mn-cs"/>
                        </a:rPr>
                        <a:t> יכול להוציא זרם של עד קצת יותר מ- 10אמפר.</a:t>
                      </a:r>
                      <a:endParaRPr lang="en-US" sz="1400" dirty="0" smtClean="0">
                        <a:cs typeface="+mn-cs"/>
                      </a:endParaRPr>
                    </a:p>
                    <a:p>
                      <a:pPr eaLnBrk="1" hangingPunct="1"/>
                      <a:r>
                        <a:rPr lang="he-IL" sz="1400" dirty="0" smtClean="0">
                          <a:solidFill>
                            <a:srgbClr val="339933"/>
                          </a:solidFill>
                          <a:latin typeface="Guttman Yad-Brush" pitchFamily="2" charset="-79"/>
                          <a:cs typeface="Guttman Yad-Brush" pitchFamily="2" charset="-79"/>
                        </a:rPr>
                        <a:t>הגבלת הזרם היא כמו הצבת</a:t>
                      </a:r>
                      <a:r>
                        <a:rPr lang="he-IL" sz="1400" baseline="0" dirty="0" smtClean="0">
                          <a:solidFill>
                            <a:srgbClr val="339933"/>
                          </a:solidFill>
                          <a:latin typeface="Guttman Yad-Brush" pitchFamily="2" charset="-79"/>
                          <a:cs typeface="Guttman Yad-Brush" pitchFamily="2" charset="-79"/>
                        </a:rPr>
                        <a:t> תקרה למי שזורק כדור באוויר, ניתן לזרוק את הכדור רק נמוך מגובה התקרה, כך גם בהגבלת הזרם, הספק יוכל להוציא זרם רק קטן מהערך שקבענו.</a:t>
                      </a:r>
                    </a:p>
                    <a:p>
                      <a:pPr eaLnBrk="1" hangingPunct="1"/>
                      <a:endParaRPr lang="he-IL" sz="1400" baseline="0" dirty="0" smtClean="0">
                        <a:solidFill>
                          <a:srgbClr val="339933"/>
                        </a:solidFill>
                        <a:latin typeface="Guttman Yad-Brush" pitchFamily="2" charset="-79"/>
                        <a:cs typeface="Guttman Yad-Brush" pitchFamily="2" charset="-79"/>
                      </a:endParaRPr>
                    </a:p>
                    <a:p>
                      <a:pPr eaLnBrk="1" hangingPunct="1"/>
                      <a:endParaRPr lang="he-IL" sz="1400" baseline="0" dirty="0" smtClean="0">
                        <a:solidFill>
                          <a:srgbClr val="339933"/>
                        </a:solidFill>
                        <a:latin typeface="Guttman Yad-Brush" pitchFamily="2" charset="-79"/>
                        <a:cs typeface="Guttman Yad-Brush" pitchFamily="2" charset="-79"/>
                      </a:endParaRPr>
                    </a:p>
                    <a:p>
                      <a:pPr marL="0" marR="0" indent="0" algn="r" defTabSz="914400" rtl="1" eaLnBrk="1" fontAlgn="base" latinLnBrk="0" hangingPunct="1">
                        <a:lnSpc>
                          <a:spcPct val="100000"/>
                        </a:lnSpc>
                        <a:spcBef>
                          <a:spcPct val="0"/>
                        </a:spcBef>
                        <a:spcAft>
                          <a:spcPct val="0"/>
                        </a:spcAft>
                        <a:buClrTx/>
                        <a:buSzTx/>
                        <a:buFontTx/>
                        <a:buNone/>
                        <a:tabLst/>
                        <a:defRPr/>
                      </a:pPr>
                      <a:r>
                        <a:rPr lang="he-IL" sz="1400" b="1" u="none" dirty="0" smtClean="0">
                          <a:cs typeface="+mn-cs"/>
                        </a:rPr>
                        <a:t>ת. </a:t>
                      </a:r>
                      <a:r>
                        <a:rPr lang="he-IL" sz="1400" b="0" u="none" dirty="0" smtClean="0">
                          <a:cs typeface="+mn-cs"/>
                        </a:rPr>
                        <a:t>לפי שם ספק הכוח </a:t>
                      </a:r>
                      <a:r>
                        <a:rPr lang="en-US" sz="1400" dirty="0" smtClean="0"/>
                        <a:t>SR3610</a:t>
                      </a:r>
                      <a:r>
                        <a:rPr lang="he-IL" sz="1400" dirty="0" smtClean="0"/>
                        <a:t>:  36 זה המתח ו-10 זה הזרם</a:t>
                      </a:r>
                      <a:r>
                        <a:rPr lang="he-IL" sz="1400" dirty="0" smtClean="0">
                          <a:solidFill>
                            <a:srgbClr val="339933"/>
                          </a:solidFill>
                          <a:latin typeface="Arial" pitchFamily="34" charset="0"/>
                          <a:cs typeface="Guttman Yad-Brush" pitchFamily="2" charset="-79"/>
                        </a:rPr>
                        <a:t>.</a:t>
                      </a:r>
                      <a:endParaRPr lang="he-IL" sz="1400" b="1" u="none" dirty="0" smtClean="0">
                        <a:cs typeface="+mn-cs"/>
                      </a:endParaRPr>
                    </a:p>
                  </a:txBody>
                  <a:tcPr marL="61360" marR="61360" marT="68129" marB="681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1360" marR="61360" marT="68129" marB="681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 name="Text Box 7"/>
          <p:cNvSpPr txBox="1">
            <a:spLocks noChangeArrowheads="1"/>
          </p:cNvSpPr>
          <p:nvPr/>
        </p:nvSpPr>
        <p:spPr bwMode="auto">
          <a:xfrm>
            <a:off x="1663700" y="3460750"/>
            <a:ext cx="4591050" cy="523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30000"/>
              </a:spcBef>
              <a:defRPr/>
            </a:pPr>
            <a:r>
              <a:rPr lang="he-IL" sz="1400" dirty="0"/>
              <a:t>החניך ירשום את אופן קריאת התוצאות משני השעונים של ספק הכוח </a:t>
            </a:r>
            <a:r>
              <a:rPr lang="en-US" sz="1400" dirty="0"/>
              <a:t>SR3610</a:t>
            </a:r>
            <a:r>
              <a:rPr lang="he-IL" sz="1400" dirty="0"/>
              <a:t>.</a:t>
            </a:r>
            <a:endParaRPr lang="en-US" sz="1400" dirty="0">
              <a:latin typeface="Times New Roman" pitchFamily="18" charset="0"/>
              <a:cs typeface="+mn-cs"/>
            </a:endParaRPr>
          </a:p>
        </p:txBody>
      </p:sp>
      <p:pic>
        <p:nvPicPr>
          <p:cNvPr id="6" name="Picture 5" descr="סקלה של המתח"/>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0900" y="5105400"/>
            <a:ext cx="1968500"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descr="סקלה של הזרם"/>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7205" y="6541136"/>
            <a:ext cx="2084388"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1858010" y="8547102"/>
            <a:ext cx="4592637" cy="307975"/>
          </a:xfrm>
          <a:prstGeom prst="rect">
            <a:avLst/>
          </a:prstGeom>
          <a:solidFill>
            <a:schemeClr val="bg1">
              <a:lumMod val="65000"/>
            </a:schemeClr>
          </a:solidFill>
        </p:spPr>
        <p:txBody>
          <a:bodyPr rtlCol="1">
            <a:spAutoFit/>
          </a:bodyPr>
          <a:lstStyle/>
          <a:p>
            <a:pPr>
              <a:defRPr/>
            </a:pPr>
            <a:r>
              <a:rPr lang="he-IL" sz="1400" dirty="0">
                <a:solidFill>
                  <a:srgbClr val="002060"/>
                </a:solidFill>
              </a:rPr>
              <a:t>כיצד נוכל לזכור את המתח והזרם </a:t>
            </a:r>
            <a:r>
              <a:rPr lang="he-IL" sz="1400" dirty="0" err="1">
                <a:solidFill>
                  <a:srgbClr val="002060"/>
                </a:solidFill>
              </a:rPr>
              <a:t>המקס</a:t>
            </a:r>
            <a:r>
              <a:rPr lang="he-IL" sz="1400" dirty="0">
                <a:solidFill>
                  <a:srgbClr val="002060"/>
                </a:solidFill>
              </a:rPr>
              <a:t>' של ספק הכוח?</a:t>
            </a:r>
          </a:p>
        </p:txBody>
      </p:sp>
    </p:spTree>
    <p:extLst>
      <p:ext uri="{BB962C8B-B14F-4D97-AF65-F5344CB8AC3E}">
        <p14:creationId xmlns:p14="http://schemas.microsoft.com/office/powerpoint/2010/main" val="2271273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914400" y="2130426"/>
            <a:ext cx="103632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lvl1pPr>
              <a:defRPr/>
            </a:lvl1pPr>
          </a:lstStyle>
          <a:p>
            <a:fld id="{ADBD09FD-3D96-4D0F-9081-9BEA66D16622}" type="datetimeFigureOut">
              <a:rPr lang="he-IL" smtClean="0"/>
              <a:t>א'/ניסן/תשפ"א</a:t>
            </a:fld>
            <a:endParaRPr lang="he-IL"/>
          </a:p>
        </p:txBody>
      </p:sp>
      <p:sp>
        <p:nvSpPr>
          <p:cNvPr id="5" name="מציין מיקום של כותרת תחתונה 4"/>
          <p:cNvSpPr>
            <a:spLocks noGrp="1"/>
          </p:cNvSpPr>
          <p:nvPr>
            <p:ph type="ftr" sz="quarter" idx="11"/>
          </p:nvPr>
        </p:nvSpPr>
        <p:spPr/>
        <p:txBody>
          <a:bodyPr/>
          <a:lstStyle>
            <a:lvl1pPr>
              <a:defRPr/>
            </a:lvl1pPr>
          </a:lstStyle>
          <a:p>
            <a:endParaRPr lang="he-IL"/>
          </a:p>
        </p:txBody>
      </p:sp>
      <p:sp>
        <p:nvSpPr>
          <p:cNvPr id="6" name="מציין מיקום של מספר שקופית 5"/>
          <p:cNvSpPr>
            <a:spLocks noGrp="1"/>
          </p:cNvSpPr>
          <p:nvPr>
            <p:ph type="sldNum" sz="quarter" idx="12"/>
          </p:nvPr>
        </p:nvSpPr>
        <p:spPr/>
        <p:txBody>
          <a:bodyPr/>
          <a:lstStyle>
            <a:lvl1pPr>
              <a:defRPr/>
            </a:lvl1pPr>
          </a:lstStyle>
          <a:p>
            <a:fld id="{AB13DA8D-250F-4CFF-AB12-903A48B4B0AD}" type="slidenum">
              <a:rPr lang="he-IL" smtClean="0"/>
              <a:t>‹#›</a:t>
            </a:fld>
            <a:endParaRPr lang="he-IL"/>
          </a:p>
        </p:txBody>
      </p:sp>
    </p:spTree>
    <p:extLst>
      <p:ext uri="{BB962C8B-B14F-4D97-AF65-F5344CB8AC3E}">
        <p14:creationId xmlns:p14="http://schemas.microsoft.com/office/powerpoint/2010/main" val="2755571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שקופית כותרת">
    <p:spTree>
      <p:nvGrpSpPr>
        <p:cNvPr id="1" name=""/>
        <p:cNvGrpSpPr/>
        <p:nvPr/>
      </p:nvGrpSpPr>
      <p:grpSpPr>
        <a:xfrm>
          <a:off x="0" y="0"/>
          <a:ext cx="0" cy="0"/>
          <a:chOff x="0" y="0"/>
          <a:chExt cx="0" cy="0"/>
        </a:xfrm>
      </p:grpSpPr>
      <p:sp>
        <p:nvSpPr>
          <p:cNvPr id="4" name="מציין מיקום של תאריך 3"/>
          <p:cNvSpPr>
            <a:spLocks noGrp="1"/>
          </p:cNvSpPr>
          <p:nvPr>
            <p:ph type="dt" sz="half" idx="10"/>
          </p:nvPr>
        </p:nvSpPr>
        <p:spPr/>
        <p:txBody>
          <a:bodyPr/>
          <a:lstStyle>
            <a:lvl1pPr>
              <a:defRPr/>
            </a:lvl1pPr>
          </a:lstStyle>
          <a:p>
            <a:fld id="{ADBD09FD-3D96-4D0F-9081-9BEA66D16622}" type="datetimeFigureOut">
              <a:rPr lang="he-IL" smtClean="0"/>
              <a:t>א'/ניסן/תשפ"א</a:t>
            </a:fld>
            <a:endParaRPr lang="he-IL" dirty="0"/>
          </a:p>
        </p:txBody>
      </p:sp>
      <p:sp>
        <p:nvSpPr>
          <p:cNvPr id="5" name="מציין מיקום של כותרת תחתונה 4"/>
          <p:cNvSpPr>
            <a:spLocks noGrp="1"/>
          </p:cNvSpPr>
          <p:nvPr>
            <p:ph type="ftr" sz="quarter" idx="11"/>
          </p:nvPr>
        </p:nvSpPr>
        <p:spPr>
          <a:xfrm>
            <a:off x="-2778897" y="6492875"/>
            <a:ext cx="3860800" cy="365125"/>
          </a:xfrm>
        </p:spPr>
        <p:txBody>
          <a:bodyPr/>
          <a:lstStyle>
            <a:lvl1pPr marL="0" algn="r" defTabSz="914400" rtl="1" eaLnBrk="1" latinLnBrk="0" hangingPunct="1">
              <a:defRPr lang="he-IL" sz="2400" kern="1200" smtClean="0">
                <a:solidFill>
                  <a:schemeClr val="bg1"/>
                </a:solidFill>
                <a:latin typeface="AdumaFOT Regular" panose="02000500000000000000" pitchFamily="50" charset="-79"/>
                <a:ea typeface="+mn-ea"/>
                <a:cs typeface="AdumaFOT Regular" panose="02000500000000000000" pitchFamily="50" charset="-79"/>
              </a:defRPr>
            </a:lvl1pPr>
          </a:lstStyle>
          <a:p>
            <a:r>
              <a:rPr lang="he-IL" dirty="0" smtClean="0"/>
              <a:t>נתח אותות</a:t>
            </a:r>
            <a:endParaRPr lang="he-IL" dirty="0"/>
          </a:p>
        </p:txBody>
      </p:sp>
      <p:sp>
        <p:nvSpPr>
          <p:cNvPr id="6" name="מציין מיקום של מספר שקופית 5"/>
          <p:cNvSpPr>
            <a:spLocks noGrp="1"/>
          </p:cNvSpPr>
          <p:nvPr>
            <p:ph type="sldNum" sz="quarter" idx="12"/>
          </p:nvPr>
        </p:nvSpPr>
        <p:spPr/>
        <p:txBody>
          <a:bodyPr/>
          <a:lstStyle>
            <a:lvl1pPr>
              <a:defRPr/>
            </a:lvl1pPr>
          </a:lstStyle>
          <a:p>
            <a:fld id="{AB13DA8D-250F-4CFF-AB12-903A48B4B0AD}" type="slidenum">
              <a:rPr lang="he-IL" smtClean="0"/>
              <a:t>‹#›</a:t>
            </a:fld>
            <a:endParaRPr lang="he-IL" dirty="0"/>
          </a:p>
        </p:txBody>
      </p:sp>
    </p:spTree>
    <p:extLst>
      <p:ext uri="{BB962C8B-B14F-4D97-AF65-F5344CB8AC3E}">
        <p14:creationId xmlns:p14="http://schemas.microsoft.com/office/powerpoint/2010/main" val="14202884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026" name="מציין מיקום של כותרת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e-IL" smtClean="0"/>
              <a:t>לחץ כדי לערוך סגנון כותרת של תבנית בסיס</a:t>
            </a:r>
          </a:p>
        </p:txBody>
      </p:sp>
      <p:sp>
        <p:nvSpPr>
          <p:cNvPr id="1027" name="מציין מיקום טקסט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p>
        </p:txBody>
      </p:sp>
      <p:sp>
        <p:nvSpPr>
          <p:cNvPr id="4" name="מציין מיקום של תאריך 3"/>
          <p:cNvSpPr>
            <a:spLocks noGrp="1"/>
          </p:cNvSpPr>
          <p:nvPr>
            <p:ph type="dt" sz="half" idx="2"/>
          </p:nvPr>
        </p:nvSpPr>
        <p:spPr>
          <a:xfrm>
            <a:off x="8737600" y="6356351"/>
            <a:ext cx="2844800" cy="365125"/>
          </a:xfrm>
          <a:prstGeom prst="rect">
            <a:avLst/>
          </a:prstGeom>
        </p:spPr>
        <p:txBody>
          <a:bodyPr vert="horz" lIns="91440" tIns="45720" rIns="91440" bIns="45720" rtlCol="1" anchor="ctr"/>
          <a:lstStyle>
            <a:lvl1pPr algn="r" fontAlgn="auto">
              <a:spcBef>
                <a:spcPts val="0"/>
              </a:spcBef>
              <a:spcAft>
                <a:spcPts val="0"/>
              </a:spcAft>
              <a:defRPr sz="1200">
                <a:solidFill>
                  <a:schemeClr val="tx1">
                    <a:tint val="75000"/>
                  </a:schemeClr>
                </a:solidFill>
                <a:latin typeface="+mn-lt"/>
                <a:cs typeface="+mn-cs"/>
              </a:defRPr>
            </a:lvl1pPr>
          </a:lstStyle>
          <a:p>
            <a:fld id="{ADBD09FD-3D96-4D0F-9081-9BEA66D16622}" type="datetimeFigureOut">
              <a:rPr lang="he-IL" smtClean="0"/>
              <a:t>א'/ניסן/תשפ"א</a:t>
            </a:fld>
            <a:endParaRPr lang="he-IL"/>
          </a:p>
        </p:txBody>
      </p:sp>
      <p:sp>
        <p:nvSpPr>
          <p:cNvPr id="5" name="מציין מיקום של כותרת תחתונה 4"/>
          <p:cNvSpPr>
            <a:spLocks noGrp="1"/>
          </p:cNvSpPr>
          <p:nvPr>
            <p:ph type="ftr" sz="quarter" idx="3"/>
          </p:nvPr>
        </p:nvSpPr>
        <p:spPr>
          <a:xfrm>
            <a:off x="4165600" y="6356351"/>
            <a:ext cx="3860800" cy="365125"/>
          </a:xfrm>
          <a:prstGeom prst="rect">
            <a:avLst/>
          </a:prstGeom>
        </p:spPr>
        <p:txBody>
          <a:bodyPr vert="horz" lIns="91440" tIns="45720" rIns="91440" bIns="45720" rtlCol="1" anchor="ctr"/>
          <a:lstStyle>
            <a:lvl1pPr algn="ctr" fontAlgn="auto">
              <a:spcBef>
                <a:spcPts val="0"/>
              </a:spcBef>
              <a:spcAft>
                <a:spcPts val="0"/>
              </a:spcAft>
              <a:defRPr sz="1200">
                <a:solidFill>
                  <a:schemeClr val="tx1">
                    <a:tint val="75000"/>
                  </a:schemeClr>
                </a:solidFill>
                <a:latin typeface="+mn-lt"/>
                <a:cs typeface="+mn-cs"/>
              </a:defRPr>
            </a:lvl1pPr>
          </a:lstStyle>
          <a:p>
            <a:endParaRPr lang="he-IL"/>
          </a:p>
        </p:txBody>
      </p:sp>
      <p:sp>
        <p:nvSpPr>
          <p:cNvPr id="6" name="מציין מיקום של מספר שקופית 5"/>
          <p:cNvSpPr>
            <a:spLocks noGrp="1"/>
          </p:cNvSpPr>
          <p:nvPr>
            <p:ph type="sldNum" sz="quarter" idx="4"/>
          </p:nvPr>
        </p:nvSpPr>
        <p:spPr>
          <a:xfrm>
            <a:off x="609600" y="6356351"/>
            <a:ext cx="2844800" cy="365125"/>
          </a:xfrm>
          <a:prstGeom prst="rect">
            <a:avLst/>
          </a:prstGeom>
        </p:spPr>
        <p:txBody>
          <a:bodyPr vert="horz" lIns="91440" tIns="45720" rIns="91440" bIns="45720" rtlCol="1" anchor="ctr"/>
          <a:lstStyle>
            <a:lvl1pPr algn="l" fontAlgn="auto">
              <a:spcBef>
                <a:spcPts val="0"/>
              </a:spcBef>
              <a:spcAft>
                <a:spcPts val="0"/>
              </a:spcAft>
              <a:defRPr sz="1200">
                <a:solidFill>
                  <a:schemeClr val="tx1">
                    <a:tint val="75000"/>
                  </a:schemeClr>
                </a:solidFill>
                <a:latin typeface="+mn-lt"/>
                <a:cs typeface="+mn-cs"/>
              </a:defRPr>
            </a:lvl1pPr>
          </a:lstStyle>
          <a:p>
            <a:fld id="{AB13DA8D-250F-4CFF-AB12-903A48B4B0AD}" type="slidenum">
              <a:rPr lang="he-IL" smtClean="0"/>
              <a:t>‹#›</a:t>
            </a:fld>
            <a:endParaRPr lang="he-IL"/>
          </a:p>
        </p:txBody>
      </p:sp>
      <p:sp>
        <p:nvSpPr>
          <p:cNvPr id="7" name="מלבן 6"/>
          <p:cNvSpPr/>
          <p:nvPr userDrawn="1"/>
        </p:nvSpPr>
        <p:spPr>
          <a:xfrm>
            <a:off x="0" y="6498000"/>
            <a:ext cx="12192000" cy="360000"/>
          </a:xfrm>
          <a:prstGeom prst="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שולש ישר-זווית 7"/>
          <p:cNvSpPr/>
          <p:nvPr userDrawn="1"/>
        </p:nvSpPr>
        <p:spPr>
          <a:xfrm>
            <a:off x="1968" y="5791039"/>
            <a:ext cx="1080000" cy="1080000"/>
          </a:xfrm>
          <a:prstGeom prst="rtTriangl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שולש ישר-זווית 8"/>
          <p:cNvSpPr/>
          <p:nvPr userDrawn="1"/>
        </p:nvSpPr>
        <p:spPr>
          <a:xfrm>
            <a:off x="0" y="6147332"/>
            <a:ext cx="720000" cy="720000"/>
          </a:xfrm>
          <a:prstGeom prst="rtTriangle">
            <a:avLst/>
          </a:prstGeom>
          <a:solidFill>
            <a:schemeClr val="accent1">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שולש ישר-זווית 9"/>
          <p:cNvSpPr/>
          <p:nvPr userDrawn="1"/>
        </p:nvSpPr>
        <p:spPr>
          <a:xfrm>
            <a:off x="0" y="6507332"/>
            <a:ext cx="360000" cy="360000"/>
          </a:xfrm>
          <a:prstGeom prst="rtTriangle">
            <a:avLst/>
          </a:prstGeom>
          <a:solidFill>
            <a:srgbClr val="1D6295"/>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TextBox 10"/>
          <p:cNvSpPr txBox="1"/>
          <p:nvPr userDrawn="1"/>
        </p:nvSpPr>
        <p:spPr>
          <a:xfrm>
            <a:off x="472004" y="6507332"/>
            <a:ext cx="3337996" cy="369332"/>
          </a:xfrm>
          <a:prstGeom prst="rect">
            <a:avLst/>
          </a:prstGeom>
          <a:noFill/>
        </p:spPr>
        <p:txBody>
          <a:bodyPr wrap="square" rtlCol="1">
            <a:spAutoFit/>
          </a:bodyPr>
          <a:lstStyle/>
          <a:p>
            <a:pPr algn="l"/>
            <a:r>
              <a:rPr lang="he-IL" dirty="0" smtClean="0">
                <a:solidFill>
                  <a:schemeClr val="bg1"/>
                </a:solidFill>
                <a:latin typeface="AdumaFOT Regular" panose="02000500000000000000" pitchFamily="50" charset="-79"/>
                <a:cs typeface="AdumaFOT Regular" panose="02000500000000000000" pitchFamily="50" charset="-79"/>
              </a:rPr>
              <a:t>נושא השיעור ספק כוח</a:t>
            </a:r>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2" name="TextBox 11"/>
          <p:cNvSpPr txBox="1"/>
          <p:nvPr userDrawn="1"/>
        </p:nvSpPr>
        <p:spPr>
          <a:xfrm>
            <a:off x="5334000" y="6498000"/>
            <a:ext cx="1524000" cy="369332"/>
          </a:xfrm>
          <a:prstGeom prst="rect">
            <a:avLst/>
          </a:prstGeom>
          <a:noFill/>
        </p:spPr>
        <p:txBody>
          <a:bodyPr wrap="square" rtlCol="1">
            <a:spAutoFit/>
          </a:bodyPr>
          <a:lstStyle/>
          <a:p>
            <a:pPr algn="ctr"/>
            <a:r>
              <a:rPr lang="he-IL" dirty="0" smtClean="0">
                <a:solidFill>
                  <a:schemeClr val="bg1"/>
                </a:solidFill>
                <a:latin typeface="AdumaFOT Regular" panose="02000500000000000000" pitchFamily="50" charset="-79"/>
                <a:cs typeface="AdumaFOT Regular" panose="02000500000000000000" pitchFamily="50" charset="-79"/>
              </a:rPr>
              <a:t>- שמור -</a:t>
            </a:r>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3" name="TextBox 12"/>
          <p:cNvSpPr txBox="1"/>
          <p:nvPr userDrawn="1"/>
        </p:nvSpPr>
        <p:spPr>
          <a:xfrm>
            <a:off x="11443199" y="6502519"/>
            <a:ext cx="748801" cy="369332"/>
          </a:xfrm>
          <a:prstGeom prst="rect">
            <a:avLst/>
          </a:prstGeom>
          <a:noFill/>
        </p:spPr>
        <p:txBody>
          <a:bodyPr wrap="square" rtlCol="1">
            <a:spAutoFit/>
          </a:bodyPr>
          <a:lstStyle/>
          <a:p>
            <a:pPr algn="ctr"/>
            <a:fld id="{224A21E7-E295-4FC2-B959-E5C84115D218}" type="slidenum">
              <a:rPr lang="he-IL" smtClean="0">
                <a:solidFill>
                  <a:schemeClr val="bg1"/>
                </a:solidFill>
                <a:latin typeface="AdumaFOT Regular" panose="02000500000000000000" pitchFamily="50" charset="-79"/>
                <a:cs typeface="AdumaFOT Regular" panose="02000500000000000000" pitchFamily="50" charset="-79"/>
              </a:rPr>
              <a:t>‹#›</a:t>
            </a:fld>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4" name="אליפסה 13"/>
          <p:cNvSpPr/>
          <p:nvPr userDrawn="1"/>
        </p:nvSpPr>
        <p:spPr>
          <a:xfrm>
            <a:off x="180000" y="179224"/>
            <a:ext cx="720000" cy="720000"/>
          </a:xfrm>
          <a:prstGeom prst="ellipse">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5" name="מחבר ישר 14"/>
          <p:cNvCxnSpPr/>
          <p:nvPr userDrawn="1"/>
        </p:nvCxnSpPr>
        <p:spPr>
          <a:xfrm>
            <a:off x="10344150" y="1458000"/>
            <a:ext cx="0" cy="4860000"/>
          </a:xfrm>
          <a:prstGeom prst="line">
            <a:avLst/>
          </a:prstGeom>
          <a:ln w="19050">
            <a:solidFill>
              <a:srgbClr val="1D6295"/>
            </a:solidFill>
          </a:ln>
        </p:spPr>
        <p:style>
          <a:lnRef idx="1">
            <a:schemeClr val="accent1"/>
          </a:lnRef>
          <a:fillRef idx="0">
            <a:schemeClr val="accent1"/>
          </a:fillRef>
          <a:effectRef idx="0">
            <a:schemeClr val="accent1"/>
          </a:effectRef>
          <a:fontRef idx="minor">
            <a:schemeClr val="tx1"/>
          </a:fontRef>
        </p:style>
      </p:cxnSp>
      <p:cxnSp>
        <p:nvCxnSpPr>
          <p:cNvPr id="16" name="מחבר ישר 15"/>
          <p:cNvCxnSpPr/>
          <p:nvPr userDrawn="1"/>
        </p:nvCxnSpPr>
        <p:spPr>
          <a:xfrm flipH="1">
            <a:off x="3144150" y="899242"/>
            <a:ext cx="7200000" cy="0"/>
          </a:xfrm>
          <a:prstGeom prst="line">
            <a:avLst/>
          </a:prstGeom>
          <a:ln w="50800" cap="rnd">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 name="מלבן מעוגל 16"/>
          <p:cNvSpPr/>
          <p:nvPr userDrawn="1"/>
        </p:nvSpPr>
        <p:spPr>
          <a:xfrm>
            <a:off x="10551245" y="147581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21" name="מלבן מעוגל 20"/>
          <p:cNvSpPr/>
          <p:nvPr userDrawn="1"/>
        </p:nvSpPr>
        <p:spPr>
          <a:xfrm>
            <a:off x="10551245" y="233316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22" name="מלבן מעוגל 21"/>
          <p:cNvSpPr/>
          <p:nvPr userDrawn="1"/>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24" name="מלבן מעוגל 23"/>
          <p:cNvSpPr/>
          <p:nvPr userDrawn="1"/>
        </p:nvSpPr>
        <p:spPr>
          <a:xfrm>
            <a:off x="10551245" y="190445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9602101"/>
      </p:ext>
    </p:extLst>
  </p:cSld>
  <p:clrMap bg1="lt1" tx1="dk1" bg2="lt2" tx2="dk2" accent1="accent1" accent2="accent2" accent3="accent3" accent4="accent4" accent5="accent5" accent6="accent6" hlink="hlink" folHlink="folHlink"/>
  <p:sldLayoutIdLst>
    <p:sldLayoutId id="2147483751" r:id="rId1"/>
    <p:sldLayoutId id="2147483752" r:id="rId2"/>
  </p:sldLayoutIdLst>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cs typeface="Times New Roman" pitchFamily="18" charset="0"/>
        </a:defRPr>
      </a:lvl2pPr>
      <a:lvl3pPr algn="ctr" rtl="1" eaLnBrk="1" fontAlgn="base" hangingPunct="1">
        <a:spcBef>
          <a:spcPct val="0"/>
        </a:spcBef>
        <a:spcAft>
          <a:spcPct val="0"/>
        </a:spcAft>
        <a:defRPr sz="4400">
          <a:solidFill>
            <a:schemeClr val="tx1"/>
          </a:solidFill>
          <a:latin typeface="Calibri" pitchFamily="34" charset="0"/>
          <a:cs typeface="Times New Roman" pitchFamily="18" charset="0"/>
        </a:defRPr>
      </a:lvl3pPr>
      <a:lvl4pPr algn="ctr" rtl="1" eaLnBrk="1" fontAlgn="base" hangingPunct="1">
        <a:spcBef>
          <a:spcPct val="0"/>
        </a:spcBef>
        <a:spcAft>
          <a:spcPct val="0"/>
        </a:spcAft>
        <a:defRPr sz="4400">
          <a:solidFill>
            <a:schemeClr val="tx1"/>
          </a:solidFill>
          <a:latin typeface="Calibri" pitchFamily="34" charset="0"/>
          <a:cs typeface="Times New Roman" pitchFamily="18" charset="0"/>
        </a:defRPr>
      </a:lvl4pPr>
      <a:lvl5pPr algn="ctr" rtl="1" eaLnBrk="1" fontAlgn="base" hangingPunct="1">
        <a:spcBef>
          <a:spcPct val="0"/>
        </a:spcBef>
        <a:spcAft>
          <a:spcPct val="0"/>
        </a:spcAft>
        <a:defRPr sz="4400">
          <a:solidFill>
            <a:schemeClr val="tx1"/>
          </a:solidFill>
          <a:latin typeface="Calibri" pitchFamily="34" charset="0"/>
          <a:cs typeface="Times New Roman" pitchFamily="18" charset="0"/>
        </a:defRPr>
      </a:lvl5pPr>
      <a:lvl6pPr marL="457200" algn="ctr" rtl="1" eaLnBrk="1" fontAlgn="base" hangingPunct="1">
        <a:spcBef>
          <a:spcPct val="0"/>
        </a:spcBef>
        <a:spcAft>
          <a:spcPct val="0"/>
        </a:spcAft>
        <a:defRPr sz="4400">
          <a:solidFill>
            <a:schemeClr val="tx1"/>
          </a:solidFill>
          <a:latin typeface="Calibri" pitchFamily="34" charset="0"/>
          <a:cs typeface="Times New Roman" pitchFamily="18" charset="0"/>
        </a:defRPr>
      </a:lvl6pPr>
      <a:lvl7pPr marL="914400" algn="ctr" rtl="1" eaLnBrk="1" fontAlgn="base" hangingPunct="1">
        <a:spcBef>
          <a:spcPct val="0"/>
        </a:spcBef>
        <a:spcAft>
          <a:spcPct val="0"/>
        </a:spcAft>
        <a:defRPr sz="4400">
          <a:solidFill>
            <a:schemeClr val="tx1"/>
          </a:solidFill>
          <a:latin typeface="Calibri" pitchFamily="34" charset="0"/>
          <a:cs typeface="Times New Roman" pitchFamily="18" charset="0"/>
        </a:defRPr>
      </a:lvl7pPr>
      <a:lvl8pPr marL="1371600" algn="ctr" rtl="1" eaLnBrk="1" fontAlgn="base" hangingPunct="1">
        <a:spcBef>
          <a:spcPct val="0"/>
        </a:spcBef>
        <a:spcAft>
          <a:spcPct val="0"/>
        </a:spcAft>
        <a:defRPr sz="4400">
          <a:solidFill>
            <a:schemeClr val="tx1"/>
          </a:solidFill>
          <a:latin typeface="Calibri" pitchFamily="34" charset="0"/>
          <a:cs typeface="Times New Roman" pitchFamily="18" charset="0"/>
        </a:defRPr>
      </a:lvl8pPr>
      <a:lvl9pPr marL="1828800" algn="ctr" rtl="1" eaLnBrk="1" fontAlgn="base" hangingPunct="1">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16.wmf"/><Relationship Id="rId5" Type="http://schemas.openxmlformats.org/officeDocument/2006/relationships/oleObject" Target="../embeddings/oleObject1.bin"/><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21.wmf"/><Relationship Id="rId3" Type="http://schemas.openxmlformats.org/officeDocument/2006/relationships/notesSlide" Target="../notesSlides/notesSlide14.xml"/><Relationship Id="rId7" Type="http://schemas.openxmlformats.org/officeDocument/2006/relationships/image" Target="../media/image18.wmf"/><Relationship Id="rId12" Type="http://schemas.openxmlformats.org/officeDocument/2006/relationships/oleObject" Target="../embeddings/oleObject6.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20.wmf"/><Relationship Id="rId5" Type="http://schemas.openxmlformats.org/officeDocument/2006/relationships/image" Target="../media/image17.wmf"/><Relationship Id="rId15" Type="http://schemas.openxmlformats.org/officeDocument/2006/relationships/image" Target="../media/image22.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19.wmf"/><Relationship Id="rId14" Type="http://schemas.openxmlformats.org/officeDocument/2006/relationships/oleObject" Target="../embeddings/oleObject7.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arget="http://www.removed.url" TargetMode="External" Type="http://schemas.openxmlformats.org/officeDocument/2006/relationships/hyperlink"/><Relationship Id="rId2" Target="../notesSlides/notesSlide2.xml" Type="http://schemas.openxmlformats.org/officeDocument/2006/relationships/notesSlide"/><Relationship Id="rId1" Target="../slideLayouts/slideLayout1.xml" Type="http://schemas.openxmlformats.org/officeDocument/2006/relationships/slideLayout"/></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מלבן מעוגל 18"/>
          <p:cNvSpPr/>
          <p:nvPr/>
        </p:nvSpPr>
        <p:spPr>
          <a:xfrm>
            <a:off x="10551245" y="145977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1</a:t>
            </a:r>
          </a:p>
        </p:txBody>
      </p:sp>
      <p:sp>
        <p:nvSpPr>
          <p:cNvPr id="20" name="מלבן מעוגל 19"/>
          <p:cNvSpPr/>
          <p:nvPr/>
        </p:nvSpPr>
        <p:spPr>
          <a:xfrm>
            <a:off x="10551245" y="1926203"/>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2</a:t>
            </a:r>
          </a:p>
        </p:txBody>
      </p:sp>
      <p:sp>
        <p:nvSpPr>
          <p:cNvPr id="21" name="מלבן מעוגל 20"/>
          <p:cNvSpPr/>
          <p:nvPr/>
        </p:nvSpPr>
        <p:spPr>
          <a:xfrm>
            <a:off x="10551245" y="2392627"/>
            <a:ext cx="1440000" cy="333375"/>
          </a:xfrm>
          <a:prstGeom prst="roundRect">
            <a:avLst/>
          </a:prstGeom>
          <a:gradFill flip="none" rotWithShape="1">
            <a:gsLst>
              <a:gs pos="0">
                <a:schemeClr val="accent1">
                  <a:lumMod val="0"/>
                  <a:lumOff val="100000"/>
                </a:schemeClr>
              </a:gs>
              <a:gs pos="0">
                <a:schemeClr val="accent1">
                  <a:lumMod val="0"/>
                  <a:lumOff val="100000"/>
                </a:schemeClr>
              </a:gs>
              <a:gs pos="100000">
                <a:schemeClr val="accent2">
                  <a:lumMod val="40000"/>
                  <a:lumOff val="60000"/>
                </a:schemeClr>
              </a:gs>
            </a:gsLst>
            <a:lin ang="10800000" scaled="1"/>
            <a:tileRect/>
          </a:gradFill>
          <a:ln>
            <a:solidFill>
              <a:schemeClr val="tx1"/>
            </a:solidFill>
          </a:ln>
        </p:spPr>
        <p:style>
          <a:lnRef idx="1">
            <a:schemeClr val="accent1"/>
          </a:lnRef>
          <a:fillRef idx="3">
            <a:schemeClr val="accent1"/>
          </a:fillRef>
          <a:effectRef idx="2">
            <a:schemeClr val="accent1"/>
          </a:effectRef>
          <a:fontRef idx="minor">
            <a:schemeClr val="lt1"/>
          </a:fontRef>
        </p:style>
        <p:txBody>
          <a:bodyPr rtlCol="1" anchor="ctr"/>
          <a:lstStyle/>
          <a:p>
            <a:pPr algn="ctr"/>
            <a:r>
              <a:rPr lang="he-IL" sz="1600" dirty="0">
                <a:solidFill>
                  <a:schemeClr val="tx1"/>
                </a:solidFill>
                <a:latin typeface="AdumaFOT Regular" panose="02000500000000000000" pitchFamily="50" charset="-79"/>
                <a:cs typeface="AdumaFOT Regular" panose="02000500000000000000" pitchFamily="50" charset="-79"/>
              </a:rPr>
              <a:t>נושא נוכחי</a:t>
            </a:r>
          </a:p>
        </p:txBody>
      </p:sp>
      <p:sp>
        <p:nvSpPr>
          <p:cNvPr id="22" name="מלבן מעוגל 21"/>
          <p:cNvSpPr/>
          <p:nvPr/>
        </p:nvSpPr>
        <p:spPr>
          <a:xfrm>
            <a:off x="10551245" y="285533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4</a:t>
            </a:r>
          </a:p>
        </p:txBody>
      </p:sp>
      <p:sp>
        <p:nvSpPr>
          <p:cNvPr id="23" name="מלבן מעוגל 22"/>
          <p:cNvSpPr/>
          <p:nvPr/>
        </p:nvSpPr>
        <p:spPr>
          <a:xfrm>
            <a:off x="10551245" y="3318045"/>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5</a:t>
            </a:r>
          </a:p>
        </p:txBody>
      </p:sp>
      <p:sp>
        <p:nvSpPr>
          <p:cNvPr id="24" name="מלבן מעוגל 23"/>
          <p:cNvSpPr/>
          <p:nvPr/>
        </p:nvSpPr>
        <p:spPr>
          <a:xfrm>
            <a:off x="10551245" y="3780754"/>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6</a:t>
            </a:r>
          </a:p>
        </p:txBody>
      </p:sp>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AdumaFOT Regular" panose="02000500000000000000" pitchFamily="50" charset="-79"/>
                <a:cs typeface="AdumaFOT Regular" panose="02000500000000000000" pitchFamily="50" charset="-79"/>
              </a:rPr>
              <a:t>כותרת</a:t>
            </a:r>
            <a:endParaRPr lang="he-IL" sz="4000" b="1" dirty="0">
              <a:latin typeface="AdumaFOT Regular" panose="02000500000000000000" pitchFamily="50" charset="-79"/>
              <a:cs typeface="AdumaFOT Regular" panose="02000500000000000000" pitchFamily="50" charset="-79"/>
            </a:endParaRPr>
          </a:p>
        </p:txBody>
      </p:sp>
      <p:sp>
        <p:nvSpPr>
          <p:cNvPr id="25" name="TextBox 24"/>
          <p:cNvSpPr txBox="1"/>
          <p:nvPr/>
        </p:nvSpPr>
        <p:spPr>
          <a:xfrm>
            <a:off x="3704967" y="1354925"/>
            <a:ext cx="6306065" cy="1015663"/>
          </a:xfrm>
          <a:prstGeom prst="rect">
            <a:avLst/>
          </a:prstGeom>
          <a:noFill/>
        </p:spPr>
        <p:txBody>
          <a:bodyPr wrap="square" rtlCol="1">
            <a:spAutoFit/>
          </a:bodyPr>
          <a:lstStyle/>
          <a:p>
            <a:pPr>
              <a:lnSpc>
                <a:spcPct val="150000"/>
              </a:lnSpc>
            </a:pPr>
            <a:r>
              <a:rPr lang="he-IL" sz="2000" dirty="0" smtClean="0">
                <a:latin typeface="AdumaFOT Regular" panose="02000500000000000000" pitchFamily="50" charset="-79"/>
                <a:cs typeface="AdumaFOT Regular" panose="02000500000000000000" pitchFamily="50" charset="-79"/>
              </a:rPr>
              <a:t>כתב גודל 20, פונט </a:t>
            </a:r>
            <a:r>
              <a:rPr lang="en-US" sz="2000" dirty="0" err="1">
                <a:latin typeface="AdumaFOT Regular" panose="02000500000000000000" pitchFamily="50" charset="-79"/>
                <a:cs typeface="AdumaFOT Regular" panose="02000500000000000000" pitchFamily="50" charset="-79"/>
              </a:rPr>
              <a:t>AdumaFOT</a:t>
            </a:r>
            <a:r>
              <a:rPr lang="en-US" sz="2000" dirty="0">
                <a:latin typeface="AdumaFOT Regular" panose="02000500000000000000" pitchFamily="50" charset="-79"/>
                <a:cs typeface="AdumaFOT Regular" panose="02000500000000000000" pitchFamily="50" charset="-79"/>
              </a:rPr>
              <a:t> </a:t>
            </a:r>
            <a:r>
              <a:rPr lang="en-US" sz="2000" dirty="0" smtClean="0">
                <a:latin typeface="AdumaFOT Regular" panose="02000500000000000000" pitchFamily="50" charset="-79"/>
                <a:cs typeface="AdumaFOT Regular" panose="02000500000000000000" pitchFamily="50" charset="-79"/>
              </a:rPr>
              <a:t>Regular</a:t>
            </a:r>
            <a:r>
              <a:rPr lang="he-IL" sz="2000" dirty="0" smtClean="0">
                <a:latin typeface="AdumaFOT Regular" panose="02000500000000000000" pitchFamily="50" charset="-79"/>
                <a:cs typeface="AdumaFOT Regular" panose="02000500000000000000" pitchFamily="50" charset="-79"/>
              </a:rPr>
              <a:t> , לא מודגש</a:t>
            </a:r>
          </a:p>
          <a:p>
            <a:pPr>
              <a:lnSpc>
                <a:spcPct val="150000"/>
              </a:lnSpc>
            </a:pPr>
            <a:r>
              <a:rPr lang="he-IL" sz="2000" dirty="0" smtClean="0">
                <a:latin typeface="AdumaFOT Regular" panose="02000500000000000000" pitchFamily="50" charset="-79"/>
                <a:cs typeface="AdumaFOT Regular" panose="02000500000000000000" pitchFamily="50" charset="-79"/>
              </a:rPr>
              <a:t>רווח של שורה וחצי בין שורות</a:t>
            </a:r>
            <a:endParaRPr lang="he-IL" sz="2000" dirty="0">
              <a:latin typeface="AdumaFOT Regular" panose="02000500000000000000" pitchFamily="50" charset="-79"/>
              <a:cs typeface="AdumaFOT Regular" panose="02000500000000000000" pitchFamily="50" charset="-79"/>
            </a:endParaRPr>
          </a:p>
        </p:txBody>
      </p:sp>
      <p:sp>
        <p:nvSpPr>
          <p:cNvPr id="26" name="מלבן 25"/>
          <p:cNvSpPr/>
          <p:nvPr/>
        </p:nvSpPr>
        <p:spPr>
          <a:xfrm>
            <a:off x="0" y="346"/>
            <a:ext cx="12189830" cy="6857653"/>
          </a:xfrm>
          <a:prstGeom prst="rect">
            <a:avLst/>
          </a:prstGeom>
          <a:solidFill>
            <a:srgbClr val="0A0A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e-IL" dirty="0"/>
          </a:p>
        </p:txBody>
      </p:sp>
      <p:sp>
        <p:nvSpPr>
          <p:cNvPr id="27" name="object 3"/>
          <p:cNvSpPr/>
          <p:nvPr/>
        </p:nvSpPr>
        <p:spPr>
          <a:xfrm>
            <a:off x="0" y="-4861"/>
            <a:ext cx="7834184" cy="6844297"/>
          </a:xfrm>
          <a:prstGeom prst="rect">
            <a:avLst/>
          </a:prstGeom>
          <a:blipFill>
            <a:blip r:embed="rId3" cstate="print"/>
            <a:stretch>
              <a:fillRect/>
            </a:stretch>
          </a:blipFill>
        </p:spPr>
        <p:txBody>
          <a:bodyPr wrap="square" lIns="0" tIns="0" rIns="0" bIns="0" rtlCol="0"/>
          <a:lstStyle/>
          <a:p>
            <a:endParaRPr/>
          </a:p>
        </p:txBody>
      </p:sp>
      <p:grpSp>
        <p:nvGrpSpPr>
          <p:cNvPr id="29" name="קבוצה 28"/>
          <p:cNvGrpSpPr/>
          <p:nvPr/>
        </p:nvGrpSpPr>
        <p:grpSpPr>
          <a:xfrm>
            <a:off x="286511" y="225551"/>
            <a:ext cx="12411710" cy="6959979"/>
            <a:chOff x="286511" y="225551"/>
            <a:chExt cx="12411710" cy="6959979"/>
          </a:xfrm>
        </p:grpSpPr>
        <p:grpSp>
          <p:nvGrpSpPr>
            <p:cNvPr id="30" name="קבוצה 29"/>
            <p:cNvGrpSpPr/>
            <p:nvPr/>
          </p:nvGrpSpPr>
          <p:grpSpPr>
            <a:xfrm>
              <a:off x="286511" y="225551"/>
              <a:ext cx="12411710" cy="6942582"/>
              <a:chOff x="286511" y="225551"/>
              <a:chExt cx="12411710" cy="6942582"/>
            </a:xfrm>
          </p:grpSpPr>
          <p:sp>
            <p:nvSpPr>
              <p:cNvPr id="32" name="object 10"/>
              <p:cNvSpPr/>
              <p:nvPr/>
            </p:nvSpPr>
            <p:spPr>
              <a:xfrm>
                <a:off x="286511" y="225551"/>
                <a:ext cx="12411710" cy="6937375"/>
              </a:xfrm>
              <a:custGeom>
                <a:avLst/>
                <a:gdLst/>
                <a:ahLst/>
                <a:cxnLst/>
                <a:rect l="l" t="t" r="r" b="b"/>
                <a:pathLst>
                  <a:path w="12411710" h="6937375">
                    <a:moveTo>
                      <a:pt x="0" y="6937248"/>
                    </a:moveTo>
                    <a:lnTo>
                      <a:pt x="12411456" y="6937248"/>
                    </a:lnTo>
                    <a:lnTo>
                      <a:pt x="12411456" y="0"/>
                    </a:lnTo>
                    <a:lnTo>
                      <a:pt x="0" y="0"/>
                    </a:lnTo>
                    <a:lnTo>
                      <a:pt x="0" y="6937248"/>
                    </a:lnTo>
                    <a:close/>
                  </a:path>
                </a:pathLst>
              </a:custGeom>
              <a:ln w="12204">
                <a:noFill/>
                <a:prstDash val="lgDash"/>
              </a:ln>
            </p:spPr>
            <p:txBody>
              <a:bodyPr wrap="square" lIns="0" tIns="0" rIns="0" bIns="0" rtlCol="0"/>
              <a:lstStyle/>
              <a:p>
                <a:endParaRPr/>
              </a:p>
            </p:txBody>
          </p:sp>
          <p:sp>
            <p:nvSpPr>
              <p:cNvPr id="33" name="object 11"/>
              <p:cNvSpPr/>
              <p:nvPr/>
            </p:nvSpPr>
            <p:spPr>
              <a:xfrm>
                <a:off x="286511" y="5175503"/>
                <a:ext cx="12407265" cy="0"/>
              </a:xfrm>
              <a:custGeom>
                <a:avLst/>
                <a:gdLst/>
                <a:ahLst/>
                <a:cxnLst/>
                <a:rect l="l" t="t" r="r" b="b"/>
                <a:pathLst>
                  <a:path w="12407265">
                    <a:moveTo>
                      <a:pt x="0" y="0"/>
                    </a:moveTo>
                    <a:lnTo>
                      <a:pt x="12407138" y="0"/>
                    </a:lnTo>
                  </a:path>
                </a:pathLst>
              </a:custGeom>
              <a:ln w="12204">
                <a:noFill/>
                <a:prstDash val="lgDash"/>
              </a:ln>
            </p:spPr>
            <p:txBody>
              <a:bodyPr wrap="square" lIns="0" tIns="0" rIns="0" bIns="0" rtlCol="0"/>
              <a:lstStyle/>
              <a:p>
                <a:endParaRPr/>
              </a:p>
            </p:txBody>
          </p:sp>
          <p:sp>
            <p:nvSpPr>
              <p:cNvPr id="34" name="object 12"/>
              <p:cNvSpPr/>
              <p:nvPr/>
            </p:nvSpPr>
            <p:spPr>
              <a:xfrm>
                <a:off x="11490959" y="237743"/>
                <a:ext cx="0" cy="6930390"/>
              </a:xfrm>
              <a:custGeom>
                <a:avLst/>
                <a:gdLst/>
                <a:ahLst/>
                <a:cxnLst/>
                <a:rect l="l" t="t" r="r" b="b"/>
                <a:pathLst>
                  <a:path h="6930390">
                    <a:moveTo>
                      <a:pt x="0" y="0"/>
                    </a:moveTo>
                    <a:lnTo>
                      <a:pt x="0" y="6930326"/>
                    </a:lnTo>
                  </a:path>
                </a:pathLst>
              </a:custGeom>
              <a:ln w="12204">
                <a:noFill/>
                <a:prstDash val="lgDash"/>
              </a:ln>
            </p:spPr>
            <p:txBody>
              <a:bodyPr wrap="square" lIns="0" tIns="0" rIns="0" bIns="0" rtlCol="0"/>
              <a:lstStyle/>
              <a:p>
                <a:endParaRPr/>
              </a:p>
            </p:txBody>
          </p:sp>
          <p:sp>
            <p:nvSpPr>
              <p:cNvPr id="35" name="object 14"/>
              <p:cNvSpPr/>
              <p:nvPr/>
            </p:nvSpPr>
            <p:spPr>
              <a:xfrm>
                <a:off x="286511" y="3700271"/>
                <a:ext cx="12407265" cy="0"/>
              </a:xfrm>
              <a:custGeom>
                <a:avLst/>
                <a:gdLst/>
                <a:ahLst/>
                <a:cxnLst/>
                <a:rect l="l" t="t" r="r" b="b"/>
                <a:pathLst>
                  <a:path w="12407265">
                    <a:moveTo>
                      <a:pt x="0" y="0"/>
                    </a:moveTo>
                    <a:lnTo>
                      <a:pt x="12407138" y="0"/>
                    </a:lnTo>
                  </a:path>
                </a:pathLst>
              </a:custGeom>
              <a:ln w="12204">
                <a:noFill/>
                <a:prstDash val="lgDash"/>
              </a:ln>
            </p:spPr>
            <p:txBody>
              <a:bodyPr wrap="square" lIns="0" tIns="0" rIns="0" bIns="0" rtlCol="0"/>
              <a:lstStyle/>
              <a:p>
                <a:endParaRPr/>
              </a:p>
            </p:txBody>
          </p:sp>
        </p:grpSp>
        <p:sp>
          <p:nvSpPr>
            <p:cNvPr id="31" name="object 12"/>
            <p:cNvSpPr/>
            <p:nvPr/>
          </p:nvSpPr>
          <p:spPr>
            <a:xfrm flipH="1">
              <a:off x="6426926" y="253510"/>
              <a:ext cx="45719" cy="6932020"/>
            </a:xfrm>
            <a:custGeom>
              <a:avLst/>
              <a:gdLst/>
              <a:ahLst/>
              <a:cxnLst/>
              <a:rect l="l" t="t" r="r" b="b"/>
              <a:pathLst>
                <a:path h="6930390">
                  <a:moveTo>
                    <a:pt x="0" y="0"/>
                  </a:moveTo>
                  <a:lnTo>
                    <a:pt x="0" y="6930326"/>
                  </a:lnTo>
                </a:path>
              </a:pathLst>
            </a:custGeom>
            <a:ln w="12204">
              <a:noFill/>
              <a:prstDash val="lgDash"/>
            </a:ln>
          </p:spPr>
          <p:txBody>
            <a:bodyPr wrap="square" lIns="0" tIns="0" rIns="0" bIns="0" rtlCol="0"/>
            <a:lstStyle/>
            <a:p>
              <a:endParaRPr/>
            </a:p>
          </p:txBody>
        </p:sp>
      </p:grpSp>
      <p:sp>
        <p:nvSpPr>
          <p:cNvPr id="36" name="object 3"/>
          <p:cNvSpPr/>
          <p:nvPr/>
        </p:nvSpPr>
        <p:spPr>
          <a:xfrm>
            <a:off x="280415" y="7071359"/>
            <a:ext cx="914400" cy="73660"/>
          </a:xfrm>
          <a:custGeom>
            <a:avLst/>
            <a:gdLst/>
            <a:ahLst/>
            <a:cxnLst/>
            <a:rect l="l" t="t" r="r" b="b"/>
            <a:pathLst>
              <a:path w="914400" h="73659">
                <a:moveTo>
                  <a:pt x="0" y="73152"/>
                </a:moveTo>
                <a:lnTo>
                  <a:pt x="914400" y="73152"/>
                </a:lnTo>
                <a:lnTo>
                  <a:pt x="914400" y="0"/>
                </a:lnTo>
                <a:lnTo>
                  <a:pt x="0" y="0"/>
                </a:lnTo>
                <a:lnTo>
                  <a:pt x="0" y="73152"/>
                </a:lnTo>
                <a:close/>
              </a:path>
            </a:pathLst>
          </a:custGeom>
          <a:noFill/>
        </p:spPr>
        <p:txBody>
          <a:bodyPr wrap="square" lIns="0" tIns="0" rIns="0" bIns="0" rtlCol="0"/>
          <a:lstStyle/>
          <a:p>
            <a:endParaRPr/>
          </a:p>
        </p:txBody>
      </p:sp>
      <p:pic>
        <p:nvPicPr>
          <p:cNvPr id="37" name="תמונה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114" y="136482"/>
            <a:ext cx="1795475" cy="1774545"/>
          </a:xfrm>
          <a:prstGeom prst="rect">
            <a:avLst/>
          </a:prstGeom>
        </p:spPr>
      </p:pic>
      <p:sp>
        <p:nvSpPr>
          <p:cNvPr id="39" name="אליפסה 38"/>
          <p:cNvSpPr/>
          <p:nvPr/>
        </p:nvSpPr>
        <p:spPr>
          <a:xfrm>
            <a:off x="180000" y="179224"/>
            <a:ext cx="720000" cy="720000"/>
          </a:xfrm>
          <a:prstGeom prst="ellipse">
            <a:avLst/>
          </a:prstGeom>
          <a:blipFill>
            <a:blip r:embed="rId5"/>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idx="4294967295"/>
          </p:nvPr>
        </p:nvSpPr>
        <p:spPr>
          <a:xfrm>
            <a:off x="1127759" y="2503637"/>
            <a:ext cx="10363200" cy="1470025"/>
          </a:xfrm>
        </p:spPr>
        <p:txBody>
          <a:bodyPr/>
          <a:lstStyle/>
          <a:p>
            <a:r>
              <a:rPr lang="he-IL" sz="8800" dirty="0" smtClean="0">
                <a:solidFill>
                  <a:schemeClr val="bg1"/>
                </a:solidFill>
                <a:latin typeface="AdumaFOT Bold" pitchFamily="50" charset="-79"/>
                <a:cs typeface="AdumaFOT Bold" pitchFamily="50" charset="-79"/>
              </a:rPr>
              <a:t>ספק כוח</a:t>
            </a:r>
            <a:endParaRPr lang="he-IL" sz="9600" dirty="0">
              <a:solidFill>
                <a:schemeClr val="bg1"/>
              </a:solidFill>
              <a:latin typeface="AdumaFOT Bold" pitchFamily="50" charset="-79"/>
              <a:cs typeface="AdumaFOT Bold" pitchFamily="50" charset="-79"/>
            </a:endParaRPr>
          </a:p>
        </p:txBody>
      </p:sp>
      <p:sp>
        <p:nvSpPr>
          <p:cNvPr id="38" name="כותרת 1"/>
          <p:cNvSpPr txBox="1">
            <a:spLocks/>
          </p:cNvSpPr>
          <p:nvPr/>
        </p:nvSpPr>
        <p:spPr bwMode="auto">
          <a:xfrm>
            <a:off x="7948987" y="5501954"/>
            <a:ext cx="4124090" cy="1337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cs typeface="Times New Roman" pitchFamily="18" charset="0"/>
              </a:defRPr>
            </a:lvl2pPr>
            <a:lvl3pPr algn="ctr" rtl="1" eaLnBrk="1" fontAlgn="base" hangingPunct="1">
              <a:spcBef>
                <a:spcPct val="0"/>
              </a:spcBef>
              <a:spcAft>
                <a:spcPct val="0"/>
              </a:spcAft>
              <a:defRPr sz="4400">
                <a:solidFill>
                  <a:schemeClr val="tx1"/>
                </a:solidFill>
                <a:latin typeface="Calibri" pitchFamily="34" charset="0"/>
                <a:cs typeface="Times New Roman" pitchFamily="18" charset="0"/>
              </a:defRPr>
            </a:lvl3pPr>
            <a:lvl4pPr algn="ctr" rtl="1" eaLnBrk="1" fontAlgn="base" hangingPunct="1">
              <a:spcBef>
                <a:spcPct val="0"/>
              </a:spcBef>
              <a:spcAft>
                <a:spcPct val="0"/>
              </a:spcAft>
              <a:defRPr sz="4400">
                <a:solidFill>
                  <a:schemeClr val="tx1"/>
                </a:solidFill>
                <a:latin typeface="Calibri" pitchFamily="34" charset="0"/>
                <a:cs typeface="Times New Roman" pitchFamily="18" charset="0"/>
              </a:defRPr>
            </a:lvl4pPr>
            <a:lvl5pPr algn="ctr" rtl="1" eaLnBrk="1" fontAlgn="base" hangingPunct="1">
              <a:spcBef>
                <a:spcPct val="0"/>
              </a:spcBef>
              <a:spcAft>
                <a:spcPct val="0"/>
              </a:spcAft>
              <a:defRPr sz="4400">
                <a:solidFill>
                  <a:schemeClr val="tx1"/>
                </a:solidFill>
                <a:latin typeface="Calibri" pitchFamily="34" charset="0"/>
                <a:cs typeface="Times New Roman" pitchFamily="18" charset="0"/>
              </a:defRPr>
            </a:lvl5pPr>
            <a:lvl6pPr marL="457200" algn="ctr" rtl="1" eaLnBrk="1" fontAlgn="base" hangingPunct="1">
              <a:spcBef>
                <a:spcPct val="0"/>
              </a:spcBef>
              <a:spcAft>
                <a:spcPct val="0"/>
              </a:spcAft>
              <a:defRPr sz="4400">
                <a:solidFill>
                  <a:schemeClr val="tx1"/>
                </a:solidFill>
                <a:latin typeface="Calibri" pitchFamily="34" charset="0"/>
                <a:cs typeface="Times New Roman" pitchFamily="18" charset="0"/>
              </a:defRPr>
            </a:lvl6pPr>
            <a:lvl7pPr marL="914400" algn="ctr" rtl="1" eaLnBrk="1" fontAlgn="base" hangingPunct="1">
              <a:spcBef>
                <a:spcPct val="0"/>
              </a:spcBef>
              <a:spcAft>
                <a:spcPct val="0"/>
              </a:spcAft>
              <a:defRPr sz="4400">
                <a:solidFill>
                  <a:schemeClr val="tx1"/>
                </a:solidFill>
                <a:latin typeface="Calibri" pitchFamily="34" charset="0"/>
                <a:cs typeface="Times New Roman" pitchFamily="18" charset="0"/>
              </a:defRPr>
            </a:lvl7pPr>
            <a:lvl8pPr marL="1371600" algn="ctr" rtl="1" eaLnBrk="1" fontAlgn="base" hangingPunct="1">
              <a:spcBef>
                <a:spcPct val="0"/>
              </a:spcBef>
              <a:spcAft>
                <a:spcPct val="0"/>
              </a:spcAft>
              <a:defRPr sz="4400">
                <a:solidFill>
                  <a:schemeClr val="tx1"/>
                </a:solidFill>
                <a:latin typeface="Calibri" pitchFamily="34" charset="0"/>
                <a:cs typeface="Times New Roman" pitchFamily="18" charset="0"/>
              </a:defRPr>
            </a:lvl8pPr>
            <a:lvl9pPr marL="1828800" algn="ctr" rtl="1" eaLnBrk="1" fontAlgn="base" hangingPunct="1">
              <a:spcBef>
                <a:spcPct val="0"/>
              </a:spcBef>
              <a:spcAft>
                <a:spcPct val="0"/>
              </a:spcAft>
              <a:defRPr sz="4400">
                <a:solidFill>
                  <a:schemeClr val="tx1"/>
                </a:solidFill>
                <a:latin typeface="Calibri" pitchFamily="34" charset="0"/>
                <a:cs typeface="Times New Roman" pitchFamily="18" charset="0"/>
              </a:defRPr>
            </a:lvl9pPr>
          </a:lstStyle>
          <a:p>
            <a:pPr algn="r"/>
            <a:r>
              <a:rPr lang="he-IL" sz="4800" spc="-150" smtClean="0">
                <a:solidFill>
                  <a:srgbClr val="498FCC"/>
                </a:solidFill>
                <a:latin typeface="AdumaFOT Bold" panose="02000500000000000000" pitchFamily="50" charset="-79"/>
                <a:cs typeface="AdumaFOT Bold" panose="02000500000000000000" pitchFamily="50" charset="-79"/>
              </a:rPr>
              <a:t>שם הקורס : דרג ד'</a:t>
            </a:r>
            <a:endParaRPr lang="he-IL" sz="4800" b="1" spc="-150" dirty="0">
              <a:solidFill>
                <a:schemeClr val="bg1"/>
              </a:solidFill>
              <a:latin typeface="AdumaFOT Bold" panose="02000500000000000000" pitchFamily="50" charset="-79"/>
              <a:cs typeface="AdumaFOT Bold" panose="02000500000000000000" pitchFamily="50" charset="-79"/>
            </a:endParaRPr>
          </a:p>
        </p:txBody>
      </p:sp>
    </p:spTree>
    <p:extLst>
      <p:ext uri="{BB962C8B-B14F-4D97-AF65-F5344CB8AC3E}">
        <p14:creationId xmlns:p14="http://schemas.microsoft.com/office/powerpoint/2010/main" val="27836831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סיכום ביניים</a:t>
            </a:r>
            <a:endParaRPr lang="he-IL" sz="4000" b="1" dirty="0">
              <a:latin typeface="Calibri" panose="020F0502020204030204" pitchFamily="34" charset="0"/>
              <a:cs typeface="Calibri" panose="020F0502020204030204" pitchFamily="34" charset="0"/>
            </a:endParaRPr>
          </a:p>
        </p:txBody>
      </p:sp>
      <p:sp>
        <p:nvSpPr>
          <p:cNvPr id="10" name="Rectangle 5"/>
          <p:cNvSpPr txBox="1">
            <a:spLocks noChangeArrowheads="1"/>
          </p:cNvSpPr>
          <p:nvPr/>
        </p:nvSpPr>
        <p:spPr bwMode="auto">
          <a:xfrm>
            <a:off x="2928551" y="1421909"/>
            <a:ext cx="7353169"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spcBef>
                <a:spcPct val="0"/>
              </a:spcBef>
            </a:pPr>
            <a:r>
              <a:rPr lang="he-IL" altLang="he-IL" sz="2800" dirty="0">
                <a:solidFill>
                  <a:schemeClr val="tx1"/>
                </a:solidFill>
                <a:latin typeface="Calibri" panose="020F0502020204030204" pitchFamily="34" charset="0"/>
                <a:cs typeface="Calibri" panose="020F0502020204030204" pitchFamily="34" charset="0"/>
              </a:rPr>
              <a:t>עד כה הכרנו את תפקיד ספק </a:t>
            </a:r>
            <a:r>
              <a:rPr lang="he-IL" altLang="he-IL" sz="2800" dirty="0" smtClean="0">
                <a:solidFill>
                  <a:schemeClr val="tx1"/>
                </a:solidFill>
                <a:latin typeface="Calibri" panose="020F0502020204030204" pitchFamily="34" charset="0"/>
                <a:cs typeface="Calibri" panose="020F0502020204030204" pitchFamily="34" charset="0"/>
              </a:rPr>
              <a:t>הכוח,</a:t>
            </a:r>
            <a:r>
              <a:rPr lang="he-IL" altLang="he-IL" sz="2800" dirty="0" smtClean="0">
                <a:latin typeface="Calibri" panose="020F0502020204030204" pitchFamily="34" charset="0"/>
                <a:cs typeface="Calibri" panose="020F0502020204030204" pitchFamily="34" charset="0"/>
              </a:rPr>
              <a:t> </a:t>
            </a:r>
            <a:r>
              <a:rPr lang="he-IL" altLang="he-IL" sz="2800" dirty="0">
                <a:solidFill>
                  <a:schemeClr val="tx1"/>
                </a:solidFill>
                <a:latin typeface="Calibri" panose="020F0502020204030204" pitchFamily="34" charset="0"/>
                <a:cs typeface="Calibri" panose="020F0502020204030204" pitchFamily="34" charset="0"/>
              </a:rPr>
              <a:t>ולמדנו על תפעול ספק הכוח</a:t>
            </a:r>
            <a:endParaRPr lang="en-US" altLang="he-IL" sz="2800" dirty="0">
              <a:solidFill>
                <a:schemeClr val="tx1"/>
              </a:solidFill>
              <a:latin typeface="Calibri" panose="020F0502020204030204" pitchFamily="34" charset="0"/>
              <a:cs typeface="Calibri" panose="020F0502020204030204" pitchFamily="34" charset="0"/>
            </a:endParaRPr>
          </a:p>
          <a:p>
            <a:pPr algn="r">
              <a:spcBef>
                <a:spcPct val="0"/>
              </a:spcBef>
              <a:buFont typeface="Wingdings" pitchFamily="2" charset="2"/>
              <a:buNone/>
            </a:pPr>
            <a:endParaRPr lang="en-US" altLang="he-IL" sz="2800" dirty="0">
              <a:solidFill>
                <a:schemeClr val="tx1"/>
              </a:solidFill>
              <a:latin typeface="Calibri" panose="020F0502020204030204" pitchFamily="34" charset="0"/>
              <a:cs typeface="Calibri" panose="020F0502020204030204" pitchFamily="34" charset="0"/>
            </a:endParaRPr>
          </a:p>
        </p:txBody>
      </p:sp>
      <p:sp>
        <p:nvSpPr>
          <p:cNvPr id="9" name="TextBox 8"/>
          <p:cNvSpPr txBox="1"/>
          <p:nvPr/>
        </p:nvSpPr>
        <p:spPr>
          <a:xfrm>
            <a:off x="3720582" y="2407351"/>
            <a:ext cx="6543675" cy="461665"/>
          </a:xfrm>
          <a:prstGeom prst="rect">
            <a:avLst/>
          </a:prstGeom>
        </p:spPr>
        <p:txBody>
          <a:bodyPr rtlCol="1">
            <a:spAutoFit/>
          </a:bodyPr>
          <a:lstStyle/>
          <a:p>
            <a:pPr>
              <a:defRPr/>
            </a:pPr>
            <a:r>
              <a:rPr lang="he-IL" sz="2400" dirty="0">
                <a:solidFill>
                  <a:srgbClr val="1D6295"/>
                </a:solidFill>
                <a:latin typeface="Calibri" panose="020F0502020204030204" pitchFamily="34" charset="0"/>
                <a:cs typeface="Calibri" panose="020F0502020204030204" pitchFamily="34" charset="0"/>
              </a:rPr>
              <a:t>מה תפקיד המחבר הצהוב בספק הכוח?</a:t>
            </a:r>
          </a:p>
        </p:txBody>
      </p:sp>
      <p:sp>
        <p:nvSpPr>
          <p:cNvPr id="15" name="TextBox 14"/>
          <p:cNvSpPr txBox="1"/>
          <p:nvPr/>
        </p:nvSpPr>
        <p:spPr>
          <a:xfrm>
            <a:off x="3738045" y="3158897"/>
            <a:ext cx="6543675" cy="830997"/>
          </a:xfrm>
          <a:prstGeom prst="rect">
            <a:avLst/>
          </a:prstGeom>
          <a:noFill/>
        </p:spPr>
        <p:txBody>
          <a:bodyPr rtlCol="1">
            <a:spAutoFit/>
          </a:bodyPr>
          <a:lstStyle/>
          <a:p>
            <a:pPr>
              <a:defRPr/>
            </a:pPr>
            <a:r>
              <a:rPr lang="he-IL" sz="2400" dirty="0">
                <a:solidFill>
                  <a:srgbClr val="1D6295"/>
                </a:solidFill>
                <a:latin typeface="Calibri" panose="020F0502020204030204" pitchFamily="34" charset="0"/>
                <a:cs typeface="Calibri" panose="020F0502020204030204" pitchFamily="34" charset="0"/>
              </a:rPr>
              <a:t>כאשר נרצה להשתמש בכל ערוץ בפני עצמו, באיזה מצב נשים את המפסק </a:t>
            </a:r>
            <a:r>
              <a:rPr lang="en-US" sz="2400" dirty="0">
                <a:solidFill>
                  <a:srgbClr val="1D6295"/>
                </a:solidFill>
                <a:latin typeface="Calibri" panose="020F0502020204030204" pitchFamily="34" charset="0"/>
                <a:cs typeface="Calibri" panose="020F0502020204030204" pitchFamily="34" charset="0"/>
              </a:rPr>
              <a:t>Single/Parallel</a:t>
            </a:r>
            <a:r>
              <a:rPr lang="he-IL" sz="2400" dirty="0">
                <a:solidFill>
                  <a:srgbClr val="1D6295"/>
                </a:solidFill>
                <a:latin typeface="Calibri" panose="020F0502020204030204" pitchFamily="34" charset="0"/>
                <a:cs typeface="Calibri" panose="020F0502020204030204" pitchFamily="34" charset="0"/>
              </a:rPr>
              <a:t>?</a:t>
            </a:r>
          </a:p>
        </p:txBody>
      </p:sp>
      <p:sp>
        <p:nvSpPr>
          <p:cNvPr id="16" name="TextBox 15"/>
          <p:cNvSpPr txBox="1"/>
          <p:nvPr/>
        </p:nvSpPr>
        <p:spPr>
          <a:xfrm>
            <a:off x="3738045" y="4393830"/>
            <a:ext cx="6543675" cy="461665"/>
          </a:xfrm>
          <a:prstGeom prst="rect">
            <a:avLst/>
          </a:prstGeom>
          <a:noFill/>
        </p:spPr>
        <p:txBody>
          <a:bodyPr rtlCol="1">
            <a:spAutoFit/>
          </a:bodyPr>
          <a:lstStyle/>
          <a:p>
            <a:pPr>
              <a:spcBef>
                <a:spcPct val="20000"/>
              </a:spcBef>
              <a:buClr>
                <a:schemeClr val="accent1"/>
              </a:buClr>
              <a:buSzPct val="70000"/>
              <a:defRPr/>
            </a:pPr>
            <a:r>
              <a:rPr lang="he-IL" sz="2400" dirty="0">
                <a:solidFill>
                  <a:srgbClr val="1D6295"/>
                </a:solidFill>
                <a:latin typeface="Calibri" panose="020F0502020204030204" pitchFamily="34" charset="0"/>
                <a:cs typeface="Calibri" panose="020F0502020204030204" pitchFamily="34" charset="0"/>
              </a:rPr>
              <a:t>מה ההבדל בין המחבר השחור למחבר הצהוב בספק הכוח?</a:t>
            </a:r>
          </a:p>
        </p:txBody>
      </p:sp>
      <p:sp>
        <p:nvSpPr>
          <p:cNvPr id="18" name="Rectangle 5"/>
          <p:cNvSpPr txBox="1">
            <a:spLocks noChangeArrowheads="1"/>
          </p:cNvSpPr>
          <p:nvPr/>
        </p:nvSpPr>
        <p:spPr bwMode="auto">
          <a:xfrm>
            <a:off x="2290450" y="5493203"/>
            <a:ext cx="7991270" cy="7921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r" rtl="1" eaLnBrk="0" fontAlgn="base" hangingPunct="0">
              <a:spcBef>
                <a:spcPct val="20000"/>
              </a:spcBef>
              <a:spcAft>
                <a:spcPct val="0"/>
              </a:spcAft>
              <a:buChar char="•"/>
              <a:defRPr sz="3200">
                <a:solidFill>
                  <a:schemeClr val="tx1"/>
                </a:solidFill>
                <a:latin typeface="+mn-lt"/>
                <a:ea typeface="Tahoma (Body)"/>
                <a:cs typeface="+mn-cs"/>
              </a:defRPr>
            </a:lvl1pPr>
            <a:lvl2pPr marL="742950" indent="-285750" algn="r" rtl="1" eaLnBrk="0" fontAlgn="base" hangingPunct="0">
              <a:spcBef>
                <a:spcPct val="20000"/>
              </a:spcBef>
              <a:spcAft>
                <a:spcPct val="0"/>
              </a:spcAft>
              <a:buChar char="–"/>
              <a:defRPr sz="2800">
                <a:solidFill>
                  <a:schemeClr val="tx1"/>
                </a:solidFill>
                <a:latin typeface="+mn-lt"/>
                <a:ea typeface="Tahoma (Body)"/>
                <a:cs typeface="+mn-cs"/>
              </a:defRPr>
            </a:lvl2pPr>
            <a:lvl3pPr marL="1143000" indent="-228600" algn="r" rtl="1" eaLnBrk="0" fontAlgn="base" hangingPunct="0">
              <a:spcBef>
                <a:spcPct val="20000"/>
              </a:spcBef>
              <a:spcAft>
                <a:spcPct val="0"/>
              </a:spcAft>
              <a:buChar char="•"/>
              <a:defRPr sz="2400">
                <a:solidFill>
                  <a:schemeClr val="tx1"/>
                </a:solidFill>
                <a:latin typeface="+mn-lt"/>
                <a:ea typeface="Tahoma (Body)"/>
                <a:cs typeface="+mn-cs"/>
              </a:defRPr>
            </a:lvl3pPr>
            <a:lvl4pPr marL="1600200" indent="-228600" algn="r" rtl="1" eaLnBrk="0" fontAlgn="base" hangingPunct="0">
              <a:spcBef>
                <a:spcPct val="20000"/>
              </a:spcBef>
              <a:spcAft>
                <a:spcPct val="0"/>
              </a:spcAft>
              <a:buChar char="–"/>
              <a:defRPr sz="2000">
                <a:solidFill>
                  <a:schemeClr val="tx1"/>
                </a:solidFill>
                <a:latin typeface="+mn-lt"/>
                <a:ea typeface="Tahoma (Body)"/>
                <a:cs typeface="+mn-cs"/>
              </a:defRPr>
            </a:lvl4pPr>
            <a:lvl5pPr marL="2057400" indent="-228600" algn="r" rtl="1" eaLnBrk="0" fontAlgn="base" hangingPunct="0">
              <a:spcBef>
                <a:spcPct val="20000"/>
              </a:spcBef>
              <a:spcAft>
                <a:spcPct val="0"/>
              </a:spcAft>
              <a:buChar char="»"/>
              <a:defRPr sz="2000">
                <a:solidFill>
                  <a:schemeClr val="tx1"/>
                </a:solidFill>
                <a:latin typeface="+mn-lt"/>
                <a:ea typeface="Tahoma (Body)"/>
                <a:cs typeface="+mn-cs"/>
              </a:defRPr>
            </a:lvl5pPr>
            <a:lvl6pPr marL="2514600" indent="-228600" algn="r" rtl="1" eaLnBrk="1" fontAlgn="base" hangingPunct="1">
              <a:spcBef>
                <a:spcPct val="20000"/>
              </a:spcBef>
              <a:spcAft>
                <a:spcPct val="0"/>
              </a:spcAft>
              <a:buChar char="»"/>
              <a:defRPr sz="2000">
                <a:solidFill>
                  <a:schemeClr val="tx1"/>
                </a:solidFill>
                <a:latin typeface="+mn-lt"/>
                <a:cs typeface="+mn-cs"/>
              </a:defRPr>
            </a:lvl6pPr>
            <a:lvl7pPr marL="2971800" indent="-228600" algn="r" rtl="1" eaLnBrk="1" fontAlgn="base" hangingPunct="1">
              <a:spcBef>
                <a:spcPct val="20000"/>
              </a:spcBef>
              <a:spcAft>
                <a:spcPct val="0"/>
              </a:spcAft>
              <a:buChar char="»"/>
              <a:defRPr sz="2000">
                <a:solidFill>
                  <a:schemeClr val="tx1"/>
                </a:solidFill>
                <a:latin typeface="+mn-lt"/>
                <a:cs typeface="+mn-cs"/>
              </a:defRPr>
            </a:lvl7pPr>
            <a:lvl8pPr marL="3429000" indent="-228600" algn="r" rtl="1" eaLnBrk="1" fontAlgn="base" hangingPunct="1">
              <a:spcBef>
                <a:spcPct val="20000"/>
              </a:spcBef>
              <a:spcAft>
                <a:spcPct val="0"/>
              </a:spcAft>
              <a:buChar char="»"/>
              <a:defRPr sz="2000">
                <a:solidFill>
                  <a:schemeClr val="tx1"/>
                </a:solidFill>
                <a:latin typeface="+mn-lt"/>
                <a:cs typeface="+mn-cs"/>
              </a:defRPr>
            </a:lvl8pPr>
            <a:lvl9pPr marL="3886200" indent="-228600" algn="r" rtl="1" eaLnBrk="1" fontAlgn="base" hangingPunct="1">
              <a:spcBef>
                <a:spcPct val="20000"/>
              </a:spcBef>
              <a:spcAft>
                <a:spcPct val="0"/>
              </a:spcAft>
              <a:buChar char="»"/>
              <a:defRPr sz="2000">
                <a:solidFill>
                  <a:schemeClr val="tx1"/>
                </a:solidFill>
                <a:latin typeface="+mn-lt"/>
                <a:cs typeface="+mn-cs"/>
              </a:defRPr>
            </a:lvl9pPr>
          </a:lstStyle>
          <a:p>
            <a:pPr eaLnBrk="1" hangingPunct="1">
              <a:buFont typeface="Wingdings" pitchFamily="2" charset="2"/>
              <a:buNone/>
              <a:defRPr/>
            </a:pPr>
            <a:r>
              <a:rPr lang="he-IL" sz="2800" kern="0" dirty="0" smtClean="0">
                <a:latin typeface="Calibri" panose="020F0502020204030204" pitchFamily="34" charset="0"/>
                <a:cs typeface="Calibri" panose="020F0502020204030204" pitchFamily="34" charset="0"/>
              </a:rPr>
              <a:t>בהמשך השיעור נלמד על אופן חיבור הספק, ואמצעי זהירות</a:t>
            </a:r>
            <a:endParaRPr lang="en-US" sz="2800" kern="0" dirty="0" smtClean="0">
              <a:latin typeface="Calibri" panose="020F0502020204030204" pitchFamily="34" charset="0"/>
              <a:cs typeface="Calibri" panose="020F0502020204030204" pitchFamily="34" charset="0"/>
            </a:endParaRPr>
          </a:p>
        </p:txBody>
      </p:sp>
      <p:sp>
        <p:nvSpPr>
          <p:cNvPr id="19" name="TextBox 18"/>
          <p:cNvSpPr txBox="1"/>
          <p:nvPr/>
        </p:nvSpPr>
        <p:spPr>
          <a:xfrm>
            <a:off x="3669782" y="2757992"/>
            <a:ext cx="6577013" cy="369332"/>
          </a:xfrm>
          <a:prstGeom prst="rect">
            <a:avLst/>
          </a:prstGeom>
          <a:noFill/>
        </p:spPr>
        <p:txBody>
          <a:bodyPr rtlCol="1">
            <a:spAutoFit/>
          </a:bodyPr>
          <a:lstStyle/>
          <a:p>
            <a:pPr>
              <a:defRPr/>
            </a:pPr>
            <a:r>
              <a:rPr lang="he-IL" dirty="0" smtClean="0">
                <a:latin typeface="Calibri" panose="020F0502020204030204" pitchFamily="34" charset="0"/>
                <a:cs typeface="Calibri" panose="020F0502020204030204" pitchFamily="34" charset="0"/>
              </a:rPr>
              <a:t>כניסת </a:t>
            </a:r>
            <a:r>
              <a:rPr lang="he-IL" dirty="0">
                <a:latin typeface="Calibri" panose="020F0502020204030204" pitchFamily="34" charset="0"/>
                <a:cs typeface="Calibri" panose="020F0502020204030204" pitchFamily="34" charset="0"/>
              </a:rPr>
              <a:t>הארקה, אדמה של רשת החשמל.</a:t>
            </a:r>
          </a:p>
        </p:txBody>
      </p:sp>
      <p:sp>
        <p:nvSpPr>
          <p:cNvPr id="20" name="TextBox 19"/>
          <p:cNvSpPr txBox="1"/>
          <p:nvPr/>
        </p:nvSpPr>
        <p:spPr>
          <a:xfrm>
            <a:off x="3703120" y="3981955"/>
            <a:ext cx="6578600" cy="369332"/>
          </a:xfrm>
          <a:prstGeom prst="rect">
            <a:avLst/>
          </a:prstGeom>
          <a:noFill/>
        </p:spPr>
        <p:txBody>
          <a:bodyPr rtlCol="1">
            <a:spAutoFit/>
          </a:bodyPr>
          <a:lstStyle/>
          <a:p>
            <a:pPr>
              <a:defRPr/>
            </a:pPr>
            <a:r>
              <a:rPr lang="en-US" dirty="0" smtClean="0">
                <a:latin typeface="Calibri" panose="020F0502020204030204" pitchFamily="34" charset="0"/>
                <a:cs typeface="Calibri" panose="020F0502020204030204" pitchFamily="34" charset="0"/>
              </a:rPr>
              <a:t>Single</a:t>
            </a:r>
            <a:r>
              <a:rPr lang="he-IL" dirty="0">
                <a:latin typeface="Calibri" panose="020F0502020204030204" pitchFamily="34" charset="0"/>
                <a:cs typeface="Calibri" panose="020F0502020204030204" pitchFamily="34" charset="0"/>
              </a:rPr>
              <a:t>, כך יהיה ניתן לכוון כל ערוץ בנפרד.</a:t>
            </a:r>
          </a:p>
        </p:txBody>
      </p:sp>
      <p:sp>
        <p:nvSpPr>
          <p:cNvPr id="22" name="TextBox 21"/>
          <p:cNvSpPr txBox="1"/>
          <p:nvPr/>
        </p:nvSpPr>
        <p:spPr>
          <a:xfrm>
            <a:off x="3687244" y="4799997"/>
            <a:ext cx="6577013" cy="369332"/>
          </a:xfrm>
          <a:prstGeom prst="rect">
            <a:avLst/>
          </a:prstGeom>
          <a:noFill/>
        </p:spPr>
        <p:txBody>
          <a:bodyPr rtlCol="1">
            <a:spAutoFit/>
          </a:bodyPr>
          <a:lstStyle/>
          <a:p>
            <a:pPr>
              <a:defRPr/>
            </a:pPr>
            <a:r>
              <a:rPr lang="he-IL" dirty="0" smtClean="0">
                <a:latin typeface="Calibri" panose="020F0502020204030204" pitchFamily="34" charset="0"/>
                <a:cs typeface="Calibri" panose="020F0502020204030204" pitchFamily="34" charset="0"/>
              </a:rPr>
              <a:t>המחבר </a:t>
            </a:r>
            <a:r>
              <a:rPr lang="he-IL" dirty="0">
                <a:latin typeface="Calibri" panose="020F0502020204030204" pitchFamily="34" charset="0"/>
                <a:cs typeface="Calibri" panose="020F0502020204030204" pitchFamily="34" charset="0"/>
              </a:rPr>
              <a:t>השחור הוא אדמה צפה, ואילו הצהוב הארקה של מתח הרשת.</a:t>
            </a:r>
          </a:p>
        </p:txBody>
      </p:sp>
    </p:spTree>
    <p:extLst>
      <p:ext uri="{BB962C8B-B14F-4D97-AF65-F5344CB8AC3E}">
        <p14:creationId xmlns:p14="http://schemas.microsoft.com/office/powerpoint/2010/main" val="36553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anim calcmode="lin" valueType="num">
                                      <p:cBhvr>
                                        <p:cTn id="12" dur="1000" fill="hold"/>
                                        <p:tgtEl>
                                          <p:spTgt spid="9"/>
                                        </p:tgtEl>
                                        <p:attrNameLst>
                                          <p:attrName>ppt_x</p:attrName>
                                        </p:attrNameLst>
                                      </p:cBhvr>
                                      <p:tavLst>
                                        <p:tav tm="0">
                                          <p:val>
                                            <p:strVal val="#ppt_x"/>
                                          </p:val>
                                        </p:tav>
                                        <p:tav tm="100000">
                                          <p:val>
                                            <p:strVal val="#ppt_x"/>
                                          </p:val>
                                        </p:tav>
                                      </p:tavLst>
                                    </p:anim>
                                    <p:anim calcmode="lin" valueType="num">
                                      <p:cBhvr>
                                        <p:cTn id="1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fade">
                                      <p:cBhvr>
                                        <p:cTn id="18" dur="1000"/>
                                        <p:tgtEl>
                                          <p:spTgt spid="19"/>
                                        </p:tgtEl>
                                      </p:cBhvr>
                                    </p:animEffect>
                                    <p:anim calcmode="lin" valueType="num">
                                      <p:cBhvr>
                                        <p:cTn id="19" dur="1000" fill="hold"/>
                                        <p:tgtEl>
                                          <p:spTgt spid="19"/>
                                        </p:tgtEl>
                                        <p:attrNameLst>
                                          <p:attrName>ppt_x</p:attrName>
                                        </p:attrNameLst>
                                      </p:cBhvr>
                                      <p:tavLst>
                                        <p:tav tm="0">
                                          <p:val>
                                            <p:strVal val="#ppt_x"/>
                                          </p:val>
                                        </p:tav>
                                        <p:tav tm="100000">
                                          <p:val>
                                            <p:strVal val="#ppt_x"/>
                                          </p:val>
                                        </p:tav>
                                      </p:tavLst>
                                    </p:anim>
                                    <p:anim calcmode="lin" valueType="num">
                                      <p:cBhvr>
                                        <p:cTn id="20"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1000"/>
                                        <p:tgtEl>
                                          <p:spTgt spid="15"/>
                                        </p:tgtEl>
                                      </p:cBhvr>
                                    </p:animEffect>
                                    <p:anim calcmode="lin" valueType="num">
                                      <p:cBhvr>
                                        <p:cTn id="26" dur="1000" fill="hold"/>
                                        <p:tgtEl>
                                          <p:spTgt spid="15"/>
                                        </p:tgtEl>
                                        <p:attrNameLst>
                                          <p:attrName>ppt_x</p:attrName>
                                        </p:attrNameLst>
                                      </p:cBhvr>
                                      <p:tavLst>
                                        <p:tav tm="0">
                                          <p:val>
                                            <p:strVal val="#ppt_x"/>
                                          </p:val>
                                        </p:tav>
                                        <p:tav tm="100000">
                                          <p:val>
                                            <p:strVal val="#ppt_x"/>
                                          </p:val>
                                        </p:tav>
                                      </p:tavLst>
                                    </p:anim>
                                    <p:anim calcmode="lin" valueType="num">
                                      <p:cBhvr>
                                        <p:cTn id="2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fade">
                                      <p:cBhvr>
                                        <p:cTn id="32" dur="1000"/>
                                        <p:tgtEl>
                                          <p:spTgt spid="20"/>
                                        </p:tgtEl>
                                      </p:cBhvr>
                                    </p:animEffect>
                                    <p:anim calcmode="lin" valueType="num">
                                      <p:cBhvr>
                                        <p:cTn id="33" dur="1000" fill="hold"/>
                                        <p:tgtEl>
                                          <p:spTgt spid="20"/>
                                        </p:tgtEl>
                                        <p:attrNameLst>
                                          <p:attrName>ppt_x</p:attrName>
                                        </p:attrNameLst>
                                      </p:cBhvr>
                                      <p:tavLst>
                                        <p:tav tm="0">
                                          <p:val>
                                            <p:strVal val="#ppt_x"/>
                                          </p:val>
                                        </p:tav>
                                        <p:tav tm="100000">
                                          <p:val>
                                            <p:strVal val="#ppt_x"/>
                                          </p:val>
                                        </p:tav>
                                      </p:tavLst>
                                    </p:anim>
                                    <p:anim calcmode="lin" valueType="num">
                                      <p:cBhvr>
                                        <p:cTn id="3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1000"/>
                                        <p:tgtEl>
                                          <p:spTgt spid="16"/>
                                        </p:tgtEl>
                                      </p:cBhvr>
                                    </p:animEffect>
                                    <p:anim calcmode="lin" valueType="num">
                                      <p:cBhvr>
                                        <p:cTn id="40" dur="1000" fill="hold"/>
                                        <p:tgtEl>
                                          <p:spTgt spid="16"/>
                                        </p:tgtEl>
                                        <p:attrNameLst>
                                          <p:attrName>ppt_x</p:attrName>
                                        </p:attrNameLst>
                                      </p:cBhvr>
                                      <p:tavLst>
                                        <p:tav tm="0">
                                          <p:val>
                                            <p:strVal val="#ppt_x"/>
                                          </p:val>
                                        </p:tav>
                                        <p:tav tm="100000">
                                          <p:val>
                                            <p:strVal val="#ppt_x"/>
                                          </p:val>
                                        </p:tav>
                                      </p:tavLst>
                                    </p:anim>
                                    <p:anim calcmode="lin" valueType="num">
                                      <p:cBhvr>
                                        <p:cTn id="4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fade">
                                      <p:cBhvr>
                                        <p:cTn id="46" dur="1000"/>
                                        <p:tgtEl>
                                          <p:spTgt spid="22"/>
                                        </p:tgtEl>
                                      </p:cBhvr>
                                    </p:animEffect>
                                    <p:anim calcmode="lin" valueType="num">
                                      <p:cBhvr>
                                        <p:cTn id="47" dur="1000" fill="hold"/>
                                        <p:tgtEl>
                                          <p:spTgt spid="22"/>
                                        </p:tgtEl>
                                        <p:attrNameLst>
                                          <p:attrName>ppt_x</p:attrName>
                                        </p:attrNameLst>
                                      </p:cBhvr>
                                      <p:tavLst>
                                        <p:tav tm="0">
                                          <p:val>
                                            <p:strVal val="#ppt_x"/>
                                          </p:val>
                                        </p:tav>
                                        <p:tav tm="100000">
                                          <p:val>
                                            <p:strVal val="#ppt_x"/>
                                          </p:val>
                                        </p:tav>
                                      </p:tavLst>
                                    </p:anim>
                                    <p:anim calcmode="lin" valueType="num">
                                      <p:cBhvr>
                                        <p:cTn id="48"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9" grpId="0"/>
      <p:bldP spid="15" grpId="0"/>
      <p:bldP spid="16" grpId="0"/>
      <p:bldP spid="18" grpId="0"/>
      <p:bldP spid="19" grpId="0"/>
      <p:bldP spid="20" grpId="0"/>
      <p:bldP spid="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אופן חיבור</a:t>
            </a:r>
            <a:endParaRPr lang="he-IL" sz="4000" b="1" dirty="0">
              <a:latin typeface="Calibri" panose="020F0502020204030204" pitchFamily="34" charset="0"/>
              <a:cs typeface="Calibri" panose="020F0502020204030204" pitchFamily="34" charset="0"/>
            </a:endParaRPr>
          </a:p>
        </p:txBody>
      </p:sp>
      <p:sp>
        <p:nvSpPr>
          <p:cNvPr id="13" name="Rectangle 3"/>
          <p:cNvSpPr txBox="1">
            <a:spLocks noChangeArrowheads="1"/>
          </p:cNvSpPr>
          <p:nvPr/>
        </p:nvSpPr>
        <p:spPr bwMode="auto">
          <a:xfrm>
            <a:off x="3164141" y="1356927"/>
            <a:ext cx="7058025" cy="240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609600" indent="-609600" algn="r">
              <a:buFont typeface="Wingdings" pitchFamily="2" charset="2"/>
              <a:buAutoNum type="arabicPeriod"/>
            </a:pPr>
            <a:r>
              <a:rPr lang="he-IL" altLang="he-IL" sz="2400" dirty="0" smtClean="0">
                <a:solidFill>
                  <a:schemeClr val="tx1"/>
                </a:solidFill>
                <a:latin typeface="Calibri" panose="020F0502020204030204" pitchFamily="34" charset="0"/>
                <a:cs typeface="Calibri" panose="020F0502020204030204" pitchFamily="34" charset="0"/>
              </a:rPr>
              <a:t>יש לסובב את בורר </a:t>
            </a:r>
            <a:r>
              <a:rPr lang="en-US" altLang="he-IL" sz="2400" dirty="0" smtClean="0">
                <a:solidFill>
                  <a:schemeClr val="tx1"/>
                </a:solidFill>
                <a:latin typeface="Calibri" panose="020F0502020204030204" pitchFamily="34" charset="0"/>
                <a:cs typeface="Calibri" panose="020F0502020204030204" pitchFamily="34" charset="0"/>
              </a:rPr>
              <a:t>Current Limit</a:t>
            </a:r>
            <a:r>
              <a:rPr lang="he-IL" altLang="he-IL" sz="2400" dirty="0" smtClean="0">
                <a:solidFill>
                  <a:schemeClr val="tx1"/>
                </a:solidFill>
                <a:latin typeface="Calibri" panose="020F0502020204030204" pitchFamily="34" charset="0"/>
                <a:cs typeface="Calibri" panose="020F0502020204030204" pitchFamily="34" charset="0"/>
              </a:rPr>
              <a:t> נגד כיוון השעון עד הסוף</a:t>
            </a:r>
          </a:p>
          <a:p>
            <a:pPr marL="609600" indent="-609600" algn="r">
              <a:buFont typeface="Wingdings" pitchFamily="2" charset="2"/>
              <a:buAutoNum type="arabicPeriod"/>
            </a:pPr>
            <a:r>
              <a:rPr lang="he-IL" altLang="he-IL" sz="2400" dirty="0" smtClean="0">
                <a:solidFill>
                  <a:schemeClr val="tx1"/>
                </a:solidFill>
                <a:latin typeface="Calibri" panose="020F0502020204030204" pitchFamily="34" charset="0"/>
                <a:cs typeface="Calibri" panose="020F0502020204030204" pitchFamily="34" charset="0"/>
              </a:rPr>
              <a:t>יש לקצר את היציאות (+) ו(-) אחת לשנייה</a:t>
            </a:r>
          </a:p>
          <a:p>
            <a:pPr marL="609600" indent="-609600" algn="r">
              <a:buFont typeface="Wingdings" pitchFamily="2" charset="2"/>
              <a:buAutoNum type="arabicPeriod"/>
            </a:pPr>
            <a:r>
              <a:rPr lang="he-IL" altLang="he-IL" sz="2400" dirty="0" smtClean="0">
                <a:solidFill>
                  <a:schemeClr val="tx1"/>
                </a:solidFill>
                <a:latin typeface="Calibri" panose="020F0502020204030204" pitchFamily="34" charset="0"/>
                <a:cs typeface="Calibri" panose="020F0502020204030204" pitchFamily="34" charset="0"/>
              </a:rPr>
              <a:t>לסובב את בורר ה </a:t>
            </a:r>
            <a:r>
              <a:rPr lang="en-US" altLang="he-IL" sz="2400" dirty="0" smtClean="0">
                <a:solidFill>
                  <a:schemeClr val="tx1"/>
                </a:solidFill>
                <a:latin typeface="Calibri" panose="020F0502020204030204" pitchFamily="34" charset="0"/>
                <a:cs typeface="Calibri" panose="020F0502020204030204" pitchFamily="34" charset="0"/>
              </a:rPr>
              <a:t>Current Limit</a:t>
            </a:r>
            <a:r>
              <a:rPr lang="he-IL" altLang="he-IL" sz="2400" dirty="0" smtClean="0">
                <a:solidFill>
                  <a:schemeClr val="tx1"/>
                </a:solidFill>
                <a:latin typeface="Calibri" panose="020F0502020204030204" pitchFamily="34" charset="0"/>
                <a:cs typeface="Calibri" panose="020F0502020204030204" pitchFamily="34" charset="0"/>
              </a:rPr>
              <a:t> עד להופעת מגבלת הזרם הרצויה בשעון הזרם </a:t>
            </a:r>
            <a:endParaRPr lang="en-US" altLang="he-IL" sz="2400" dirty="0" smtClean="0">
              <a:solidFill>
                <a:schemeClr val="tx1"/>
              </a:solidFill>
              <a:latin typeface="Calibri" panose="020F0502020204030204" pitchFamily="34" charset="0"/>
              <a:cs typeface="Calibri" panose="020F0502020204030204" pitchFamily="34" charset="0"/>
            </a:endParaRPr>
          </a:p>
        </p:txBody>
      </p:sp>
      <p:sp>
        <p:nvSpPr>
          <p:cNvPr id="4" name="מלבן מעוגל 3"/>
          <p:cNvSpPr/>
          <p:nvPr/>
        </p:nvSpPr>
        <p:spPr>
          <a:xfrm>
            <a:off x="10551245" y="147581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5" name="מלבן מעוגל 4"/>
          <p:cNvSpPr/>
          <p:nvPr/>
        </p:nvSpPr>
        <p:spPr>
          <a:xfrm>
            <a:off x="10551245" y="2333169"/>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6" name="מלבן מעוגל 5"/>
          <p:cNvSpPr/>
          <p:nvPr/>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7" name="מלבן מעוגל 6"/>
          <p:cNvSpPr/>
          <p:nvPr/>
        </p:nvSpPr>
        <p:spPr>
          <a:xfrm>
            <a:off x="10551245" y="190445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36603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5927415" y="1358171"/>
            <a:ext cx="42814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buFontTx/>
              <a:buNone/>
              <a:defRPr/>
            </a:pPr>
            <a:r>
              <a:rPr lang="he-IL" sz="2400" dirty="0" smtClean="0">
                <a:solidFill>
                  <a:schemeClr val="tx1"/>
                </a:solidFill>
                <a:latin typeface="Calibri" panose="020F0502020204030204" pitchFamily="34" charset="0"/>
                <a:cs typeface="Calibri" panose="020F0502020204030204" pitchFamily="34" charset="0"/>
              </a:rPr>
              <a:t>ניתן לבצע את הפעולה גם בעזרת ה</a:t>
            </a:r>
            <a:r>
              <a:rPr lang="en-US" sz="2400" dirty="0" smtClean="0">
                <a:solidFill>
                  <a:schemeClr val="tx1"/>
                </a:solidFill>
                <a:latin typeface="Calibri" panose="020F0502020204030204" pitchFamily="34" charset="0"/>
                <a:cs typeface="Calibri" panose="020F0502020204030204" pitchFamily="34" charset="0"/>
              </a:rPr>
              <a:t>Fluke 77 </a:t>
            </a:r>
            <a:endParaRPr lang="he-IL" sz="2400" dirty="0" smtClean="0">
              <a:solidFill>
                <a:schemeClr val="tx1"/>
              </a:solidFill>
              <a:latin typeface="Calibri" panose="020F0502020204030204" pitchFamily="34" charset="0"/>
              <a:cs typeface="Calibri" panose="020F0502020204030204" pitchFamily="34" charset="0"/>
            </a:endParaRPr>
          </a:p>
          <a:p>
            <a:pPr algn="r">
              <a:defRPr/>
            </a:pPr>
            <a:endParaRPr lang="en-US" sz="2400" dirty="0" smtClean="0">
              <a:latin typeface="Calibri" panose="020F0502020204030204" pitchFamily="34" charset="0"/>
              <a:cs typeface="Calibri" panose="020F0502020204030204" pitchFamily="34" charset="0"/>
            </a:endParaRPr>
          </a:p>
        </p:txBody>
      </p:sp>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5198" y="2635250"/>
            <a:ext cx="1849438" cy="315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02348" y="2781300"/>
            <a:ext cx="3167063"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59"/>
          <p:cNvGrpSpPr>
            <a:grpSpLocks/>
          </p:cNvGrpSpPr>
          <p:nvPr/>
        </p:nvGrpSpPr>
        <p:grpSpPr bwMode="auto">
          <a:xfrm>
            <a:off x="3363798" y="4946650"/>
            <a:ext cx="6640513" cy="847725"/>
            <a:chOff x="884" y="3294"/>
            <a:chExt cx="4589" cy="582"/>
          </a:xfrm>
        </p:grpSpPr>
        <p:grpSp>
          <p:nvGrpSpPr>
            <p:cNvPr id="8" name="Group 41"/>
            <p:cNvGrpSpPr>
              <a:grpSpLocks/>
            </p:cNvGrpSpPr>
            <p:nvPr/>
          </p:nvGrpSpPr>
          <p:grpSpPr bwMode="auto">
            <a:xfrm rot="2327069">
              <a:off x="4422" y="3294"/>
              <a:ext cx="383" cy="134"/>
              <a:chOff x="1837" y="1434"/>
              <a:chExt cx="1134" cy="317"/>
            </a:xfrm>
          </p:grpSpPr>
          <p:sp>
            <p:nvSpPr>
              <p:cNvPr id="13" name="AutoShape 42"/>
              <p:cNvSpPr>
                <a:spLocks noChangeArrowheads="1"/>
              </p:cNvSpPr>
              <p:nvPr/>
            </p:nvSpPr>
            <p:spPr bwMode="auto">
              <a:xfrm>
                <a:off x="1837" y="1525"/>
                <a:ext cx="544" cy="136"/>
              </a:xfrm>
              <a:prstGeom prst="flowChartMagneticDrum">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14" name="AutoShape 43"/>
              <p:cNvSpPr>
                <a:spLocks noChangeArrowheads="1"/>
              </p:cNvSpPr>
              <p:nvPr/>
            </p:nvSpPr>
            <p:spPr bwMode="auto">
              <a:xfrm>
                <a:off x="2200" y="1434"/>
                <a:ext cx="771" cy="317"/>
              </a:xfrm>
              <a:prstGeom prst="flowChartMagneticDrum">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9" name="Group 44"/>
            <p:cNvGrpSpPr>
              <a:grpSpLocks/>
            </p:cNvGrpSpPr>
            <p:nvPr/>
          </p:nvGrpSpPr>
          <p:grpSpPr bwMode="auto">
            <a:xfrm rot="2327069">
              <a:off x="884" y="3566"/>
              <a:ext cx="383" cy="134"/>
              <a:chOff x="1837" y="1434"/>
              <a:chExt cx="1134" cy="317"/>
            </a:xfrm>
          </p:grpSpPr>
          <p:sp>
            <p:nvSpPr>
              <p:cNvPr id="11" name="AutoShape 45"/>
              <p:cNvSpPr>
                <a:spLocks noChangeArrowheads="1"/>
              </p:cNvSpPr>
              <p:nvPr/>
            </p:nvSpPr>
            <p:spPr bwMode="auto">
              <a:xfrm>
                <a:off x="1837" y="1525"/>
                <a:ext cx="544" cy="136"/>
              </a:xfrm>
              <a:prstGeom prst="flowChartMagneticDrum">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12" name="AutoShape 46"/>
              <p:cNvSpPr>
                <a:spLocks noChangeArrowheads="1"/>
              </p:cNvSpPr>
              <p:nvPr/>
            </p:nvSpPr>
            <p:spPr bwMode="auto">
              <a:xfrm>
                <a:off x="2200" y="1434"/>
                <a:ext cx="771" cy="317"/>
              </a:xfrm>
              <a:prstGeom prst="flowChartMagneticDrum">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sp>
          <p:nvSpPr>
            <p:cNvPr id="10" name="Freeform 48"/>
            <p:cNvSpPr>
              <a:spLocks/>
            </p:cNvSpPr>
            <p:nvPr/>
          </p:nvSpPr>
          <p:spPr bwMode="auto">
            <a:xfrm>
              <a:off x="1156" y="3475"/>
              <a:ext cx="4317" cy="401"/>
            </a:xfrm>
            <a:custGeom>
              <a:avLst/>
              <a:gdLst>
                <a:gd name="T0" fmla="*/ 0 w 4317"/>
                <a:gd name="T1" fmla="*/ 227 h 401"/>
                <a:gd name="T2" fmla="*/ 3720 w 4317"/>
                <a:gd name="T3" fmla="*/ 363 h 401"/>
                <a:gd name="T4" fmla="*/ 3584 w 4317"/>
                <a:gd name="T5" fmla="*/ 0 h 401"/>
                <a:gd name="T6" fmla="*/ 0 60000 65536"/>
                <a:gd name="T7" fmla="*/ 0 60000 65536"/>
                <a:gd name="T8" fmla="*/ 0 60000 65536"/>
              </a:gdLst>
              <a:ahLst/>
              <a:cxnLst>
                <a:cxn ang="T6">
                  <a:pos x="T0" y="T1"/>
                </a:cxn>
                <a:cxn ang="T7">
                  <a:pos x="T2" y="T3"/>
                </a:cxn>
                <a:cxn ang="T8">
                  <a:pos x="T4" y="T5"/>
                </a:cxn>
              </a:cxnLst>
              <a:rect l="0" t="0" r="r" b="b"/>
              <a:pathLst>
                <a:path w="4317" h="401">
                  <a:moveTo>
                    <a:pt x="0" y="227"/>
                  </a:moveTo>
                  <a:cubicBezTo>
                    <a:pt x="1561" y="314"/>
                    <a:pt x="3123" y="401"/>
                    <a:pt x="3720" y="363"/>
                  </a:cubicBezTo>
                  <a:cubicBezTo>
                    <a:pt x="4317" y="325"/>
                    <a:pt x="3675" y="53"/>
                    <a:pt x="3584" y="0"/>
                  </a:cubicBezTo>
                </a:path>
              </a:pathLst>
            </a:custGeom>
            <a:noFill/>
            <a:ln w="317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grpSp>
      <p:grpSp>
        <p:nvGrpSpPr>
          <p:cNvPr id="15" name="Group 58"/>
          <p:cNvGrpSpPr>
            <a:grpSpLocks/>
          </p:cNvGrpSpPr>
          <p:nvPr/>
        </p:nvGrpSpPr>
        <p:grpSpPr bwMode="auto">
          <a:xfrm>
            <a:off x="4552836" y="4764088"/>
            <a:ext cx="3717925" cy="1211262"/>
            <a:chOff x="1655" y="3158"/>
            <a:chExt cx="2556" cy="832"/>
          </a:xfrm>
        </p:grpSpPr>
        <p:grpSp>
          <p:nvGrpSpPr>
            <p:cNvPr id="16" name="Group 52"/>
            <p:cNvGrpSpPr>
              <a:grpSpLocks/>
            </p:cNvGrpSpPr>
            <p:nvPr/>
          </p:nvGrpSpPr>
          <p:grpSpPr bwMode="auto">
            <a:xfrm>
              <a:off x="1655" y="3793"/>
              <a:ext cx="347" cy="197"/>
              <a:chOff x="2494" y="2679"/>
              <a:chExt cx="347" cy="197"/>
            </a:xfrm>
          </p:grpSpPr>
          <p:sp>
            <p:nvSpPr>
              <p:cNvPr id="21" name="AutoShape 50"/>
              <p:cNvSpPr>
                <a:spLocks noChangeArrowheads="1"/>
              </p:cNvSpPr>
              <p:nvPr/>
            </p:nvSpPr>
            <p:spPr bwMode="auto">
              <a:xfrm rot="2327069">
                <a:off x="2494" y="2679"/>
                <a:ext cx="184" cy="58"/>
              </a:xfrm>
              <a:prstGeom prst="flowChartMagneticDrum">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22" name="AutoShape 51"/>
              <p:cNvSpPr>
                <a:spLocks noChangeArrowheads="1"/>
              </p:cNvSpPr>
              <p:nvPr/>
            </p:nvSpPr>
            <p:spPr bwMode="auto">
              <a:xfrm rot="2327069">
                <a:off x="2581" y="2742"/>
                <a:ext cx="260" cy="134"/>
              </a:xfrm>
              <a:prstGeom prst="flowChartMagneticDrum">
                <a:avLst/>
              </a:prstGeom>
              <a:solidFill>
                <a:srgbClr val="000000"/>
              </a:soli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17" name="Group 53"/>
            <p:cNvGrpSpPr>
              <a:grpSpLocks/>
            </p:cNvGrpSpPr>
            <p:nvPr/>
          </p:nvGrpSpPr>
          <p:grpSpPr bwMode="auto">
            <a:xfrm rot="6209168">
              <a:off x="3939" y="3233"/>
              <a:ext cx="347" cy="197"/>
              <a:chOff x="2494" y="2679"/>
              <a:chExt cx="347" cy="197"/>
            </a:xfrm>
          </p:grpSpPr>
          <p:sp>
            <p:nvSpPr>
              <p:cNvPr id="19" name="AutoShape 54"/>
              <p:cNvSpPr>
                <a:spLocks noChangeArrowheads="1"/>
              </p:cNvSpPr>
              <p:nvPr/>
            </p:nvSpPr>
            <p:spPr bwMode="auto">
              <a:xfrm rot="2327069">
                <a:off x="2494" y="2679"/>
                <a:ext cx="184" cy="58"/>
              </a:xfrm>
              <a:prstGeom prst="flowChartMagneticDrum">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20" name="AutoShape 55"/>
              <p:cNvSpPr>
                <a:spLocks noChangeArrowheads="1"/>
              </p:cNvSpPr>
              <p:nvPr/>
            </p:nvSpPr>
            <p:spPr bwMode="auto">
              <a:xfrm rot="2327069">
                <a:off x="2581" y="2742"/>
                <a:ext cx="260" cy="134"/>
              </a:xfrm>
              <a:prstGeom prst="flowChartMagneticDrum">
                <a:avLst/>
              </a:prstGeom>
              <a:solidFill>
                <a:srgbClr val="000000"/>
              </a:solidFill>
              <a:ln w="9525">
                <a:solidFill>
                  <a:srgbClr val="FF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sp>
          <p:nvSpPr>
            <p:cNvPr id="18" name="Freeform 57"/>
            <p:cNvSpPr>
              <a:spLocks/>
            </p:cNvSpPr>
            <p:nvPr/>
          </p:nvSpPr>
          <p:spPr bwMode="auto">
            <a:xfrm>
              <a:off x="1927" y="3430"/>
              <a:ext cx="2087" cy="544"/>
            </a:xfrm>
            <a:custGeom>
              <a:avLst/>
              <a:gdLst>
                <a:gd name="T0" fmla="*/ 0 w 2087"/>
                <a:gd name="T1" fmla="*/ 544 h 544"/>
                <a:gd name="T2" fmla="*/ 2087 w 2087"/>
                <a:gd name="T3" fmla="*/ 0 h 544"/>
                <a:gd name="T4" fmla="*/ 0 60000 65536"/>
                <a:gd name="T5" fmla="*/ 0 60000 65536"/>
              </a:gdLst>
              <a:ahLst/>
              <a:cxnLst>
                <a:cxn ang="T4">
                  <a:pos x="T0" y="T1"/>
                </a:cxn>
                <a:cxn ang="T5">
                  <a:pos x="T2" y="T3"/>
                </a:cxn>
              </a:cxnLst>
              <a:rect l="0" t="0" r="r" b="b"/>
              <a:pathLst>
                <a:path w="2087" h="544">
                  <a:moveTo>
                    <a:pt x="0" y="544"/>
                  </a:moveTo>
                  <a:cubicBezTo>
                    <a:pt x="0" y="544"/>
                    <a:pt x="1043" y="272"/>
                    <a:pt x="2087" y="0"/>
                  </a:cubicBezTo>
                </a:path>
              </a:pathLst>
            </a:custGeom>
            <a:noFill/>
            <a:ln w="317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grpSp>
      <p:sp>
        <p:nvSpPr>
          <p:cNvPr id="23" name="TextBox 22"/>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אופן חיבור</a:t>
            </a:r>
            <a:endParaRPr lang="he-IL" sz="4000" b="1" dirty="0">
              <a:latin typeface="Calibri" panose="020F0502020204030204" pitchFamily="34" charset="0"/>
              <a:cs typeface="Calibri" panose="020F0502020204030204" pitchFamily="34" charset="0"/>
            </a:endParaRPr>
          </a:p>
        </p:txBody>
      </p:sp>
      <p:sp>
        <p:nvSpPr>
          <p:cNvPr id="24" name="מלבן מעוגל 23"/>
          <p:cNvSpPr/>
          <p:nvPr/>
        </p:nvSpPr>
        <p:spPr>
          <a:xfrm>
            <a:off x="10551245" y="147581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25" name="מלבן מעוגל 24"/>
          <p:cNvSpPr/>
          <p:nvPr/>
        </p:nvSpPr>
        <p:spPr>
          <a:xfrm>
            <a:off x="10551245" y="2333169"/>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26" name="מלבן מעוגל 25"/>
          <p:cNvSpPr/>
          <p:nvPr/>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27" name="מלבן מעוגל 26"/>
          <p:cNvSpPr/>
          <p:nvPr/>
        </p:nvSpPr>
        <p:spPr>
          <a:xfrm>
            <a:off x="10551245" y="190445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82174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1000"/>
                                        <p:tgtEl>
                                          <p:spTgt spid="7"/>
                                        </p:tgtEl>
                                      </p:cBhvr>
                                    </p:animEffect>
                                    <p:anim calcmode="lin" valueType="num">
                                      <p:cBhvr>
                                        <p:cTn id="27" dur="1000" fill="hold"/>
                                        <p:tgtEl>
                                          <p:spTgt spid="7"/>
                                        </p:tgtEl>
                                        <p:attrNameLst>
                                          <p:attrName>ppt_x</p:attrName>
                                        </p:attrNameLst>
                                      </p:cBhvr>
                                      <p:tavLst>
                                        <p:tav tm="0">
                                          <p:val>
                                            <p:strVal val="#ppt_x"/>
                                          </p:val>
                                        </p:tav>
                                        <p:tav tm="100000">
                                          <p:val>
                                            <p:strVal val="#ppt_x"/>
                                          </p:val>
                                        </p:tav>
                                      </p:tavLst>
                                    </p:anim>
                                    <p:anim calcmode="lin" valueType="num">
                                      <p:cBhvr>
                                        <p:cTn id="2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fade">
                                      <p:cBhvr>
                                        <p:cTn id="33" dur="1000"/>
                                        <p:tgtEl>
                                          <p:spTgt spid="15"/>
                                        </p:tgtEl>
                                      </p:cBhvr>
                                    </p:animEffect>
                                    <p:anim calcmode="lin" valueType="num">
                                      <p:cBhvr>
                                        <p:cTn id="34" dur="1000" fill="hold"/>
                                        <p:tgtEl>
                                          <p:spTgt spid="15"/>
                                        </p:tgtEl>
                                        <p:attrNameLst>
                                          <p:attrName>ppt_x</p:attrName>
                                        </p:attrNameLst>
                                      </p:cBhvr>
                                      <p:tavLst>
                                        <p:tav tm="0">
                                          <p:val>
                                            <p:strVal val="#ppt_x"/>
                                          </p:val>
                                        </p:tav>
                                        <p:tav tm="100000">
                                          <p:val>
                                            <p:strVal val="#ppt_x"/>
                                          </p:val>
                                        </p:tav>
                                      </p:tavLst>
                                    </p:anim>
                                    <p:anim calcmode="lin" valueType="num">
                                      <p:cBhvr>
                                        <p:cTn id="35"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אופן חיבור</a:t>
            </a:r>
            <a:endParaRPr lang="he-IL" sz="4000" b="1" dirty="0">
              <a:latin typeface="Calibri" panose="020F0502020204030204" pitchFamily="34" charset="0"/>
              <a:cs typeface="Calibri" panose="020F0502020204030204" pitchFamily="34" charset="0"/>
            </a:endParaRPr>
          </a:p>
        </p:txBody>
      </p:sp>
      <p:sp>
        <p:nvSpPr>
          <p:cNvPr id="5" name="מציין מיקום של מספר שקופית 6"/>
          <p:cNvSpPr>
            <a:spLocks noGrp="1"/>
          </p:cNvSpPr>
          <p:nvPr>
            <p:ph type="sldNum" sz="quarter" idx="12"/>
          </p:nvPr>
        </p:nvSpPr>
        <p:spPr bwMode="auto">
          <a:xfrm>
            <a:off x="7931424" y="5513388"/>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FEA54AED-F010-49A9-AC7C-D15C4B35158B}" type="slidenum">
              <a:rPr lang="he-IL" altLang="he-IL" sz="2000" smtClean="0">
                <a:latin typeface="Calibri" panose="020F0502020204030204" pitchFamily="34" charset="0"/>
                <a:cs typeface="Calibri" panose="020F0502020204030204" pitchFamily="34" charset="0"/>
              </a:rPr>
              <a:pPr eaLnBrk="1" hangingPunct="1"/>
              <a:t>13</a:t>
            </a:fld>
            <a:endParaRPr lang="en-US" altLang="he-IL" sz="2000" smtClean="0">
              <a:latin typeface="Calibri" panose="020F0502020204030204" pitchFamily="34" charset="0"/>
              <a:cs typeface="Calibri" panose="020F0502020204030204" pitchFamily="34" charset="0"/>
            </a:endParaRPr>
          </a:p>
        </p:txBody>
      </p:sp>
      <p:pic>
        <p:nvPicPr>
          <p:cNvPr id="6" name="Picture 9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4362" y="3633788"/>
            <a:ext cx="3168650" cy="208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קבוצה 6"/>
          <p:cNvGrpSpPr>
            <a:grpSpLocks/>
          </p:cNvGrpSpPr>
          <p:nvPr/>
        </p:nvGrpSpPr>
        <p:grpSpPr bwMode="auto">
          <a:xfrm>
            <a:off x="4156349" y="4343400"/>
            <a:ext cx="5808663" cy="1739900"/>
            <a:chOff x="2930162" y="4365363"/>
            <a:chExt cx="5809350" cy="1740905"/>
          </a:xfrm>
        </p:grpSpPr>
        <p:grpSp>
          <p:nvGrpSpPr>
            <p:cNvPr id="8" name="Group 71"/>
            <p:cNvGrpSpPr>
              <a:grpSpLocks/>
            </p:cNvGrpSpPr>
            <p:nvPr/>
          </p:nvGrpSpPr>
          <p:grpSpPr bwMode="auto">
            <a:xfrm rot="21435992" flipH="1">
              <a:off x="2930162" y="5366682"/>
              <a:ext cx="5783300" cy="739586"/>
              <a:chOff x="975" y="2704"/>
              <a:chExt cx="2971" cy="590"/>
            </a:xfrm>
          </p:grpSpPr>
          <p:grpSp>
            <p:nvGrpSpPr>
              <p:cNvPr id="47" name="Group 10"/>
              <p:cNvGrpSpPr>
                <a:grpSpLocks/>
              </p:cNvGrpSpPr>
              <p:nvPr/>
            </p:nvGrpSpPr>
            <p:grpSpPr bwMode="auto">
              <a:xfrm>
                <a:off x="1472" y="3022"/>
                <a:ext cx="364" cy="272"/>
                <a:chOff x="612" y="1616"/>
                <a:chExt cx="680" cy="272"/>
              </a:xfrm>
            </p:grpSpPr>
            <p:grpSp>
              <p:nvGrpSpPr>
                <p:cNvPr id="63" name="Group 11"/>
                <p:cNvGrpSpPr>
                  <a:grpSpLocks/>
                </p:cNvGrpSpPr>
                <p:nvPr/>
              </p:nvGrpSpPr>
              <p:grpSpPr bwMode="auto">
                <a:xfrm rot="-688932">
                  <a:off x="929" y="1661"/>
                  <a:ext cx="363" cy="91"/>
                  <a:chOff x="249" y="1570"/>
                  <a:chExt cx="363" cy="91"/>
                </a:xfrm>
              </p:grpSpPr>
              <p:sp>
                <p:nvSpPr>
                  <p:cNvPr id="71" name="AutoShape 12"/>
                  <p:cNvSpPr>
                    <a:spLocks noChangeArrowheads="1"/>
                  </p:cNvSpPr>
                  <p:nvPr/>
                </p:nvSpPr>
                <p:spPr bwMode="auto">
                  <a:xfrm>
                    <a:off x="340" y="1570"/>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nvGrpSpPr>
                  <p:cNvPr id="72" name="Group 13"/>
                  <p:cNvGrpSpPr>
                    <a:grpSpLocks/>
                  </p:cNvGrpSpPr>
                  <p:nvPr/>
                </p:nvGrpSpPr>
                <p:grpSpPr bwMode="auto">
                  <a:xfrm>
                    <a:off x="249" y="1570"/>
                    <a:ext cx="363" cy="91"/>
                    <a:chOff x="249" y="1661"/>
                    <a:chExt cx="363" cy="91"/>
                  </a:xfrm>
                </p:grpSpPr>
                <p:sp>
                  <p:nvSpPr>
                    <p:cNvPr id="73" name="AutoShape 14"/>
                    <p:cNvSpPr>
                      <a:spLocks noChangeArrowheads="1"/>
                    </p:cNvSpPr>
                    <p:nvPr/>
                  </p:nvSpPr>
                  <p:spPr bwMode="auto">
                    <a:xfrm>
                      <a:off x="43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74" name="AutoShape 15"/>
                    <p:cNvSpPr>
                      <a:spLocks noChangeArrowheads="1"/>
                    </p:cNvSpPr>
                    <p:nvPr/>
                  </p:nvSpPr>
                  <p:spPr bwMode="auto">
                    <a:xfrm>
                      <a:off x="52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75" name="AutoShape 16"/>
                    <p:cNvSpPr>
                      <a:spLocks noChangeArrowheads="1"/>
                    </p:cNvSpPr>
                    <p:nvPr/>
                  </p:nvSpPr>
                  <p:spPr bwMode="auto">
                    <a:xfrm>
                      <a:off x="249"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grpSp>
            <p:grpSp>
              <p:nvGrpSpPr>
                <p:cNvPr id="64" name="Group 17"/>
                <p:cNvGrpSpPr>
                  <a:grpSpLocks/>
                </p:cNvGrpSpPr>
                <p:nvPr/>
              </p:nvGrpSpPr>
              <p:grpSpPr bwMode="auto">
                <a:xfrm>
                  <a:off x="884" y="1752"/>
                  <a:ext cx="362" cy="91"/>
                  <a:chOff x="204" y="1661"/>
                  <a:chExt cx="362" cy="91"/>
                </a:xfrm>
              </p:grpSpPr>
              <p:grpSp>
                <p:nvGrpSpPr>
                  <p:cNvPr id="66" name="Group 18"/>
                  <p:cNvGrpSpPr>
                    <a:grpSpLocks/>
                  </p:cNvGrpSpPr>
                  <p:nvPr/>
                </p:nvGrpSpPr>
                <p:grpSpPr bwMode="auto">
                  <a:xfrm>
                    <a:off x="295" y="1661"/>
                    <a:ext cx="271" cy="91"/>
                    <a:chOff x="295" y="1661"/>
                    <a:chExt cx="271" cy="91"/>
                  </a:xfrm>
                </p:grpSpPr>
                <p:sp>
                  <p:nvSpPr>
                    <p:cNvPr id="68" name="AutoShape 19"/>
                    <p:cNvSpPr>
                      <a:spLocks noChangeArrowheads="1"/>
                    </p:cNvSpPr>
                    <p:nvPr/>
                  </p:nvSpPr>
                  <p:spPr bwMode="auto">
                    <a:xfrm>
                      <a:off x="295"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69" name="AutoShape 20"/>
                    <p:cNvSpPr>
                      <a:spLocks noChangeArrowheads="1"/>
                    </p:cNvSpPr>
                    <p:nvPr/>
                  </p:nvSpPr>
                  <p:spPr bwMode="auto">
                    <a:xfrm>
                      <a:off x="386"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70" name="AutoShape 21"/>
                    <p:cNvSpPr>
                      <a:spLocks noChangeArrowheads="1"/>
                    </p:cNvSpPr>
                    <p:nvPr/>
                  </p:nvSpPr>
                  <p:spPr bwMode="auto">
                    <a:xfrm>
                      <a:off x="476"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sp>
                <p:nvSpPr>
                  <p:cNvPr id="67" name="AutoShape 22"/>
                  <p:cNvSpPr>
                    <a:spLocks noChangeArrowheads="1"/>
                  </p:cNvSpPr>
                  <p:nvPr/>
                </p:nvSpPr>
                <p:spPr bwMode="auto">
                  <a:xfrm>
                    <a:off x="204" y="1661"/>
                    <a:ext cx="91"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sp>
              <p:nvSpPr>
                <p:cNvPr id="65" name="AutoShape 23"/>
                <p:cNvSpPr>
                  <a:spLocks noChangeArrowheads="1"/>
                </p:cNvSpPr>
                <p:nvPr/>
              </p:nvSpPr>
              <p:spPr bwMode="auto">
                <a:xfrm>
                  <a:off x="612" y="1616"/>
                  <a:ext cx="318" cy="272"/>
                </a:xfrm>
                <a:prstGeom prst="flowChartMagneticDrum">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grpSp>
            <p:nvGrpSpPr>
              <p:cNvPr id="48" name="Group 24"/>
              <p:cNvGrpSpPr>
                <a:grpSpLocks/>
              </p:cNvGrpSpPr>
              <p:nvPr/>
            </p:nvGrpSpPr>
            <p:grpSpPr bwMode="auto">
              <a:xfrm rot="1888171" flipH="1">
                <a:off x="3243" y="2704"/>
                <a:ext cx="363" cy="272"/>
                <a:chOff x="612" y="1616"/>
                <a:chExt cx="680" cy="272"/>
              </a:xfrm>
            </p:grpSpPr>
            <p:grpSp>
              <p:nvGrpSpPr>
                <p:cNvPr id="50" name="Group 25"/>
                <p:cNvGrpSpPr>
                  <a:grpSpLocks/>
                </p:cNvGrpSpPr>
                <p:nvPr/>
              </p:nvGrpSpPr>
              <p:grpSpPr bwMode="auto">
                <a:xfrm rot="-688932">
                  <a:off x="929" y="1661"/>
                  <a:ext cx="363" cy="91"/>
                  <a:chOff x="249" y="1570"/>
                  <a:chExt cx="363" cy="91"/>
                </a:xfrm>
              </p:grpSpPr>
              <p:sp>
                <p:nvSpPr>
                  <p:cNvPr id="58" name="AutoShape 26"/>
                  <p:cNvSpPr>
                    <a:spLocks noChangeArrowheads="1"/>
                  </p:cNvSpPr>
                  <p:nvPr/>
                </p:nvSpPr>
                <p:spPr bwMode="auto">
                  <a:xfrm>
                    <a:off x="340" y="1570"/>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nvGrpSpPr>
                  <p:cNvPr id="59" name="Group 27"/>
                  <p:cNvGrpSpPr>
                    <a:grpSpLocks/>
                  </p:cNvGrpSpPr>
                  <p:nvPr/>
                </p:nvGrpSpPr>
                <p:grpSpPr bwMode="auto">
                  <a:xfrm>
                    <a:off x="249" y="1570"/>
                    <a:ext cx="363" cy="91"/>
                    <a:chOff x="249" y="1661"/>
                    <a:chExt cx="363" cy="91"/>
                  </a:xfrm>
                </p:grpSpPr>
                <p:sp>
                  <p:nvSpPr>
                    <p:cNvPr id="60" name="AutoShape 28"/>
                    <p:cNvSpPr>
                      <a:spLocks noChangeArrowheads="1"/>
                    </p:cNvSpPr>
                    <p:nvPr/>
                  </p:nvSpPr>
                  <p:spPr bwMode="auto">
                    <a:xfrm>
                      <a:off x="43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61" name="AutoShape 29"/>
                    <p:cNvSpPr>
                      <a:spLocks noChangeArrowheads="1"/>
                    </p:cNvSpPr>
                    <p:nvPr/>
                  </p:nvSpPr>
                  <p:spPr bwMode="auto">
                    <a:xfrm>
                      <a:off x="52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62" name="AutoShape 30"/>
                    <p:cNvSpPr>
                      <a:spLocks noChangeArrowheads="1"/>
                    </p:cNvSpPr>
                    <p:nvPr/>
                  </p:nvSpPr>
                  <p:spPr bwMode="auto">
                    <a:xfrm>
                      <a:off x="249"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grpSp>
            <p:grpSp>
              <p:nvGrpSpPr>
                <p:cNvPr id="51" name="Group 31"/>
                <p:cNvGrpSpPr>
                  <a:grpSpLocks/>
                </p:cNvGrpSpPr>
                <p:nvPr/>
              </p:nvGrpSpPr>
              <p:grpSpPr bwMode="auto">
                <a:xfrm>
                  <a:off x="884" y="1752"/>
                  <a:ext cx="362" cy="91"/>
                  <a:chOff x="204" y="1661"/>
                  <a:chExt cx="362" cy="91"/>
                </a:xfrm>
              </p:grpSpPr>
              <p:grpSp>
                <p:nvGrpSpPr>
                  <p:cNvPr id="53" name="Group 32"/>
                  <p:cNvGrpSpPr>
                    <a:grpSpLocks/>
                  </p:cNvGrpSpPr>
                  <p:nvPr/>
                </p:nvGrpSpPr>
                <p:grpSpPr bwMode="auto">
                  <a:xfrm>
                    <a:off x="295" y="1661"/>
                    <a:ext cx="271" cy="91"/>
                    <a:chOff x="295" y="1661"/>
                    <a:chExt cx="271" cy="91"/>
                  </a:xfrm>
                </p:grpSpPr>
                <p:sp>
                  <p:nvSpPr>
                    <p:cNvPr id="55" name="AutoShape 33"/>
                    <p:cNvSpPr>
                      <a:spLocks noChangeArrowheads="1"/>
                    </p:cNvSpPr>
                    <p:nvPr/>
                  </p:nvSpPr>
                  <p:spPr bwMode="auto">
                    <a:xfrm>
                      <a:off x="295"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56" name="AutoShape 34"/>
                    <p:cNvSpPr>
                      <a:spLocks noChangeArrowheads="1"/>
                    </p:cNvSpPr>
                    <p:nvPr/>
                  </p:nvSpPr>
                  <p:spPr bwMode="auto">
                    <a:xfrm>
                      <a:off x="386"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57" name="AutoShape 35"/>
                    <p:cNvSpPr>
                      <a:spLocks noChangeArrowheads="1"/>
                    </p:cNvSpPr>
                    <p:nvPr/>
                  </p:nvSpPr>
                  <p:spPr bwMode="auto">
                    <a:xfrm>
                      <a:off x="476"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sp>
                <p:nvSpPr>
                  <p:cNvPr id="54" name="AutoShape 36"/>
                  <p:cNvSpPr>
                    <a:spLocks noChangeArrowheads="1"/>
                  </p:cNvSpPr>
                  <p:nvPr/>
                </p:nvSpPr>
                <p:spPr bwMode="auto">
                  <a:xfrm>
                    <a:off x="204" y="1661"/>
                    <a:ext cx="91"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sp>
              <p:nvSpPr>
                <p:cNvPr id="52" name="AutoShape 37"/>
                <p:cNvSpPr>
                  <a:spLocks noChangeArrowheads="1"/>
                </p:cNvSpPr>
                <p:nvPr/>
              </p:nvSpPr>
              <p:spPr bwMode="auto">
                <a:xfrm>
                  <a:off x="612" y="1616"/>
                  <a:ext cx="318" cy="272"/>
                </a:xfrm>
                <a:prstGeom prst="flowChartMagneticDrum">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sp>
            <p:nvSpPr>
              <p:cNvPr id="49" name="Freeform 38"/>
              <p:cNvSpPr>
                <a:spLocks/>
              </p:cNvSpPr>
              <p:nvPr/>
            </p:nvSpPr>
            <p:spPr bwMode="auto">
              <a:xfrm>
                <a:off x="975" y="2886"/>
                <a:ext cx="2971" cy="287"/>
              </a:xfrm>
              <a:custGeom>
                <a:avLst/>
                <a:gdLst>
                  <a:gd name="T0" fmla="*/ 4 w 5752"/>
                  <a:gd name="T1" fmla="*/ 90 h 287"/>
                  <a:gd name="T2" fmla="*/ 4 w 5752"/>
                  <a:gd name="T3" fmla="*/ 272 h 287"/>
                  <a:gd name="T4" fmla="*/ 1 w 5752"/>
                  <a:gd name="T5" fmla="*/ 0 h 287"/>
                  <a:gd name="T6" fmla="*/ 1 w 5752"/>
                  <a:gd name="T7" fmla="*/ 272 h 28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52" h="287">
                    <a:moveTo>
                      <a:pt x="4831" y="90"/>
                    </a:moveTo>
                    <a:cubicBezTo>
                      <a:pt x="5291" y="188"/>
                      <a:pt x="5752" y="287"/>
                      <a:pt x="5057" y="272"/>
                    </a:cubicBezTo>
                    <a:cubicBezTo>
                      <a:pt x="4362" y="257"/>
                      <a:pt x="1316" y="0"/>
                      <a:pt x="658" y="0"/>
                    </a:cubicBezTo>
                    <a:cubicBezTo>
                      <a:pt x="0" y="0"/>
                      <a:pt x="555" y="136"/>
                      <a:pt x="1111" y="272"/>
                    </a:cubicBezTo>
                  </a:path>
                </a:pathLst>
              </a:custGeom>
              <a:noFill/>
              <a:ln w="317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2000">
                  <a:latin typeface="Calibri" panose="020F0502020204030204" pitchFamily="34" charset="0"/>
                  <a:cs typeface="Calibri" panose="020F0502020204030204" pitchFamily="34" charset="0"/>
                </a:endParaRPr>
              </a:p>
            </p:txBody>
          </p:sp>
        </p:grpSp>
        <p:grpSp>
          <p:nvGrpSpPr>
            <p:cNvPr id="9" name="Group 73"/>
            <p:cNvGrpSpPr>
              <a:grpSpLocks/>
            </p:cNvGrpSpPr>
            <p:nvPr/>
          </p:nvGrpSpPr>
          <p:grpSpPr bwMode="auto">
            <a:xfrm flipV="1">
              <a:off x="3563888" y="4365363"/>
              <a:ext cx="5175624" cy="1007853"/>
              <a:chOff x="3016" y="2659"/>
              <a:chExt cx="2268" cy="816"/>
            </a:xfrm>
          </p:grpSpPr>
          <p:grpSp>
            <p:nvGrpSpPr>
              <p:cNvPr id="18" name="Group 40"/>
              <p:cNvGrpSpPr>
                <a:grpSpLocks/>
              </p:cNvGrpSpPr>
              <p:nvPr/>
            </p:nvGrpSpPr>
            <p:grpSpPr bwMode="auto">
              <a:xfrm flipH="1">
                <a:off x="4537" y="3203"/>
                <a:ext cx="386" cy="272"/>
                <a:chOff x="295" y="1525"/>
                <a:chExt cx="680" cy="272"/>
              </a:xfrm>
            </p:grpSpPr>
            <p:grpSp>
              <p:nvGrpSpPr>
                <p:cNvPr id="34" name="Group 41"/>
                <p:cNvGrpSpPr>
                  <a:grpSpLocks/>
                </p:cNvGrpSpPr>
                <p:nvPr/>
              </p:nvGrpSpPr>
              <p:grpSpPr bwMode="auto">
                <a:xfrm rot="-688932">
                  <a:off x="612" y="1570"/>
                  <a:ext cx="363" cy="91"/>
                  <a:chOff x="249" y="1570"/>
                  <a:chExt cx="363" cy="91"/>
                </a:xfrm>
              </p:grpSpPr>
              <p:sp>
                <p:nvSpPr>
                  <p:cNvPr id="42" name="AutoShape 42"/>
                  <p:cNvSpPr>
                    <a:spLocks noChangeArrowheads="1"/>
                  </p:cNvSpPr>
                  <p:nvPr/>
                </p:nvSpPr>
                <p:spPr bwMode="auto">
                  <a:xfrm>
                    <a:off x="340" y="1570"/>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nvGrpSpPr>
                  <p:cNvPr id="43" name="Group 43"/>
                  <p:cNvGrpSpPr>
                    <a:grpSpLocks/>
                  </p:cNvGrpSpPr>
                  <p:nvPr/>
                </p:nvGrpSpPr>
                <p:grpSpPr bwMode="auto">
                  <a:xfrm>
                    <a:off x="249" y="1570"/>
                    <a:ext cx="363" cy="91"/>
                    <a:chOff x="249" y="1661"/>
                    <a:chExt cx="363" cy="91"/>
                  </a:xfrm>
                </p:grpSpPr>
                <p:sp>
                  <p:nvSpPr>
                    <p:cNvPr id="44" name="AutoShape 44"/>
                    <p:cNvSpPr>
                      <a:spLocks noChangeArrowheads="1"/>
                    </p:cNvSpPr>
                    <p:nvPr/>
                  </p:nvSpPr>
                  <p:spPr bwMode="auto">
                    <a:xfrm>
                      <a:off x="43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45" name="AutoShape 45"/>
                    <p:cNvSpPr>
                      <a:spLocks noChangeArrowheads="1"/>
                    </p:cNvSpPr>
                    <p:nvPr/>
                  </p:nvSpPr>
                  <p:spPr bwMode="auto">
                    <a:xfrm>
                      <a:off x="52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46" name="AutoShape 46"/>
                    <p:cNvSpPr>
                      <a:spLocks noChangeArrowheads="1"/>
                    </p:cNvSpPr>
                    <p:nvPr/>
                  </p:nvSpPr>
                  <p:spPr bwMode="auto">
                    <a:xfrm>
                      <a:off x="249"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grpSp>
            <p:grpSp>
              <p:nvGrpSpPr>
                <p:cNvPr id="35" name="Group 47"/>
                <p:cNvGrpSpPr>
                  <a:grpSpLocks/>
                </p:cNvGrpSpPr>
                <p:nvPr/>
              </p:nvGrpSpPr>
              <p:grpSpPr bwMode="auto">
                <a:xfrm>
                  <a:off x="568" y="1661"/>
                  <a:ext cx="362" cy="91"/>
                  <a:chOff x="204" y="1661"/>
                  <a:chExt cx="362" cy="91"/>
                </a:xfrm>
              </p:grpSpPr>
              <p:grpSp>
                <p:nvGrpSpPr>
                  <p:cNvPr id="37" name="Group 48"/>
                  <p:cNvGrpSpPr>
                    <a:grpSpLocks/>
                  </p:cNvGrpSpPr>
                  <p:nvPr/>
                </p:nvGrpSpPr>
                <p:grpSpPr bwMode="auto">
                  <a:xfrm>
                    <a:off x="295" y="1661"/>
                    <a:ext cx="271" cy="91"/>
                    <a:chOff x="295" y="1661"/>
                    <a:chExt cx="271" cy="91"/>
                  </a:xfrm>
                </p:grpSpPr>
                <p:sp>
                  <p:nvSpPr>
                    <p:cNvPr id="39" name="AutoShape 49"/>
                    <p:cNvSpPr>
                      <a:spLocks noChangeArrowheads="1"/>
                    </p:cNvSpPr>
                    <p:nvPr/>
                  </p:nvSpPr>
                  <p:spPr bwMode="auto">
                    <a:xfrm>
                      <a:off x="295" y="1661"/>
                      <a:ext cx="90" cy="91"/>
                    </a:xfrm>
                    <a:prstGeom prst="flowChartExtra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40" name="AutoShape 50"/>
                    <p:cNvSpPr>
                      <a:spLocks noChangeArrowheads="1"/>
                    </p:cNvSpPr>
                    <p:nvPr/>
                  </p:nvSpPr>
                  <p:spPr bwMode="auto">
                    <a:xfrm>
                      <a:off x="386" y="1661"/>
                      <a:ext cx="90" cy="91"/>
                    </a:xfrm>
                    <a:prstGeom prst="flowChartExtra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41" name="AutoShape 51"/>
                    <p:cNvSpPr>
                      <a:spLocks noChangeArrowheads="1"/>
                    </p:cNvSpPr>
                    <p:nvPr/>
                  </p:nvSpPr>
                  <p:spPr bwMode="auto">
                    <a:xfrm>
                      <a:off x="476" y="1661"/>
                      <a:ext cx="90" cy="91"/>
                    </a:xfrm>
                    <a:prstGeom prst="flowChartExtra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sp>
                <p:nvSpPr>
                  <p:cNvPr id="38" name="AutoShape 52"/>
                  <p:cNvSpPr>
                    <a:spLocks noChangeArrowheads="1"/>
                  </p:cNvSpPr>
                  <p:nvPr/>
                </p:nvSpPr>
                <p:spPr bwMode="auto">
                  <a:xfrm>
                    <a:off x="204" y="1661"/>
                    <a:ext cx="91" cy="91"/>
                  </a:xfrm>
                  <a:prstGeom prst="flowChartExtra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sp>
              <p:nvSpPr>
                <p:cNvPr id="36" name="AutoShape 53"/>
                <p:cNvSpPr>
                  <a:spLocks noChangeArrowheads="1"/>
                </p:cNvSpPr>
                <p:nvPr/>
              </p:nvSpPr>
              <p:spPr bwMode="auto">
                <a:xfrm>
                  <a:off x="295" y="1525"/>
                  <a:ext cx="318" cy="272"/>
                </a:xfrm>
                <a:prstGeom prst="flowChartMagneticDrum">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grpSp>
            <p:nvGrpSpPr>
              <p:cNvPr id="19" name="Group 54"/>
              <p:cNvGrpSpPr>
                <a:grpSpLocks/>
              </p:cNvGrpSpPr>
              <p:nvPr/>
            </p:nvGrpSpPr>
            <p:grpSpPr bwMode="auto">
              <a:xfrm rot="2433354" flipH="1">
                <a:off x="3016" y="2659"/>
                <a:ext cx="386" cy="272"/>
                <a:chOff x="295" y="1525"/>
                <a:chExt cx="680" cy="272"/>
              </a:xfrm>
            </p:grpSpPr>
            <p:grpSp>
              <p:nvGrpSpPr>
                <p:cNvPr id="21" name="Group 55"/>
                <p:cNvGrpSpPr>
                  <a:grpSpLocks/>
                </p:cNvGrpSpPr>
                <p:nvPr/>
              </p:nvGrpSpPr>
              <p:grpSpPr bwMode="auto">
                <a:xfrm rot="-688932">
                  <a:off x="612" y="1570"/>
                  <a:ext cx="363" cy="91"/>
                  <a:chOff x="249" y="1570"/>
                  <a:chExt cx="363" cy="91"/>
                </a:xfrm>
              </p:grpSpPr>
              <p:sp>
                <p:nvSpPr>
                  <p:cNvPr id="29" name="AutoShape 56"/>
                  <p:cNvSpPr>
                    <a:spLocks noChangeArrowheads="1"/>
                  </p:cNvSpPr>
                  <p:nvPr/>
                </p:nvSpPr>
                <p:spPr bwMode="auto">
                  <a:xfrm>
                    <a:off x="340" y="1570"/>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nvGrpSpPr>
                  <p:cNvPr id="30" name="Group 57"/>
                  <p:cNvGrpSpPr>
                    <a:grpSpLocks/>
                  </p:cNvGrpSpPr>
                  <p:nvPr/>
                </p:nvGrpSpPr>
                <p:grpSpPr bwMode="auto">
                  <a:xfrm>
                    <a:off x="249" y="1570"/>
                    <a:ext cx="363" cy="91"/>
                    <a:chOff x="249" y="1661"/>
                    <a:chExt cx="363" cy="91"/>
                  </a:xfrm>
                </p:grpSpPr>
                <p:sp>
                  <p:nvSpPr>
                    <p:cNvPr id="31" name="AutoShape 58"/>
                    <p:cNvSpPr>
                      <a:spLocks noChangeArrowheads="1"/>
                    </p:cNvSpPr>
                    <p:nvPr/>
                  </p:nvSpPr>
                  <p:spPr bwMode="auto">
                    <a:xfrm>
                      <a:off x="43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32" name="AutoShape 59"/>
                    <p:cNvSpPr>
                      <a:spLocks noChangeArrowheads="1"/>
                    </p:cNvSpPr>
                    <p:nvPr/>
                  </p:nvSpPr>
                  <p:spPr bwMode="auto">
                    <a:xfrm>
                      <a:off x="52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33" name="AutoShape 60"/>
                    <p:cNvSpPr>
                      <a:spLocks noChangeArrowheads="1"/>
                    </p:cNvSpPr>
                    <p:nvPr/>
                  </p:nvSpPr>
                  <p:spPr bwMode="auto">
                    <a:xfrm>
                      <a:off x="249"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grpSp>
            <p:grpSp>
              <p:nvGrpSpPr>
                <p:cNvPr id="22" name="Group 61"/>
                <p:cNvGrpSpPr>
                  <a:grpSpLocks/>
                </p:cNvGrpSpPr>
                <p:nvPr/>
              </p:nvGrpSpPr>
              <p:grpSpPr bwMode="auto">
                <a:xfrm>
                  <a:off x="568" y="1661"/>
                  <a:ext cx="362" cy="91"/>
                  <a:chOff x="204" y="1661"/>
                  <a:chExt cx="362" cy="91"/>
                </a:xfrm>
              </p:grpSpPr>
              <p:grpSp>
                <p:nvGrpSpPr>
                  <p:cNvPr id="24" name="Group 62"/>
                  <p:cNvGrpSpPr>
                    <a:grpSpLocks/>
                  </p:cNvGrpSpPr>
                  <p:nvPr/>
                </p:nvGrpSpPr>
                <p:grpSpPr bwMode="auto">
                  <a:xfrm>
                    <a:off x="295" y="1661"/>
                    <a:ext cx="271" cy="91"/>
                    <a:chOff x="295" y="1661"/>
                    <a:chExt cx="271" cy="91"/>
                  </a:xfrm>
                </p:grpSpPr>
                <p:sp>
                  <p:nvSpPr>
                    <p:cNvPr id="26" name="AutoShape 63"/>
                    <p:cNvSpPr>
                      <a:spLocks noChangeArrowheads="1"/>
                    </p:cNvSpPr>
                    <p:nvPr/>
                  </p:nvSpPr>
                  <p:spPr bwMode="auto">
                    <a:xfrm>
                      <a:off x="295" y="1661"/>
                      <a:ext cx="90" cy="91"/>
                    </a:xfrm>
                    <a:prstGeom prst="flowChartExtra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27" name="AutoShape 64"/>
                    <p:cNvSpPr>
                      <a:spLocks noChangeArrowheads="1"/>
                    </p:cNvSpPr>
                    <p:nvPr/>
                  </p:nvSpPr>
                  <p:spPr bwMode="auto">
                    <a:xfrm>
                      <a:off x="386" y="1661"/>
                      <a:ext cx="90" cy="91"/>
                    </a:xfrm>
                    <a:prstGeom prst="flowChartExtra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28" name="AutoShape 65"/>
                    <p:cNvSpPr>
                      <a:spLocks noChangeArrowheads="1"/>
                    </p:cNvSpPr>
                    <p:nvPr/>
                  </p:nvSpPr>
                  <p:spPr bwMode="auto">
                    <a:xfrm>
                      <a:off x="476" y="1661"/>
                      <a:ext cx="90" cy="91"/>
                    </a:xfrm>
                    <a:prstGeom prst="flowChartExtra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sp>
                <p:nvSpPr>
                  <p:cNvPr id="25" name="AutoShape 66"/>
                  <p:cNvSpPr>
                    <a:spLocks noChangeArrowheads="1"/>
                  </p:cNvSpPr>
                  <p:nvPr/>
                </p:nvSpPr>
                <p:spPr bwMode="auto">
                  <a:xfrm>
                    <a:off x="204" y="1661"/>
                    <a:ext cx="91" cy="91"/>
                  </a:xfrm>
                  <a:prstGeom prst="flowChartExtra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sp>
              <p:nvSpPr>
                <p:cNvPr id="23" name="AutoShape 67"/>
                <p:cNvSpPr>
                  <a:spLocks noChangeArrowheads="1"/>
                </p:cNvSpPr>
                <p:nvPr/>
              </p:nvSpPr>
              <p:spPr bwMode="auto">
                <a:xfrm>
                  <a:off x="295" y="1525"/>
                  <a:ext cx="318" cy="272"/>
                </a:xfrm>
                <a:prstGeom prst="flowChartMagneticDrum">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grpSp>
          <p:sp>
            <p:nvSpPr>
              <p:cNvPr id="20" name="Freeform 68"/>
              <p:cNvSpPr>
                <a:spLocks/>
              </p:cNvSpPr>
              <p:nvPr/>
            </p:nvSpPr>
            <p:spPr bwMode="auto">
              <a:xfrm flipH="1">
                <a:off x="3300" y="2931"/>
                <a:ext cx="1984" cy="453"/>
              </a:xfrm>
              <a:custGeom>
                <a:avLst/>
                <a:gdLst>
                  <a:gd name="T0" fmla="*/ 7 w 3492"/>
                  <a:gd name="T1" fmla="*/ 0 h 453"/>
                  <a:gd name="T2" fmla="*/ 1 w 3492"/>
                  <a:gd name="T3" fmla="*/ 90 h 453"/>
                  <a:gd name="T4" fmla="*/ 2 w 3492"/>
                  <a:gd name="T5" fmla="*/ 453 h 453"/>
                  <a:gd name="T6" fmla="*/ 0 60000 65536"/>
                  <a:gd name="T7" fmla="*/ 0 60000 65536"/>
                  <a:gd name="T8" fmla="*/ 0 60000 65536"/>
                </a:gdLst>
                <a:ahLst/>
                <a:cxnLst>
                  <a:cxn ang="T6">
                    <a:pos x="T0" y="T1"/>
                  </a:cxn>
                  <a:cxn ang="T7">
                    <a:pos x="T2" y="T3"/>
                  </a:cxn>
                  <a:cxn ang="T8">
                    <a:pos x="T4" y="T5"/>
                  </a:cxn>
                </a:cxnLst>
                <a:rect l="0" t="0" r="r" b="b"/>
                <a:pathLst>
                  <a:path w="3492" h="453">
                    <a:moveTo>
                      <a:pt x="3492" y="0"/>
                    </a:moveTo>
                    <a:cubicBezTo>
                      <a:pt x="2199" y="7"/>
                      <a:pt x="906" y="15"/>
                      <a:pt x="453" y="90"/>
                    </a:cubicBezTo>
                    <a:cubicBezTo>
                      <a:pt x="0" y="165"/>
                      <a:pt x="779" y="377"/>
                      <a:pt x="771" y="453"/>
                    </a:cubicBezTo>
                  </a:path>
                </a:pathLst>
              </a:custGeom>
              <a:noFill/>
              <a:ln w="317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2000">
                  <a:latin typeface="Calibri" panose="020F0502020204030204" pitchFamily="34" charset="0"/>
                  <a:cs typeface="Calibri" panose="020F0502020204030204" pitchFamily="34" charset="0"/>
                </a:endParaRPr>
              </a:p>
            </p:txBody>
          </p:sp>
        </p:grpSp>
        <p:grpSp>
          <p:nvGrpSpPr>
            <p:cNvPr id="10" name="Group 98"/>
            <p:cNvGrpSpPr>
              <a:grpSpLocks/>
            </p:cNvGrpSpPr>
            <p:nvPr/>
          </p:nvGrpSpPr>
          <p:grpSpPr bwMode="auto">
            <a:xfrm>
              <a:off x="6156325" y="4508762"/>
              <a:ext cx="1422400" cy="1376363"/>
              <a:chOff x="2925" y="3289"/>
              <a:chExt cx="896" cy="867"/>
            </a:xfrm>
          </p:grpSpPr>
          <p:graphicFrame>
            <p:nvGraphicFramePr>
              <p:cNvPr id="11" name="Object 82"/>
              <p:cNvGraphicFramePr>
                <a:graphicFrameLocks noChangeAspect="1"/>
              </p:cNvGraphicFramePr>
              <p:nvPr/>
            </p:nvGraphicFramePr>
            <p:xfrm>
              <a:off x="3152" y="3612"/>
              <a:ext cx="669" cy="198"/>
            </p:xfrm>
            <a:graphic>
              <a:graphicData uri="http://schemas.openxmlformats.org/presentationml/2006/ole">
                <mc:AlternateContent xmlns:mc="http://schemas.openxmlformats.org/markup-compatibility/2006">
                  <mc:Choice xmlns:v="urn:schemas-microsoft-com:vml" Requires="v">
                    <p:oleObj spid="_x0000_s1051" name="Equation" r:id="rId5" imgW="558558" imgH="165028" progId="Equation.3">
                      <p:embed/>
                    </p:oleObj>
                  </mc:Choice>
                  <mc:Fallback>
                    <p:oleObj name="Equation" r:id="rId5" imgW="558558" imgH="165028"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52" y="3612"/>
                            <a:ext cx="669" cy="1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12" name="Group 97"/>
              <p:cNvGrpSpPr>
                <a:grpSpLocks/>
              </p:cNvGrpSpPr>
              <p:nvPr/>
            </p:nvGrpSpPr>
            <p:grpSpPr bwMode="auto">
              <a:xfrm>
                <a:off x="2925" y="3289"/>
                <a:ext cx="771" cy="867"/>
                <a:chOff x="2925" y="3289"/>
                <a:chExt cx="771" cy="867"/>
              </a:xfrm>
            </p:grpSpPr>
            <p:sp>
              <p:nvSpPr>
                <p:cNvPr id="13" name="Rectangle 76"/>
                <p:cNvSpPr>
                  <a:spLocks noChangeArrowheads="1"/>
                </p:cNvSpPr>
                <p:nvPr/>
              </p:nvSpPr>
              <p:spPr bwMode="auto">
                <a:xfrm rot="-5400000">
                  <a:off x="2865" y="3626"/>
                  <a:ext cx="272" cy="152"/>
                </a:xfrm>
                <a:prstGeom prst="rect">
                  <a:avLst/>
                </a:prstGeom>
                <a:solidFill>
                  <a:srgbClr val="00CC99"/>
                </a:solidFill>
                <a:ln w="28575">
                  <a:solidFill>
                    <a:srgbClr val="000000"/>
                  </a:solidFill>
                  <a:miter lim="800000"/>
                  <a:headEnd/>
                  <a:tailEnd/>
                </a:ln>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000">
                    <a:latin typeface="Calibri" panose="020F0502020204030204" pitchFamily="34" charset="0"/>
                    <a:cs typeface="Calibri" panose="020F0502020204030204" pitchFamily="34" charset="0"/>
                  </a:endParaRPr>
                </a:p>
              </p:txBody>
            </p:sp>
            <p:sp>
              <p:nvSpPr>
                <p:cNvPr id="14" name="Line 78"/>
                <p:cNvSpPr>
                  <a:spLocks noChangeShapeType="1"/>
                </p:cNvSpPr>
                <p:nvPr/>
              </p:nvSpPr>
              <p:spPr bwMode="auto">
                <a:xfrm rot="10800000">
                  <a:off x="3023" y="4156"/>
                  <a:ext cx="673"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he-IL" sz="2000">
                    <a:latin typeface="Calibri" panose="020F0502020204030204" pitchFamily="34" charset="0"/>
                    <a:cs typeface="Calibri" panose="020F0502020204030204" pitchFamily="34" charset="0"/>
                  </a:endParaRPr>
                </a:p>
              </p:txBody>
            </p:sp>
            <p:sp>
              <p:nvSpPr>
                <p:cNvPr id="15" name="Line 79"/>
                <p:cNvSpPr>
                  <a:spLocks noChangeShapeType="1"/>
                </p:cNvSpPr>
                <p:nvPr/>
              </p:nvSpPr>
              <p:spPr bwMode="auto">
                <a:xfrm rot="10800000">
                  <a:off x="3016" y="3289"/>
                  <a:ext cx="673"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he-IL" sz="2000">
                    <a:latin typeface="Calibri" panose="020F0502020204030204" pitchFamily="34" charset="0"/>
                    <a:cs typeface="Calibri" panose="020F0502020204030204" pitchFamily="34" charset="0"/>
                  </a:endParaRPr>
                </a:p>
              </p:txBody>
            </p:sp>
            <p:sp>
              <p:nvSpPr>
                <p:cNvPr id="16" name="Line 80"/>
                <p:cNvSpPr>
                  <a:spLocks noChangeShapeType="1"/>
                </p:cNvSpPr>
                <p:nvPr/>
              </p:nvSpPr>
              <p:spPr bwMode="auto">
                <a:xfrm rot="10800000">
                  <a:off x="3004" y="3290"/>
                  <a:ext cx="0" cy="27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he-IL" sz="2000">
                    <a:latin typeface="Calibri" panose="020F0502020204030204" pitchFamily="34" charset="0"/>
                    <a:cs typeface="Calibri" panose="020F0502020204030204" pitchFamily="34" charset="0"/>
                  </a:endParaRPr>
                </a:p>
              </p:txBody>
            </p:sp>
            <p:sp>
              <p:nvSpPr>
                <p:cNvPr id="17" name="Line 81"/>
                <p:cNvSpPr>
                  <a:spLocks noChangeShapeType="1"/>
                </p:cNvSpPr>
                <p:nvPr/>
              </p:nvSpPr>
              <p:spPr bwMode="auto">
                <a:xfrm rot="10800000">
                  <a:off x="3004" y="3825"/>
                  <a:ext cx="0" cy="331"/>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he-IL" sz="2000">
                    <a:latin typeface="Calibri" panose="020F0502020204030204" pitchFamily="34" charset="0"/>
                    <a:cs typeface="Calibri" panose="020F0502020204030204" pitchFamily="34" charset="0"/>
                  </a:endParaRPr>
                </a:p>
              </p:txBody>
            </p:sp>
          </p:grpSp>
        </p:grpSp>
      </p:grpSp>
      <p:grpSp>
        <p:nvGrpSpPr>
          <p:cNvPr id="76" name="קבוצה 75"/>
          <p:cNvGrpSpPr>
            <a:grpSpLocks/>
          </p:cNvGrpSpPr>
          <p:nvPr/>
        </p:nvGrpSpPr>
        <p:grpSpPr bwMode="auto">
          <a:xfrm>
            <a:off x="4646887" y="2038350"/>
            <a:ext cx="2401887" cy="2089150"/>
            <a:chOff x="3421507" y="2060848"/>
            <a:chExt cx="2402127" cy="2088233"/>
          </a:xfrm>
        </p:grpSpPr>
        <p:sp>
          <p:nvSpPr>
            <p:cNvPr id="77" name="Line 86"/>
            <p:cNvSpPr>
              <a:spLocks noChangeShapeType="1"/>
            </p:cNvSpPr>
            <p:nvPr/>
          </p:nvSpPr>
          <p:spPr bwMode="auto">
            <a:xfrm flipH="1">
              <a:off x="4550814" y="2060848"/>
              <a:ext cx="1272820" cy="2088231"/>
            </a:xfrm>
            <a:prstGeom prst="line">
              <a:avLst/>
            </a:prstGeom>
            <a:noFill/>
            <a:ln w="31750">
              <a:solidFill>
                <a:srgbClr val="0000FF"/>
              </a:solidFill>
              <a:round/>
              <a:headEnd/>
              <a:tailEnd type="triangle" w="med" len="lg"/>
            </a:ln>
            <a:effectLst>
              <a:outerShdw dist="35921" dir="2700000" algn="ctr" rotWithShape="0">
                <a:srgbClr val="808080">
                  <a:alpha val="50000"/>
                </a:srgbClr>
              </a:outerShdw>
            </a:effectLst>
            <a:extLst>
              <a:ext uri="{909E8E84-426E-40DD-AFC4-6F175D3DCCD1}">
                <a14:hiddenFill xmlns:a14="http://schemas.microsoft.com/office/drawing/2010/main">
                  <a:noFill/>
                </a14:hiddenFill>
              </a:ext>
            </a:extLst>
          </p:spPr>
          <p:txBody>
            <a:bodyPr/>
            <a:lstStyle/>
            <a:p>
              <a:endParaRPr lang="he-IL" sz="2000">
                <a:latin typeface="Calibri" panose="020F0502020204030204" pitchFamily="34" charset="0"/>
                <a:cs typeface="Calibri" panose="020F0502020204030204" pitchFamily="34" charset="0"/>
              </a:endParaRPr>
            </a:p>
          </p:txBody>
        </p:sp>
        <p:sp>
          <p:nvSpPr>
            <p:cNvPr id="78" name="Line 87"/>
            <p:cNvSpPr>
              <a:spLocks noChangeShapeType="1"/>
            </p:cNvSpPr>
            <p:nvPr/>
          </p:nvSpPr>
          <p:spPr bwMode="auto">
            <a:xfrm flipH="1">
              <a:off x="3421507" y="2060849"/>
              <a:ext cx="2402127" cy="2088232"/>
            </a:xfrm>
            <a:prstGeom prst="line">
              <a:avLst/>
            </a:prstGeom>
            <a:noFill/>
            <a:ln w="31750">
              <a:solidFill>
                <a:srgbClr val="0000FF"/>
              </a:solidFill>
              <a:round/>
              <a:headEnd/>
              <a:tailEnd type="triangle" w="med" len="lg"/>
            </a:ln>
            <a:effectLst>
              <a:outerShdw dist="35921" dir="2700000" algn="ctr" rotWithShape="0">
                <a:srgbClr val="808080">
                  <a:alpha val="50000"/>
                </a:srgbClr>
              </a:outerShdw>
            </a:effectLst>
            <a:extLst>
              <a:ext uri="{909E8E84-426E-40DD-AFC4-6F175D3DCCD1}">
                <a14:hiddenFill xmlns:a14="http://schemas.microsoft.com/office/drawing/2010/main">
                  <a:noFill/>
                </a14:hiddenFill>
              </a:ext>
            </a:extLst>
          </p:spPr>
          <p:txBody>
            <a:bodyPr/>
            <a:lstStyle/>
            <a:p>
              <a:endParaRPr lang="he-IL" sz="2000">
                <a:latin typeface="Calibri" panose="020F0502020204030204" pitchFamily="34" charset="0"/>
                <a:cs typeface="Calibri" panose="020F0502020204030204" pitchFamily="34" charset="0"/>
              </a:endParaRPr>
            </a:p>
          </p:txBody>
        </p:sp>
      </p:grpSp>
      <p:grpSp>
        <p:nvGrpSpPr>
          <p:cNvPr id="79" name="קבוצה 78"/>
          <p:cNvGrpSpPr>
            <a:grpSpLocks/>
          </p:cNvGrpSpPr>
          <p:nvPr/>
        </p:nvGrpSpPr>
        <p:grpSpPr bwMode="auto">
          <a:xfrm>
            <a:off x="5673999" y="2216150"/>
            <a:ext cx="4281488" cy="2430463"/>
            <a:chOff x="3930610" y="2420888"/>
            <a:chExt cx="4281824" cy="2430242"/>
          </a:xfrm>
        </p:grpSpPr>
        <p:sp>
          <p:nvSpPr>
            <p:cNvPr id="80" name="Line 85"/>
            <p:cNvSpPr>
              <a:spLocks noChangeShapeType="1"/>
            </p:cNvSpPr>
            <p:nvPr/>
          </p:nvSpPr>
          <p:spPr bwMode="auto">
            <a:xfrm flipH="1">
              <a:off x="3930610" y="3271308"/>
              <a:ext cx="3226855" cy="1579822"/>
            </a:xfrm>
            <a:prstGeom prst="line">
              <a:avLst/>
            </a:prstGeom>
            <a:noFill/>
            <a:ln w="31750">
              <a:solidFill>
                <a:srgbClr val="0000FF"/>
              </a:solidFill>
              <a:round/>
              <a:headEnd/>
              <a:tailEnd type="triangle" w="med" len="lg"/>
            </a:ln>
            <a:effectLst>
              <a:outerShdw dist="35921" dir="2700000" algn="ctr" rotWithShape="0">
                <a:srgbClr val="808080">
                  <a:alpha val="50000"/>
                </a:srgbClr>
              </a:outerShdw>
            </a:effectLst>
            <a:extLst>
              <a:ext uri="{909E8E84-426E-40DD-AFC4-6F175D3DCCD1}">
                <a14:hiddenFill xmlns:a14="http://schemas.microsoft.com/office/drawing/2010/main">
                  <a:noFill/>
                </a14:hiddenFill>
              </a:ext>
            </a:extLst>
          </p:spPr>
          <p:txBody>
            <a:bodyPr/>
            <a:lstStyle/>
            <a:p>
              <a:endParaRPr lang="he-IL" sz="2400">
                <a:latin typeface="Calibri" panose="020F0502020204030204" pitchFamily="34" charset="0"/>
                <a:cs typeface="Calibri" panose="020F0502020204030204" pitchFamily="34" charset="0"/>
              </a:endParaRPr>
            </a:p>
          </p:txBody>
        </p:sp>
        <p:sp>
          <p:nvSpPr>
            <p:cNvPr id="81" name="מלבן 80"/>
            <p:cNvSpPr/>
            <p:nvPr/>
          </p:nvSpPr>
          <p:spPr>
            <a:xfrm>
              <a:off x="6011986" y="2420888"/>
              <a:ext cx="2200448" cy="830921"/>
            </a:xfrm>
            <a:prstGeom prst="rect">
              <a:avLst/>
            </a:prstGeom>
            <a:ln>
              <a:solidFill>
                <a:schemeClr val="tx1"/>
              </a:solidFill>
              <a:prstDash val="dash"/>
            </a:ln>
          </p:spPr>
          <p:txBody>
            <a:bodyPr>
              <a:spAutoFit/>
            </a:bodyPr>
            <a:lstStyle/>
            <a:p>
              <a:pPr>
                <a:spcBef>
                  <a:spcPct val="20000"/>
                </a:spcBef>
                <a:defRPr/>
              </a:pPr>
              <a:r>
                <a:rPr lang="he-IL" sz="2400" kern="0" dirty="0">
                  <a:solidFill>
                    <a:srgbClr val="000000"/>
                  </a:solidFill>
                  <a:latin typeface="Calibri" panose="020F0502020204030204" pitchFamily="34" charset="0"/>
                  <a:cs typeface="Calibri" panose="020F0502020204030204" pitchFamily="34" charset="0"/>
                </a:rPr>
                <a:t>כיוונו את המתח ל</a:t>
              </a:r>
              <a:r>
                <a:rPr lang="en-US" sz="2400" kern="0" dirty="0">
                  <a:solidFill>
                    <a:srgbClr val="000000"/>
                  </a:solidFill>
                  <a:latin typeface="Calibri" panose="020F0502020204030204" pitchFamily="34" charset="0"/>
                  <a:cs typeface="Calibri" panose="020F0502020204030204" pitchFamily="34" charset="0"/>
                </a:rPr>
                <a:t>V</a:t>
              </a:r>
              <a:r>
                <a:rPr lang="he-IL" sz="2400" kern="0" dirty="0">
                  <a:solidFill>
                    <a:srgbClr val="000000"/>
                  </a:solidFill>
                  <a:latin typeface="Calibri" panose="020F0502020204030204" pitchFamily="34" charset="0"/>
                  <a:cs typeface="Calibri" panose="020F0502020204030204" pitchFamily="34" charset="0"/>
                </a:rPr>
                <a:t>12</a:t>
              </a:r>
            </a:p>
          </p:txBody>
        </p:sp>
      </p:grpSp>
      <p:grpSp>
        <p:nvGrpSpPr>
          <p:cNvPr id="82" name="קבוצה 81"/>
          <p:cNvGrpSpPr>
            <a:grpSpLocks/>
          </p:cNvGrpSpPr>
          <p:nvPr/>
        </p:nvGrpSpPr>
        <p:grpSpPr bwMode="auto">
          <a:xfrm>
            <a:off x="3421337" y="2266950"/>
            <a:ext cx="2447925" cy="2349500"/>
            <a:chOff x="2123709" y="2288651"/>
            <a:chExt cx="2448269" cy="2349463"/>
          </a:xfrm>
        </p:grpSpPr>
        <p:sp>
          <p:nvSpPr>
            <p:cNvPr id="83" name="Line 84"/>
            <p:cNvSpPr>
              <a:spLocks noChangeShapeType="1"/>
            </p:cNvSpPr>
            <p:nvPr/>
          </p:nvSpPr>
          <p:spPr bwMode="auto">
            <a:xfrm>
              <a:off x="3239852" y="3068960"/>
              <a:ext cx="10634" cy="1569154"/>
            </a:xfrm>
            <a:prstGeom prst="line">
              <a:avLst/>
            </a:prstGeom>
            <a:noFill/>
            <a:ln w="31750">
              <a:solidFill>
                <a:srgbClr val="0000FF"/>
              </a:solidFill>
              <a:round/>
              <a:headEnd/>
              <a:tailEnd type="triangle" w="med" len="lg"/>
            </a:ln>
            <a:effectLst>
              <a:outerShdw dist="35921" dir="2700000" algn="ctr" rotWithShape="0">
                <a:srgbClr val="808080">
                  <a:alpha val="50000"/>
                </a:srgbClr>
              </a:outerShdw>
            </a:effectLst>
            <a:extLst>
              <a:ext uri="{909E8E84-426E-40DD-AFC4-6F175D3DCCD1}">
                <a14:hiddenFill xmlns:a14="http://schemas.microsoft.com/office/drawing/2010/main">
                  <a:noFill/>
                </a14:hiddenFill>
              </a:ext>
            </a:extLst>
          </p:spPr>
          <p:txBody>
            <a:bodyPr/>
            <a:lstStyle/>
            <a:p>
              <a:endParaRPr lang="he-IL" sz="2400">
                <a:latin typeface="Calibri" panose="020F0502020204030204" pitchFamily="34" charset="0"/>
                <a:cs typeface="Calibri" panose="020F0502020204030204" pitchFamily="34" charset="0"/>
              </a:endParaRPr>
            </a:p>
          </p:txBody>
        </p:sp>
        <p:sp>
          <p:nvSpPr>
            <p:cNvPr id="84" name="TextBox 83"/>
            <p:cNvSpPr txBox="1"/>
            <p:nvPr/>
          </p:nvSpPr>
          <p:spPr>
            <a:xfrm>
              <a:off x="2123709" y="2288651"/>
              <a:ext cx="2448269" cy="830984"/>
            </a:xfrm>
            <a:prstGeom prst="rect">
              <a:avLst/>
            </a:prstGeom>
            <a:noFill/>
            <a:ln>
              <a:solidFill>
                <a:schemeClr val="tx1"/>
              </a:solidFill>
              <a:prstDash val="dash"/>
            </a:ln>
          </p:spPr>
          <p:txBody>
            <a:bodyPr rtlCol="1">
              <a:spAutoFit/>
            </a:bodyPr>
            <a:lstStyle/>
            <a:p>
              <a:pPr>
                <a:defRPr/>
              </a:pPr>
              <a:r>
                <a:rPr lang="he-IL" sz="2400" dirty="0">
                  <a:latin typeface="Calibri" panose="020F0502020204030204" pitchFamily="34" charset="0"/>
                  <a:cs typeface="Calibri" panose="020F0502020204030204" pitchFamily="34" charset="0"/>
                </a:rPr>
                <a:t>הגבלנו אותו להוציא עד </a:t>
              </a:r>
              <a:r>
                <a:rPr lang="en-US" sz="2400" dirty="0">
                  <a:latin typeface="Calibri" panose="020F0502020204030204" pitchFamily="34" charset="0"/>
                  <a:cs typeface="Calibri" panose="020F0502020204030204" pitchFamily="34" charset="0"/>
                </a:rPr>
                <a:t>mA</a:t>
              </a:r>
              <a:r>
                <a:rPr lang="he-IL" sz="2400" dirty="0">
                  <a:latin typeface="Calibri" panose="020F0502020204030204" pitchFamily="34" charset="0"/>
                  <a:cs typeface="Calibri" panose="020F0502020204030204" pitchFamily="34" charset="0"/>
                </a:rPr>
                <a:t>500</a:t>
              </a:r>
            </a:p>
          </p:txBody>
        </p:sp>
      </p:grpSp>
      <p:sp>
        <p:nvSpPr>
          <p:cNvPr id="85" name="TextBox 84"/>
          <p:cNvSpPr txBox="1"/>
          <p:nvPr/>
        </p:nvSpPr>
        <p:spPr>
          <a:xfrm>
            <a:off x="4775474" y="1230313"/>
            <a:ext cx="4459288" cy="830997"/>
          </a:xfrm>
          <a:prstGeom prst="rect">
            <a:avLst/>
          </a:prstGeom>
          <a:noFill/>
          <a:ln>
            <a:solidFill>
              <a:schemeClr val="tx1"/>
            </a:solidFill>
            <a:prstDash val="dash"/>
          </a:ln>
        </p:spPr>
        <p:txBody>
          <a:bodyPr rtlCol="1">
            <a:spAutoFit/>
          </a:bodyPr>
          <a:lstStyle/>
          <a:p>
            <a:pPr>
              <a:defRPr/>
            </a:pPr>
            <a:r>
              <a:rPr lang="he-IL" sz="2400" dirty="0">
                <a:latin typeface="Calibri" panose="020F0502020204030204" pitchFamily="34" charset="0"/>
                <a:cs typeface="Calibri" panose="020F0502020204030204" pitchFamily="34" charset="0"/>
              </a:rPr>
              <a:t>מה יהיה הזרם והמתח על הנגד של </a:t>
            </a:r>
            <a:r>
              <a:rPr lang="el-GR" sz="2400" dirty="0">
                <a:latin typeface="Calibri" panose="020F0502020204030204" pitchFamily="34" charset="0"/>
                <a:cs typeface="Calibri" panose="020F0502020204030204" pitchFamily="34" charset="0"/>
              </a:rPr>
              <a:t>Ω</a:t>
            </a:r>
            <a:r>
              <a:rPr lang="he-IL" sz="2400" dirty="0">
                <a:latin typeface="Calibri" panose="020F0502020204030204" pitchFamily="34" charset="0"/>
                <a:cs typeface="Calibri" panose="020F0502020204030204" pitchFamily="34" charset="0"/>
              </a:rPr>
              <a:t>12 שנחבר לספק?</a:t>
            </a:r>
            <a:endParaRPr lang="en-US" sz="2400" dirty="0">
              <a:latin typeface="Calibri" panose="020F0502020204030204" pitchFamily="34" charset="0"/>
              <a:cs typeface="Calibri" panose="020F0502020204030204" pitchFamily="34" charset="0"/>
            </a:endParaRPr>
          </a:p>
        </p:txBody>
      </p:sp>
      <p:sp>
        <p:nvSpPr>
          <p:cNvPr id="86" name="מלבן מעוגל 85"/>
          <p:cNvSpPr/>
          <p:nvPr/>
        </p:nvSpPr>
        <p:spPr>
          <a:xfrm>
            <a:off x="10551245" y="147581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87" name="מלבן מעוגל 86"/>
          <p:cNvSpPr/>
          <p:nvPr/>
        </p:nvSpPr>
        <p:spPr>
          <a:xfrm>
            <a:off x="10551245" y="2333169"/>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88" name="מלבן מעוגל 87"/>
          <p:cNvSpPr/>
          <p:nvPr/>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89" name="מלבן מעוגל 88"/>
          <p:cNvSpPr/>
          <p:nvPr/>
        </p:nvSpPr>
        <p:spPr>
          <a:xfrm>
            <a:off x="10551245" y="190445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56273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2"/>
                                        </p:tgtEl>
                                        <p:attrNameLst>
                                          <p:attrName>style.visibility</p:attrName>
                                        </p:attrNameLst>
                                      </p:cBhvr>
                                      <p:to>
                                        <p:strVal val="visible"/>
                                      </p:to>
                                    </p:set>
                                    <p:animEffect transition="in" filter="fade">
                                      <p:cBhvr>
                                        <p:cTn id="7" dur="500"/>
                                        <p:tgtEl>
                                          <p:spTgt spid="8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9"/>
                                        </p:tgtEl>
                                        <p:attrNameLst>
                                          <p:attrName>style.visibility</p:attrName>
                                        </p:attrNameLst>
                                      </p:cBhvr>
                                      <p:to>
                                        <p:strVal val="visible"/>
                                      </p:to>
                                    </p:set>
                                    <p:animEffect transition="in" filter="fade">
                                      <p:cBhvr>
                                        <p:cTn id="12" dur="500"/>
                                        <p:tgtEl>
                                          <p:spTgt spid="7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5"/>
                                        </p:tgtEl>
                                        <p:attrNameLst>
                                          <p:attrName>style.visibility</p:attrName>
                                        </p:attrNameLst>
                                      </p:cBhvr>
                                      <p:to>
                                        <p:strVal val="visible"/>
                                      </p:to>
                                    </p:set>
                                    <p:animEffect transition="in" filter="fade">
                                      <p:cBhvr>
                                        <p:cTn id="17" dur="500"/>
                                        <p:tgtEl>
                                          <p:spTgt spid="85"/>
                                        </p:tgtEl>
                                      </p:cBhvr>
                                    </p:animEffect>
                                  </p:childTnLst>
                                </p:cTn>
                              </p:par>
                              <p:par>
                                <p:cTn id="18" presetID="10" presetClass="entr" presetSubtype="0" fill="hold" nodeType="withEffect">
                                  <p:stCondLst>
                                    <p:cond delay="0"/>
                                  </p:stCondLst>
                                  <p:childTnLst>
                                    <p:set>
                                      <p:cBhvr>
                                        <p:cTn id="19" dur="1" fill="hold">
                                          <p:stCondLst>
                                            <p:cond delay="0"/>
                                          </p:stCondLst>
                                        </p:cTn>
                                        <p:tgtEl>
                                          <p:spTgt spid="76"/>
                                        </p:tgtEl>
                                        <p:attrNameLst>
                                          <p:attrName>style.visibility</p:attrName>
                                        </p:attrNameLst>
                                      </p:cBhvr>
                                      <p:to>
                                        <p:strVal val="visible"/>
                                      </p:to>
                                    </p:set>
                                    <p:animEffect transition="in" filter="fade">
                                      <p:cBhvr>
                                        <p:cTn id="20" dur="500"/>
                                        <p:tgtEl>
                                          <p:spTgt spid="76"/>
                                        </p:tgtEl>
                                      </p:cBhvr>
                                    </p:animEffect>
                                  </p:childTnLst>
                                </p:cTn>
                              </p:par>
                              <p:par>
                                <p:cTn id="21" presetID="53" presetClass="entr" presetSubtype="16" fill="hold" nodeType="with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p:cTn id="23" dur="500" fill="hold"/>
                                        <p:tgtEl>
                                          <p:spTgt spid="7"/>
                                        </p:tgtEl>
                                        <p:attrNameLst>
                                          <p:attrName>ppt_w</p:attrName>
                                        </p:attrNameLst>
                                      </p:cBhvr>
                                      <p:tavLst>
                                        <p:tav tm="0">
                                          <p:val>
                                            <p:fltVal val="0"/>
                                          </p:val>
                                        </p:tav>
                                        <p:tav tm="100000">
                                          <p:val>
                                            <p:strVal val="#ppt_w"/>
                                          </p:val>
                                        </p:tav>
                                      </p:tavLst>
                                    </p:anim>
                                    <p:anim calcmode="lin" valueType="num">
                                      <p:cBhvr>
                                        <p:cTn id="24" dur="500" fill="hold"/>
                                        <p:tgtEl>
                                          <p:spTgt spid="7"/>
                                        </p:tgtEl>
                                        <p:attrNameLst>
                                          <p:attrName>ppt_h</p:attrName>
                                        </p:attrNameLst>
                                      </p:cBhvr>
                                      <p:tavLst>
                                        <p:tav tm="0">
                                          <p:val>
                                            <p:fltVal val="0"/>
                                          </p:val>
                                        </p:tav>
                                        <p:tav tm="100000">
                                          <p:val>
                                            <p:strVal val="#ppt_h"/>
                                          </p:val>
                                        </p:tav>
                                      </p:tavLst>
                                    </p:anim>
                                    <p:animEffect transition="in" filter="fade">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אופן חיבור</a:t>
            </a:r>
            <a:endParaRPr lang="he-IL" sz="4000" b="1" dirty="0">
              <a:latin typeface="Calibri" panose="020F0502020204030204" pitchFamily="34" charset="0"/>
              <a:cs typeface="Calibri" panose="020F0502020204030204" pitchFamily="34" charset="0"/>
            </a:endParaRPr>
          </a:p>
        </p:txBody>
      </p:sp>
      <p:graphicFrame>
        <p:nvGraphicFramePr>
          <p:cNvPr id="5" name="אובייקט 4"/>
          <p:cNvGraphicFramePr>
            <a:graphicFrameLocks noChangeAspect="1"/>
          </p:cNvGraphicFramePr>
          <p:nvPr>
            <p:extLst>
              <p:ext uri="{D42A27DB-BD31-4B8C-83A1-F6EECF244321}">
                <p14:modId xmlns:p14="http://schemas.microsoft.com/office/powerpoint/2010/main" val="3469854190"/>
              </p:ext>
            </p:extLst>
          </p:nvPr>
        </p:nvGraphicFramePr>
        <p:xfrm>
          <a:off x="4377559" y="1874838"/>
          <a:ext cx="1100138" cy="603250"/>
        </p:xfrm>
        <a:graphic>
          <a:graphicData uri="http://schemas.openxmlformats.org/presentationml/2006/ole">
            <mc:AlternateContent xmlns:mc="http://schemas.openxmlformats.org/markup-compatibility/2006">
              <mc:Choice xmlns:v="urn:schemas-microsoft-com:vml" Requires="v">
                <p:oleObj spid="_x0000_s2200" name="משוואה" r:id="rId4" imgW="368300" imgH="228600" progId="Equation.3">
                  <p:embed/>
                </p:oleObj>
              </mc:Choice>
              <mc:Fallback>
                <p:oleObj name="משוואה" r:id="rId4" imgW="368300" imgH="228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77559" y="1874838"/>
                        <a:ext cx="1100138"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אובייקט 5"/>
          <p:cNvGraphicFramePr>
            <a:graphicFrameLocks noChangeAspect="1"/>
          </p:cNvGraphicFramePr>
          <p:nvPr>
            <p:extLst>
              <p:ext uri="{D42A27DB-BD31-4B8C-83A1-F6EECF244321}">
                <p14:modId xmlns:p14="http://schemas.microsoft.com/office/powerpoint/2010/main" val="3833660242"/>
              </p:ext>
            </p:extLst>
          </p:nvPr>
        </p:nvGraphicFramePr>
        <p:xfrm>
          <a:off x="4360097" y="2438400"/>
          <a:ext cx="1851025" cy="846138"/>
        </p:xfrm>
        <a:graphic>
          <a:graphicData uri="http://schemas.openxmlformats.org/presentationml/2006/ole">
            <mc:AlternateContent xmlns:mc="http://schemas.openxmlformats.org/markup-compatibility/2006">
              <mc:Choice xmlns:v="urn:schemas-microsoft-com:vml" Requires="v">
                <p:oleObj spid="_x0000_s2201" name="משוואה" r:id="rId6" imgW="660113" imgH="304668" progId="Equation.3">
                  <p:embed/>
                </p:oleObj>
              </mc:Choice>
              <mc:Fallback>
                <p:oleObj name="משוואה" r:id="rId6" imgW="660113" imgH="304668"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60097" y="2438400"/>
                        <a:ext cx="1851025"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Box 6"/>
          <p:cNvSpPr txBox="1"/>
          <p:nvPr/>
        </p:nvSpPr>
        <p:spPr>
          <a:xfrm>
            <a:off x="4829997" y="1345546"/>
            <a:ext cx="5338762" cy="1938992"/>
          </a:xfrm>
          <a:prstGeom prst="rect">
            <a:avLst/>
          </a:prstGeom>
          <a:noFill/>
        </p:spPr>
        <p:txBody>
          <a:bodyPr rtlCol="1">
            <a:spAutoFit/>
          </a:bodyPr>
          <a:lstStyle/>
          <a:p>
            <a:pPr>
              <a:defRPr/>
            </a:pPr>
            <a:r>
              <a:rPr lang="he-IL" sz="2400" u="sng" dirty="0">
                <a:latin typeface="Calibri" panose="020F0502020204030204" pitchFamily="34" charset="0"/>
                <a:cs typeface="Calibri" panose="020F0502020204030204" pitchFamily="34" charset="0"/>
              </a:rPr>
              <a:t>הזרם שהיה אמור לצאת מספק הכוח:</a:t>
            </a:r>
          </a:p>
          <a:p>
            <a:pPr>
              <a:defRPr/>
            </a:pPr>
            <a:endParaRPr lang="he-IL" sz="2400" u="sng" dirty="0">
              <a:latin typeface="Calibri" panose="020F0502020204030204" pitchFamily="34" charset="0"/>
              <a:cs typeface="Calibri" panose="020F0502020204030204" pitchFamily="34" charset="0"/>
            </a:endParaRPr>
          </a:p>
          <a:p>
            <a:pPr>
              <a:defRPr/>
            </a:pPr>
            <a:r>
              <a:rPr lang="he-IL" sz="2400" dirty="0">
                <a:latin typeface="Calibri" panose="020F0502020204030204" pitchFamily="34" charset="0"/>
                <a:cs typeface="Calibri" panose="020F0502020204030204" pitchFamily="34" charset="0"/>
              </a:rPr>
              <a:t>מתח הספק חלקי התנגדות העומס:</a:t>
            </a:r>
          </a:p>
          <a:p>
            <a:pPr>
              <a:defRPr/>
            </a:pPr>
            <a:endParaRPr lang="he-IL" sz="2400" dirty="0">
              <a:latin typeface="Calibri" panose="020F0502020204030204" pitchFamily="34" charset="0"/>
              <a:cs typeface="Calibri" panose="020F0502020204030204" pitchFamily="34" charset="0"/>
            </a:endParaRPr>
          </a:p>
          <a:p>
            <a:pPr>
              <a:defRPr/>
            </a:pPr>
            <a:r>
              <a:rPr lang="en-US" sz="2400" dirty="0">
                <a:latin typeface="Calibri" panose="020F0502020204030204" pitchFamily="34" charset="0"/>
                <a:cs typeface="Calibri" panose="020F0502020204030204" pitchFamily="34" charset="0"/>
              </a:rPr>
              <a:t>UR=12v   R=12</a:t>
            </a:r>
            <a:r>
              <a:rPr lang="el-GR" sz="2400" dirty="0">
                <a:latin typeface="Calibri" panose="020F0502020204030204" pitchFamily="34" charset="0"/>
                <a:cs typeface="Calibri" panose="020F0502020204030204" pitchFamily="34" charset="0"/>
              </a:rPr>
              <a:t> Ω</a:t>
            </a:r>
            <a:endParaRPr lang="he-IL" sz="2400" dirty="0">
              <a:latin typeface="Calibri" panose="020F0502020204030204" pitchFamily="34" charset="0"/>
              <a:cs typeface="Calibri" panose="020F0502020204030204" pitchFamily="34" charset="0"/>
            </a:endParaRPr>
          </a:p>
        </p:txBody>
      </p:sp>
      <p:sp>
        <p:nvSpPr>
          <p:cNvPr id="8" name="TextBox 7"/>
          <p:cNvSpPr txBox="1"/>
          <p:nvPr/>
        </p:nvSpPr>
        <p:spPr>
          <a:xfrm>
            <a:off x="4469634" y="3571221"/>
            <a:ext cx="5627688" cy="1569660"/>
          </a:xfrm>
          <a:prstGeom prst="rect">
            <a:avLst/>
          </a:prstGeom>
          <a:noFill/>
        </p:spPr>
        <p:txBody>
          <a:bodyPr rtlCol="1">
            <a:spAutoFit/>
          </a:bodyPr>
          <a:lstStyle/>
          <a:p>
            <a:pPr>
              <a:defRPr/>
            </a:pPr>
            <a:r>
              <a:rPr lang="he-IL" sz="2400" u="sng" dirty="0">
                <a:latin typeface="Calibri" panose="020F0502020204030204" pitchFamily="34" charset="0"/>
                <a:cs typeface="Calibri" panose="020F0502020204030204" pitchFamily="34" charset="0"/>
              </a:rPr>
              <a:t>הזרם המקסימאלי הוא  </a:t>
            </a:r>
            <a:r>
              <a:rPr lang="he-IL" sz="2400" u="sng" dirty="0" smtClean="0">
                <a:latin typeface="Calibri" panose="020F0502020204030204" pitchFamily="34" charset="0"/>
                <a:cs typeface="Calibri" panose="020F0502020204030204" pitchFamily="34" charset="0"/>
              </a:rPr>
              <a:t>לכן</a:t>
            </a:r>
            <a:r>
              <a:rPr lang="he-IL" sz="2400" u="sng" dirty="0">
                <a:latin typeface="Calibri" panose="020F0502020204030204" pitchFamily="34" charset="0"/>
                <a:cs typeface="Calibri" panose="020F0502020204030204" pitchFamily="34" charset="0"/>
              </a:rPr>
              <a:t>: </a:t>
            </a:r>
          </a:p>
          <a:p>
            <a:pPr>
              <a:defRPr/>
            </a:pPr>
            <a:endParaRPr lang="he-IL" sz="2400" u="sng" dirty="0">
              <a:latin typeface="Calibri" panose="020F0502020204030204" pitchFamily="34" charset="0"/>
              <a:cs typeface="Calibri" panose="020F0502020204030204" pitchFamily="34" charset="0"/>
            </a:endParaRPr>
          </a:p>
          <a:p>
            <a:pPr>
              <a:defRPr/>
            </a:pPr>
            <a:r>
              <a:rPr lang="he-IL" sz="2400" dirty="0">
                <a:latin typeface="Calibri" panose="020F0502020204030204" pitchFamily="34" charset="0"/>
                <a:cs typeface="Calibri" panose="020F0502020204030204" pitchFamily="34" charset="0"/>
              </a:rPr>
              <a:t>מתח הנגד הוא הזרם</a:t>
            </a:r>
          </a:p>
          <a:p>
            <a:pPr>
              <a:defRPr/>
            </a:pPr>
            <a:r>
              <a:rPr lang="he-IL" sz="2400" dirty="0">
                <a:latin typeface="Calibri" panose="020F0502020204030204" pitchFamily="34" charset="0"/>
                <a:cs typeface="Calibri" panose="020F0502020204030204" pitchFamily="34" charset="0"/>
              </a:rPr>
              <a:t>דרכו כפול ההתנגדות:</a:t>
            </a:r>
          </a:p>
        </p:txBody>
      </p:sp>
      <p:graphicFrame>
        <p:nvGraphicFramePr>
          <p:cNvPr id="9" name="אובייקט 8"/>
          <p:cNvGraphicFramePr>
            <a:graphicFrameLocks noChangeAspect="1"/>
          </p:cNvGraphicFramePr>
          <p:nvPr>
            <p:extLst>
              <p:ext uri="{D42A27DB-BD31-4B8C-83A1-F6EECF244321}">
                <p14:modId xmlns:p14="http://schemas.microsoft.com/office/powerpoint/2010/main" val="29303173"/>
              </p:ext>
            </p:extLst>
          </p:nvPr>
        </p:nvGraphicFramePr>
        <p:xfrm>
          <a:off x="4469634" y="5005388"/>
          <a:ext cx="2663825" cy="511175"/>
        </p:xfrm>
        <a:graphic>
          <a:graphicData uri="http://schemas.openxmlformats.org/presentationml/2006/ole">
            <mc:AlternateContent xmlns:mc="http://schemas.openxmlformats.org/markup-compatibility/2006">
              <mc:Choice xmlns:v="urn:schemas-microsoft-com:vml" Requires="v">
                <p:oleObj spid="_x0000_s2202" name="משוואה" r:id="rId8" imgW="1054100" imgH="228600" progId="Equation.3">
                  <p:embed/>
                </p:oleObj>
              </mc:Choice>
              <mc:Fallback>
                <p:oleObj name="משוואה" r:id="rId8" imgW="1054100" imgH="2286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69634" y="5005388"/>
                        <a:ext cx="266382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אובייקט 9"/>
          <p:cNvGraphicFramePr>
            <a:graphicFrameLocks noChangeAspect="1"/>
          </p:cNvGraphicFramePr>
          <p:nvPr>
            <p:extLst>
              <p:ext uri="{D42A27DB-BD31-4B8C-83A1-F6EECF244321}">
                <p14:modId xmlns:p14="http://schemas.microsoft.com/office/powerpoint/2010/main" val="1674295023"/>
              </p:ext>
            </p:extLst>
          </p:nvPr>
        </p:nvGraphicFramePr>
        <p:xfrm>
          <a:off x="4469634" y="4365625"/>
          <a:ext cx="1993900" cy="531813"/>
        </p:xfrm>
        <a:graphic>
          <a:graphicData uri="http://schemas.openxmlformats.org/presentationml/2006/ole">
            <mc:AlternateContent xmlns:mc="http://schemas.openxmlformats.org/markup-compatibility/2006">
              <mc:Choice xmlns:v="urn:schemas-microsoft-com:vml" Requires="v">
                <p:oleObj spid="_x0000_s2203" name="משוואה" r:id="rId10" imgW="710891" imgH="215806" progId="Equation.3">
                  <p:embed/>
                </p:oleObj>
              </mc:Choice>
              <mc:Fallback>
                <p:oleObj name="משוואה" r:id="rId10" imgW="710891" imgH="215806"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69634" y="4365625"/>
                        <a:ext cx="199390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אובייקט 10"/>
          <p:cNvGraphicFramePr>
            <a:graphicFrameLocks noChangeAspect="1"/>
          </p:cNvGraphicFramePr>
          <p:nvPr>
            <p:extLst>
              <p:ext uri="{D42A27DB-BD31-4B8C-83A1-F6EECF244321}">
                <p14:modId xmlns:p14="http://schemas.microsoft.com/office/powerpoint/2010/main" val="3635542374"/>
              </p:ext>
            </p:extLst>
          </p:nvPr>
        </p:nvGraphicFramePr>
        <p:xfrm>
          <a:off x="4469634" y="5572125"/>
          <a:ext cx="1638300" cy="593725"/>
        </p:xfrm>
        <a:graphic>
          <a:graphicData uri="http://schemas.openxmlformats.org/presentationml/2006/ole">
            <mc:AlternateContent xmlns:mc="http://schemas.openxmlformats.org/markup-compatibility/2006">
              <mc:Choice xmlns:v="urn:schemas-microsoft-com:vml" Requires="v">
                <p:oleObj spid="_x0000_s2204" name="משוואה" r:id="rId12" imgW="583947" imgH="241195" progId="Equation.3">
                  <p:embed/>
                </p:oleObj>
              </mc:Choice>
              <mc:Fallback>
                <p:oleObj name="משוואה" r:id="rId12" imgW="583947" imgH="241195"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69634" y="5572125"/>
                        <a:ext cx="1638300" cy="593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85"/>
          <p:cNvGraphicFramePr>
            <a:graphicFrameLocks noChangeAspect="1"/>
          </p:cNvGraphicFramePr>
          <p:nvPr>
            <p:extLst>
              <p:ext uri="{D42A27DB-BD31-4B8C-83A1-F6EECF244321}">
                <p14:modId xmlns:p14="http://schemas.microsoft.com/office/powerpoint/2010/main" val="3642060511"/>
              </p:ext>
            </p:extLst>
          </p:nvPr>
        </p:nvGraphicFramePr>
        <p:xfrm>
          <a:off x="4469634" y="3626408"/>
          <a:ext cx="1584325" cy="403225"/>
        </p:xfrm>
        <a:graphic>
          <a:graphicData uri="http://schemas.openxmlformats.org/presentationml/2006/ole">
            <mc:AlternateContent xmlns:mc="http://schemas.openxmlformats.org/markup-compatibility/2006">
              <mc:Choice xmlns:v="urn:schemas-microsoft-com:vml" Requires="v">
                <p:oleObj spid="_x0000_s2205" name="Equation" r:id="rId14" imgW="698197" imgH="177723" progId="Equation.3">
                  <p:embed/>
                </p:oleObj>
              </mc:Choice>
              <mc:Fallback>
                <p:oleObj name="Equation" r:id="rId14" imgW="698197" imgH="177723" progId="Equation.3">
                  <p:embed/>
                  <p:pic>
                    <p:nvPicPr>
                      <p:cNvPr id="0" name=""/>
                      <p:cNvPicPr>
                        <a:picLocks noGrp="1"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69634" y="3626408"/>
                        <a:ext cx="15843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3" name="מלבן מעוגל 12"/>
          <p:cNvSpPr/>
          <p:nvPr/>
        </p:nvSpPr>
        <p:spPr>
          <a:xfrm>
            <a:off x="10551245" y="147581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14" name="מלבן מעוגל 13"/>
          <p:cNvSpPr/>
          <p:nvPr/>
        </p:nvSpPr>
        <p:spPr>
          <a:xfrm>
            <a:off x="10551245" y="2333169"/>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15" name="מלבן מעוגל 14"/>
          <p:cNvSpPr/>
          <p:nvPr/>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16" name="מלבן מעוגל 15"/>
          <p:cNvSpPr/>
          <p:nvPr/>
        </p:nvSpPr>
        <p:spPr>
          <a:xfrm>
            <a:off x="10551245" y="190445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58790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par>
                                <p:cTn id="21" presetID="10"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childTnLst>
                          </p:cTn>
                        </p:par>
                        <p:par>
                          <p:cTn id="32" fill="hold">
                            <p:stCondLst>
                              <p:cond delay="500"/>
                            </p:stCondLst>
                            <p:childTnLst>
                              <p:par>
                                <p:cTn id="33" presetID="10" presetClass="entr" presetSubtype="0" fill="hold" nodeType="after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txBox="1">
            <a:spLocks noChangeArrowheads="1"/>
          </p:cNvSpPr>
          <p:nvPr/>
        </p:nvSpPr>
        <p:spPr bwMode="auto">
          <a:xfrm>
            <a:off x="3643103" y="1173418"/>
            <a:ext cx="65627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spcBef>
                <a:spcPct val="0"/>
              </a:spcBef>
              <a:buFont typeface="Wingdings" pitchFamily="2" charset="2"/>
              <a:buNone/>
            </a:pPr>
            <a:r>
              <a:rPr lang="he-IL" altLang="he-IL" sz="2800" dirty="0" smtClean="0">
                <a:solidFill>
                  <a:schemeClr val="tx1"/>
                </a:solidFill>
                <a:latin typeface="Calibri" panose="020F0502020204030204" pitchFamily="34" charset="0"/>
                <a:cs typeface="Calibri" panose="020F0502020204030204" pitchFamily="34" charset="0"/>
              </a:rPr>
              <a:t>עד כה הכרנו את תפקיד ספק הכוח, ולמדנו על חלק מאופן חיבור ספר הכוח</a:t>
            </a:r>
            <a:endParaRPr lang="en-US" altLang="he-IL" sz="2800" dirty="0" smtClean="0">
              <a:solidFill>
                <a:schemeClr val="tx1"/>
              </a:solidFill>
              <a:latin typeface="Calibri" panose="020F0502020204030204" pitchFamily="34" charset="0"/>
              <a:cs typeface="Calibri" panose="020F0502020204030204" pitchFamily="34" charset="0"/>
            </a:endParaRPr>
          </a:p>
        </p:txBody>
      </p:sp>
      <p:sp>
        <p:nvSpPr>
          <p:cNvPr id="5" name="TextBox 4"/>
          <p:cNvSpPr txBox="1"/>
          <p:nvPr/>
        </p:nvSpPr>
        <p:spPr>
          <a:xfrm>
            <a:off x="3674853" y="2126996"/>
            <a:ext cx="6543675" cy="461665"/>
          </a:xfrm>
          <a:prstGeom prst="rect">
            <a:avLst/>
          </a:prstGeom>
        </p:spPr>
        <p:txBody>
          <a:bodyPr rtlCol="1">
            <a:spAutoFit/>
          </a:bodyPr>
          <a:lstStyle/>
          <a:p>
            <a:pPr>
              <a:defRPr/>
            </a:pPr>
            <a:r>
              <a:rPr lang="he-IL" sz="2400" dirty="0">
                <a:solidFill>
                  <a:srgbClr val="1D6295"/>
                </a:solidFill>
                <a:latin typeface="Calibri" panose="020F0502020204030204" pitchFamily="34" charset="0"/>
                <a:cs typeface="Calibri" panose="020F0502020204030204" pitchFamily="34" charset="0"/>
              </a:rPr>
              <a:t>מה תפקידו של ספק הכוח?</a:t>
            </a:r>
          </a:p>
        </p:txBody>
      </p:sp>
      <p:sp>
        <p:nvSpPr>
          <p:cNvPr id="6" name="TextBox 5"/>
          <p:cNvSpPr txBox="1"/>
          <p:nvPr/>
        </p:nvSpPr>
        <p:spPr>
          <a:xfrm>
            <a:off x="3692315" y="2917868"/>
            <a:ext cx="6543675" cy="461665"/>
          </a:xfrm>
          <a:prstGeom prst="rect">
            <a:avLst/>
          </a:prstGeom>
        </p:spPr>
        <p:txBody>
          <a:bodyPr rtlCol="1">
            <a:spAutoFit/>
          </a:bodyPr>
          <a:lstStyle/>
          <a:p>
            <a:pPr>
              <a:defRPr/>
            </a:pPr>
            <a:r>
              <a:rPr lang="he-IL" sz="2400" dirty="0">
                <a:solidFill>
                  <a:srgbClr val="1D6295"/>
                </a:solidFill>
                <a:latin typeface="Calibri" panose="020F0502020204030204" pitchFamily="34" charset="0"/>
                <a:cs typeface="Calibri" panose="020F0502020204030204" pitchFamily="34" charset="0"/>
              </a:rPr>
              <a:t>כיצד מגבילים את הזרם בעזרת רב מודד?</a:t>
            </a:r>
          </a:p>
        </p:txBody>
      </p:sp>
      <p:sp>
        <p:nvSpPr>
          <p:cNvPr id="7" name="TextBox 6"/>
          <p:cNvSpPr txBox="1"/>
          <p:nvPr/>
        </p:nvSpPr>
        <p:spPr>
          <a:xfrm>
            <a:off x="3662153" y="3690268"/>
            <a:ext cx="6543675" cy="830997"/>
          </a:xfrm>
          <a:prstGeom prst="rect">
            <a:avLst/>
          </a:prstGeom>
        </p:spPr>
        <p:txBody>
          <a:bodyPr rtlCol="1">
            <a:spAutoFit/>
          </a:bodyPr>
          <a:lstStyle/>
          <a:p>
            <a:pPr>
              <a:spcBef>
                <a:spcPct val="20000"/>
              </a:spcBef>
              <a:buClr>
                <a:schemeClr val="accent1"/>
              </a:buClr>
              <a:buSzPct val="70000"/>
              <a:defRPr/>
            </a:pPr>
            <a:r>
              <a:rPr lang="he-IL" sz="2400" dirty="0">
                <a:solidFill>
                  <a:srgbClr val="1D6295"/>
                </a:solidFill>
                <a:latin typeface="Calibri" panose="020F0502020204030204" pitchFamily="34" charset="0"/>
                <a:cs typeface="Calibri" panose="020F0502020204030204" pitchFamily="34" charset="0"/>
              </a:rPr>
              <a:t>מדוע אנו מחברים את הכבל בננה לבננה האדום לכניסת </a:t>
            </a:r>
            <a:r>
              <a:rPr lang="he-IL" sz="2400" dirty="0" smtClean="0">
                <a:solidFill>
                  <a:srgbClr val="1D6295"/>
                </a:solidFill>
                <a:latin typeface="Calibri" panose="020F0502020204030204" pitchFamily="34" charset="0"/>
                <a:cs typeface="Calibri" panose="020F0502020204030204" pitchFamily="34" charset="0"/>
              </a:rPr>
              <a:t>ה-</a:t>
            </a:r>
            <a:r>
              <a:rPr lang="en-US" sz="2400" dirty="0" smtClean="0">
                <a:solidFill>
                  <a:srgbClr val="1D6295"/>
                </a:solidFill>
                <a:latin typeface="Calibri" panose="020F0502020204030204" pitchFamily="34" charset="0"/>
                <a:cs typeface="Calibri" panose="020F0502020204030204" pitchFamily="34" charset="0"/>
              </a:rPr>
              <a:t>A</a:t>
            </a:r>
            <a:r>
              <a:rPr lang="he-IL" sz="2400" dirty="0" smtClean="0">
                <a:solidFill>
                  <a:srgbClr val="1D6295"/>
                </a:solidFill>
                <a:latin typeface="Calibri" panose="020F0502020204030204" pitchFamily="34" charset="0"/>
                <a:cs typeface="Calibri" panose="020F0502020204030204" pitchFamily="34" charset="0"/>
              </a:rPr>
              <a:t>10 של </a:t>
            </a:r>
            <a:r>
              <a:rPr lang="he-IL" sz="2400" dirty="0">
                <a:solidFill>
                  <a:srgbClr val="1D6295"/>
                </a:solidFill>
                <a:latin typeface="Calibri" panose="020F0502020204030204" pitchFamily="34" charset="0"/>
                <a:cs typeface="Calibri" panose="020F0502020204030204" pitchFamily="34" charset="0"/>
              </a:rPr>
              <a:t>רב המודד?</a:t>
            </a:r>
          </a:p>
        </p:txBody>
      </p:sp>
      <p:sp>
        <p:nvSpPr>
          <p:cNvPr id="8" name="Rectangle 5"/>
          <p:cNvSpPr txBox="1">
            <a:spLocks noChangeArrowheads="1"/>
          </p:cNvSpPr>
          <p:nvPr/>
        </p:nvSpPr>
        <p:spPr bwMode="auto">
          <a:xfrm>
            <a:off x="3641515" y="5403087"/>
            <a:ext cx="6564313" cy="7921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r" rtl="1" eaLnBrk="0" fontAlgn="base" hangingPunct="0">
              <a:spcBef>
                <a:spcPct val="20000"/>
              </a:spcBef>
              <a:spcAft>
                <a:spcPct val="0"/>
              </a:spcAft>
              <a:buChar char="•"/>
              <a:defRPr sz="3200">
                <a:solidFill>
                  <a:schemeClr val="tx1"/>
                </a:solidFill>
                <a:latin typeface="+mn-lt"/>
                <a:ea typeface="Tahoma (Body)"/>
                <a:cs typeface="+mn-cs"/>
              </a:defRPr>
            </a:lvl1pPr>
            <a:lvl2pPr marL="742950" indent="-285750" algn="r" rtl="1" eaLnBrk="0" fontAlgn="base" hangingPunct="0">
              <a:spcBef>
                <a:spcPct val="20000"/>
              </a:spcBef>
              <a:spcAft>
                <a:spcPct val="0"/>
              </a:spcAft>
              <a:buChar char="–"/>
              <a:defRPr sz="2800">
                <a:solidFill>
                  <a:schemeClr val="tx1"/>
                </a:solidFill>
                <a:latin typeface="+mn-lt"/>
                <a:ea typeface="Tahoma (Body)"/>
                <a:cs typeface="+mn-cs"/>
              </a:defRPr>
            </a:lvl2pPr>
            <a:lvl3pPr marL="1143000" indent="-228600" algn="r" rtl="1" eaLnBrk="0" fontAlgn="base" hangingPunct="0">
              <a:spcBef>
                <a:spcPct val="20000"/>
              </a:spcBef>
              <a:spcAft>
                <a:spcPct val="0"/>
              </a:spcAft>
              <a:buChar char="•"/>
              <a:defRPr sz="2400">
                <a:solidFill>
                  <a:schemeClr val="tx1"/>
                </a:solidFill>
                <a:latin typeface="+mn-lt"/>
                <a:ea typeface="Tahoma (Body)"/>
                <a:cs typeface="+mn-cs"/>
              </a:defRPr>
            </a:lvl3pPr>
            <a:lvl4pPr marL="1600200" indent="-228600" algn="r" rtl="1" eaLnBrk="0" fontAlgn="base" hangingPunct="0">
              <a:spcBef>
                <a:spcPct val="20000"/>
              </a:spcBef>
              <a:spcAft>
                <a:spcPct val="0"/>
              </a:spcAft>
              <a:buChar char="–"/>
              <a:defRPr sz="2000">
                <a:solidFill>
                  <a:schemeClr val="tx1"/>
                </a:solidFill>
                <a:latin typeface="+mn-lt"/>
                <a:ea typeface="Tahoma (Body)"/>
                <a:cs typeface="+mn-cs"/>
              </a:defRPr>
            </a:lvl4pPr>
            <a:lvl5pPr marL="2057400" indent="-228600" algn="r" rtl="1" eaLnBrk="0" fontAlgn="base" hangingPunct="0">
              <a:spcBef>
                <a:spcPct val="20000"/>
              </a:spcBef>
              <a:spcAft>
                <a:spcPct val="0"/>
              </a:spcAft>
              <a:buChar char="»"/>
              <a:defRPr sz="2000">
                <a:solidFill>
                  <a:schemeClr val="tx1"/>
                </a:solidFill>
                <a:latin typeface="+mn-lt"/>
                <a:ea typeface="Tahoma (Body)"/>
                <a:cs typeface="+mn-cs"/>
              </a:defRPr>
            </a:lvl5pPr>
            <a:lvl6pPr marL="2514600" indent="-228600" algn="r" rtl="1" eaLnBrk="1" fontAlgn="base" hangingPunct="1">
              <a:spcBef>
                <a:spcPct val="20000"/>
              </a:spcBef>
              <a:spcAft>
                <a:spcPct val="0"/>
              </a:spcAft>
              <a:buChar char="»"/>
              <a:defRPr sz="2000">
                <a:solidFill>
                  <a:schemeClr val="tx1"/>
                </a:solidFill>
                <a:latin typeface="+mn-lt"/>
                <a:cs typeface="+mn-cs"/>
              </a:defRPr>
            </a:lvl6pPr>
            <a:lvl7pPr marL="2971800" indent="-228600" algn="r" rtl="1" eaLnBrk="1" fontAlgn="base" hangingPunct="1">
              <a:spcBef>
                <a:spcPct val="20000"/>
              </a:spcBef>
              <a:spcAft>
                <a:spcPct val="0"/>
              </a:spcAft>
              <a:buChar char="»"/>
              <a:defRPr sz="2000">
                <a:solidFill>
                  <a:schemeClr val="tx1"/>
                </a:solidFill>
                <a:latin typeface="+mn-lt"/>
                <a:cs typeface="+mn-cs"/>
              </a:defRPr>
            </a:lvl7pPr>
            <a:lvl8pPr marL="3429000" indent="-228600" algn="r" rtl="1" eaLnBrk="1" fontAlgn="base" hangingPunct="1">
              <a:spcBef>
                <a:spcPct val="20000"/>
              </a:spcBef>
              <a:spcAft>
                <a:spcPct val="0"/>
              </a:spcAft>
              <a:buChar char="»"/>
              <a:defRPr sz="2000">
                <a:solidFill>
                  <a:schemeClr val="tx1"/>
                </a:solidFill>
                <a:latin typeface="+mn-lt"/>
                <a:cs typeface="+mn-cs"/>
              </a:defRPr>
            </a:lvl8pPr>
            <a:lvl9pPr marL="3886200" indent="-228600" algn="r" rtl="1" eaLnBrk="1" fontAlgn="base" hangingPunct="1">
              <a:spcBef>
                <a:spcPct val="20000"/>
              </a:spcBef>
              <a:spcAft>
                <a:spcPct val="0"/>
              </a:spcAft>
              <a:buChar char="»"/>
              <a:defRPr sz="2000">
                <a:solidFill>
                  <a:schemeClr val="tx1"/>
                </a:solidFill>
                <a:latin typeface="+mn-lt"/>
                <a:cs typeface="+mn-cs"/>
              </a:defRPr>
            </a:lvl9pPr>
          </a:lstStyle>
          <a:p>
            <a:pPr eaLnBrk="1" hangingPunct="1">
              <a:buFont typeface="Wingdings" pitchFamily="2" charset="2"/>
              <a:buNone/>
              <a:defRPr/>
            </a:pPr>
            <a:r>
              <a:rPr lang="he-IL" sz="2800" kern="0" dirty="0" smtClean="0">
                <a:latin typeface="Calibri" panose="020F0502020204030204" pitchFamily="34" charset="0"/>
                <a:cs typeface="Calibri" panose="020F0502020204030204" pitchFamily="34" charset="0"/>
              </a:rPr>
              <a:t>בהמשך השיעור נלמד על אופן חיבור הספק, ואמצעי זהירות</a:t>
            </a:r>
            <a:endParaRPr lang="en-US" sz="2800" kern="0" dirty="0" smtClean="0">
              <a:latin typeface="Calibri" panose="020F0502020204030204" pitchFamily="34" charset="0"/>
              <a:cs typeface="Calibri" panose="020F0502020204030204" pitchFamily="34" charset="0"/>
            </a:endParaRPr>
          </a:p>
        </p:txBody>
      </p:sp>
      <p:sp>
        <p:nvSpPr>
          <p:cNvPr id="9" name="TextBox 8"/>
          <p:cNvSpPr txBox="1"/>
          <p:nvPr/>
        </p:nvSpPr>
        <p:spPr>
          <a:xfrm>
            <a:off x="3641515" y="2515933"/>
            <a:ext cx="6577013" cy="369332"/>
          </a:xfrm>
          <a:prstGeom prst="rect">
            <a:avLst/>
          </a:prstGeom>
          <a:noFill/>
        </p:spPr>
        <p:txBody>
          <a:bodyPr rtlCol="1">
            <a:spAutoFit/>
          </a:bodyPr>
          <a:lstStyle/>
          <a:p>
            <a:pPr>
              <a:defRPr/>
            </a:pPr>
            <a:r>
              <a:rPr lang="he-IL" dirty="0" smtClean="0">
                <a:latin typeface="Calibri" panose="020F0502020204030204" pitchFamily="34" charset="0"/>
                <a:cs typeface="Calibri" panose="020F0502020204030204" pitchFamily="34" charset="0"/>
              </a:rPr>
              <a:t>לספק </a:t>
            </a:r>
            <a:r>
              <a:rPr lang="he-IL" dirty="0">
                <a:latin typeface="Calibri" panose="020F0502020204030204" pitchFamily="34" charset="0"/>
                <a:cs typeface="Calibri" panose="020F0502020204030204" pitchFamily="34" charset="0"/>
              </a:rPr>
              <a:t>מתח </a:t>
            </a:r>
            <a:r>
              <a:rPr lang="en-US" dirty="0">
                <a:latin typeface="Calibri" panose="020F0502020204030204" pitchFamily="34" charset="0"/>
                <a:cs typeface="Calibri" panose="020F0502020204030204" pitchFamily="34" charset="0"/>
              </a:rPr>
              <a:t>DC</a:t>
            </a:r>
            <a:r>
              <a:rPr lang="he-IL" dirty="0">
                <a:latin typeface="Calibri" panose="020F0502020204030204" pitchFamily="34" charset="0"/>
                <a:cs typeface="Calibri" panose="020F0502020204030204" pitchFamily="34" charset="0"/>
              </a:rPr>
              <a:t> ולשנותו ולהגביל את הזרם.</a:t>
            </a:r>
          </a:p>
        </p:txBody>
      </p:sp>
      <p:sp>
        <p:nvSpPr>
          <p:cNvPr id="10" name="TextBox 9"/>
          <p:cNvSpPr txBox="1"/>
          <p:nvPr/>
        </p:nvSpPr>
        <p:spPr>
          <a:xfrm>
            <a:off x="3627228" y="3353836"/>
            <a:ext cx="6578600" cy="369332"/>
          </a:xfrm>
          <a:prstGeom prst="rect">
            <a:avLst/>
          </a:prstGeom>
          <a:noFill/>
        </p:spPr>
        <p:txBody>
          <a:bodyPr rtlCol="1">
            <a:spAutoFit/>
          </a:bodyPr>
          <a:lstStyle/>
          <a:p>
            <a:pPr>
              <a:defRPr/>
            </a:pPr>
            <a:r>
              <a:rPr lang="he-IL" dirty="0" smtClean="0">
                <a:latin typeface="Calibri" panose="020F0502020204030204" pitchFamily="34" charset="0"/>
                <a:cs typeface="Calibri" panose="020F0502020204030204" pitchFamily="34" charset="0"/>
              </a:rPr>
              <a:t>מקצרים </a:t>
            </a:r>
            <a:r>
              <a:rPr lang="he-IL" dirty="0">
                <a:latin typeface="Calibri" panose="020F0502020204030204" pitchFamily="34" charset="0"/>
                <a:cs typeface="Calibri" panose="020F0502020204030204" pitchFamily="34" charset="0"/>
              </a:rPr>
              <a:t>את המבואות ומכוונים בעזרת הבורר</a:t>
            </a:r>
          </a:p>
        </p:txBody>
      </p:sp>
      <p:sp>
        <p:nvSpPr>
          <p:cNvPr id="11" name="TextBox 10"/>
          <p:cNvSpPr txBox="1"/>
          <p:nvPr/>
        </p:nvSpPr>
        <p:spPr>
          <a:xfrm>
            <a:off x="3627228" y="4536530"/>
            <a:ext cx="6577013" cy="646331"/>
          </a:xfrm>
          <a:prstGeom prst="rect">
            <a:avLst/>
          </a:prstGeom>
          <a:noFill/>
        </p:spPr>
        <p:txBody>
          <a:bodyPr rtlCol="1">
            <a:spAutoFit/>
          </a:bodyPr>
          <a:lstStyle/>
          <a:p>
            <a:pPr>
              <a:defRPr/>
            </a:pPr>
            <a:r>
              <a:rPr lang="he-IL" dirty="0" smtClean="0">
                <a:latin typeface="Calibri" panose="020F0502020204030204" pitchFamily="34" charset="0"/>
                <a:cs typeface="Calibri" panose="020F0502020204030204" pitchFamily="34" charset="0"/>
              </a:rPr>
              <a:t>זהו </a:t>
            </a:r>
            <a:r>
              <a:rPr lang="he-IL" dirty="0">
                <a:latin typeface="Calibri" panose="020F0502020204030204" pitchFamily="34" charset="0"/>
                <a:cs typeface="Calibri" panose="020F0502020204030204" pitchFamily="34" charset="0"/>
              </a:rPr>
              <a:t>אמצעי זהירות של רב המודד, משום שאנו לא יודעים אם הזרם הוא גדול מ </a:t>
            </a:r>
            <a:r>
              <a:rPr lang="en-US" dirty="0">
                <a:latin typeface="Calibri" panose="020F0502020204030204" pitchFamily="34" charset="0"/>
                <a:cs typeface="Calibri" panose="020F0502020204030204" pitchFamily="34" charset="0"/>
              </a:rPr>
              <a:t>300mA</a:t>
            </a:r>
            <a:r>
              <a:rPr lang="he-IL" dirty="0">
                <a:latin typeface="Calibri" panose="020F0502020204030204" pitchFamily="34" charset="0"/>
                <a:cs typeface="Calibri" panose="020F0502020204030204" pitchFamily="34" charset="0"/>
              </a:rPr>
              <a:t>.</a:t>
            </a:r>
          </a:p>
        </p:txBody>
      </p:sp>
      <p:sp>
        <p:nvSpPr>
          <p:cNvPr id="12" name="TextBox 11"/>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סיכום ביניים</a:t>
            </a:r>
            <a:endParaRPr lang="he-IL" sz="4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62342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1000"/>
                                        <p:tgtEl>
                                          <p:spTgt spid="9"/>
                                        </p:tgtEl>
                                      </p:cBhvr>
                                    </p:animEffect>
                                    <p:anim calcmode="lin" valueType="num">
                                      <p:cBhvr>
                                        <p:cTn id="19" dur="1000" fill="hold"/>
                                        <p:tgtEl>
                                          <p:spTgt spid="9"/>
                                        </p:tgtEl>
                                        <p:attrNameLst>
                                          <p:attrName>ppt_x</p:attrName>
                                        </p:attrNameLst>
                                      </p:cBhvr>
                                      <p:tavLst>
                                        <p:tav tm="0">
                                          <p:val>
                                            <p:strVal val="#ppt_x"/>
                                          </p:val>
                                        </p:tav>
                                        <p:tav tm="100000">
                                          <p:val>
                                            <p:strVal val="#ppt_x"/>
                                          </p:val>
                                        </p:tav>
                                      </p:tavLst>
                                    </p:anim>
                                    <p:anim calcmode="lin" valueType="num">
                                      <p:cBhvr>
                                        <p:cTn id="2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1000"/>
                                        <p:tgtEl>
                                          <p:spTgt spid="6"/>
                                        </p:tgtEl>
                                      </p:cBhvr>
                                    </p:animEffect>
                                    <p:anim calcmode="lin" valueType="num">
                                      <p:cBhvr>
                                        <p:cTn id="26" dur="1000" fill="hold"/>
                                        <p:tgtEl>
                                          <p:spTgt spid="6"/>
                                        </p:tgtEl>
                                        <p:attrNameLst>
                                          <p:attrName>ppt_x</p:attrName>
                                        </p:attrNameLst>
                                      </p:cBhvr>
                                      <p:tavLst>
                                        <p:tav tm="0">
                                          <p:val>
                                            <p:strVal val="#ppt_x"/>
                                          </p:val>
                                        </p:tav>
                                        <p:tav tm="100000">
                                          <p:val>
                                            <p:strVal val="#ppt_x"/>
                                          </p:val>
                                        </p:tav>
                                      </p:tavLst>
                                    </p:anim>
                                    <p:anim calcmode="lin" valueType="num">
                                      <p:cBhvr>
                                        <p:cTn id="2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anim calcmode="lin" valueType="num">
                                      <p:cBhvr>
                                        <p:cTn id="33" dur="1000" fill="hold"/>
                                        <p:tgtEl>
                                          <p:spTgt spid="10"/>
                                        </p:tgtEl>
                                        <p:attrNameLst>
                                          <p:attrName>ppt_x</p:attrName>
                                        </p:attrNameLst>
                                      </p:cBhvr>
                                      <p:tavLst>
                                        <p:tav tm="0">
                                          <p:val>
                                            <p:strVal val="#ppt_x"/>
                                          </p:val>
                                        </p:tav>
                                        <p:tav tm="100000">
                                          <p:val>
                                            <p:strVal val="#ppt_x"/>
                                          </p:val>
                                        </p:tav>
                                      </p:tavLst>
                                    </p:anim>
                                    <p:anim calcmode="lin" valueType="num">
                                      <p:cBhvr>
                                        <p:cTn id="3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1000"/>
                                        <p:tgtEl>
                                          <p:spTgt spid="7"/>
                                        </p:tgtEl>
                                      </p:cBhvr>
                                    </p:animEffect>
                                    <p:anim calcmode="lin" valueType="num">
                                      <p:cBhvr>
                                        <p:cTn id="40" dur="1000" fill="hold"/>
                                        <p:tgtEl>
                                          <p:spTgt spid="7"/>
                                        </p:tgtEl>
                                        <p:attrNameLst>
                                          <p:attrName>ppt_x</p:attrName>
                                        </p:attrNameLst>
                                      </p:cBhvr>
                                      <p:tavLst>
                                        <p:tav tm="0">
                                          <p:val>
                                            <p:strVal val="#ppt_x"/>
                                          </p:val>
                                        </p:tav>
                                        <p:tav tm="100000">
                                          <p:val>
                                            <p:strVal val="#ppt_x"/>
                                          </p:val>
                                        </p:tav>
                                      </p:tavLst>
                                    </p:anim>
                                    <p:anim calcmode="lin" valueType="num">
                                      <p:cBhvr>
                                        <p:cTn id="4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1000"/>
                                        <p:tgtEl>
                                          <p:spTgt spid="11"/>
                                        </p:tgtEl>
                                      </p:cBhvr>
                                    </p:animEffect>
                                    <p:anim calcmode="lin" valueType="num">
                                      <p:cBhvr>
                                        <p:cTn id="47" dur="1000" fill="hold"/>
                                        <p:tgtEl>
                                          <p:spTgt spid="11"/>
                                        </p:tgtEl>
                                        <p:attrNameLst>
                                          <p:attrName>ppt_x</p:attrName>
                                        </p:attrNameLst>
                                      </p:cBhvr>
                                      <p:tavLst>
                                        <p:tav tm="0">
                                          <p:val>
                                            <p:strVal val="#ppt_x"/>
                                          </p:val>
                                        </p:tav>
                                        <p:tav tm="100000">
                                          <p:val>
                                            <p:strVal val="#ppt_x"/>
                                          </p:val>
                                        </p:tav>
                                      </p:tavLst>
                                    </p:anim>
                                    <p:anim calcmode="lin" valueType="num">
                                      <p:cBhvr>
                                        <p:cTn id="4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03"/>
          <p:cNvGrpSpPr>
            <a:grpSpLocks/>
          </p:cNvGrpSpPr>
          <p:nvPr/>
        </p:nvGrpSpPr>
        <p:grpSpPr bwMode="auto">
          <a:xfrm>
            <a:off x="3831221" y="4092133"/>
            <a:ext cx="3168650" cy="1857375"/>
            <a:chOff x="1837" y="2659"/>
            <a:chExt cx="2631" cy="1542"/>
          </a:xfrm>
        </p:grpSpPr>
        <p:grpSp>
          <p:nvGrpSpPr>
            <p:cNvPr id="6" name="Group 99"/>
            <p:cNvGrpSpPr>
              <a:grpSpLocks/>
            </p:cNvGrpSpPr>
            <p:nvPr/>
          </p:nvGrpSpPr>
          <p:grpSpPr bwMode="auto">
            <a:xfrm>
              <a:off x="1837" y="2659"/>
              <a:ext cx="2631" cy="1542"/>
              <a:chOff x="1837" y="2659"/>
              <a:chExt cx="2631" cy="1542"/>
            </a:xfrm>
          </p:grpSpPr>
          <p:grpSp>
            <p:nvGrpSpPr>
              <p:cNvPr id="8" name="Group 31"/>
              <p:cNvGrpSpPr>
                <a:grpSpLocks/>
              </p:cNvGrpSpPr>
              <p:nvPr/>
            </p:nvGrpSpPr>
            <p:grpSpPr bwMode="auto">
              <a:xfrm>
                <a:off x="1837" y="2659"/>
                <a:ext cx="2631" cy="1542"/>
                <a:chOff x="1474" y="1117"/>
                <a:chExt cx="1996" cy="1542"/>
              </a:xfrm>
            </p:grpSpPr>
            <p:sp>
              <p:nvSpPr>
                <p:cNvPr id="66" name="Rectangle 21"/>
                <p:cNvSpPr>
                  <a:spLocks noChangeArrowheads="1"/>
                </p:cNvSpPr>
                <p:nvPr/>
              </p:nvSpPr>
              <p:spPr bwMode="auto">
                <a:xfrm>
                  <a:off x="1474" y="1117"/>
                  <a:ext cx="1996" cy="1542"/>
                </a:xfrm>
                <a:prstGeom prst="rect">
                  <a:avLst/>
                </a:prstGeom>
                <a:solidFill>
                  <a:srgbClr val="008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67" name="AutoShape 22"/>
                <p:cNvSpPr>
                  <a:spLocks noChangeArrowheads="1"/>
                </p:cNvSpPr>
                <p:nvPr/>
              </p:nvSpPr>
              <p:spPr bwMode="auto">
                <a:xfrm>
                  <a:off x="1519" y="1162"/>
                  <a:ext cx="91" cy="136"/>
                </a:xfrm>
                <a:prstGeom prst="flowChartMagneticDisk">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68" name="AutoShape 23"/>
                <p:cNvSpPr>
                  <a:spLocks noChangeArrowheads="1"/>
                </p:cNvSpPr>
                <p:nvPr/>
              </p:nvSpPr>
              <p:spPr bwMode="auto">
                <a:xfrm>
                  <a:off x="1519" y="1389"/>
                  <a:ext cx="91" cy="136"/>
                </a:xfrm>
                <a:prstGeom prst="flowChartMagneticDisk">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69" name="Rectangle 24"/>
                <p:cNvSpPr>
                  <a:spLocks noChangeArrowheads="1"/>
                </p:cNvSpPr>
                <p:nvPr/>
              </p:nvSpPr>
              <p:spPr bwMode="auto">
                <a:xfrm>
                  <a:off x="1655" y="1162"/>
                  <a:ext cx="136" cy="136"/>
                </a:xfrm>
                <a:prstGeom prst="rect">
                  <a:avLst/>
                </a:prstGeom>
                <a:solidFill>
                  <a:srgbClr val="008000"/>
                </a:solidFill>
                <a:ln w="9525">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he-IL" sz="1200">
                      <a:solidFill>
                        <a:srgbClr val="FFCC00"/>
                      </a:solidFill>
                      <a:latin typeface="Calibri" panose="020F0502020204030204" pitchFamily="34" charset="0"/>
                      <a:cs typeface="Calibri" panose="020F0502020204030204" pitchFamily="34" charset="0"/>
                    </a:rPr>
                    <a:t>5v</a:t>
                  </a:r>
                </a:p>
              </p:txBody>
            </p:sp>
            <p:sp>
              <p:nvSpPr>
                <p:cNvPr id="70" name="Rectangle 25"/>
                <p:cNvSpPr>
                  <a:spLocks noChangeArrowheads="1"/>
                </p:cNvSpPr>
                <p:nvPr/>
              </p:nvSpPr>
              <p:spPr bwMode="auto">
                <a:xfrm>
                  <a:off x="1655" y="1389"/>
                  <a:ext cx="227" cy="136"/>
                </a:xfrm>
                <a:prstGeom prst="rect">
                  <a:avLst/>
                </a:prstGeom>
                <a:solidFill>
                  <a:srgbClr val="008000"/>
                </a:solidFill>
                <a:ln w="9525">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he-IL" sz="1200">
                      <a:solidFill>
                        <a:srgbClr val="FFCC00"/>
                      </a:solidFill>
                      <a:latin typeface="Calibri" panose="020F0502020204030204" pitchFamily="34" charset="0"/>
                      <a:cs typeface="Calibri" panose="020F0502020204030204" pitchFamily="34" charset="0"/>
                    </a:rPr>
                    <a:t>GND</a:t>
                  </a:r>
                </a:p>
              </p:txBody>
            </p:sp>
          </p:grpSp>
          <p:grpSp>
            <p:nvGrpSpPr>
              <p:cNvPr id="9" name="Group 34"/>
              <p:cNvGrpSpPr>
                <a:grpSpLocks/>
              </p:cNvGrpSpPr>
              <p:nvPr/>
            </p:nvGrpSpPr>
            <p:grpSpPr bwMode="auto">
              <a:xfrm rot="5400000">
                <a:off x="2631" y="3453"/>
                <a:ext cx="454" cy="317"/>
                <a:chOff x="1066" y="1616"/>
                <a:chExt cx="454" cy="317"/>
              </a:xfrm>
            </p:grpSpPr>
            <p:sp>
              <p:nvSpPr>
                <p:cNvPr id="64" name="Rectangle 33"/>
                <p:cNvSpPr>
                  <a:spLocks noChangeArrowheads="1"/>
                </p:cNvSpPr>
                <p:nvPr/>
              </p:nvSpPr>
              <p:spPr bwMode="auto">
                <a:xfrm>
                  <a:off x="1066" y="1616"/>
                  <a:ext cx="453" cy="317"/>
                </a:xfrm>
                <a:prstGeom prst="re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65" name="AutoShape 32"/>
                <p:cNvSpPr>
                  <a:spLocks noChangeArrowheads="1"/>
                </p:cNvSpPr>
                <p:nvPr/>
              </p:nvSpPr>
              <p:spPr bwMode="auto">
                <a:xfrm>
                  <a:off x="1066" y="1661"/>
                  <a:ext cx="454" cy="226"/>
                </a:xfrm>
                <a:prstGeom prst="bevel">
                  <a:avLst>
                    <a:gd name="adj" fmla="val 12500"/>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he-IL" sz="1200">
                      <a:solidFill>
                        <a:schemeClr val="bg1"/>
                      </a:solidFill>
                      <a:latin typeface="Calibri" panose="020F0502020204030204" pitchFamily="34" charset="0"/>
                      <a:cs typeface="Calibri" panose="020F0502020204030204" pitchFamily="34" charset="0"/>
                    </a:rPr>
                    <a:t>5402</a:t>
                  </a:r>
                </a:p>
              </p:txBody>
            </p:sp>
          </p:grpSp>
          <p:grpSp>
            <p:nvGrpSpPr>
              <p:cNvPr id="10" name="Group 37"/>
              <p:cNvGrpSpPr>
                <a:grpSpLocks/>
              </p:cNvGrpSpPr>
              <p:nvPr/>
            </p:nvGrpSpPr>
            <p:grpSpPr bwMode="auto">
              <a:xfrm rot="5400000">
                <a:off x="3175" y="3452"/>
                <a:ext cx="454" cy="317"/>
                <a:chOff x="1066" y="1616"/>
                <a:chExt cx="454" cy="317"/>
              </a:xfrm>
            </p:grpSpPr>
            <p:sp>
              <p:nvSpPr>
                <p:cNvPr id="62" name="Rectangle 38"/>
                <p:cNvSpPr>
                  <a:spLocks noChangeArrowheads="1"/>
                </p:cNvSpPr>
                <p:nvPr/>
              </p:nvSpPr>
              <p:spPr bwMode="auto">
                <a:xfrm>
                  <a:off x="1066" y="1616"/>
                  <a:ext cx="453" cy="317"/>
                </a:xfrm>
                <a:prstGeom prst="rect">
                  <a:avLst/>
                </a:prstGeom>
                <a:solidFill>
                  <a:srgbClr val="3399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63" name="AutoShape 39"/>
                <p:cNvSpPr>
                  <a:spLocks noChangeArrowheads="1"/>
                </p:cNvSpPr>
                <p:nvPr/>
              </p:nvSpPr>
              <p:spPr bwMode="auto">
                <a:xfrm>
                  <a:off x="1066" y="1661"/>
                  <a:ext cx="454" cy="226"/>
                </a:xfrm>
                <a:prstGeom prst="bevel">
                  <a:avLst>
                    <a:gd name="adj" fmla="val 12500"/>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he-IL" sz="1200">
                      <a:solidFill>
                        <a:schemeClr val="bg1"/>
                      </a:solidFill>
                      <a:latin typeface="Calibri" panose="020F0502020204030204" pitchFamily="34" charset="0"/>
                      <a:cs typeface="Calibri" panose="020F0502020204030204" pitchFamily="34" charset="0"/>
                    </a:rPr>
                    <a:t>9602</a:t>
                  </a:r>
                </a:p>
              </p:txBody>
            </p:sp>
          </p:grpSp>
          <p:grpSp>
            <p:nvGrpSpPr>
              <p:cNvPr id="11" name="Group 43"/>
              <p:cNvGrpSpPr>
                <a:grpSpLocks/>
              </p:cNvGrpSpPr>
              <p:nvPr/>
            </p:nvGrpSpPr>
            <p:grpSpPr bwMode="auto">
              <a:xfrm rot="5400000">
                <a:off x="3720" y="3453"/>
                <a:ext cx="454" cy="317"/>
                <a:chOff x="1066" y="1616"/>
                <a:chExt cx="454" cy="317"/>
              </a:xfrm>
            </p:grpSpPr>
            <p:sp>
              <p:nvSpPr>
                <p:cNvPr id="60" name="Rectangle 44"/>
                <p:cNvSpPr>
                  <a:spLocks noChangeArrowheads="1"/>
                </p:cNvSpPr>
                <p:nvPr/>
              </p:nvSpPr>
              <p:spPr bwMode="auto">
                <a:xfrm>
                  <a:off x="1066" y="1616"/>
                  <a:ext cx="453" cy="317"/>
                </a:xfrm>
                <a:prstGeom prst="rect">
                  <a:avLst/>
                </a:prstGeom>
                <a:solidFill>
                  <a:srgbClr val="3399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61" name="AutoShape 45"/>
                <p:cNvSpPr>
                  <a:spLocks noChangeArrowheads="1"/>
                </p:cNvSpPr>
                <p:nvPr/>
              </p:nvSpPr>
              <p:spPr bwMode="auto">
                <a:xfrm>
                  <a:off x="1066" y="1661"/>
                  <a:ext cx="454" cy="226"/>
                </a:xfrm>
                <a:prstGeom prst="bevel">
                  <a:avLst>
                    <a:gd name="adj" fmla="val 12500"/>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altLang="he-IL" sz="1200">
                      <a:solidFill>
                        <a:schemeClr val="bg1"/>
                      </a:solidFill>
                      <a:latin typeface="Calibri" panose="020F0502020204030204" pitchFamily="34" charset="0"/>
                      <a:cs typeface="Calibri" panose="020F0502020204030204" pitchFamily="34" charset="0"/>
                    </a:rPr>
                    <a:t>9366</a:t>
                  </a:r>
                </a:p>
              </p:txBody>
            </p:sp>
          </p:grpSp>
          <p:grpSp>
            <p:nvGrpSpPr>
              <p:cNvPr id="12" name="Group 97"/>
              <p:cNvGrpSpPr>
                <a:grpSpLocks/>
              </p:cNvGrpSpPr>
              <p:nvPr/>
            </p:nvGrpSpPr>
            <p:grpSpPr bwMode="auto">
              <a:xfrm>
                <a:off x="3061" y="3430"/>
                <a:ext cx="91" cy="454"/>
                <a:chOff x="3061" y="3430"/>
                <a:chExt cx="91" cy="454"/>
              </a:xfrm>
            </p:grpSpPr>
            <p:sp>
              <p:nvSpPr>
                <p:cNvPr id="57" name="AutoShape 46"/>
                <p:cNvSpPr>
                  <a:spLocks noChangeArrowheads="1"/>
                </p:cNvSpPr>
                <p:nvPr/>
              </p:nvSpPr>
              <p:spPr bwMode="auto">
                <a:xfrm>
                  <a:off x="3061" y="3475"/>
                  <a:ext cx="91" cy="318"/>
                </a:xfrm>
                <a:prstGeom prst="flowChartMagneticDisk">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58" name="Line 47"/>
                <p:cNvSpPr>
                  <a:spLocks noChangeShapeType="1"/>
                </p:cNvSpPr>
                <p:nvPr/>
              </p:nvSpPr>
              <p:spPr bwMode="auto">
                <a:xfrm flipV="1">
                  <a:off x="3107" y="3430"/>
                  <a:ext cx="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sp>
              <p:nvSpPr>
                <p:cNvPr id="59" name="Line 48"/>
                <p:cNvSpPr>
                  <a:spLocks noChangeShapeType="1"/>
                </p:cNvSpPr>
                <p:nvPr/>
              </p:nvSpPr>
              <p:spPr bwMode="auto">
                <a:xfrm flipV="1">
                  <a:off x="3107" y="3793"/>
                  <a:ext cx="0"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grpSp>
          <p:grpSp>
            <p:nvGrpSpPr>
              <p:cNvPr id="13" name="Group 52"/>
              <p:cNvGrpSpPr>
                <a:grpSpLocks/>
              </p:cNvGrpSpPr>
              <p:nvPr/>
            </p:nvGrpSpPr>
            <p:grpSpPr bwMode="auto">
              <a:xfrm>
                <a:off x="2699" y="2840"/>
                <a:ext cx="227" cy="228"/>
                <a:chOff x="2699" y="2840"/>
                <a:chExt cx="227" cy="228"/>
              </a:xfrm>
            </p:grpSpPr>
            <p:sp>
              <p:nvSpPr>
                <p:cNvPr id="55" name="Oval 50"/>
                <p:cNvSpPr>
                  <a:spLocks noChangeArrowheads="1"/>
                </p:cNvSpPr>
                <p:nvPr/>
              </p:nvSpPr>
              <p:spPr bwMode="auto">
                <a:xfrm>
                  <a:off x="2699" y="2840"/>
                  <a:ext cx="227" cy="22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56" name="AutoShape 51"/>
                <p:cNvSpPr>
                  <a:spLocks noChangeArrowheads="1"/>
                </p:cNvSpPr>
                <p:nvPr/>
              </p:nvSpPr>
              <p:spPr bwMode="auto">
                <a:xfrm rot="2610094">
                  <a:off x="2880" y="3022"/>
                  <a:ext cx="45" cy="46"/>
                </a:xfrm>
                <a:prstGeom prst="flowChartProcess">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14" name="Group 53"/>
              <p:cNvGrpSpPr>
                <a:grpSpLocks/>
              </p:cNvGrpSpPr>
              <p:nvPr/>
            </p:nvGrpSpPr>
            <p:grpSpPr bwMode="auto">
              <a:xfrm>
                <a:off x="2699" y="3111"/>
                <a:ext cx="227" cy="228"/>
                <a:chOff x="2699" y="2840"/>
                <a:chExt cx="227" cy="228"/>
              </a:xfrm>
            </p:grpSpPr>
            <p:sp>
              <p:nvSpPr>
                <p:cNvPr id="53" name="Oval 54"/>
                <p:cNvSpPr>
                  <a:spLocks noChangeArrowheads="1"/>
                </p:cNvSpPr>
                <p:nvPr/>
              </p:nvSpPr>
              <p:spPr bwMode="auto">
                <a:xfrm>
                  <a:off x="2699" y="2840"/>
                  <a:ext cx="227" cy="22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54" name="AutoShape 55"/>
                <p:cNvSpPr>
                  <a:spLocks noChangeArrowheads="1"/>
                </p:cNvSpPr>
                <p:nvPr/>
              </p:nvSpPr>
              <p:spPr bwMode="auto">
                <a:xfrm rot="2610094">
                  <a:off x="2880" y="3022"/>
                  <a:ext cx="45" cy="46"/>
                </a:xfrm>
                <a:prstGeom prst="flowChartProcess">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15" name="Group 98"/>
              <p:cNvGrpSpPr>
                <a:grpSpLocks/>
              </p:cNvGrpSpPr>
              <p:nvPr/>
            </p:nvGrpSpPr>
            <p:grpSpPr bwMode="auto">
              <a:xfrm>
                <a:off x="3016" y="2750"/>
                <a:ext cx="136" cy="181"/>
                <a:chOff x="3016" y="2750"/>
                <a:chExt cx="136" cy="181"/>
              </a:xfrm>
            </p:grpSpPr>
            <p:sp>
              <p:nvSpPr>
                <p:cNvPr id="51" name="Rectangle 56"/>
                <p:cNvSpPr>
                  <a:spLocks noChangeArrowheads="1"/>
                </p:cNvSpPr>
                <p:nvPr/>
              </p:nvSpPr>
              <p:spPr bwMode="auto">
                <a:xfrm>
                  <a:off x="3016" y="2750"/>
                  <a:ext cx="136" cy="181"/>
                </a:xfrm>
                <a:prstGeom prst="re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52" name="AutoShape 57"/>
                <p:cNvSpPr>
                  <a:spLocks noChangeArrowheads="1"/>
                </p:cNvSpPr>
                <p:nvPr/>
              </p:nvSpPr>
              <p:spPr bwMode="auto">
                <a:xfrm flipV="1">
                  <a:off x="3016" y="2885"/>
                  <a:ext cx="45" cy="46"/>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3360 w 21600"/>
                    <a:gd name="T25" fmla="*/ 3287 h 21600"/>
                    <a:gd name="T26" fmla="*/ 18240 w 21600"/>
                    <a:gd name="T27" fmla="*/ 18313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he-IL">
                    <a:latin typeface="Calibri" panose="020F0502020204030204" pitchFamily="34" charset="0"/>
                    <a:cs typeface="Calibri" panose="020F0502020204030204" pitchFamily="34" charset="0"/>
                  </a:endParaRPr>
                </a:p>
              </p:txBody>
            </p:sp>
          </p:grpSp>
          <p:grpSp>
            <p:nvGrpSpPr>
              <p:cNvPr id="16" name="Group 96"/>
              <p:cNvGrpSpPr>
                <a:grpSpLocks/>
              </p:cNvGrpSpPr>
              <p:nvPr/>
            </p:nvGrpSpPr>
            <p:grpSpPr bwMode="auto">
              <a:xfrm>
                <a:off x="3152" y="3929"/>
                <a:ext cx="681" cy="227"/>
                <a:chOff x="3152" y="3929"/>
                <a:chExt cx="681" cy="227"/>
              </a:xfrm>
            </p:grpSpPr>
            <p:sp>
              <p:nvSpPr>
                <p:cNvPr id="29" name="Rectangle 58"/>
                <p:cNvSpPr>
                  <a:spLocks noChangeArrowheads="1"/>
                </p:cNvSpPr>
                <p:nvPr/>
              </p:nvSpPr>
              <p:spPr bwMode="auto">
                <a:xfrm>
                  <a:off x="3152" y="3929"/>
                  <a:ext cx="681" cy="227"/>
                </a:xfrm>
                <a:prstGeom prst="re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nvGrpSpPr>
                <p:cNvPr id="30" name="Group 64"/>
                <p:cNvGrpSpPr>
                  <a:grpSpLocks/>
                </p:cNvGrpSpPr>
                <p:nvPr/>
              </p:nvGrpSpPr>
              <p:grpSpPr bwMode="auto">
                <a:xfrm>
                  <a:off x="3198" y="3974"/>
                  <a:ext cx="45" cy="136"/>
                  <a:chOff x="3198" y="3974"/>
                  <a:chExt cx="45" cy="136"/>
                </a:xfrm>
              </p:grpSpPr>
              <p:sp>
                <p:nvSpPr>
                  <p:cNvPr id="49" name="Rectangle 62"/>
                  <p:cNvSpPr>
                    <a:spLocks noChangeArrowheads="1"/>
                  </p:cNvSpPr>
                  <p:nvPr/>
                </p:nvSpPr>
                <p:spPr bwMode="auto">
                  <a:xfrm>
                    <a:off x="3198" y="3974"/>
                    <a:ext cx="45" cy="46"/>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50" name="Rectangle 63"/>
                  <p:cNvSpPr>
                    <a:spLocks noChangeArrowheads="1"/>
                  </p:cNvSpPr>
                  <p:nvPr/>
                </p:nvSpPr>
                <p:spPr bwMode="auto">
                  <a:xfrm>
                    <a:off x="3198" y="4020"/>
                    <a:ext cx="45" cy="9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31" name="Group 65"/>
                <p:cNvGrpSpPr>
                  <a:grpSpLocks/>
                </p:cNvGrpSpPr>
                <p:nvPr/>
              </p:nvGrpSpPr>
              <p:grpSpPr bwMode="auto">
                <a:xfrm>
                  <a:off x="3289" y="3974"/>
                  <a:ext cx="45" cy="136"/>
                  <a:chOff x="3198" y="3974"/>
                  <a:chExt cx="45" cy="136"/>
                </a:xfrm>
              </p:grpSpPr>
              <p:sp>
                <p:nvSpPr>
                  <p:cNvPr id="47" name="Rectangle 66"/>
                  <p:cNvSpPr>
                    <a:spLocks noChangeArrowheads="1"/>
                  </p:cNvSpPr>
                  <p:nvPr/>
                </p:nvSpPr>
                <p:spPr bwMode="auto">
                  <a:xfrm>
                    <a:off x="3198" y="3974"/>
                    <a:ext cx="45" cy="46"/>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48" name="Rectangle 67"/>
                  <p:cNvSpPr>
                    <a:spLocks noChangeArrowheads="1"/>
                  </p:cNvSpPr>
                  <p:nvPr/>
                </p:nvSpPr>
                <p:spPr bwMode="auto">
                  <a:xfrm>
                    <a:off x="3198" y="4020"/>
                    <a:ext cx="45" cy="9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32" name="Group 68"/>
                <p:cNvGrpSpPr>
                  <a:grpSpLocks/>
                </p:cNvGrpSpPr>
                <p:nvPr/>
              </p:nvGrpSpPr>
              <p:grpSpPr bwMode="auto">
                <a:xfrm>
                  <a:off x="3379" y="3974"/>
                  <a:ext cx="45" cy="136"/>
                  <a:chOff x="3198" y="3974"/>
                  <a:chExt cx="45" cy="136"/>
                </a:xfrm>
              </p:grpSpPr>
              <p:sp>
                <p:nvSpPr>
                  <p:cNvPr id="45" name="Rectangle 69"/>
                  <p:cNvSpPr>
                    <a:spLocks noChangeArrowheads="1"/>
                  </p:cNvSpPr>
                  <p:nvPr/>
                </p:nvSpPr>
                <p:spPr bwMode="auto">
                  <a:xfrm>
                    <a:off x="3198" y="3974"/>
                    <a:ext cx="45" cy="46"/>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46" name="Rectangle 70"/>
                  <p:cNvSpPr>
                    <a:spLocks noChangeArrowheads="1"/>
                  </p:cNvSpPr>
                  <p:nvPr/>
                </p:nvSpPr>
                <p:spPr bwMode="auto">
                  <a:xfrm>
                    <a:off x="3198" y="4020"/>
                    <a:ext cx="45" cy="9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33" name="Group 71"/>
                <p:cNvGrpSpPr>
                  <a:grpSpLocks/>
                </p:cNvGrpSpPr>
                <p:nvPr/>
              </p:nvGrpSpPr>
              <p:grpSpPr bwMode="auto">
                <a:xfrm>
                  <a:off x="3470" y="3974"/>
                  <a:ext cx="45" cy="136"/>
                  <a:chOff x="3198" y="3974"/>
                  <a:chExt cx="45" cy="136"/>
                </a:xfrm>
              </p:grpSpPr>
              <p:sp>
                <p:nvSpPr>
                  <p:cNvPr id="43" name="Rectangle 72"/>
                  <p:cNvSpPr>
                    <a:spLocks noChangeArrowheads="1"/>
                  </p:cNvSpPr>
                  <p:nvPr/>
                </p:nvSpPr>
                <p:spPr bwMode="auto">
                  <a:xfrm>
                    <a:off x="3198" y="3974"/>
                    <a:ext cx="45" cy="46"/>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44" name="Rectangle 73"/>
                  <p:cNvSpPr>
                    <a:spLocks noChangeArrowheads="1"/>
                  </p:cNvSpPr>
                  <p:nvPr/>
                </p:nvSpPr>
                <p:spPr bwMode="auto">
                  <a:xfrm>
                    <a:off x="3198" y="4020"/>
                    <a:ext cx="45" cy="9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34" name="Group 74"/>
                <p:cNvGrpSpPr>
                  <a:grpSpLocks/>
                </p:cNvGrpSpPr>
                <p:nvPr/>
              </p:nvGrpSpPr>
              <p:grpSpPr bwMode="auto">
                <a:xfrm>
                  <a:off x="3561" y="3974"/>
                  <a:ext cx="45" cy="136"/>
                  <a:chOff x="3198" y="3974"/>
                  <a:chExt cx="45" cy="136"/>
                </a:xfrm>
              </p:grpSpPr>
              <p:sp>
                <p:nvSpPr>
                  <p:cNvPr id="41" name="Rectangle 75"/>
                  <p:cNvSpPr>
                    <a:spLocks noChangeArrowheads="1"/>
                  </p:cNvSpPr>
                  <p:nvPr/>
                </p:nvSpPr>
                <p:spPr bwMode="auto">
                  <a:xfrm>
                    <a:off x="3198" y="3974"/>
                    <a:ext cx="45" cy="46"/>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42" name="Rectangle 76"/>
                  <p:cNvSpPr>
                    <a:spLocks noChangeArrowheads="1"/>
                  </p:cNvSpPr>
                  <p:nvPr/>
                </p:nvSpPr>
                <p:spPr bwMode="auto">
                  <a:xfrm>
                    <a:off x="3198" y="4020"/>
                    <a:ext cx="45" cy="9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35" name="Group 77"/>
                <p:cNvGrpSpPr>
                  <a:grpSpLocks/>
                </p:cNvGrpSpPr>
                <p:nvPr/>
              </p:nvGrpSpPr>
              <p:grpSpPr bwMode="auto">
                <a:xfrm>
                  <a:off x="3651" y="3974"/>
                  <a:ext cx="45" cy="136"/>
                  <a:chOff x="3198" y="3974"/>
                  <a:chExt cx="45" cy="136"/>
                </a:xfrm>
              </p:grpSpPr>
              <p:sp>
                <p:nvSpPr>
                  <p:cNvPr id="39" name="Rectangle 78"/>
                  <p:cNvSpPr>
                    <a:spLocks noChangeArrowheads="1"/>
                  </p:cNvSpPr>
                  <p:nvPr/>
                </p:nvSpPr>
                <p:spPr bwMode="auto">
                  <a:xfrm>
                    <a:off x="3198" y="3974"/>
                    <a:ext cx="45" cy="46"/>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40" name="Rectangle 79"/>
                  <p:cNvSpPr>
                    <a:spLocks noChangeArrowheads="1"/>
                  </p:cNvSpPr>
                  <p:nvPr/>
                </p:nvSpPr>
                <p:spPr bwMode="auto">
                  <a:xfrm>
                    <a:off x="3198" y="4020"/>
                    <a:ext cx="45" cy="9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36" name="Group 80"/>
                <p:cNvGrpSpPr>
                  <a:grpSpLocks/>
                </p:cNvGrpSpPr>
                <p:nvPr/>
              </p:nvGrpSpPr>
              <p:grpSpPr bwMode="auto">
                <a:xfrm>
                  <a:off x="3742" y="3974"/>
                  <a:ext cx="45" cy="136"/>
                  <a:chOff x="3198" y="3974"/>
                  <a:chExt cx="45" cy="136"/>
                </a:xfrm>
              </p:grpSpPr>
              <p:sp>
                <p:nvSpPr>
                  <p:cNvPr id="37" name="Rectangle 81"/>
                  <p:cNvSpPr>
                    <a:spLocks noChangeArrowheads="1"/>
                  </p:cNvSpPr>
                  <p:nvPr/>
                </p:nvSpPr>
                <p:spPr bwMode="auto">
                  <a:xfrm>
                    <a:off x="3198" y="3974"/>
                    <a:ext cx="45" cy="46"/>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38" name="Rectangle 82"/>
                  <p:cNvSpPr>
                    <a:spLocks noChangeArrowheads="1"/>
                  </p:cNvSpPr>
                  <p:nvPr/>
                </p:nvSpPr>
                <p:spPr bwMode="auto">
                  <a:xfrm>
                    <a:off x="3198" y="4020"/>
                    <a:ext cx="45" cy="9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grpSp>
            <p:nvGrpSpPr>
              <p:cNvPr id="17" name="Group 83"/>
              <p:cNvGrpSpPr>
                <a:grpSpLocks/>
              </p:cNvGrpSpPr>
              <p:nvPr/>
            </p:nvGrpSpPr>
            <p:grpSpPr bwMode="auto">
              <a:xfrm rot="10187368">
                <a:off x="3778" y="2882"/>
                <a:ext cx="144" cy="143"/>
                <a:chOff x="2699" y="2840"/>
                <a:chExt cx="227" cy="228"/>
              </a:xfrm>
            </p:grpSpPr>
            <p:sp>
              <p:nvSpPr>
                <p:cNvPr id="27" name="Oval 84"/>
                <p:cNvSpPr>
                  <a:spLocks noChangeArrowheads="1"/>
                </p:cNvSpPr>
                <p:nvPr/>
              </p:nvSpPr>
              <p:spPr bwMode="auto">
                <a:xfrm>
                  <a:off x="2699" y="2840"/>
                  <a:ext cx="227" cy="22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28" name="AutoShape 85"/>
                <p:cNvSpPr>
                  <a:spLocks noChangeArrowheads="1"/>
                </p:cNvSpPr>
                <p:nvPr/>
              </p:nvSpPr>
              <p:spPr bwMode="auto">
                <a:xfrm rot="2610094">
                  <a:off x="2880" y="3022"/>
                  <a:ext cx="45" cy="46"/>
                </a:xfrm>
                <a:prstGeom prst="flowChartProcess">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18" name="Group 86"/>
              <p:cNvGrpSpPr>
                <a:grpSpLocks/>
              </p:cNvGrpSpPr>
              <p:nvPr/>
            </p:nvGrpSpPr>
            <p:grpSpPr bwMode="auto">
              <a:xfrm rot="10187368">
                <a:off x="3787" y="3067"/>
                <a:ext cx="144" cy="143"/>
                <a:chOff x="2699" y="2840"/>
                <a:chExt cx="227" cy="228"/>
              </a:xfrm>
            </p:grpSpPr>
            <p:sp>
              <p:nvSpPr>
                <p:cNvPr id="25" name="Oval 87"/>
                <p:cNvSpPr>
                  <a:spLocks noChangeArrowheads="1"/>
                </p:cNvSpPr>
                <p:nvPr/>
              </p:nvSpPr>
              <p:spPr bwMode="auto">
                <a:xfrm>
                  <a:off x="2699" y="2840"/>
                  <a:ext cx="227" cy="22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26" name="AutoShape 88"/>
                <p:cNvSpPr>
                  <a:spLocks noChangeArrowheads="1"/>
                </p:cNvSpPr>
                <p:nvPr/>
              </p:nvSpPr>
              <p:spPr bwMode="auto">
                <a:xfrm rot="2610094">
                  <a:off x="2880" y="3022"/>
                  <a:ext cx="45" cy="46"/>
                </a:xfrm>
                <a:prstGeom prst="flowChartProcess">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19" name="Group 91"/>
              <p:cNvGrpSpPr>
                <a:grpSpLocks/>
              </p:cNvGrpSpPr>
              <p:nvPr/>
            </p:nvGrpSpPr>
            <p:grpSpPr bwMode="auto">
              <a:xfrm>
                <a:off x="4105" y="2795"/>
                <a:ext cx="181" cy="181"/>
                <a:chOff x="4105" y="2795"/>
                <a:chExt cx="181" cy="181"/>
              </a:xfrm>
            </p:grpSpPr>
            <p:sp>
              <p:nvSpPr>
                <p:cNvPr id="23" name="Rectangle 89"/>
                <p:cNvSpPr>
                  <a:spLocks noChangeArrowheads="1"/>
                </p:cNvSpPr>
                <p:nvPr/>
              </p:nvSpPr>
              <p:spPr bwMode="auto">
                <a:xfrm>
                  <a:off x="4105" y="2795"/>
                  <a:ext cx="90" cy="181"/>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24" name="AutoShape 90"/>
                <p:cNvSpPr>
                  <a:spLocks noChangeArrowheads="1"/>
                </p:cNvSpPr>
                <p:nvPr/>
              </p:nvSpPr>
              <p:spPr bwMode="auto">
                <a:xfrm>
                  <a:off x="4195" y="2840"/>
                  <a:ext cx="91" cy="91"/>
                </a:xfrm>
                <a:prstGeom prst="flowChartDelay">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20" name="Group 92"/>
              <p:cNvGrpSpPr>
                <a:grpSpLocks/>
              </p:cNvGrpSpPr>
              <p:nvPr/>
            </p:nvGrpSpPr>
            <p:grpSpPr bwMode="auto">
              <a:xfrm>
                <a:off x="4195" y="3158"/>
                <a:ext cx="181" cy="181"/>
                <a:chOff x="4105" y="2795"/>
                <a:chExt cx="181" cy="181"/>
              </a:xfrm>
            </p:grpSpPr>
            <p:sp>
              <p:nvSpPr>
                <p:cNvPr id="21" name="Rectangle 93"/>
                <p:cNvSpPr>
                  <a:spLocks noChangeArrowheads="1"/>
                </p:cNvSpPr>
                <p:nvPr/>
              </p:nvSpPr>
              <p:spPr bwMode="auto">
                <a:xfrm>
                  <a:off x="4105" y="2795"/>
                  <a:ext cx="90" cy="181"/>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22" name="AutoShape 94"/>
                <p:cNvSpPr>
                  <a:spLocks noChangeArrowheads="1"/>
                </p:cNvSpPr>
                <p:nvPr/>
              </p:nvSpPr>
              <p:spPr bwMode="auto">
                <a:xfrm>
                  <a:off x="4195" y="2840"/>
                  <a:ext cx="91" cy="91"/>
                </a:xfrm>
                <a:prstGeom prst="flowChartDelay">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sp>
          <p:nvSpPr>
            <p:cNvPr id="7" name="Rectangle 102"/>
            <p:cNvSpPr>
              <a:spLocks noChangeArrowheads="1"/>
            </p:cNvSpPr>
            <p:nvPr/>
          </p:nvSpPr>
          <p:spPr bwMode="auto">
            <a:xfrm>
              <a:off x="1956" y="3941"/>
              <a:ext cx="1055" cy="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447675" indent="-447675"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20000"/>
                </a:spcBef>
                <a:buClr>
                  <a:schemeClr val="accent1"/>
                </a:buClr>
                <a:buSzPct val="70000"/>
                <a:buFont typeface="Wingdings" pitchFamily="2" charset="2"/>
                <a:buNone/>
              </a:pPr>
              <a:r>
                <a:rPr lang="he-IL" altLang="he-IL" sz="1600">
                  <a:solidFill>
                    <a:srgbClr val="FFCC00"/>
                  </a:solidFill>
                  <a:latin typeface="Calibri" panose="020F0502020204030204" pitchFamily="34" charset="0"/>
                  <a:cs typeface="Calibri" panose="020F0502020204030204" pitchFamily="34" charset="0"/>
                </a:rPr>
                <a:t>מעגל כלשהו..</a:t>
              </a:r>
              <a:endParaRPr lang="en-US" altLang="he-IL" sz="1600">
                <a:solidFill>
                  <a:srgbClr val="FFCC00"/>
                </a:solidFill>
                <a:latin typeface="Calibri" panose="020F0502020204030204" pitchFamily="34" charset="0"/>
                <a:cs typeface="Calibri" panose="020F0502020204030204" pitchFamily="34" charset="0"/>
              </a:endParaRPr>
            </a:p>
          </p:txBody>
        </p:sp>
      </p:grpSp>
      <p:pic>
        <p:nvPicPr>
          <p:cNvPr id="7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53771" y="1433070"/>
            <a:ext cx="3068638" cy="230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 name="Group 248"/>
          <p:cNvGrpSpPr>
            <a:grpSpLocks/>
          </p:cNvGrpSpPr>
          <p:nvPr/>
        </p:nvGrpSpPr>
        <p:grpSpPr bwMode="auto">
          <a:xfrm>
            <a:off x="2280234" y="3014220"/>
            <a:ext cx="5786437" cy="1654175"/>
            <a:chOff x="703" y="2024"/>
            <a:chExt cx="3991" cy="1134"/>
          </a:xfrm>
        </p:grpSpPr>
        <p:grpSp>
          <p:nvGrpSpPr>
            <p:cNvPr id="73" name="Group 203"/>
            <p:cNvGrpSpPr>
              <a:grpSpLocks/>
            </p:cNvGrpSpPr>
            <p:nvPr/>
          </p:nvGrpSpPr>
          <p:grpSpPr bwMode="auto">
            <a:xfrm>
              <a:off x="1338" y="2886"/>
              <a:ext cx="680" cy="272"/>
              <a:chOff x="295" y="1525"/>
              <a:chExt cx="680" cy="272"/>
            </a:xfrm>
          </p:grpSpPr>
          <p:grpSp>
            <p:nvGrpSpPr>
              <p:cNvPr id="91" name="Group 204"/>
              <p:cNvGrpSpPr>
                <a:grpSpLocks/>
              </p:cNvGrpSpPr>
              <p:nvPr/>
            </p:nvGrpSpPr>
            <p:grpSpPr bwMode="auto">
              <a:xfrm rot="-688932">
                <a:off x="612" y="1570"/>
                <a:ext cx="363" cy="91"/>
                <a:chOff x="249" y="1570"/>
                <a:chExt cx="363" cy="91"/>
              </a:xfrm>
            </p:grpSpPr>
            <p:sp>
              <p:nvSpPr>
                <p:cNvPr id="99" name="AutoShape 205"/>
                <p:cNvSpPr>
                  <a:spLocks noChangeArrowheads="1"/>
                </p:cNvSpPr>
                <p:nvPr/>
              </p:nvSpPr>
              <p:spPr bwMode="auto">
                <a:xfrm>
                  <a:off x="340" y="1570"/>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nvGrpSpPr>
                <p:cNvPr id="100" name="Group 206"/>
                <p:cNvGrpSpPr>
                  <a:grpSpLocks/>
                </p:cNvGrpSpPr>
                <p:nvPr/>
              </p:nvGrpSpPr>
              <p:grpSpPr bwMode="auto">
                <a:xfrm>
                  <a:off x="249" y="1570"/>
                  <a:ext cx="363" cy="91"/>
                  <a:chOff x="249" y="1661"/>
                  <a:chExt cx="363" cy="91"/>
                </a:xfrm>
              </p:grpSpPr>
              <p:sp>
                <p:nvSpPr>
                  <p:cNvPr id="101" name="AutoShape 207"/>
                  <p:cNvSpPr>
                    <a:spLocks noChangeArrowheads="1"/>
                  </p:cNvSpPr>
                  <p:nvPr/>
                </p:nvSpPr>
                <p:spPr bwMode="auto">
                  <a:xfrm>
                    <a:off x="43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102" name="AutoShape 208"/>
                  <p:cNvSpPr>
                    <a:spLocks noChangeArrowheads="1"/>
                  </p:cNvSpPr>
                  <p:nvPr/>
                </p:nvSpPr>
                <p:spPr bwMode="auto">
                  <a:xfrm>
                    <a:off x="52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103" name="AutoShape 209"/>
                  <p:cNvSpPr>
                    <a:spLocks noChangeArrowheads="1"/>
                  </p:cNvSpPr>
                  <p:nvPr/>
                </p:nvSpPr>
                <p:spPr bwMode="auto">
                  <a:xfrm>
                    <a:off x="249"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grpSp>
          <p:grpSp>
            <p:nvGrpSpPr>
              <p:cNvPr id="92" name="Group 210"/>
              <p:cNvGrpSpPr>
                <a:grpSpLocks/>
              </p:cNvGrpSpPr>
              <p:nvPr/>
            </p:nvGrpSpPr>
            <p:grpSpPr bwMode="auto">
              <a:xfrm>
                <a:off x="568" y="1661"/>
                <a:ext cx="362" cy="91"/>
                <a:chOff x="204" y="1661"/>
                <a:chExt cx="362" cy="91"/>
              </a:xfrm>
            </p:grpSpPr>
            <p:grpSp>
              <p:nvGrpSpPr>
                <p:cNvPr id="94" name="Group 211"/>
                <p:cNvGrpSpPr>
                  <a:grpSpLocks/>
                </p:cNvGrpSpPr>
                <p:nvPr/>
              </p:nvGrpSpPr>
              <p:grpSpPr bwMode="auto">
                <a:xfrm>
                  <a:off x="295" y="1661"/>
                  <a:ext cx="271" cy="91"/>
                  <a:chOff x="295" y="1661"/>
                  <a:chExt cx="271" cy="91"/>
                </a:xfrm>
              </p:grpSpPr>
              <p:sp>
                <p:nvSpPr>
                  <p:cNvPr id="96" name="AutoShape 212"/>
                  <p:cNvSpPr>
                    <a:spLocks noChangeArrowheads="1"/>
                  </p:cNvSpPr>
                  <p:nvPr/>
                </p:nvSpPr>
                <p:spPr bwMode="auto">
                  <a:xfrm>
                    <a:off x="295" y="1661"/>
                    <a:ext cx="90" cy="91"/>
                  </a:xfrm>
                  <a:prstGeom prst="flowChartExtra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97" name="AutoShape 213"/>
                  <p:cNvSpPr>
                    <a:spLocks noChangeArrowheads="1"/>
                  </p:cNvSpPr>
                  <p:nvPr/>
                </p:nvSpPr>
                <p:spPr bwMode="auto">
                  <a:xfrm>
                    <a:off x="386" y="1661"/>
                    <a:ext cx="90" cy="91"/>
                  </a:xfrm>
                  <a:prstGeom prst="flowChartExtra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98" name="AutoShape 214"/>
                  <p:cNvSpPr>
                    <a:spLocks noChangeArrowheads="1"/>
                  </p:cNvSpPr>
                  <p:nvPr/>
                </p:nvSpPr>
                <p:spPr bwMode="auto">
                  <a:xfrm>
                    <a:off x="476" y="1661"/>
                    <a:ext cx="90" cy="91"/>
                  </a:xfrm>
                  <a:prstGeom prst="flowChartExtra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sp>
              <p:nvSpPr>
                <p:cNvPr id="95" name="AutoShape 215"/>
                <p:cNvSpPr>
                  <a:spLocks noChangeArrowheads="1"/>
                </p:cNvSpPr>
                <p:nvPr/>
              </p:nvSpPr>
              <p:spPr bwMode="auto">
                <a:xfrm>
                  <a:off x="204" y="1661"/>
                  <a:ext cx="91" cy="91"/>
                </a:xfrm>
                <a:prstGeom prst="flowChartExtra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sp>
            <p:nvSpPr>
              <p:cNvPr id="93" name="AutoShape 216"/>
              <p:cNvSpPr>
                <a:spLocks noChangeArrowheads="1"/>
              </p:cNvSpPr>
              <p:nvPr/>
            </p:nvSpPr>
            <p:spPr bwMode="auto">
              <a:xfrm>
                <a:off x="295" y="1525"/>
                <a:ext cx="318" cy="272"/>
              </a:xfrm>
              <a:prstGeom prst="flowChartMagneticDrum">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grpSp>
          <p:nvGrpSpPr>
            <p:cNvPr id="74" name="Group 231"/>
            <p:cNvGrpSpPr>
              <a:grpSpLocks/>
            </p:cNvGrpSpPr>
            <p:nvPr/>
          </p:nvGrpSpPr>
          <p:grpSpPr bwMode="auto">
            <a:xfrm rot="-2433354">
              <a:off x="4014" y="2341"/>
              <a:ext cx="680" cy="272"/>
              <a:chOff x="295" y="1525"/>
              <a:chExt cx="680" cy="272"/>
            </a:xfrm>
          </p:grpSpPr>
          <p:grpSp>
            <p:nvGrpSpPr>
              <p:cNvPr id="78" name="Group 232"/>
              <p:cNvGrpSpPr>
                <a:grpSpLocks/>
              </p:cNvGrpSpPr>
              <p:nvPr/>
            </p:nvGrpSpPr>
            <p:grpSpPr bwMode="auto">
              <a:xfrm rot="-688932">
                <a:off x="612" y="1570"/>
                <a:ext cx="363" cy="91"/>
                <a:chOff x="249" y="1570"/>
                <a:chExt cx="363" cy="91"/>
              </a:xfrm>
            </p:grpSpPr>
            <p:sp>
              <p:nvSpPr>
                <p:cNvPr id="86" name="AutoShape 233"/>
                <p:cNvSpPr>
                  <a:spLocks noChangeArrowheads="1"/>
                </p:cNvSpPr>
                <p:nvPr/>
              </p:nvSpPr>
              <p:spPr bwMode="auto">
                <a:xfrm>
                  <a:off x="340" y="1570"/>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nvGrpSpPr>
                <p:cNvPr id="87" name="Group 234"/>
                <p:cNvGrpSpPr>
                  <a:grpSpLocks/>
                </p:cNvGrpSpPr>
                <p:nvPr/>
              </p:nvGrpSpPr>
              <p:grpSpPr bwMode="auto">
                <a:xfrm>
                  <a:off x="249" y="1570"/>
                  <a:ext cx="363" cy="91"/>
                  <a:chOff x="249" y="1661"/>
                  <a:chExt cx="363" cy="91"/>
                </a:xfrm>
              </p:grpSpPr>
              <p:sp>
                <p:nvSpPr>
                  <p:cNvPr id="88" name="AutoShape 235"/>
                  <p:cNvSpPr>
                    <a:spLocks noChangeArrowheads="1"/>
                  </p:cNvSpPr>
                  <p:nvPr/>
                </p:nvSpPr>
                <p:spPr bwMode="auto">
                  <a:xfrm>
                    <a:off x="43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89" name="AutoShape 236"/>
                  <p:cNvSpPr>
                    <a:spLocks noChangeArrowheads="1"/>
                  </p:cNvSpPr>
                  <p:nvPr/>
                </p:nvSpPr>
                <p:spPr bwMode="auto">
                  <a:xfrm>
                    <a:off x="52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90" name="AutoShape 237"/>
                  <p:cNvSpPr>
                    <a:spLocks noChangeArrowheads="1"/>
                  </p:cNvSpPr>
                  <p:nvPr/>
                </p:nvSpPr>
                <p:spPr bwMode="auto">
                  <a:xfrm>
                    <a:off x="249"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grpSp>
          <p:grpSp>
            <p:nvGrpSpPr>
              <p:cNvPr id="79" name="Group 238"/>
              <p:cNvGrpSpPr>
                <a:grpSpLocks/>
              </p:cNvGrpSpPr>
              <p:nvPr/>
            </p:nvGrpSpPr>
            <p:grpSpPr bwMode="auto">
              <a:xfrm>
                <a:off x="568" y="1661"/>
                <a:ext cx="362" cy="91"/>
                <a:chOff x="204" y="1661"/>
                <a:chExt cx="362" cy="91"/>
              </a:xfrm>
            </p:grpSpPr>
            <p:grpSp>
              <p:nvGrpSpPr>
                <p:cNvPr id="81" name="Group 239"/>
                <p:cNvGrpSpPr>
                  <a:grpSpLocks/>
                </p:cNvGrpSpPr>
                <p:nvPr/>
              </p:nvGrpSpPr>
              <p:grpSpPr bwMode="auto">
                <a:xfrm>
                  <a:off x="295" y="1661"/>
                  <a:ext cx="271" cy="91"/>
                  <a:chOff x="295" y="1661"/>
                  <a:chExt cx="271" cy="91"/>
                </a:xfrm>
              </p:grpSpPr>
              <p:sp>
                <p:nvSpPr>
                  <p:cNvPr id="83" name="AutoShape 240"/>
                  <p:cNvSpPr>
                    <a:spLocks noChangeArrowheads="1"/>
                  </p:cNvSpPr>
                  <p:nvPr/>
                </p:nvSpPr>
                <p:spPr bwMode="auto">
                  <a:xfrm>
                    <a:off x="295" y="1661"/>
                    <a:ext cx="90" cy="91"/>
                  </a:xfrm>
                  <a:prstGeom prst="flowChartExtra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84" name="AutoShape 241"/>
                  <p:cNvSpPr>
                    <a:spLocks noChangeArrowheads="1"/>
                  </p:cNvSpPr>
                  <p:nvPr/>
                </p:nvSpPr>
                <p:spPr bwMode="auto">
                  <a:xfrm>
                    <a:off x="386" y="1661"/>
                    <a:ext cx="90" cy="91"/>
                  </a:xfrm>
                  <a:prstGeom prst="flowChartExtra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85" name="AutoShape 242"/>
                  <p:cNvSpPr>
                    <a:spLocks noChangeArrowheads="1"/>
                  </p:cNvSpPr>
                  <p:nvPr/>
                </p:nvSpPr>
                <p:spPr bwMode="auto">
                  <a:xfrm>
                    <a:off x="476" y="1661"/>
                    <a:ext cx="90" cy="91"/>
                  </a:xfrm>
                  <a:prstGeom prst="flowChartExtra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sp>
              <p:nvSpPr>
                <p:cNvPr id="82" name="AutoShape 243"/>
                <p:cNvSpPr>
                  <a:spLocks noChangeArrowheads="1"/>
                </p:cNvSpPr>
                <p:nvPr/>
              </p:nvSpPr>
              <p:spPr bwMode="auto">
                <a:xfrm>
                  <a:off x="204" y="1661"/>
                  <a:ext cx="91" cy="91"/>
                </a:xfrm>
                <a:prstGeom prst="flowChartExtra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sp>
            <p:nvSpPr>
              <p:cNvPr id="80" name="AutoShape 244"/>
              <p:cNvSpPr>
                <a:spLocks noChangeArrowheads="1"/>
              </p:cNvSpPr>
              <p:nvPr/>
            </p:nvSpPr>
            <p:spPr bwMode="auto">
              <a:xfrm>
                <a:off x="295" y="1525"/>
                <a:ext cx="318" cy="272"/>
              </a:xfrm>
              <a:prstGeom prst="flowChartMagneticDrum">
                <a:avLst/>
              </a:prstGeom>
              <a:solidFill>
                <a:srgbClr val="00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sp>
          <p:nvSpPr>
            <p:cNvPr id="75" name="Freeform 245"/>
            <p:cNvSpPr>
              <a:spLocks/>
            </p:cNvSpPr>
            <p:nvPr/>
          </p:nvSpPr>
          <p:spPr bwMode="auto">
            <a:xfrm>
              <a:off x="703" y="2614"/>
              <a:ext cx="3492" cy="453"/>
            </a:xfrm>
            <a:custGeom>
              <a:avLst/>
              <a:gdLst>
                <a:gd name="T0" fmla="*/ 3492 w 3492"/>
                <a:gd name="T1" fmla="*/ 0 h 453"/>
                <a:gd name="T2" fmla="*/ 453 w 3492"/>
                <a:gd name="T3" fmla="*/ 90 h 453"/>
                <a:gd name="T4" fmla="*/ 771 w 3492"/>
                <a:gd name="T5" fmla="*/ 453 h 453"/>
                <a:gd name="T6" fmla="*/ 0 60000 65536"/>
                <a:gd name="T7" fmla="*/ 0 60000 65536"/>
                <a:gd name="T8" fmla="*/ 0 60000 65536"/>
              </a:gdLst>
              <a:ahLst/>
              <a:cxnLst>
                <a:cxn ang="T6">
                  <a:pos x="T0" y="T1"/>
                </a:cxn>
                <a:cxn ang="T7">
                  <a:pos x="T2" y="T3"/>
                </a:cxn>
                <a:cxn ang="T8">
                  <a:pos x="T4" y="T5"/>
                </a:cxn>
              </a:cxnLst>
              <a:rect l="0" t="0" r="r" b="b"/>
              <a:pathLst>
                <a:path w="3492" h="453">
                  <a:moveTo>
                    <a:pt x="3492" y="0"/>
                  </a:moveTo>
                  <a:cubicBezTo>
                    <a:pt x="2199" y="7"/>
                    <a:pt x="906" y="15"/>
                    <a:pt x="453" y="90"/>
                  </a:cubicBezTo>
                  <a:cubicBezTo>
                    <a:pt x="0" y="165"/>
                    <a:pt x="779" y="377"/>
                    <a:pt x="771" y="453"/>
                  </a:cubicBezTo>
                </a:path>
              </a:pathLst>
            </a:custGeom>
            <a:noFill/>
            <a:ln w="317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2400">
                <a:latin typeface="Calibri" panose="020F0502020204030204" pitchFamily="34" charset="0"/>
                <a:cs typeface="Calibri" panose="020F0502020204030204" pitchFamily="34" charset="0"/>
              </a:endParaRPr>
            </a:p>
          </p:txBody>
        </p:sp>
        <p:sp>
          <p:nvSpPr>
            <p:cNvPr id="76" name="Rectangle 246"/>
            <p:cNvSpPr>
              <a:spLocks noChangeArrowheads="1"/>
            </p:cNvSpPr>
            <p:nvPr/>
          </p:nvSpPr>
          <p:spPr bwMode="auto">
            <a:xfrm>
              <a:off x="1746" y="2024"/>
              <a:ext cx="1542" cy="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47675" indent="-447675">
                <a:spcBef>
                  <a:spcPct val="20000"/>
                </a:spcBef>
                <a:buClr>
                  <a:schemeClr val="accent1"/>
                </a:buClr>
                <a:buSzPct val="70000"/>
                <a:buFont typeface="Wingdings" pitchFamily="2" charset="2"/>
                <a:buNone/>
                <a:defRPr/>
              </a:pPr>
              <a:r>
                <a:rPr lang="he-IL" sz="2400" dirty="0">
                  <a:effectLst>
                    <a:outerShdw blurRad="38100" dist="38100" dir="2700000" algn="tl">
                      <a:srgbClr val="C0C0C0"/>
                    </a:outerShdw>
                  </a:effectLst>
                  <a:latin typeface="Calibri" panose="020F0502020204030204" pitchFamily="34" charset="0"/>
                  <a:cs typeface="Calibri" panose="020F0502020204030204" pitchFamily="34" charset="0"/>
                </a:rPr>
                <a:t>כבל תנין לתנין</a:t>
              </a:r>
              <a:endParaRPr lang="en-US" sz="2400" dirty="0">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77" name="Line 247"/>
            <p:cNvSpPr>
              <a:spLocks noChangeShapeType="1"/>
            </p:cNvSpPr>
            <p:nvPr/>
          </p:nvSpPr>
          <p:spPr bwMode="auto">
            <a:xfrm>
              <a:off x="2744" y="2296"/>
              <a:ext cx="590" cy="318"/>
            </a:xfrm>
            <a:prstGeom prst="line">
              <a:avLst/>
            </a:prstGeom>
            <a:noFill/>
            <a:ln w="317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2400">
                <a:latin typeface="Calibri" panose="020F0502020204030204" pitchFamily="34" charset="0"/>
                <a:cs typeface="Calibri" panose="020F0502020204030204" pitchFamily="34" charset="0"/>
              </a:endParaRPr>
            </a:p>
          </p:txBody>
        </p:sp>
      </p:grpSp>
      <p:grpSp>
        <p:nvGrpSpPr>
          <p:cNvPr id="104" name="Group 202"/>
          <p:cNvGrpSpPr>
            <a:grpSpLocks/>
          </p:cNvGrpSpPr>
          <p:nvPr/>
        </p:nvGrpSpPr>
        <p:grpSpPr bwMode="auto">
          <a:xfrm>
            <a:off x="1733355" y="3416409"/>
            <a:ext cx="8237537" cy="1584325"/>
            <a:chOff x="408" y="2296"/>
            <a:chExt cx="5556" cy="998"/>
          </a:xfrm>
        </p:grpSpPr>
        <p:sp>
          <p:nvSpPr>
            <p:cNvPr id="105" name="Rectangle 170"/>
            <p:cNvSpPr>
              <a:spLocks noChangeArrowheads="1"/>
            </p:cNvSpPr>
            <p:nvPr/>
          </p:nvSpPr>
          <p:spPr bwMode="auto">
            <a:xfrm>
              <a:off x="4468" y="2931"/>
              <a:ext cx="1246" cy="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47675" indent="-447675">
                <a:spcBef>
                  <a:spcPct val="20000"/>
                </a:spcBef>
                <a:buClr>
                  <a:schemeClr val="accent1"/>
                </a:buClr>
                <a:buSzPct val="70000"/>
                <a:buFont typeface="Wingdings" pitchFamily="2" charset="2"/>
                <a:buNone/>
                <a:defRPr/>
              </a:pPr>
              <a:r>
                <a:rPr lang="he-IL" sz="2400">
                  <a:solidFill>
                    <a:srgbClr val="FF0000"/>
                  </a:solidFill>
                  <a:effectLst>
                    <a:outerShdw blurRad="38100" dist="38100" dir="2700000" algn="tl">
                      <a:srgbClr val="C0C0C0"/>
                    </a:outerShdw>
                  </a:effectLst>
                  <a:latin typeface="Calibri" panose="020F0502020204030204" pitchFamily="34" charset="0"/>
                  <a:cs typeface="Calibri" panose="020F0502020204030204" pitchFamily="34" charset="0"/>
                </a:rPr>
                <a:t>כבל תנין לתנין</a:t>
              </a:r>
              <a:endParaRPr lang="en-US" sz="2400">
                <a:solidFill>
                  <a:srgbClr val="FF0000"/>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6" name="Line 171"/>
            <p:cNvSpPr>
              <a:spLocks noChangeShapeType="1"/>
            </p:cNvSpPr>
            <p:nvPr/>
          </p:nvSpPr>
          <p:spPr bwMode="auto">
            <a:xfrm flipH="1" flipV="1">
              <a:off x="4967" y="2750"/>
              <a:ext cx="136" cy="317"/>
            </a:xfrm>
            <a:prstGeom prst="line">
              <a:avLst/>
            </a:prstGeom>
            <a:noFill/>
            <a:ln w="317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grpSp>
          <p:nvGrpSpPr>
            <p:cNvPr id="107" name="Group 172"/>
            <p:cNvGrpSpPr>
              <a:grpSpLocks/>
            </p:cNvGrpSpPr>
            <p:nvPr/>
          </p:nvGrpSpPr>
          <p:grpSpPr bwMode="auto">
            <a:xfrm>
              <a:off x="1338" y="2614"/>
              <a:ext cx="680" cy="272"/>
              <a:chOff x="612" y="1616"/>
              <a:chExt cx="680" cy="272"/>
            </a:xfrm>
          </p:grpSpPr>
          <p:grpSp>
            <p:nvGrpSpPr>
              <p:cNvPr id="123" name="Group 173"/>
              <p:cNvGrpSpPr>
                <a:grpSpLocks/>
              </p:cNvGrpSpPr>
              <p:nvPr/>
            </p:nvGrpSpPr>
            <p:grpSpPr bwMode="auto">
              <a:xfrm rot="-688932">
                <a:off x="929" y="1661"/>
                <a:ext cx="363" cy="91"/>
                <a:chOff x="249" y="1570"/>
                <a:chExt cx="363" cy="91"/>
              </a:xfrm>
            </p:grpSpPr>
            <p:sp>
              <p:nvSpPr>
                <p:cNvPr id="131" name="AutoShape 174"/>
                <p:cNvSpPr>
                  <a:spLocks noChangeArrowheads="1"/>
                </p:cNvSpPr>
                <p:nvPr/>
              </p:nvSpPr>
              <p:spPr bwMode="auto">
                <a:xfrm>
                  <a:off x="340" y="1570"/>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nvGrpSpPr>
                <p:cNvPr id="132" name="Group 175"/>
                <p:cNvGrpSpPr>
                  <a:grpSpLocks/>
                </p:cNvGrpSpPr>
                <p:nvPr/>
              </p:nvGrpSpPr>
              <p:grpSpPr bwMode="auto">
                <a:xfrm>
                  <a:off x="249" y="1570"/>
                  <a:ext cx="363" cy="91"/>
                  <a:chOff x="249" y="1661"/>
                  <a:chExt cx="363" cy="91"/>
                </a:xfrm>
              </p:grpSpPr>
              <p:sp>
                <p:nvSpPr>
                  <p:cNvPr id="133" name="AutoShape 176"/>
                  <p:cNvSpPr>
                    <a:spLocks noChangeArrowheads="1"/>
                  </p:cNvSpPr>
                  <p:nvPr/>
                </p:nvSpPr>
                <p:spPr bwMode="auto">
                  <a:xfrm>
                    <a:off x="43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134" name="AutoShape 177"/>
                  <p:cNvSpPr>
                    <a:spLocks noChangeArrowheads="1"/>
                  </p:cNvSpPr>
                  <p:nvPr/>
                </p:nvSpPr>
                <p:spPr bwMode="auto">
                  <a:xfrm>
                    <a:off x="52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135" name="AutoShape 178"/>
                  <p:cNvSpPr>
                    <a:spLocks noChangeArrowheads="1"/>
                  </p:cNvSpPr>
                  <p:nvPr/>
                </p:nvSpPr>
                <p:spPr bwMode="auto">
                  <a:xfrm>
                    <a:off x="249"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grpSp>
            <p:nvGrpSpPr>
              <p:cNvPr id="124" name="Group 179"/>
              <p:cNvGrpSpPr>
                <a:grpSpLocks/>
              </p:cNvGrpSpPr>
              <p:nvPr/>
            </p:nvGrpSpPr>
            <p:grpSpPr bwMode="auto">
              <a:xfrm>
                <a:off x="884" y="1752"/>
                <a:ext cx="362" cy="91"/>
                <a:chOff x="204" y="1661"/>
                <a:chExt cx="362" cy="91"/>
              </a:xfrm>
            </p:grpSpPr>
            <p:grpSp>
              <p:nvGrpSpPr>
                <p:cNvPr id="126" name="Group 180"/>
                <p:cNvGrpSpPr>
                  <a:grpSpLocks/>
                </p:cNvGrpSpPr>
                <p:nvPr/>
              </p:nvGrpSpPr>
              <p:grpSpPr bwMode="auto">
                <a:xfrm>
                  <a:off x="295" y="1661"/>
                  <a:ext cx="271" cy="91"/>
                  <a:chOff x="295" y="1661"/>
                  <a:chExt cx="271" cy="91"/>
                </a:xfrm>
              </p:grpSpPr>
              <p:sp>
                <p:nvSpPr>
                  <p:cNvPr id="128" name="AutoShape 181"/>
                  <p:cNvSpPr>
                    <a:spLocks noChangeArrowheads="1"/>
                  </p:cNvSpPr>
                  <p:nvPr/>
                </p:nvSpPr>
                <p:spPr bwMode="auto">
                  <a:xfrm>
                    <a:off x="295"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129" name="AutoShape 182"/>
                  <p:cNvSpPr>
                    <a:spLocks noChangeArrowheads="1"/>
                  </p:cNvSpPr>
                  <p:nvPr/>
                </p:nvSpPr>
                <p:spPr bwMode="auto">
                  <a:xfrm>
                    <a:off x="386"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130" name="AutoShape 183"/>
                  <p:cNvSpPr>
                    <a:spLocks noChangeArrowheads="1"/>
                  </p:cNvSpPr>
                  <p:nvPr/>
                </p:nvSpPr>
                <p:spPr bwMode="auto">
                  <a:xfrm>
                    <a:off x="476"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sp>
              <p:nvSpPr>
                <p:cNvPr id="127" name="AutoShape 184"/>
                <p:cNvSpPr>
                  <a:spLocks noChangeArrowheads="1"/>
                </p:cNvSpPr>
                <p:nvPr/>
              </p:nvSpPr>
              <p:spPr bwMode="auto">
                <a:xfrm>
                  <a:off x="204" y="1661"/>
                  <a:ext cx="91"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sp>
            <p:nvSpPr>
              <p:cNvPr id="125" name="AutoShape 185"/>
              <p:cNvSpPr>
                <a:spLocks noChangeArrowheads="1"/>
              </p:cNvSpPr>
              <p:nvPr/>
            </p:nvSpPr>
            <p:spPr bwMode="auto">
              <a:xfrm>
                <a:off x="612" y="1616"/>
                <a:ext cx="318" cy="272"/>
              </a:xfrm>
              <a:prstGeom prst="flowChartMagneticDrum">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nvGrpSpPr>
            <p:cNvPr id="108" name="Group 187"/>
            <p:cNvGrpSpPr>
              <a:grpSpLocks/>
            </p:cNvGrpSpPr>
            <p:nvPr/>
          </p:nvGrpSpPr>
          <p:grpSpPr bwMode="auto">
            <a:xfrm rot="1888171" flipH="1">
              <a:off x="4649" y="2296"/>
              <a:ext cx="680" cy="272"/>
              <a:chOff x="612" y="1616"/>
              <a:chExt cx="680" cy="272"/>
            </a:xfrm>
          </p:grpSpPr>
          <p:grpSp>
            <p:nvGrpSpPr>
              <p:cNvPr id="110" name="Group 188"/>
              <p:cNvGrpSpPr>
                <a:grpSpLocks/>
              </p:cNvGrpSpPr>
              <p:nvPr/>
            </p:nvGrpSpPr>
            <p:grpSpPr bwMode="auto">
              <a:xfrm rot="-688932">
                <a:off x="929" y="1661"/>
                <a:ext cx="363" cy="91"/>
                <a:chOff x="249" y="1570"/>
                <a:chExt cx="363" cy="91"/>
              </a:xfrm>
            </p:grpSpPr>
            <p:sp>
              <p:nvSpPr>
                <p:cNvPr id="118" name="AutoShape 189"/>
                <p:cNvSpPr>
                  <a:spLocks noChangeArrowheads="1"/>
                </p:cNvSpPr>
                <p:nvPr/>
              </p:nvSpPr>
              <p:spPr bwMode="auto">
                <a:xfrm>
                  <a:off x="340" y="1570"/>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nvGrpSpPr>
                <p:cNvPr id="119" name="Group 190"/>
                <p:cNvGrpSpPr>
                  <a:grpSpLocks/>
                </p:cNvGrpSpPr>
                <p:nvPr/>
              </p:nvGrpSpPr>
              <p:grpSpPr bwMode="auto">
                <a:xfrm>
                  <a:off x="249" y="1570"/>
                  <a:ext cx="363" cy="91"/>
                  <a:chOff x="249" y="1661"/>
                  <a:chExt cx="363" cy="91"/>
                </a:xfrm>
              </p:grpSpPr>
              <p:sp>
                <p:nvSpPr>
                  <p:cNvPr id="120" name="AutoShape 191"/>
                  <p:cNvSpPr>
                    <a:spLocks noChangeArrowheads="1"/>
                  </p:cNvSpPr>
                  <p:nvPr/>
                </p:nvSpPr>
                <p:spPr bwMode="auto">
                  <a:xfrm>
                    <a:off x="43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121" name="AutoShape 192"/>
                  <p:cNvSpPr>
                    <a:spLocks noChangeArrowheads="1"/>
                  </p:cNvSpPr>
                  <p:nvPr/>
                </p:nvSpPr>
                <p:spPr bwMode="auto">
                  <a:xfrm>
                    <a:off x="52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122" name="AutoShape 193"/>
                  <p:cNvSpPr>
                    <a:spLocks noChangeArrowheads="1"/>
                  </p:cNvSpPr>
                  <p:nvPr/>
                </p:nvSpPr>
                <p:spPr bwMode="auto">
                  <a:xfrm>
                    <a:off x="249"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grpSp>
          <p:grpSp>
            <p:nvGrpSpPr>
              <p:cNvPr id="111" name="Group 194"/>
              <p:cNvGrpSpPr>
                <a:grpSpLocks/>
              </p:cNvGrpSpPr>
              <p:nvPr/>
            </p:nvGrpSpPr>
            <p:grpSpPr bwMode="auto">
              <a:xfrm>
                <a:off x="884" y="1752"/>
                <a:ext cx="362" cy="91"/>
                <a:chOff x="204" y="1661"/>
                <a:chExt cx="362" cy="91"/>
              </a:xfrm>
            </p:grpSpPr>
            <p:grpSp>
              <p:nvGrpSpPr>
                <p:cNvPr id="113" name="Group 195"/>
                <p:cNvGrpSpPr>
                  <a:grpSpLocks/>
                </p:cNvGrpSpPr>
                <p:nvPr/>
              </p:nvGrpSpPr>
              <p:grpSpPr bwMode="auto">
                <a:xfrm>
                  <a:off x="295" y="1661"/>
                  <a:ext cx="271" cy="91"/>
                  <a:chOff x="295" y="1661"/>
                  <a:chExt cx="271" cy="91"/>
                </a:xfrm>
              </p:grpSpPr>
              <p:sp>
                <p:nvSpPr>
                  <p:cNvPr id="115" name="AutoShape 196"/>
                  <p:cNvSpPr>
                    <a:spLocks noChangeArrowheads="1"/>
                  </p:cNvSpPr>
                  <p:nvPr/>
                </p:nvSpPr>
                <p:spPr bwMode="auto">
                  <a:xfrm>
                    <a:off x="295"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116" name="AutoShape 197"/>
                  <p:cNvSpPr>
                    <a:spLocks noChangeArrowheads="1"/>
                  </p:cNvSpPr>
                  <p:nvPr/>
                </p:nvSpPr>
                <p:spPr bwMode="auto">
                  <a:xfrm>
                    <a:off x="386"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sp>
                <p:nvSpPr>
                  <p:cNvPr id="117" name="AutoShape 198"/>
                  <p:cNvSpPr>
                    <a:spLocks noChangeArrowheads="1"/>
                  </p:cNvSpPr>
                  <p:nvPr/>
                </p:nvSpPr>
                <p:spPr bwMode="auto">
                  <a:xfrm>
                    <a:off x="476"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sp>
              <p:nvSpPr>
                <p:cNvPr id="114" name="AutoShape 199"/>
                <p:cNvSpPr>
                  <a:spLocks noChangeArrowheads="1"/>
                </p:cNvSpPr>
                <p:nvPr/>
              </p:nvSpPr>
              <p:spPr bwMode="auto">
                <a:xfrm>
                  <a:off x="204" y="1661"/>
                  <a:ext cx="91"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sp>
            <p:nvSpPr>
              <p:cNvPr id="112" name="AutoShape 200"/>
              <p:cNvSpPr>
                <a:spLocks noChangeArrowheads="1"/>
              </p:cNvSpPr>
              <p:nvPr/>
            </p:nvSpPr>
            <p:spPr bwMode="auto">
              <a:xfrm>
                <a:off x="612" y="1616"/>
                <a:ext cx="318" cy="272"/>
              </a:xfrm>
              <a:prstGeom prst="flowChartMagneticDrum">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a:latin typeface="Calibri" panose="020F0502020204030204" pitchFamily="34" charset="0"/>
                  <a:cs typeface="Calibri" panose="020F0502020204030204" pitchFamily="34" charset="0"/>
                </a:endParaRPr>
              </a:p>
            </p:txBody>
          </p:sp>
        </p:grpSp>
        <p:sp>
          <p:nvSpPr>
            <p:cNvPr id="109" name="Freeform 201"/>
            <p:cNvSpPr>
              <a:spLocks/>
            </p:cNvSpPr>
            <p:nvPr/>
          </p:nvSpPr>
          <p:spPr bwMode="auto">
            <a:xfrm>
              <a:off x="408" y="2478"/>
              <a:ext cx="5556" cy="287"/>
            </a:xfrm>
            <a:custGeom>
              <a:avLst/>
              <a:gdLst>
                <a:gd name="T0" fmla="*/ 3300 w 5752"/>
                <a:gd name="T1" fmla="*/ 90 h 287"/>
                <a:gd name="T2" fmla="*/ 3454 w 5752"/>
                <a:gd name="T3" fmla="*/ 272 h 287"/>
                <a:gd name="T4" fmla="*/ 449 w 5752"/>
                <a:gd name="T5" fmla="*/ 0 h 287"/>
                <a:gd name="T6" fmla="*/ 757 w 5752"/>
                <a:gd name="T7" fmla="*/ 272 h 28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52" h="287">
                  <a:moveTo>
                    <a:pt x="4831" y="90"/>
                  </a:moveTo>
                  <a:cubicBezTo>
                    <a:pt x="5291" y="188"/>
                    <a:pt x="5752" y="287"/>
                    <a:pt x="5057" y="272"/>
                  </a:cubicBezTo>
                  <a:cubicBezTo>
                    <a:pt x="4362" y="257"/>
                    <a:pt x="1316" y="0"/>
                    <a:pt x="658" y="0"/>
                  </a:cubicBezTo>
                  <a:cubicBezTo>
                    <a:pt x="0" y="0"/>
                    <a:pt x="555" y="136"/>
                    <a:pt x="1111" y="272"/>
                  </a:cubicBezTo>
                </a:path>
              </a:pathLst>
            </a:custGeom>
            <a:noFill/>
            <a:ln w="317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a:latin typeface="Calibri" panose="020F0502020204030204" pitchFamily="34" charset="0"/>
                <a:cs typeface="Calibri" panose="020F0502020204030204" pitchFamily="34" charset="0"/>
              </a:endParaRPr>
            </a:p>
          </p:txBody>
        </p:sp>
      </p:grpSp>
      <p:grpSp>
        <p:nvGrpSpPr>
          <p:cNvPr id="136" name="Group 256"/>
          <p:cNvGrpSpPr>
            <a:grpSpLocks/>
          </p:cNvGrpSpPr>
          <p:nvPr/>
        </p:nvGrpSpPr>
        <p:grpSpPr bwMode="auto">
          <a:xfrm>
            <a:off x="1923060" y="3483104"/>
            <a:ext cx="7858125" cy="1509712"/>
            <a:chOff x="536" y="2298"/>
            <a:chExt cx="5300" cy="951"/>
          </a:xfrm>
        </p:grpSpPr>
        <p:grpSp>
          <p:nvGrpSpPr>
            <p:cNvPr id="137" name="Group 18"/>
            <p:cNvGrpSpPr>
              <a:grpSpLocks/>
            </p:cNvGrpSpPr>
            <p:nvPr/>
          </p:nvGrpSpPr>
          <p:grpSpPr bwMode="auto">
            <a:xfrm rot="2327069">
              <a:off x="4720" y="2298"/>
              <a:ext cx="383" cy="134"/>
              <a:chOff x="1837" y="1434"/>
              <a:chExt cx="1134" cy="317"/>
            </a:xfrm>
          </p:grpSpPr>
          <p:sp>
            <p:nvSpPr>
              <p:cNvPr id="155" name="AutoShape 19"/>
              <p:cNvSpPr>
                <a:spLocks noChangeArrowheads="1"/>
              </p:cNvSpPr>
              <p:nvPr/>
            </p:nvSpPr>
            <p:spPr bwMode="auto">
              <a:xfrm>
                <a:off x="1837" y="1525"/>
                <a:ext cx="544" cy="136"/>
              </a:xfrm>
              <a:prstGeom prst="flowChartMagneticDrum">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156" name="AutoShape 20"/>
              <p:cNvSpPr>
                <a:spLocks noChangeArrowheads="1"/>
              </p:cNvSpPr>
              <p:nvPr/>
            </p:nvSpPr>
            <p:spPr bwMode="auto">
              <a:xfrm>
                <a:off x="2200" y="1434"/>
                <a:ext cx="771" cy="317"/>
              </a:xfrm>
              <a:prstGeom prst="flowChartMagneticDrum">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sp>
          <p:nvSpPr>
            <p:cNvPr id="138" name="Rectangle 112"/>
            <p:cNvSpPr>
              <a:spLocks noChangeArrowheads="1"/>
            </p:cNvSpPr>
            <p:nvPr/>
          </p:nvSpPr>
          <p:spPr bwMode="auto">
            <a:xfrm>
              <a:off x="4513" y="2886"/>
              <a:ext cx="1247" cy="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47675" indent="-447675">
                <a:spcBef>
                  <a:spcPct val="20000"/>
                </a:spcBef>
                <a:buClr>
                  <a:schemeClr val="accent1"/>
                </a:buClr>
                <a:buSzPct val="70000"/>
                <a:buFont typeface="Wingdings" pitchFamily="2" charset="2"/>
                <a:buNone/>
                <a:defRPr/>
              </a:pPr>
              <a:r>
                <a:rPr lang="he-IL" sz="2400" dirty="0">
                  <a:solidFill>
                    <a:srgbClr val="FF0000"/>
                  </a:solidFill>
                  <a:effectLst>
                    <a:outerShdw blurRad="38100" dist="38100" dir="2700000" algn="tl">
                      <a:srgbClr val="C0C0C0"/>
                    </a:outerShdw>
                  </a:effectLst>
                  <a:latin typeface="Calibri" panose="020F0502020204030204" pitchFamily="34" charset="0"/>
                  <a:cs typeface="Calibri" panose="020F0502020204030204" pitchFamily="34" charset="0"/>
                </a:rPr>
                <a:t>כבל בננה לתנין</a:t>
              </a:r>
              <a:endParaRPr lang="en-US" sz="2400" dirty="0">
                <a:solidFill>
                  <a:srgbClr val="FF0000"/>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39" name="Line 113"/>
            <p:cNvSpPr>
              <a:spLocks noChangeShapeType="1"/>
            </p:cNvSpPr>
            <p:nvPr/>
          </p:nvSpPr>
          <p:spPr bwMode="auto">
            <a:xfrm flipH="1" flipV="1">
              <a:off x="5103" y="2568"/>
              <a:ext cx="136" cy="363"/>
            </a:xfrm>
            <a:prstGeom prst="line">
              <a:avLst/>
            </a:prstGeom>
            <a:noFill/>
            <a:ln w="3175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2400">
                <a:latin typeface="Calibri" panose="020F0502020204030204" pitchFamily="34" charset="0"/>
                <a:cs typeface="Calibri" panose="020F0502020204030204" pitchFamily="34" charset="0"/>
              </a:endParaRPr>
            </a:p>
          </p:txBody>
        </p:sp>
        <p:grpSp>
          <p:nvGrpSpPr>
            <p:cNvPr id="140" name="Group 156"/>
            <p:cNvGrpSpPr>
              <a:grpSpLocks/>
            </p:cNvGrpSpPr>
            <p:nvPr/>
          </p:nvGrpSpPr>
          <p:grpSpPr bwMode="auto">
            <a:xfrm>
              <a:off x="1338" y="2614"/>
              <a:ext cx="680" cy="272"/>
              <a:chOff x="612" y="1616"/>
              <a:chExt cx="680" cy="272"/>
            </a:xfrm>
          </p:grpSpPr>
          <p:grpSp>
            <p:nvGrpSpPr>
              <p:cNvPr id="142" name="Group 143"/>
              <p:cNvGrpSpPr>
                <a:grpSpLocks/>
              </p:cNvGrpSpPr>
              <p:nvPr/>
            </p:nvGrpSpPr>
            <p:grpSpPr bwMode="auto">
              <a:xfrm rot="-688932">
                <a:off x="929" y="1661"/>
                <a:ext cx="363" cy="91"/>
                <a:chOff x="249" y="1570"/>
                <a:chExt cx="363" cy="91"/>
              </a:xfrm>
            </p:grpSpPr>
            <p:sp>
              <p:nvSpPr>
                <p:cNvPr id="150" name="AutoShape 144"/>
                <p:cNvSpPr>
                  <a:spLocks noChangeArrowheads="1"/>
                </p:cNvSpPr>
                <p:nvPr/>
              </p:nvSpPr>
              <p:spPr bwMode="auto">
                <a:xfrm>
                  <a:off x="340" y="1570"/>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nvGrpSpPr>
                <p:cNvPr id="151" name="Group 145"/>
                <p:cNvGrpSpPr>
                  <a:grpSpLocks/>
                </p:cNvGrpSpPr>
                <p:nvPr/>
              </p:nvGrpSpPr>
              <p:grpSpPr bwMode="auto">
                <a:xfrm>
                  <a:off x="249" y="1570"/>
                  <a:ext cx="363" cy="91"/>
                  <a:chOff x="249" y="1661"/>
                  <a:chExt cx="363" cy="91"/>
                </a:xfrm>
              </p:grpSpPr>
              <p:sp>
                <p:nvSpPr>
                  <p:cNvPr id="152" name="AutoShape 146"/>
                  <p:cNvSpPr>
                    <a:spLocks noChangeArrowheads="1"/>
                  </p:cNvSpPr>
                  <p:nvPr/>
                </p:nvSpPr>
                <p:spPr bwMode="auto">
                  <a:xfrm>
                    <a:off x="43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153" name="AutoShape 147"/>
                  <p:cNvSpPr>
                    <a:spLocks noChangeArrowheads="1"/>
                  </p:cNvSpPr>
                  <p:nvPr/>
                </p:nvSpPr>
                <p:spPr bwMode="auto">
                  <a:xfrm>
                    <a:off x="521"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154" name="AutoShape 148"/>
                  <p:cNvSpPr>
                    <a:spLocks noChangeArrowheads="1"/>
                  </p:cNvSpPr>
                  <p:nvPr/>
                </p:nvSpPr>
                <p:spPr bwMode="auto">
                  <a:xfrm>
                    <a:off x="249" y="1661"/>
                    <a:ext cx="91" cy="91"/>
                  </a:xfrm>
                  <a:prstGeom prst="flowChartMerge">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grpSp>
          <p:grpSp>
            <p:nvGrpSpPr>
              <p:cNvPr id="143" name="Group 149"/>
              <p:cNvGrpSpPr>
                <a:grpSpLocks/>
              </p:cNvGrpSpPr>
              <p:nvPr/>
            </p:nvGrpSpPr>
            <p:grpSpPr bwMode="auto">
              <a:xfrm>
                <a:off x="884" y="1752"/>
                <a:ext cx="362" cy="91"/>
                <a:chOff x="204" y="1661"/>
                <a:chExt cx="362" cy="91"/>
              </a:xfrm>
            </p:grpSpPr>
            <p:grpSp>
              <p:nvGrpSpPr>
                <p:cNvPr id="145" name="Group 150"/>
                <p:cNvGrpSpPr>
                  <a:grpSpLocks/>
                </p:cNvGrpSpPr>
                <p:nvPr/>
              </p:nvGrpSpPr>
              <p:grpSpPr bwMode="auto">
                <a:xfrm>
                  <a:off x="295" y="1661"/>
                  <a:ext cx="271" cy="91"/>
                  <a:chOff x="295" y="1661"/>
                  <a:chExt cx="271" cy="91"/>
                </a:xfrm>
              </p:grpSpPr>
              <p:sp>
                <p:nvSpPr>
                  <p:cNvPr id="147" name="AutoShape 151"/>
                  <p:cNvSpPr>
                    <a:spLocks noChangeArrowheads="1"/>
                  </p:cNvSpPr>
                  <p:nvPr/>
                </p:nvSpPr>
                <p:spPr bwMode="auto">
                  <a:xfrm>
                    <a:off x="295"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148" name="AutoShape 152"/>
                  <p:cNvSpPr>
                    <a:spLocks noChangeArrowheads="1"/>
                  </p:cNvSpPr>
                  <p:nvPr/>
                </p:nvSpPr>
                <p:spPr bwMode="auto">
                  <a:xfrm>
                    <a:off x="386"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sp>
                <p:nvSpPr>
                  <p:cNvPr id="149" name="AutoShape 153"/>
                  <p:cNvSpPr>
                    <a:spLocks noChangeArrowheads="1"/>
                  </p:cNvSpPr>
                  <p:nvPr/>
                </p:nvSpPr>
                <p:spPr bwMode="auto">
                  <a:xfrm>
                    <a:off x="476" y="1661"/>
                    <a:ext cx="90"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sp>
              <p:nvSpPr>
                <p:cNvPr id="146" name="AutoShape 154"/>
                <p:cNvSpPr>
                  <a:spLocks noChangeArrowheads="1"/>
                </p:cNvSpPr>
                <p:nvPr/>
              </p:nvSpPr>
              <p:spPr bwMode="auto">
                <a:xfrm>
                  <a:off x="204" y="1661"/>
                  <a:ext cx="91" cy="91"/>
                </a:xfrm>
                <a:prstGeom prst="flowChartExtra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sp>
            <p:nvSpPr>
              <p:cNvPr id="144" name="AutoShape 155"/>
              <p:cNvSpPr>
                <a:spLocks noChangeArrowheads="1"/>
              </p:cNvSpPr>
              <p:nvPr/>
            </p:nvSpPr>
            <p:spPr bwMode="auto">
              <a:xfrm>
                <a:off x="612" y="1616"/>
                <a:ext cx="318" cy="272"/>
              </a:xfrm>
              <a:prstGeom prst="flowChartMagneticDrum">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endParaRPr lang="he-IL" altLang="he-IL" sz="2400">
                  <a:latin typeface="Calibri" panose="020F0502020204030204" pitchFamily="34" charset="0"/>
                  <a:cs typeface="Calibri" panose="020F0502020204030204" pitchFamily="34" charset="0"/>
                </a:endParaRPr>
              </a:p>
            </p:txBody>
          </p:sp>
        </p:grpSp>
        <p:sp>
          <p:nvSpPr>
            <p:cNvPr id="141" name="Freeform 158"/>
            <p:cNvSpPr>
              <a:spLocks/>
            </p:cNvSpPr>
            <p:nvPr/>
          </p:nvSpPr>
          <p:spPr bwMode="auto">
            <a:xfrm>
              <a:off x="536" y="2478"/>
              <a:ext cx="5300" cy="272"/>
            </a:xfrm>
            <a:custGeom>
              <a:avLst/>
              <a:gdLst>
                <a:gd name="T0" fmla="*/ 4476 w 5300"/>
                <a:gd name="T1" fmla="*/ 0 h 272"/>
                <a:gd name="T2" fmla="*/ 4657 w 5300"/>
                <a:gd name="T3" fmla="*/ 90 h 272"/>
                <a:gd name="T4" fmla="*/ 620 w 5300"/>
                <a:gd name="T5" fmla="*/ 90 h 272"/>
                <a:gd name="T6" fmla="*/ 938 w 5300"/>
                <a:gd name="T7" fmla="*/ 272 h 27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300" h="272">
                  <a:moveTo>
                    <a:pt x="4476" y="0"/>
                  </a:moveTo>
                  <a:cubicBezTo>
                    <a:pt x="4888" y="37"/>
                    <a:pt x="5300" y="75"/>
                    <a:pt x="4657" y="90"/>
                  </a:cubicBezTo>
                  <a:cubicBezTo>
                    <a:pt x="4014" y="105"/>
                    <a:pt x="1240" y="60"/>
                    <a:pt x="620" y="90"/>
                  </a:cubicBezTo>
                  <a:cubicBezTo>
                    <a:pt x="0" y="120"/>
                    <a:pt x="469" y="196"/>
                    <a:pt x="938" y="272"/>
                  </a:cubicBezTo>
                </a:path>
              </a:pathLst>
            </a:custGeom>
            <a:noFill/>
            <a:ln w="317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2400">
                <a:latin typeface="Calibri" panose="020F0502020204030204" pitchFamily="34" charset="0"/>
                <a:cs typeface="Calibri" panose="020F0502020204030204" pitchFamily="34" charset="0"/>
              </a:endParaRPr>
            </a:p>
          </p:txBody>
        </p:sp>
      </p:grpSp>
      <p:sp>
        <p:nvSpPr>
          <p:cNvPr id="157" name="TextBox 15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אופן חיבור ספק הכוח למעגל</a:t>
            </a:r>
            <a:endParaRPr lang="he-IL" sz="4000" b="1" dirty="0">
              <a:latin typeface="Calibri" panose="020F0502020204030204" pitchFamily="34" charset="0"/>
              <a:cs typeface="Calibri" panose="020F0502020204030204" pitchFamily="34" charset="0"/>
            </a:endParaRPr>
          </a:p>
        </p:txBody>
      </p:sp>
      <p:sp>
        <p:nvSpPr>
          <p:cNvPr id="158" name="מלבן מעוגל 157"/>
          <p:cNvSpPr/>
          <p:nvPr/>
        </p:nvSpPr>
        <p:spPr>
          <a:xfrm>
            <a:off x="10551245" y="147581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159" name="מלבן מעוגל 158"/>
          <p:cNvSpPr/>
          <p:nvPr/>
        </p:nvSpPr>
        <p:spPr>
          <a:xfrm>
            <a:off x="10551245" y="2333169"/>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160" name="מלבן מעוגל 159"/>
          <p:cNvSpPr/>
          <p:nvPr/>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161" name="מלבן מעוגל 160"/>
          <p:cNvSpPr/>
          <p:nvPr/>
        </p:nvSpPr>
        <p:spPr>
          <a:xfrm>
            <a:off x="10551245" y="190445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13571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1000"/>
                                        <p:tgtEl>
                                          <p:spTgt spid="71"/>
                                        </p:tgtEl>
                                      </p:cBhvr>
                                    </p:animEffect>
                                    <p:anim calcmode="lin" valueType="num">
                                      <p:cBhvr>
                                        <p:cTn id="8" dur="1000" fill="hold"/>
                                        <p:tgtEl>
                                          <p:spTgt spid="71"/>
                                        </p:tgtEl>
                                        <p:attrNameLst>
                                          <p:attrName>ppt_x</p:attrName>
                                        </p:attrNameLst>
                                      </p:cBhvr>
                                      <p:tavLst>
                                        <p:tav tm="0">
                                          <p:val>
                                            <p:strVal val="#ppt_x"/>
                                          </p:val>
                                        </p:tav>
                                        <p:tav tm="100000">
                                          <p:val>
                                            <p:strVal val="#ppt_x"/>
                                          </p:val>
                                        </p:tav>
                                      </p:tavLst>
                                    </p:anim>
                                    <p:anim calcmode="lin" valueType="num">
                                      <p:cBhvr>
                                        <p:cTn id="9" dur="1000" fill="hold"/>
                                        <p:tgtEl>
                                          <p:spTgt spid="71"/>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04"/>
                                        </p:tgtEl>
                                        <p:attrNameLst>
                                          <p:attrName>style.visibility</p:attrName>
                                        </p:attrNameLst>
                                      </p:cBhvr>
                                      <p:to>
                                        <p:strVal val="visible"/>
                                      </p:to>
                                    </p:set>
                                    <p:animEffect transition="in" filter="fade">
                                      <p:cBhvr>
                                        <p:cTn id="19" dur="1000"/>
                                        <p:tgtEl>
                                          <p:spTgt spid="104"/>
                                        </p:tgtEl>
                                      </p:cBhvr>
                                    </p:animEffect>
                                    <p:anim calcmode="lin" valueType="num">
                                      <p:cBhvr>
                                        <p:cTn id="20" dur="1000" fill="hold"/>
                                        <p:tgtEl>
                                          <p:spTgt spid="104"/>
                                        </p:tgtEl>
                                        <p:attrNameLst>
                                          <p:attrName>ppt_x</p:attrName>
                                        </p:attrNameLst>
                                      </p:cBhvr>
                                      <p:tavLst>
                                        <p:tav tm="0">
                                          <p:val>
                                            <p:strVal val="#ppt_x"/>
                                          </p:val>
                                        </p:tav>
                                        <p:tav tm="100000">
                                          <p:val>
                                            <p:strVal val="#ppt_x"/>
                                          </p:val>
                                        </p:tav>
                                      </p:tavLst>
                                    </p:anim>
                                    <p:anim calcmode="lin" valueType="num">
                                      <p:cBhvr>
                                        <p:cTn id="21" dur="1000" fill="hold"/>
                                        <p:tgtEl>
                                          <p:spTgt spid="10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72"/>
                                        </p:tgtEl>
                                        <p:attrNameLst>
                                          <p:attrName>style.visibility</p:attrName>
                                        </p:attrNameLst>
                                      </p:cBhvr>
                                      <p:to>
                                        <p:strVal val="visible"/>
                                      </p:to>
                                    </p:set>
                                    <p:animEffect transition="in" filter="fade">
                                      <p:cBhvr>
                                        <p:cTn id="26" dur="1000"/>
                                        <p:tgtEl>
                                          <p:spTgt spid="72"/>
                                        </p:tgtEl>
                                      </p:cBhvr>
                                    </p:animEffect>
                                    <p:anim calcmode="lin" valueType="num">
                                      <p:cBhvr>
                                        <p:cTn id="27" dur="1000" fill="hold"/>
                                        <p:tgtEl>
                                          <p:spTgt spid="72"/>
                                        </p:tgtEl>
                                        <p:attrNameLst>
                                          <p:attrName>ppt_x</p:attrName>
                                        </p:attrNameLst>
                                      </p:cBhvr>
                                      <p:tavLst>
                                        <p:tav tm="0">
                                          <p:val>
                                            <p:strVal val="#ppt_x"/>
                                          </p:val>
                                        </p:tav>
                                        <p:tav tm="100000">
                                          <p:val>
                                            <p:strVal val="#ppt_x"/>
                                          </p:val>
                                        </p:tav>
                                      </p:tavLst>
                                    </p:anim>
                                    <p:anim calcmode="lin" valueType="num">
                                      <p:cBhvr>
                                        <p:cTn id="28" dur="1000" fill="hold"/>
                                        <p:tgtEl>
                                          <p:spTgt spid="72"/>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nodeType="clickEffect">
                                  <p:stCondLst>
                                    <p:cond delay="0"/>
                                  </p:stCondLst>
                                  <p:childTnLst>
                                    <p:animEffect transition="out" filter="fade">
                                      <p:cBhvr>
                                        <p:cTn id="32" dur="500"/>
                                        <p:tgtEl>
                                          <p:spTgt spid="104"/>
                                        </p:tgtEl>
                                      </p:cBhvr>
                                    </p:animEffect>
                                    <p:set>
                                      <p:cBhvr>
                                        <p:cTn id="33" dur="1" fill="hold">
                                          <p:stCondLst>
                                            <p:cond delay="499"/>
                                          </p:stCondLst>
                                        </p:cTn>
                                        <p:tgtEl>
                                          <p:spTgt spid="104"/>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136"/>
                                        </p:tgtEl>
                                        <p:attrNameLst>
                                          <p:attrName>style.visibility</p:attrName>
                                        </p:attrNameLst>
                                      </p:cBhvr>
                                      <p:to>
                                        <p:strVal val="visible"/>
                                      </p:to>
                                    </p:set>
                                    <p:animEffect transition="in" filter="fade">
                                      <p:cBhvr>
                                        <p:cTn id="38" dur="1000"/>
                                        <p:tgtEl>
                                          <p:spTgt spid="136"/>
                                        </p:tgtEl>
                                      </p:cBhvr>
                                    </p:animEffect>
                                    <p:anim calcmode="lin" valueType="num">
                                      <p:cBhvr>
                                        <p:cTn id="39" dur="1000" fill="hold"/>
                                        <p:tgtEl>
                                          <p:spTgt spid="136"/>
                                        </p:tgtEl>
                                        <p:attrNameLst>
                                          <p:attrName>ppt_x</p:attrName>
                                        </p:attrNameLst>
                                      </p:cBhvr>
                                      <p:tavLst>
                                        <p:tav tm="0">
                                          <p:val>
                                            <p:strVal val="#ppt_x"/>
                                          </p:val>
                                        </p:tav>
                                        <p:tav tm="100000">
                                          <p:val>
                                            <p:strVal val="#ppt_x"/>
                                          </p:val>
                                        </p:tav>
                                      </p:tavLst>
                                    </p:anim>
                                    <p:anim calcmode="lin" valueType="num">
                                      <p:cBhvr>
                                        <p:cTn id="40" dur="1000" fill="hold"/>
                                        <p:tgtEl>
                                          <p:spTgt spid="13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557999" y="1401548"/>
            <a:ext cx="6559550" cy="2614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r">
              <a:buFont typeface="+mj-lt"/>
              <a:buAutoNum type="arabicPeriod"/>
            </a:pPr>
            <a:r>
              <a:rPr lang="he-IL" altLang="he-IL" sz="2400" dirty="0" smtClean="0">
                <a:solidFill>
                  <a:schemeClr val="tx1"/>
                </a:solidFill>
                <a:latin typeface="Calibri" panose="020F0502020204030204" pitchFamily="34" charset="0"/>
                <a:cs typeface="Calibri" panose="020F0502020204030204" pitchFamily="34" charset="0"/>
              </a:rPr>
              <a:t>אין לחבר חוטים/כבלים למחברי היציאה כאשר ספק הכוח דולק.</a:t>
            </a:r>
          </a:p>
          <a:p>
            <a:pPr marL="457200" indent="-457200" algn="r">
              <a:buFont typeface="+mj-lt"/>
              <a:buAutoNum type="arabicPeriod"/>
            </a:pPr>
            <a:r>
              <a:rPr lang="he-IL" altLang="he-IL" sz="2400" dirty="0" smtClean="0">
                <a:solidFill>
                  <a:schemeClr val="tx1"/>
                </a:solidFill>
                <a:latin typeface="Calibri" panose="020F0502020204030204" pitchFamily="34" charset="0"/>
                <a:cs typeface="Calibri" panose="020F0502020204030204" pitchFamily="34" charset="0"/>
              </a:rPr>
              <a:t>אין לספק מתח לפני שמגבילים את הזרם.</a:t>
            </a:r>
          </a:p>
          <a:p>
            <a:pPr marL="457200" indent="-457200" algn="r">
              <a:buFont typeface="+mj-lt"/>
              <a:buAutoNum type="arabicPeriod"/>
            </a:pPr>
            <a:r>
              <a:rPr lang="he-IL" altLang="he-IL" sz="2400" dirty="0" smtClean="0">
                <a:solidFill>
                  <a:schemeClr val="tx1"/>
                </a:solidFill>
                <a:latin typeface="Calibri" panose="020F0502020204030204" pitchFamily="34" charset="0"/>
                <a:cs typeface="Calibri" panose="020F0502020204030204" pitchFamily="34" charset="0"/>
              </a:rPr>
              <a:t>בדקו אם המכשיר שמיש, אם תם תוקפו אל תחברו אותו לחשמל.</a:t>
            </a:r>
          </a:p>
          <a:p>
            <a:pPr marL="457200" indent="-457200" algn="r">
              <a:buFont typeface="+mj-lt"/>
              <a:buAutoNum type="arabicPeriod"/>
            </a:pPr>
            <a:r>
              <a:rPr lang="he-IL" altLang="he-IL" sz="2400" dirty="0" smtClean="0">
                <a:solidFill>
                  <a:schemeClr val="tx1"/>
                </a:solidFill>
                <a:latin typeface="Calibri" panose="020F0502020204030204" pitchFamily="34" charset="0"/>
                <a:cs typeface="Calibri" panose="020F0502020204030204" pitchFamily="34" charset="0"/>
              </a:rPr>
              <a:t>המכשיר כבד, הציבו אותו במקום יציב.</a:t>
            </a:r>
            <a:endParaRPr lang="en-US" altLang="he-IL" sz="2400" dirty="0" smtClean="0">
              <a:solidFill>
                <a:schemeClr val="tx1"/>
              </a:solidFill>
              <a:latin typeface="Calibri" panose="020F0502020204030204" pitchFamily="34" charset="0"/>
              <a:cs typeface="Calibri" panose="020F0502020204030204" pitchFamily="34" charset="0"/>
            </a:endParaRPr>
          </a:p>
        </p:txBody>
      </p:sp>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אמצעי זהירות</a:t>
            </a:r>
            <a:endParaRPr lang="he-IL" sz="4000" b="1" dirty="0">
              <a:latin typeface="Calibri" panose="020F0502020204030204" pitchFamily="34" charset="0"/>
              <a:cs typeface="Calibri" panose="020F0502020204030204" pitchFamily="34" charset="0"/>
            </a:endParaRPr>
          </a:p>
        </p:txBody>
      </p:sp>
      <p:sp>
        <p:nvSpPr>
          <p:cNvPr id="5" name="מלבן מעוגל 4"/>
          <p:cNvSpPr/>
          <p:nvPr/>
        </p:nvSpPr>
        <p:spPr>
          <a:xfrm>
            <a:off x="10551245" y="147581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6" name="מלבן מעוגל 5"/>
          <p:cNvSpPr/>
          <p:nvPr/>
        </p:nvSpPr>
        <p:spPr>
          <a:xfrm>
            <a:off x="10551245" y="233316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7" name="מלבן מעוגל 6"/>
          <p:cNvSpPr/>
          <p:nvPr/>
        </p:nvSpPr>
        <p:spPr>
          <a:xfrm>
            <a:off x="10551245" y="2795878"/>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8" name="מלבן מעוגל 7"/>
          <p:cNvSpPr/>
          <p:nvPr/>
        </p:nvSpPr>
        <p:spPr>
          <a:xfrm>
            <a:off x="10551245" y="190445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04729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78981" y="2617497"/>
            <a:ext cx="7005637" cy="461665"/>
          </a:xfrm>
          <a:prstGeom prst="rect">
            <a:avLst/>
          </a:prstGeom>
          <a:noFill/>
        </p:spPr>
        <p:txBody>
          <a:bodyPr rtlCol="1">
            <a:spAutoFit/>
          </a:bodyPr>
          <a:lstStyle/>
          <a:p>
            <a:pPr>
              <a:defRPr/>
            </a:pPr>
            <a:r>
              <a:rPr lang="he-IL" sz="2400" dirty="0">
                <a:solidFill>
                  <a:srgbClr val="1D6295"/>
                </a:solidFill>
                <a:latin typeface="Calibri" panose="020F0502020204030204" pitchFamily="34" charset="0"/>
                <a:cs typeface="Calibri" panose="020F0502020204030204" pitchFamily="34" charset="0"/>
              </a:rPr>
              <a:t>מה הם הערכים המקסימליים של ספק הכוח?</a:t>
            </a:r>
          </a:p>
        </p:txBody>
      </p:sp>
      <p:sp>
        <p:nvSpPr>
          <p:cNvPr id="5" name="TextBox 4"/>
          <p:cNvSpPr txBox="1"/>
          <p:nvPr/>
        </p:nvSpPr>
        <p:spPr>
          <a:xfrm>
            <a:off x="3178980" y="3449060"/>
            <a:ext cx="7005637" cy="461665"/>
          </a:xfrm>
          <a:prstGeom prst="rect">
            <a:avLst/>
          </a:prstGeom>
          <a:noFill/>
        </p:spPr>
        <p:txBody>
          <a:bodyPr rtlCol="1">
            <a:spAutoFit/>
          </a:bodyPr>
          <a:lstStyle/>
          <a:p>
            <a:pPr>
              <a:defRPr/>
            </a:pPr>
            <a:r>
              <a:rPr lang="he-IL" sz="2400" dirty="0">
                <a:solidFill>
                  <a:srgbClr val="1D6295"/>
                </a:solidFill>
                <a:latin typeface="Calibri" panose="020F0502020204030204" pitchFamily="34" charset="0"/>
                <a:cs typeface="Calibri" panose="020F0502020204030204" pitchFamily="34" charset="0"/>
              </a:rPr>
              <a:t>אילו שלוש אמצעי זהירות ישנם בתפעול ספק כוח?</a:t>
            </a:r>
          </a:p>
        </p:txBody>
      </p:sp>
      <p:sp>
        <p:nvSpPr>
          <p:cNvPr id="6" name="TextBox 5"/>
          <p:cNvSpPr txBox="1"/>
          <p:nvPr/>
        </p:nvSpPr>
        <p:spPr>
          <a:xfrm>
            <a:off x="3178980" y="4460225"/>
            <a:ext cx="7005637" cy="461665"/>
          </a:xfrm>
          <a:prstGeom prst="rect">
            <a:avLst/>
          </a:prstGeom>
          <a:noFill/>
        </p:spPr>
        <p:txBody>
          <a:bodyPr rtlCol="1">
            <a:spAutoFit/>
          </a:bodyPr>
          <a:lstStyle/>
          <a:p>
            <a:pPr>
              <a:spcBef>
                <a:spcPct val="20000"/>
              </a:spcBef>
              <a:buClr>
                <a:schemeClr val="accent1"/>
              </a:buClr>
              <a:buSzPct val="70000"/>
              <a:defRPr/>
            </a:pPr>
            <a:r>
              <a:rPr lang="he-IL" sz="2400" dirty="0">
                <a:solidFill>
                  <a:srgbClr val="1D6295"/>
                </a:solidFill>
                <a:latin typeface="Calibri" panose="020F0502020204030204" pitchFamily="34" charset="0"/>
                <a:cs typeface="Calibri" panose="020F0502020204030204" pitchFamily="34" charset="0"/>
              </a:rPr>
              <a:t>כאשר נרצה לקצר בין שני היציאות, באיזה לחצן נשתמש?</a:t>
            </a:r>
          </a:p>
        </p:txBody>
      </p:sp>
      <p:sp>
        <p:nvSpPr>
          <p:cNvPr id="7" name="Rectangle 5"/>
          <p:cNvSpPr txBox="1">
            <a:spLocks noChangeArrowheads="1"/>
          </p:cNvSpPr>
          <p:nvPr/>
        </p:nvSpPr>
        <p:spPr bwMode="auto">
          <a:xfrm>
            <a:off x="3620304" y="5533617"/>
            <a:ext cx="6564313" cy="5048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r" rtl="1" eaLnBrk="0" fontAlgn="base" hangingPunct="0">
              <a:spcBef>
                <a:spcPct val="20000"/>
              </a:spcBef>
              <a:spcAft>
                <a:spcPct val="0"/>
              </a:spcAft>
              <a:buChar char="•"/>
              <a:defRPr sz="3200">
                <a:solidFill>
                  <a:schemeClr val="tx1"/>
                </a:solidFill>
                <a:latin typeface="+mn-lt"/>
                <a:ea typeface="Tahoma (Body)"/>
                <a:cs typeface="+mn-cs"/>
              </a:defRPr>
            </a:lvl1pPr>
            <a:lvl2pPr marL="742950" indent="-285750" algn="r" rtl="1" eaLnBrk="0" fontAlgn="base" hangingPunct="0">
              <a:spcBef>
                <a:spcPct val="20000"/>
              </a:spcBef>
              <a:spcAft>
                <a:spcPct val="0"/>
              </a:spcAft>
              <a:buChar char="–"/>
              <a:defRPr sz="2800">
                <a:solidFill>
                  <a:schemeClr val="tx1"/>
                </a:solidFill>
                <a:latin typeface="+mn-lt"/>
                <a:ea typeface="Tahoma (Body)"/>
                <a:cs typeface="+mn-cs"/>
              </a:defRPr>
            </a:lvl2pPr>
            <a:lvl3pPr marL="1143000" indent="-228600" algn="r" rtl="1" eaLnBrk="0" fontAlgn="base" hangingPunct="0">
              <a:spcBef>
                <a:spcPct val="20000"/>
              </a:spcBef>
              <a:spcAft>
                <a:spcPct val="0"/>
              </a:spcAft>
              <a:buChar char="•"/>
              <a:defRPr sz="2400">
                <a:solidFill>
                  <a:schemeClr val="tx1"/>
                </a:solidFill>
                <a:latin typeface="+mn-lt"/>
                <a:ea typeface="Tahoma (Body)"/>
                <a:cs typeface="+mn-cs"/>
              </a:defRPr>
            </a:lvl3pPr>
            <a:lvl4pPr marL="1600200" indent="-228600" algn="r" rtl="1" eaLnBrk="0" fontAlgn="base" hangingPunct="0">
              <a:spcBef>
                <a:spcPct val="20000"/>
              </a:spcBef>
              <a:spcAft>
                <a:spcPct val="0"/>
              </a:spcAft>
              <a:buChar char="–"/>
              <a:defRPr sz="2000">
                <a:solidFill>
                  <a:schemeClr val="tx1"/>
                </a:solidFill>
                <a:latin typeface="+mn-lt"/>
                <a:ea typeface="Tahoma (Body)"/>
                <a:cs typeface="+mn-cs"/>
              </a:defRPr>
            </a:lvl4pPr>
            <a:lvl5pPr marL="2057400" indent="-228600" algn="r" rtl="1" eaLnBrk="0" fontAlgn="base" hangingPunct="0">
              <a:spcBef>
                <a:spcPct val="20000"/>
              </a:spcBef>
              <a:spcAft>
                <a:spcPct val="0"/>
              </a:spcAft>
              <a:buChar char="»"/>
              <a:defRPr sz="2000">
                <a:solidFill>
                  <a:schemeClr val="tx1"/>
                </a:solidFill>
                <a:latin typeface="+mn-lt"/>
                <a:ea typeface="Tahoma (Body)"/>
                <a:cs typeface="+mn-cs"/>
              </a:defRPr>
            </a:lvl5pPr>
            <a:lvl6pPr marL="2514600" indent="-228600" algn="r" rtl="1" eaLnBrk="1" fontAlgn="base" hangingPunct="1">
              <a:spcBef>
                <a:spcPct val="20000"/>
              </a:spcBef>
              <a:spcAft>
                <a:spcPct val="0"/>
              </a:spcAft>
              <a:buChar char="»"/>
              <a:defRPr sz="2000">
                <a:solidFill>
                  <a:schemeClr val="tx1"/>
                </a:solidFill>
                <a:latin typeface="+mn-lt"/>
                <a:cs typeface="+mn-cs"/>
              </a:defRPr>
            </a:lvl6pPr>
            <a:lvl7pPr marL="2971800" indent="-228600" algn="r" rtl="1" eaLnBrk="1" fontAlgn="base" hangingPunct="1">
              <a:spcBef>
                <a:spcPct val="20000"/>
              </a:spcBef>
              <a:spcAft>
                <a:spcPct val="0"/>
              </a:spcAft>
              <a:buChar char="»"/>
              <a:defRPr sz="2000">
                <a:solidFill>
                  <a:schemeClr val="tx1"/>
                </a:solidFill>
                <a:latin typeface="+mn-lt"/>
                <a:cs typeface="+mn-cs"/>
              </a:defRPr>
            </a:lvl7pPr>
            <a:lvl8pPr marL="3429000" indent="-228600" algn="r" rtl="1" eaLnBrk="1" fontAlgn="base" hangingPunct="1">
              <a:spcBef>
                <a:spcPct val="20000"/>
              </a:spcBef>
              <a:spcAft>
                <a:spcPct val="0"/>
              </a:spcAft>
              <a:buChar char="»"/>
              <a:defRPr sz="2000">
                <a:solidFill>
                  <a:schemeClr val="tx1"/>
                </a:solidFill>
                <a:latin typeface="+mn-lt"/>
                <a:cs typeface="+mn-cs"/>
              </a:defRPr>
            </a:lvl8pPr>
            <a:lvl9pPr marL="3886200" indent="-228600" algn="r" rtl="1" eaLnBrk="1" fontAlgn="base" hangingPunct="1">
              <a:spcBef>
                <a:spcPct val="20000"/>
              </a:spcBef>
              <a:spcAft>
                <a:spcPct val="0"/>
              </a:spcAft>
              <a:buChar char="»"/>
              <a:defRPr sz="2000">
                <a:solidFill>
                  <a:schemeClr val="tx1"/>
                </a:solidFill>
                <a:latin typeface="+mn-lt"/>
                <a:cs typeface="+mn-cs"/>
              </a:defRPr>
            </a:lvl9pPr>
          </a:lstStyle>
          <a:p>
            <a:pPr eaLnBrk="1" hangingPunct="1">
              <a:buFont typeface="Wingdings" pitchFamily="2" charset="2"/>
              <a:buNone/>
              <a:defRPr/>
            </a:pPr>
            <a:r>
              <a:rPr lang="he-IL" sz="2800" kern="0" dirty="0" smtClean="0">
                <a:latin typeface="Calibri" panose="020F0502020204030204" pitchFamily="34" charset="0"/>
                <a:cs typeface="Calibri" panose="020F0502020204030204" pitchFamily="34" charset="0"/>
              </a:rPr>
              <a:t>בשיעור הבא נלמד על משקף תנודות</a:t>
            </a:r>
            <a:endParaRPr lang="en-US" sz="2800" kern="0" dirty="0" smtClean="0">
              <a:latin typeface="Calibri" panose="020F0502020204030204" pitchFamily="34" charset="0"/>
              <a:cs typeface="Calibri" panose="020F0502020204030204" pitchFamily="34" charset="0"/>
            </a:endParaRPr>
          </a:p>
        </p:txBody>
      </p:sp>
      <p:sp>
        <p:nvSpPr>
          <p:cNvPr id="8" name="TextBox 7"/>
          <p:cNvSpPr txBox="1"/>
          <p:nvPr/>
        </p:nvSpPr>
        <p:spPr>
          <a:xfrm>
            <a:off x="3607605" y="3048950"/>
            <a:ext cx="6577013" cy="400110"/>
          </a:xfrm>
          <a:prstGeom prst="rect">
            <a:avLst/>
          </a:prstGeom>
          <a:noFill/>
        </p:spPr>
        <p:txBody>
          <a:bodyPr rtlCol="1">
            <a:spAutoFit/>
          </a:bodyPr>
          <a:lstStyle/>
          <a:p>
            <a:pPr>
              <a:defRPr/>
            </a:pPr>
            <a:r>
              <a:rPr lang="he-IL" sz="2000" dirty="0" smtClean="0">
                <a:latin typeface="Calibri" panose="020F0502020204030204" pitchFamily="34" charset="0"/>
                <a:cs typeface="Calibri" panose="020F0502020204030204" pitchFamily="34" charset="0"/>
              </a:rPr>
              <a:t>ספק </a:t>
            </a:r>
            <a:r>
              <a:rPr lang="he-IL" sz="2000" dirty="0">
                <a:latin typeface="Calibri" panose="020F0502020204030204" pitchFamily="34" charset="0"/>
                <a:cs typeface="Calibri" panose="020F0502020204030204" pitchFamily="34" charset="0"/>
              </a:rPr>
              <a:t>הכוח </a:t>
            </a:r>
            <a:r>
              <a:rPr lang="en-US" sz="2000" dirty="0">
                <a:latin typeface="Calibri" panose="020F0502020204030204" pitchFamily="34" charset="0"/>
                <a:cs typeface="Calibri" panose="020F0502020204030204" pitchFamily="34" charset="0"/>
              </a:rPr>
              <a:t>SR3610</a:t>
            </a:r>
            <a:r>
              <a:rPr lang="he-IL" sz="2000" dirty="0">
                <a:latin typeface="Calibri" panose="020F0502020204030204" pitchFamily="34" charset="0"/>
                <a:cs typeface="Calibri" panose="020F0502020204030204" pitchFamily="34" charset="0"/>
              </a:rPr>
              <a:t> מספק עד </a:t>
            </a:r>
            <a:r>
              <a:rPr lang="en-US" sz="2000" dirty="0">
                <a:latin typeface="Calibri" panose="020F0502020204030204" pitchFamily="34" charset="0"/>
                <a:cs typeface="Calibri" panose="020F0502020204030204" pitchFamily="34" charset="0"/>
              </a:rPr>
              <a:t>V</a:t>
            </a:r>
            <a:r>
              <a:rPr lang="he-IL" sz="2000" dirty="0">
                <a:latin typeface="Calibri" panose="020F0502020204030204" pitchFamily="34" charset="0"/>
                <a:cs typeface="Calibri" panose="020F0502020204030204" pitchFamily="34" charset="0"/>
              </a:rPr>
              <a:t>36 ו- </a:t>
            </a:r>
            <a:r>
              <a:rPr lang="en-US" sz="2000" dirty="0">
                <a:latin typeface="Calibri" panose="020F0502020204030204" pitchFamily="34" charset="0"/>
                <a:cs typeface="Calibri" panose="020F0502020204030204" pitchFamily="34" charset="0"/>
              </a:rPr>
              <a:t>A</a:t>
            </a:r>
            <a:r>
              <a:rPr lang="he-IL" sz="2000" dirty="0">
                <a:latin typeface="Calibri" panose="020F0502020204030204" pitchFamily="34" charset="0"/>
                <a:cs typeface="Calibri" panose="020F0502020204030204" pitchFamily="34" charset="0"/>
              </a:rPr>
              <a:t>10.</a:t>
            </a:r>
          </a:p>
        </p:txBody>
      </p:sp>
      <p:sp>
        <p:nvSpPr>
          <p:cNvPr id="9" name="TextBox 8"/>
          <p:cNvSpPr txBox="1"/>
          <p:nvPr/>
        </p:nvSpPr>
        <p:spPr>
          <a:xfrm>
            <a:off x="3607605" y="3848905"/>
            <a:ext cx="6577013" cy="707886"/>
          </a:xfrm>
          <a:prstGeom prst="rect">
            <a:avLst/>
          </a:prstGeom>
          <a:noFill/>
        </p:spPr>
        <p:txBody>
          <a:bodyPr rtlCol="1">
            <a:spAutoFit/>
          </a:bodyPr>
          <a:lstStyle/>
          <a:p>
            <a:pPr>
              <a:defRPr/>
            </a:pPr>
            <a:r>
              <a:rPr lang="he-IL" sz="2000" dirty="0" smtClean="0">
                <a:latin typeface="Calibri" panose="020F0502020204030204" pitchFamily="34" charset="0"/>
                <a:cs typeface="Calibri" panose="020F0502020204030204" pitchFamily="34" charset="0"/>
              </a:rPr>
              <a:t>אין </a:t>
            </a:r>
            <a:r>
              <a:rPr lang="he-IL" sz="2000" dirty="0">
                <a:latin typeface="Calibri" panose="020F0502020204030204" pitchFamily="34" charset="0"/>
                <a:cs typeface="Calibri" panose="020F0502020204030204" pitchFamily="34" charset="0"/>
              </a:rPr>
              <a:t>לחבר מוליכים כאשר דלוק, יש להגביל זרם לפני הספקת מתח,  יש לבדוק שמישות. </a:t>
            </a:r>
          </a:p>
        </p:txBody>
      </p:sp>
      <p:sp>
        <p:nvSpPr>
          <p:cNvPr id="10" name="TextBox 9"/>
          <p:cNvSpPr txBox="1"/>
          <p:nvPr/>
        </p:nvSpPr>
        <p:spPr>
          <a:xfrm>
            <a:off x="3607604" y="4784692"/>
            <a:ext cx="6577013" cy="400110"/>
          </a:xfrm>
          <a:prstGeom prst="rect">
            <a:avLst/>
          </a:prstGeom>
          <a:noFill/>
        </p:spPr>
        <p:txBody>
          <a:bodyPr rtlCol="1">
            <a:spAutoFit/>
          </a:bodyPr>
          <a:lstStyle/>
          <a:p>
            <a:pPr>
              <a:defRPr/>
            </a:pPr>
            <a:r>
              <a:rPr lang="en-US" sz="2000" dirty="0" smtClean="0">
                <a:latin typeface="Calibri" panose="020F0502020204030204" pitchFamily="34" charset="0"/>
                <a:cs typeface="Calibri" panose="020F0502020204030204" pitchFamily="34" charset="0"/>
              </a:rPr>
              <a:t>Push </a:t>
            </a:r>
            <a:r>
              <a:rPr lang="en-US" sz="2000" dirty="0">
                <a:latin typeface="Calibri" panose="020F0502020204030204" pitchFamily="34" charset="0"/>
                <a:cs typeface="Calibri" panose="020F0502020204030204" pitchFamily="34" charset="0"/>
              </a:rPr>
              <a:t>to </a:t>
            </a:r>
            <a:r>
              <a:rPr lang="en-US" sz="2000" dirty="0" smtClean="0">
                <a:latin typeface="Calibri" panose="020F0502020204030204" pitchFamily="34" charset="0"/>
                <a:cs typeface="Calibri" panose="020F0502020204030204" pitchFamily="34" charset="0"/>
              </a:rPr>
              <a:t>Short</a:t>
            </a:r>
            <a:endParaRPr lang="he-IL" sz="2000" dirty="0">
              <a:latin typeface="Calibri" panose="020F0502020204030204" pitchFamily="34" charset="0"/>
              <a:cs typeface="Calibri" panose="020F0502020204030204" pitchFamily="34" charset="0"/>
            </a:endParaRPr>
          </a:p>
        </p:txBody>
      </p:sp>
      <p:sp>
        <p:nvSpPr>
          <p:cNvPr id="12" name="TextBox 11"/>
          <p:cNvSpPr txBox="1"/>
          <p:nvPr/>
        </p:nvSpPr>
        <p:spPr>
          <a:xfrm>
            <a:off x="4124584" y="277378"/>
            <a:ext cx="6306065" cy="707886"/>
          </a:xfrm>
          <a:prstGeom prst="rect">
            <a:avLst/>
          </a:prstGeom>
          <a:noFill/>
        </p:spPr>
        <p:txBody>
          <a:bodyPr wrap="square" rtlCol="1">
            <a:spAutoFit/>
          </a:bodyPr>
          <a:lstStyle/>
          <a:p>
            <a:r>
              <a:rPr lang="he-IL" sz="4000" b="1" smtClean="0">
                <a:latin typeface="Calibri" panose="020F0502020204030204" pitchFamily="34" charset="0"/>
                <a:cs typeface="Calibri" panose="020F0502020204030204" pitchFamily="34" charset="0"/>
              </a:rPr>
              <a:t>סיכום סופי</a:t>
            </a:r>
            <a:endParaRPr lang="he-IL" sz="4000" b="1" dirty="0">
              <a:latin typeface="Calibri" panose="020F0502020204030204" pitchFamily="34" charset="0"/>
              <a:cs typeface="Calibri" panose="020F0502020204030204" pitchFamily="34" charset="0"/>
            </a:endParaRPr>
          </a:p>
        </p:txBody>
      </p:sp>
      <p:sp>
        <p:nvSpPr>
          <p:cNvPr id="13" name="Rectangle 3"/>
          <p:cNvSpPr txBox="1">
            <a:spLocks noChangeArrowheads="1"/>
          </p:cNvSpPr>
          <p:nvPr/>
        </p:nvSpPr>
        <p:spPr bwMode="auto">
          <a:xfrm>
            <a:off x="3128181" y="1327701"/>
            <a:ext cx="7056437" cy="11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buFontTx/>
              <a:buNone/>
            </a:pPr>
            <a:r>
              <a:rPr lang="he-IL" altLang="he-IL" sz="2800" dirty="0" smtClean="0">
                <a:solidFill>
                  <a:schemeClr val="tx1"/>
                </a:solidFill>
                <a:latin typeface="Calibri" panose="020F0502020204030204" pitchFamily="34" charset="0"/>
                <a:cs typeface="Calibri" panose="020F0502020204030204" pitchFamily="34" charset="0"/>
              </a:rPr>
              <a:t>בשיעור זה הכרנו את תפקידו של ספק כוח, את אופן השימוש והחיבור והבנו את ארבעת אמצעי הזהירות בשימוש בספק הכוח.</a:t>
            </a:r>
          </a:p>
        </p:txBody>
      </p:sp>
    </p:spTree>
    <p:extLst>
      <p:ext uri="{BB962C8B-B14F-4D97-AF65-F5344CB8AC3E}">
        <p14:creationId xmlns:p14="http://schemas.microsoft.com/office/powerpoint/2010/main" val="415486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anim calcmode="lin" valueType="num">
                                      <p:cBhvr>
                                        <p:cTn id="12" dur="1000" fill="hold"/>
                                        <p:tgtEl>
                                          <p:spTgt spid="4"/>
                                        </p:tgtEl>
                                        <p:attrNameLst>
                                          <p:attrName>ppt_x</p:attrName>
                                        </p:attrNameLst>
                                      </p:cBhvr>
                                      <p:tavLst>
                                        <p:tav tm="0">
                                          <p:val>
                                            <p:strVal val="#ppt_x"/>
                                          </p:val>
                                        </p:tav>
                                        <p:tav tm="100000">
                                          <p:val>
                                            <p:strVal val="#ppt_x"/>
                                          </p:val>
                                        </p:tav>
                                      </p:tavLst>
                                    </p:anim>
                                    <p:anim calcmode="lin" valueType="num">
                                      <p:cBhvr>
                                        <p:cTn id="1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1000"/>
                                        <p:tgtEl>
                                          <p:spTgt spid="8"/>
                                        </p:tgtEl>
                                      </p:cBhvr>
                                    </p:animEffect>
                                    <p:anim calcmode="lin" valueType="num">
                                      <p:cBhvr>
                                        <p:cTn id="19" dur="1000" fill="hold"/>
                                        <p:tgtEl>
                                          <p:spTgt spid="8"/>
                                        </p:tgtEl>
                                        <p:attrNameLst>
                                          <p:attrName>ppt_x</p:attrName>
                                        </p:attrNameLst>
                                      </p:cBhvr>
                                      <p:tavLst>
                                        <p:tav tm="0">
                                          <p:val>
                                            <p:strVal val="#ppt_x"/>
                                          </p:val>
                                        </p:tav>
                                        <p:tav tm="100000">
                                          <p:val>
                                            <p:strVal val="#ppt_x"/>
                                          </p:val>
                                        </p:tav>
                                      </p:tavLst>
                                    </p:anim>
                                    <p:anim calcmode="lin" valueType="num">
                                      <p:cBhvr>
                                        <p:cTn id="2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1000"/>
                                        <p:tgtEl>
                                          <p:spTgt spid="5"/>
                                        </p:tgtEl>
                                      </p:cBhvr>
                                    </p:animEffect>
                                    <p:anim calcmode="lin" valueType="num">
                                      <p:cBhvr>
                                        <p:cTn id="26" dur="1000" fill="hold"/>
                                        <p:tgtEl>
                                          <p:spTgt spid="5"/>
                                        </p:tgtEl>
                                        <p:attrNameLst>
                                          <p:attrName>ppt_x</p:attrName>
                                        </p:attrNameLst>
                                      </p:cBhvr>
                                      <p:tavLst>
                                        <p:tav tm="0">
                                          <p:val>
                                            <p:strVal val="#ppt_x"/>
                                          </p:val>
                                        </p:tav>
                                        <p:tav tm="100000">
                                          <p:val>
                                            <p:strVal val="#ppt_x"/>
                                          </p:val>
                                        </p:tav>
                                      </p:tavLst>
                                    </p:anim>
                                    <p:anim calcmode="lin" valueType="num">
                                      <p:cBhvr>
                                        <p:cTn id="2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fade">
                                      <p:cBhvr>
                                        <p:cTn id="39" dur="1000"/>
                                        <p:tgtEl>
                                          <p:spTgt spid="6"/>
                                        </p:tgtEl>
                                      </p:cBhvr>
                                    </p:animEffect>
                                    <p:anim calcmode="lin" valueType="num">
                                      <p:cBhvr>
                                        <p:cTn id="40" dur="1000" fill="hold"/>
                                        <p:tgtEl>
                                          <p:spTgt spid="6"/>
                                        </p:tgtEl>
                                        <p:attrNameLst>
                                          <p:attrName>ppt_x</p:attrName>
                                        </p:attrNameLst>
                                      </p:cBhvr>
                                      <p:tavLst>
                                        <p:tav tm="0">
                                          <p:val>
                                            <p:strVal val="#ppt_x"/>
                                          </p:val>
                                        </p:tav>
                                        <p:tav tm="100000">
                                          <p:val>
                                            <p:strVal val="#ppt_x"/>
                                          </p:val>
                                        </p:tav>
                                      </p:tavLst>
                                    </p:anim>
                                    <p:anim calcmode="lin" valueType="num">
                                      <p:cBhvr>
                                        <p:cTn id="4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fade">
                                      <p:cBhvr>
                                        <p:cTn id="46" dur="1000"/>
                                        <p:tgtEl>
                                          <p:spTgt spid="10"/>
                                        </p:tgtEl>
                                      </p:cBhvr>
                                    </p:animEffect>
                                    <p:anim calcmode="lin" valueType="num">
                                      <p:cBhvr>
                                        <p:cTn id="47" dur="1000" fill="hold"/>
                                        <p:tgtEl>
                                          <p:spTgt spid="10"/>
                                        </p:tgtEl>
                                        <p:attrNameLst>
                                          <p:attrName>ppt_x</p:attrName>
                                        </p:attrNameLst>
                                      </p:cBhvr>
                                      <p:tavLst>
                                        <p:tav tm="0">
                                          <p:val>
                                            <p:strVal val="#ppt_x"/>
                                          </p:val>
                                        </p:tav>
                                        <p:tav tm="100000">
                                          <p:val>
                                            <p:strVal val="#ppt_x"/>
                                          </p:val>
                                        </p:tav>
                                      </p:tavLst>
                                    </p:anim>
                                    <p:anim calcmode="lin" valueType="num">
                                      <p:cBhvr>
                                        <p:cTn id="4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תוכן עניינים</a:t>
            </a:r>
            <a:endParaRPr lang="he-IL" sz="4000" b="1" dirty="0">
              <a:latin typeface="Calibri" panose="020F0502020204030204" pitchFamily="34" charset="0"/>
              <a:cs typeface="Calibri" panose="020F0502020204030204" pitchFamily="34" charset="0"/>
            </a:endParaRPr>
          </a:p>
        </p:txBody>
      </p:sp>
      <p:sp>
        <p:nvSpPr>
          <p:cNvPr id="25" name="TextBox 24"/>
          <p:cNvSpPr txBox="1"/>
          <p:nvPr/>
        </p:nvSpPr>
        <p:spPr>
          <a:xfrm>
            <a:off x="3742037" y="1243714"/>
            <a:ext cx="6306065" cy="3416320"/>
          </a:xfrm>
          <a:prstGeom prst="rect">
            <a:avLst/>
          </a:prstGeom>
          <a:noFill/>
        </p:spPr>
        <p:txBody>
          <a:bodyPr wrap="square" rtlCol="1">
            <a:spAutoFit/>
          </a:bodyPr>
          <a:lstStyle/>
          <a:p>
            <a:pPr>
              <a:lnSpc>
                <a:spcPct val="150000"/>
              </a:lnSpc>
            </a:pPr>
            <a:r>
              <a:rPr lang="he-IL" sz="2400" dirty="0" smtClean="0">
                <a:latin typeface="Calibri" panose="020F0502020204030204" pitchFamily="34" charset="0"/>
                <a:cs typeface="Calibri" panose="020F0502020204030204" pitchFamily="34" charset="0"/>
              </a:rPr>
              <a:t>נושא 1 – תפקיד</a:t>
            </a:r>
          </a:p>
          <a:p>
            <a:pPr>
              <a:lnSpc>
                <a:spcPct val="150000"/>
              </a:lnSpc>
            </a:pPr>
            <a:r>
              <a:rPr lang="he-IL" sz="2400" dirty="0" smtClean="0">
                <a:latin typeface="Calibri" panose="020F0502020204030204" pitchFamily="34" charset="0"/>
                <a:cs typeface="Calibri" panose="020F0502020204030204" pitchFamily="34" charset="0"/>
              </a:rPr>
              <a:t>נושא 2 – תפעול</a:t>
            </a:r>
          </a:p>
          <a:p>
            <a:pPr>
              <a:lnSpc>
                <a:spcPct val="150000"/>
              </a:lnSpc>
            </a:pPr>
            <a:r>
              <a:rPr lang="he-IL" sz="2400" dirty="0" smtClean="0">
                <a:latin typeface="Calibri" panose="020F0502020204030204" pitchFamily="34" charset="0"/>
                <a:cs typeface="Calibri" panose="020F0502020204030204" pitchFamily="34" charset="0"/>
              </a:rPr>
              <a:t>נושא 3 – אופן החיבור</a:t>
            </a:r>
          </a:p>
          <a:p>
            <a:pPr>
              <a:lnSpc>
                <a:spcPct val="150000"/>
              </a:lnSpc>
            </a:pPr>
            <a:r>
              <a:rPr lang="he-IL" sz="2400" dirty="0" smtClean="0">
                <a:latin typeface="Calibri" panose="020F0502020204030204" pitchFamily="34" charset="0"/>
                <a:cs typeface="Calibri" panose="020F0502020204030204" pitchFamily="34" charset="0"/>
              </a:rPr>
              <a:t>נושא 4 – אמצעי זהירות</a:t>
            </a:r>
          </a:p>
          <a:p>
            <a:pPr>
              <a:lnSpc>
                <a:spcPct val="150000"/>
              </a:lnSpc>
            </a:pPr>
            <a:r>
              <a:rPr lang="he-IL" sz="2400" dirty="0">
                <a:latin typeface="Calibri" panose="020F0502020204030204" pitchFamily="34" charset="0"/>
                <a:cs typeface="Calibri" panose="020F0502020204030204" pitchFamily="34" charset="0"/>
                <a:hlinkClick r:id="rId3"/>
              </a:rPr>
              <a:t>לומדת </a:t>
            </a:r>
            <a:r>
              <a:rPr lang="he-IL" sz="2400" dirty="0" err="1">
                <a:latin typeface="Calibri" panose="020F0502020204030204" pitchFamily="34" charset="0"/>
                <a:cs typeface="Calibri" panose="020F0502020204030204" pitchFamily="34" charset="0"/>
                <a:hlinkClick r:id="rId3"/>
              </a:rPr>
              <a:t>צב"ד</a:t>
            </a:r>
            <a:endParaRPr lang="he-IL" sz="2400">
              <a:latin typeface="Calibri" panose="020F0502020204030204" pitchFamily="34" charset="0"/>
              <a:cs typeface="Calibri" panose="020F0502020204030204" pitchFamily="34" charset="0"/>
            </a:endParaRPr>
          </a:p>
          <a:p>
            <a:pPr>
              <a:lnSpc>
                <a:spcPct val="150000"/>
              </a:lnSpc>
            </a:pPr>
            <a:endParaRPr lang="he-IL" sz="24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66670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תפקיד</a:t>
            </a:r>
            <a:endParaRPr lang="he-IL" sz="4000" b="1" dirty="0">
              <a:latin typeface="Calibri" panose="020F0502020204030204" pitchFamily="34" charset="0"/>
              <a:cs typeface="Calibri" panose="020F0502020204030204" pitchFamily="34" charset="0"/>
            </a:endParaRPr>
          </a:p>
        </p:txBody>
      </p:sp>
      <p:sp>
        <p:nvSpPr>
          <p:cNvPr id="25" name="TextBox 24"/>
          <p:cNvSpPr txBox="1"/>
          <p:nvPr/>
        </p:nvSpPr>
        <p:spPr>
          <a:xfrm>
            <a:off x="3840891" y="1169574"/>
            <a:ext cx="6306065" cy="2400657"/>
          </a:xfrm>
          <a:prstGeom prst="rect">
            <a:avLst/>
          </a:prstGeom>
          <a:noFill/>
        </p:spPr>
        <p:txBody>
          <a:bodyPr wrap="square" rtlCol="1">
            <a:spAutoFit/>
          </a:bodyPr>
          <a:lstStyle/>
          <a:p>
            <a:pPr>
              <a:lnSpc>
                <a:spcPct val="150000"/>
              </a:lnSpc>
            </a:pPr>
            <a:r>
              <a:rPr lang="he-IL" sz="2800" b="1" u="sng" dirty="0" smtClean="0">
                <a:latin typeface="Calibri" panose="020F0502020204030204" pitchFamily="34" charset="0"/>
                <a:cs typeface="Calibri" panose="020F0502020204030204" pitchFamily="34" charset="0"/>
              </a:rPr>
              <a:t>הגדרה</a:t>
            </a:r>
            <a:r>
              <a:rPr lang="he-IL" sz="2800" b="1" u="sng" dirty="0">
                <a:latin typeface="Calibri" panose="020F0502020204030204" pitchFamily="34" charset="0"/>
                <a:cs typeface="Calibri" panose="020F0502020204030204" pitchFamily="34" charset="0"/>
              </a:rPr>
              <a:t>:</a:t>
            </a:r>
          </a:p>
          <a:p>
            <a:pPr>
              <a:defRPr/>
            </a:pPr>
            <a:r>
              <a:rPr lang="he-IL" sz="2400" dirty="0">
                <a:latin typeface="Calibri" panose="020F0502020204030204" pitchFamily="34" charset="0"/>
                <a:cs typeface="Calibri" panose="020F0502020204030204" pitchFamily="34" charset="0"/>
              </a:rPr>
              <a:t>ספק כוח, </a:t>
            </a:r>
            <a:r>
              <a:rPr lang="en-US" sz="2400" dirty="0">
                <a:latin typeface="Calibri" panose="020F0502020204030204" pitchFamily="34" charset="0"/>
                <a:cs typeface="Calibri" panose="020F0502020204030204" pitchFamily="34" charset="0"/>
              </a:rPr>
              <a:t>POWER SUPLLY</a:t>
            </a:r>
            <a:r>
              <a:rPr lang="he-IL" sz="2400" dirty="0">
                <a:latin typeface="Calibri" panose="020F0502020204030204" pitchFamily="34" charset="0"/>
                <a:cs typeface="Calibri" panose="020F0502020204030204" pitchFamily="34" charset="0"/>
              </a:rPr>
              <a:t>.</a:t>
            </a:r>
          </a:p>
          <a:p>
            <a:pPr>
              <a:defRPr/>
            </a:pPr>
            <a:r>
              <a:rPr lang="he-IL" sz="2400" dirty="0">
                <a:latin typeface="Calibri" panose="020F0502020204030204" pitchFamily="34" charset="0"/>
                <a:cs typeface="Calibri" panose="020F0502020204030204" pitchFamily="34" charset="0"/>
              </a:rPr>
              <a:t>מכשיר אלקטרוני, חלק מציוד בדיקה, שתפקידו לספק מתח ישר </a:t>
            </a:r>
            <a:r>
              <a:rPr lang="en-US" sz="2400" dirty="0">
                <a:latin typeface="Calibri" panose="020F0502020204030204" pitchFamily="34" charset="0"/>
                <a:cs typeface="Calibri" panose="020F0502020204030204" pitchFamily="34" charset="0"/>
              </a:rPr>
              <a:t>DC</a:t>
            </a:r>
            <a:endParaRPr lang="he-IL" sz="2400" dirty="0">
              <a:latin typeface="Calibri" panose="020F0502020204030204" pitchFamily="34" charset="0"/>
              <a:cs typeface="Calibri" panose="020F0502020204030204" pitchFamily="34" charset="0"/>
            </a:endParaRPr>
          </a:p>
          <a:p>
            <a:pPr>
              <a:lnSpc>
                <a:spcPct val="150000"/>
              </a:lnSpc>
            </a:pPr>
            <a:endParaRPr lang="he-IL" sz="2400" dirty="0">
              <a:latin typeface="Calibri" panose="020F0502020204030204" pitchFamily="34" charset="0"/>
              <a:cs typeface="Calibri" panose="020F0502020204030204" pitchFamily="34" charset="0"/>
            </a:endParaRPr>
          </a:p>
        </p:txBody>
      </p:sp>
      <p:pic>
        <p:nvPicPr>
          <p:cNvPr id="1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98004" y="2840940"/>
            <a:ext cx="4105016" cy="3079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מלבן מעוגל 4"/>
          <p:cNvSpPr/>
          <p:nvPr/>
        </p:nvSpPr>
        <p:spPr>
          <a:xfrm>
            <a:off x="10551245" y="1475816"/>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6" name="מלבן מעוגל 5"/>
          <p:cNvSpPr/>
          <p:nvPr/>
        </p:nvSpPr>
        <p:spPr>
          <a:xfrm>
            <a:off x="10551245" y="233316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7" name="מלבן מעוגל 6"/>
          <p:cNvSpPr/>
          <p:nvPr/>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8" name="מלבן מעוגל 7"/>
          <p:cNvSpPr/>
          <p:nvPr/>
        </p:nvSpPr>
        <p:spPr>
          <a:xfrm>
            <a:off x="10551245" y="190445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62757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anim calcmode="lin" valueType="num">
                                      <p:cBhvr>
                                        <p:cTn id="13" dur="1000" fill="hold"/>
                                        <p:tgtEl>
                                          <p:spTgt spid="25"/>
                                        </p:tgtEl>
                                        <p:attrNameLst>
                                          <p:attrName>ppt_x</p:attrName>
                                        </p:attrNameLst>
                                      </p:cBhvr>
                                      <p:tavLst>
                                        <p:tav tm="0">
                                          <p:val>
                                            <p:strVal val="#ppt_x"/>
                                          </p:val>
                                        </p:tav>
                                        <p:tav tm="100000">
                                          <p:val>
                                            <p:strVal val="#ppt_x"/>
                                          </p:val>
                                        </p:tav>
                                      </p:tavLst>
                                    </p:anim>
                                    <p:anim calcmode="lin" valueType="num">
                                      <p:cBhvr>
                                        <p:cTn id="14"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תפקיד</a:t>
            </a:r>
            <a:endParaRPr lang="he-IL" sz="4000" b="1" dirty="0">
              <a:latin typeface="Calibri" panose="020F0502020204030204" pitchFamily="34" charset="0"/>
              <a:cs typeface="Calibri" panose="020F0502020204030204" pitchFamily="34" charset="0"/>
            </a:endParaRPr>
          </a:p>
        </p:txBody>
      </p:sp>
      <p:sp>
        <p:nvSpPr>
          <p:cNvPr id="5" name="מלבן 4"/>
          <p:cNvSpPr/>
          <p:nvPr/>
        </p:nvSpPr>
        <p:spPr>
          <a:xfrm>
            <a:off x="4124584" y="1358789"/>
            <a:ext cx="6096000" cy="1938992"/>
          </a:xfrm>
          <a:prstGeom prst="rect">
            <a:avLst/>
          </a:prstGeom>
        </p:spPr>
        <p:txBody>
          <a:bodyPr>
            <a:spAutoFit/>
          </a:bodyPr>
          <a:lstStyle/>
          <a:p>
            <a:pPr>
              <a:defRPr/>
            </a:pPr>
            <a:r>
              <a:rPr lang="he-IL" sz="2400" dirty="0" smtClean="0">
                <a:latin typeface="Calibri" panose="020F0502020204030204" pitchFamily="34" charset="0"/>
                <a:cs typeface="Calibri" panose="020F0502020204030204" pitchFamily="34" charset="0"/>
              </a:rPr>
              <a:t>1. ממיר </a:t>
            </a:r>
            <a:r>
              <a:rPr lang="he-IL" sz="2400" dirty="0">
                <a:latin typeface="Calibri" panose="020F0502020204030204" pitchFamily="34" charset="0"/>
                <a:cs typeface="Calibri" panose="020F0502020204030204" pitchFamily="34" charset="0"/>
              </a:rPr>
              <a:t>מתח הרשת (</a:t>
            </a:r>
            <a:r>
              <a:rPr lang="en-US" sz="2400" dirty="0">
                <a:latin typeface="Calibri" panose="020F0502020204030204" pitchFamily="34" charset="0"/>
                <a:cs typeface="Calibri" panose="020F0502020204030204" pitchFamily="34" charset="0"/>
              </a:rPr>
              <a:t>AC</a:t>
            </a:r>
            <a:r>
              <a:rPr lang="he-IL" sz="2400" dirty="0">
                <a:latin typeface="Calibri" panose="020F0502020204030204" pitchFamily="34" charset="0"/>
                <a:cs typeface="Calibri" panose="020F0502020204030204" pitchFamily="34" charset="0"/>
              </a:rPr>
              <a:t>) למתח ישר (</a:t>
            </a:r>
            <a:r>
              <a:rPr lang="en-US" sz="2400" dirty="0">
                <a:latin typeface="Calibri" panose="020F0502020204030204" pitchFamily="34" charset="0"/>
                <a:cs typeface="Calibri" panose="020F0502020204030204" pitchFamily="34" charset="0"/>
              </a:rPr>
              <a:t>DC</a:t>
            </a:r>
            <a:r>
              <a:rPr lang="he-IL" sz="2400" dirty="0">
                <a:latin typeface="Calibri" panose="020F0502020204030204" pitchFamily="34" charset="0"/>
                <a:cs typeface="Calibri" panose="020F0502020204030204" pitchFamily="34" charset="0"/>
              </a:rPr>
              <a:t>)</a:t>
            </a:r>
          </a:p>
          <a:p>
            <a:pPr indent="-609600">
              <a:defRPr/>
            </a:pPr>
            <a:endParaRPr lang="he-IL" sz="2400" dirty="0">
              <a:latin typeface="Calibri" panose="020F0502020204030204" pitchFamily="34" charset="0"/>
              <a:cs typeface="Calibri" panose="020F0502020204030204" pitchFamily="34" charset="0"/>
            </a:endParaRPr>
          </a:p>
          <a:p>
            <a:pPr indent="-609600">
              <a:defRPr/>
            </a:pPr>
            <a:r>
              <a:rPr lang="he-IL" sz="2400" dirty="0" smtClean="0">
                <a:latin typeface="Calibri" panose="020F0502020204030204" pitchFamily="34" charset="0"/>
                <a:cs typeface="Calibri" panose="020F0502020204030204" pitchFamily="34" charset="0"/>
              </a:rPr>
              <a:t>2. משנה </a:t>
            </a:r>
            <a:r>
              <a:rPr lang="he-IL" sz="2400" dirty="0">
                <a:latin typeface="Calibri" panose="020F0502020204030204" pitchFamily="34" charset="0"/>
                <a:cs typeface="Calibri" panose="020F0502020204030204" pitchFamily="34" charset="0"/>
              </a:rPr>
              <a:t>את מתחי היציאה לפי הדרישה</a:t>
            </a:r>
          </a:p>
          <a:p>
            <a:pPr indent="-609600">
              <a:defRPr/>
            </a:pPr>
            <a:endParaRPr lang="he-IL" sz="2400" dirty="0">
              <a:latin typeface="Calibri" panose="020F0502020204030204" pitchFamily="34" charset="0"/>
              <a:cs typeface="Calibri" panose="020F0502020204030204" pitchFamily="34" charset="0"/>
            </a:endParaRPr>
          </a:p>
          <a:p>
            <a:pPr indent="-609600">
              <a:defRPr/>
            </a:pPr>
            <a:r>
              <a:rPr lang="he-IL" sz="2400" dirty="0" smtClean="0">
                <a:latin typeface="Calibri" panose="020F0502020204030204" pitchFamily="34" charset="0"/>
                <a:cs typeface="Calibri" panose="020F0502020204030204" pitchFamily="34" charset="0"/>
              </a:rPr>
              <a:t>3. מגביל </a:t>
            </a:r>
            <a:r>
              <a:rPr lang="he-IL" sz="2400" dirty="0">
                <a:latin typeface="Calibri" panose="020F0502020204030204" pitchFamily="34" charset="0"/>
                <a:cs typeface="Calibri" panose="020F0502020204030204" pitchFamily="34" charset="0"/>
              </a:rPr>
              <a:t>את זרם היציאה המקסימאלי</a:t>
            </a:r>
            <a:endParaRPr lang="en-US" sz="2400" dirty="0">
              <a:latin typeface="Calibri" panose="020F0502020204030204" pitchFamily="34" charset="0"/>
              <a:cs typeface="Calibri" panose="020F0502020204030204" pitchFamily="34" charset="0"/>
            </a:endParaRPr>
          </a:p>
        </p:txBody>
      </p:sp>
      <p:sp>
        <p:nvSpPr>
          <p:cNvPr id="6" name="מלבן מעוגל 5"/>
          <p:cNvSpPr/>
          <p:nvPr/>
        </p:nvSpPr>
        <p:spPr>
          <a:xfrm>
            <a:off x="10551245" y="1475816"/>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7" name="מלבן מעוגל 6"/>
          <p:cNvSpPr/>
          <p:nvPr/>
        </p:nvSpPr>
        <p:spPr>
          <a:xfrm>
            <a:off x="10551245" y="233316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8" name="מלבן מעוגל 7"/>
          <p:cNvSpPr/>
          <p:nvPr/>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9" name="מלבן מעוגל 8"/>
          <p:cNvSpPr/>
          <p:nvPr/>
        </p:nvSpPr>
        <p:spPr>
          <a:xfrm>
            <a:off x="10551245" y="190445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0372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סיכום ביניים</a:t>
            </a:r>
            <a:endParaRPr lang="he-IL" sz="4000" b="1" dirty="0">
              <a:latin typeface="Calibri" panose="020F0502020204030204" pitchFamily="34" charset="0"/>
              <a:cs typeface="Calibri" panose="020F0502020204030204" pitchFamily="34" charset="0"/>
            </a:endParaRPr>
          </a:p>
        </p:txBody>
      </p:sp>
      <p:sp>
        <p:nvSpPr>
          <p:cNvPr id="10" name="Rectangle 5"/>
          <p:cNvSpPr txBox="1">
            <a:spLocks noChangeArrowheads="1"/>
          </p:cNvSpPr>
          <p:nvPr/>
        </p:nvSpPr>
        <p:spPr bwMode="auto">
          <a:xfrm>
            <a:off x="3632498" y="1332121"/>
            <a:ext cx="65627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spcBef>
                <a:spcPct val="0"/>
              </a:spcBef>
              <a:buFont typeface="Wingdings" pitchFamily="2" charset="2"/>
              <a:buNone/>
            </a:pPr>
            <a:r>
              <a:rPr lang="he-IL" altLang="he-IL" sz="2800" dirty="0">
                <a:solidFill>
                  <a:schemeClr val="tx1"/>
                </a:solidFill>
                <a:latin typeface="Calibri" panose="020F0502020204030204" pitchFamily="34" charset="0"/>
                <a:cs typeface="Calibri" panose="020F0502020204030204" pitchFamily="34" charset="0"/>
              </a:rPr>
              <a:t>עד כה הכרנו את תפקיד ספק הכוח</a:t>
            </a:r>
            <a:endParaRPr lang="en-US" altLang="he-IL" sz="2800" dirty="0">
              <a:solidFill>
                <a:schemeClr val="tx1"/>
              </a:solidFill>
              <a:latin typeface="Calibri" panose="020F0502020204030204" pitchFamily="34" charset="0"/>
              <a:cs typeface="Calibri" panose="020F0502020204030204" pitchFamily="34" charset="0"/>
            </a:endParaRPr>
          </a:p>
        </p:txBody>
      </p:sp>
      <p:sp>
        <p:nvSpPr>
          <p:cNvPr id="11" name="TextBox 10"/>
          <p:cNvSpPr txBox="1"/>
          <p:nvPr/>
        </p:nvSpPr>
        <p:spPr>
          <a:xfrm>
            <a:off x="3632498" y="2021955"/>
            <a:ext cx="6543675" cy="461665"/>
          </a:xfrm>
          <a:prstGeom prst="rect">
            <a:avLst/>
          </a:prstGeom>
        </p:spPr>
        <p:txBody>
          <a:bodyPr rtlCol="1">
            <a:spAutoFit/>
          </a:bodyPr>
          <a:lstStyle/>
          <a:p>
            <a:pPr>
              <a:defRPr/>
            </a:pPr>
            <a:r>
              <a:rPr lang="he-IL" sz="2400" dirty="0">
                <a:solidFill>
                  <a:srgbClr val="1D6295"/>
                </a:solidFill>
                <a:latin typeface="Calibri" panose="020F0502020204030204" pitchFamily="34" charset="0"/>
                <a:cs typeface="Calibri" panose="020F0502020204030204" pitchFamily="34" charset="0"/>
              </a:rPr>
              <a:t>מה תפקיד ספק הכוח?</a:t>
            </a:r>
          </a:p>
        </p:txBody>
      </p:sp>
      <p:sp>
        <p:nvSpPr>
          <p:cNvPr id="12" name="TextBox 11"/>
          <p:cNvSpPr txBox="1"/>
          <p:nvPr/>
        </p:nvSpPr>
        <p:spPr>
          <a:xfrm>
            <a:off x="3632498" y="3338269"/>
            <a:ext cx="6543675" cy="461665"/>
          </a:xfrm>
          <a:prstGeom prst="rect">
            <a:avLst/>
          </a:prstGeom>
        </p:spPr>
        <p:txBody>
          <a:bodyPr rtlCol="1">
            <a:spAutoFit/>
          </a:bodyPr>
          <a:lstStyle/>
          <a:p>
            <a:pPr>
              <a:defRPr/>
            </a:pPr>
            <a:r>
              <a:rPr lang="he-IL" sz="2400" dirty="0">
                <a:solidFill>
                  <a:srgbClr val="1D6295"/>
                </a:solidFill>
                <a:latin typeface="Calibri" panose="020F0502020204030204" pitchFamily="34" charset="0"/>
                <a:cs typeface="Calibri" panose="020F0502020204030204" pitchFamily="34" charset="0"/>
              </a:rPr>
              <a:t>בין אילו סוגי זרמים מבצע ספק הכוח את ההמרה?</a:t>
            </a:r>
          </a:p>
        </p:txBody>
      </p:sp>
      <p:sp>
        <p:nvSpPr>
          <p:cNvPr id="13" name="TextBox 12"/>
          <p:cNvSpPr txBox="1"/>
          <p:nvPr/>
        </p:nvSpPr>
        <p:spPr>
          <a:xfrm>
            <a:off x="3615828" y="2424536"/>
            <a:ext cx="6577013" cy="400110"/>
          </a:xfrm>
          <a:prstGeom prst="rect">
            <a:avLst/>
          </a:prstGeom>
          <a:noFill/>
        </p:spPr>
        <p:txBody>
          <a:bodyPr rtlCol="1">
            <a:spAutoFit/>
          </a:bodyPr>
          <a:lstStyle/>
          <a:p>
            <a:pPr>
              <a:defRPr/>
            </a:pPr>
            <a:r>
              <a:rPr lang="he-IL" dirty="0" smtClean="0">
                <a:latin typeface="Calibri" panose="020F0502020204030204" pitchFamily="34" charset="0"/>
                <a:cs typeface="Calibri" panose="020F0502020204030204" pitchFamily="34" charset="0"/>
              </a:rPr>
              <a:t>לספק </a:t>
            </a:r>
            <a:r>
              <a:rPr lang="he-IL" dirty="0">
                <a:latin typeface="Calibri" panose="020F0502020204030204" pitchFamily="34" charset="0"/>
                <a:cs typeface="Calibri" panose="020F0502020204030204" pitchFamily="34" charset="0"/>
              </a:rPr>
              <a:t>מתח ישר ולהגביל את הזרם במוצא</a:t>
            </a:r>
            <a:r>
              <a:rPr lang="he-IL" sz="2000" dirty="0">
                <a:latin typeface="Calibri" panose="020F0502020204030204" pitchFamily="34" charset="0"/>
                <a:cs typeface="Calibri" panose="020F0502020204030204" pitchFamily="34" charset="0"/>
              </a:rPr>
              <a:t>.</a:t>
            </a:r>
          </a:p>
        </p:txBody>
      </p:sp>
      <p:sp>
        <p:nvSpPr>
          <p:cNvPr id="14" name="TextBox 13"/>
          <p:cNvSpPr txBox="1"/>
          <p:nvPr/>
        </p:nvSpPr>
        <p:spPr>
          <a:xfrm>
            <a:off x="3597573" y="3849125"/>
            <a:ext cx="6578600" cy="369332"/>
          </a:xfrm>
          <a:prstGeom prst="rect">
            <a:avLst/>
          </a:prstGeom>
          <a:noFill/>
        </p:spPr>
        <p:txBody>
          <a:bodyPr rtlCol="1">
            <a:spAutoFit/>
          </a:bodyPr>
          <a:lstStyle/>
          <a:p>
            <a:pPr>
              <a:defRPr/>
            </a:pPr>
            <a:r>
              <a:rPr lang="he-IL" dirty="0" smtClean="0">
                <a:latin typeface="Calibri" panose="020F0502020204030204" pitchFamily="34" charset="0"/>
                <a:cs typeface="Calibri" panose="020F0502020204030204" pitchFamily="34" charset="0"/>
              </a:rPr>
              <a:t>ממיר </a:t>
            </a:r>
            <a:r>
              <a:rPr lang="he-IL" dirty="0">
                <a:latin typeface="Calibri" panose="020F0502020204030204" pitchFamily="34" charset="0"/>
                <a:cs typeface="Calibri" panose="020F0502020204030204" pitchFamily="34" charset="0"/>
              </a:rPr>
              <a:t>מזרם חילופין לזרם ישר</a:t>
            </a:r>
          </a:p>
        </p:txBody>
      </p:sp>
      <p:sp>
        <p:nvSpPr>
          <p:cNvPr id="9" name="Rectangle 5"/>
          <p:cNvSpPr txBox="1">
            <a:spLocks noChangeArrowheads="1"/>
          </p:cNvSpPr>
          <p:nvPr/>
        </p:nvSpPr>
        <p:spPr bwMode="auto">
          <a:xfrm>
            <a:off x="3632498" y="5098646"/>
            <a:ext cx="65627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spcBef>
                <a:spcPct val="0"/>
              </a:spcBef>
              <a:buFont typeface="Wingdings" pitchFamily="2" charset="2"/>
              <a:buNone/>
            </a:pPr>
            <a:r>
              <a:rPr lang="he-IL" altLang="he-IL" sz="2800" dirty="0" smtClean="0">
                <a:solidFill>
                  <a:schemeClr val="tx1"/>
                </a:solidFill>
                <a:latin typeface="Calibri" panose="020F0502020204030204" pitchFamily="34" charset="0"/>
                <a:cs typeface="Calibri" panose="020F0502020204030204" pitchFamily="34" charset="0"/>
              </a:rPr>
              <a:t>בהמשך השיעור נלמד על תפעולו, אופן פעולתו ואמצעי זהירות.</a:t>
            </a:r>
            <a:endParaRPr lang="en-US" altLang="he-IL" sz="28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48450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anim calcmode="lin" valueType="num">
                                      <p:cBhvr>
                                        <p:cTn id="12" dur="1000" fill="hold"/>
                                        <p:tgtEl>
                                          <p:spTgt spid="11"/>
                                        </p:tgtEl>
                                        <p:attrNameLst>
                                          <p:attrName>ppt_x</p:attrName>
                                        </p:attrNameLst>
                                      </p:cBhvr>
                                      <p:tavLst>
                                        <p:tav tm="0">
                                          <p:val>
                                            <p:strVal val="#ppt_x"/>
                                          </p:val>
                                        </p:tav>
                                        <p:tav tm="100000">
                                          <p:val>
                                            <p:strVal val="#ppt_x"/>
                                          </p:val>
                                        </p:tav>
                                      </p:tavLst>
                                    </p:anim>
                                    <p:anim calcmode="lin" valueType="num">
                                      <p:cBhvr>
                                        <p:cTn id="1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1000"/>
                                        <p:tgtEl>
                                          <p:spTgt spid="13"/>
                                        </p:tgtEl>
                                      </p:cBhvr>
                                    </p:animEffect>
                                    <p:anim calcmode="lin" valueType="num">
                                      <p:cBhvr>
                                        <p:cTn id="19" dur="1000" fill="hold"/>
                                        <p:tgtEl>
                                          <p:spTgt spid="13"/>
                                        </p:tgtEl>
                                        <p:attrNameLst>
                                          <p:attrName>ppt_x</p:attrName>
                                        </p:attrNameLst>
                                      </p:cBhvr>
                                      <p:tavLst>
                                        <p:tav tm="0">
                                          <p:val>
                                            <p:strVal val="#ppt_x"/>
                                          </p:val>
                                        </p:tav>
                                        <p:tav tm="100000">
                                          <p:val>
                                            <p:strVal val="#ppt_x"/>
                                          </p:val>
                                        </p:tav>
                                      </p:tavLst>
                                    </p:anim>
                                    <p:anim calcmode="lin" valueType="num">
                                      <p:cBhvr>
                                        <p:cTn id="2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1000"/>
                                        <p:tgtEl>
                                          <p:spTgt spid="12"/>
                                        </p:tgtEl>
                                      </p:cBhvr>
                                    </p:animEffect>
                                    <p:anim calcmode="lin" valueType="num">
                                      <p:cBhvr>
                                        <p:cTn id="26" dur="1000" fill="hold"/>
                                        <p:tgtEl>
                                          <p:spTgt spid="12"/>
                                        </p:tgtEl>
                                        <p:attrNameLst>
                                          <p:attrName>ppt_x</p:attrName>
                                        </p:attrNameLst>
                                      </p:cBhvr>
                                      <p:tavLst>
                                        <p:tav tm="0">
                                          <p:val>
                                            <p:strVal val="#ppt_x"/>
                                          </p:val>
                                        </p:tav>
                                        <p:tav tm="100000">
                                          <p:val>
                                            <p:strVal val="#ppt_x"/>
                                          </p:val>
                                        </p:tav>
                                      </p:tavLst>
                                    </p:anim>
                                    <p:anim calcmode="lin" valueType="num">
                                      <p:cBhvr>
                                        <p:cTn id="27"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1000"/>
                                        <p:tgtEl>
                                          <p:spTgt spid="14"/>
                                        </p:tgtEl>
                                      </p:cBhvr>
                                    </p:animEffect>
                                    <p:anim calcmode="lin" valueType="num">
                                      <p:cBhvr>
                                        <p:cTn id="33" dur="1000" fill="hold"/>
                                        <p:tgtEl>
                                          <p:spTgt spid="14"/>
                                        </p:tgtEl>
                                        <p:attrNameLst>
                                          <p:attrName>ppt_x</p:attrName>
                                        </p:attrNameLst>
                                      </p:cBhvr>
                                      <p:tavLst>
                                        <p:tav tm="0">
                                          <p:val>
                                            <p:strVal val="#ppt_x"/>
                                          </p:val>
                                        </p:tav>
                                        <p:tav tm="100000">
                                          <p:val>
                                            <p:strVal val="#ppt_x"/>
                                          </p:val>
                                        </p:tav>
                                      </p:tavLst>
                                    </p:anim>
                                    <p:anim calcmode="lin" valueType="num">
                                      <p:cBhvr>
                                        <p:cTn id="3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pic>
        <p:nvPicPr>
          <p:cNvPr id="5" name="Picture 13" descr="בורר מתח"/>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92127" y="2150639"/>
            <a:ext cx="1149350"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7" descr="בורר זרם"/>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92127" y="3591116"/>
            <a:ext cx="1152525"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4"/>
          <p:cNvSpPr txBox="1">
            <a:spLocks noChangeArrowheads="1"/>
          </p:cNvSpPr>
          <p:nvPr/>
        </p:nvSpPr>
        <p:spPr>
          <a:xfrm>
            <a:off x="7277615" y="1398300"/>
            <a:ext cx="2963862" cy="454025"/>
          </a:xfrm>
          <a:prstGeom prst="rect">
            <a:avLst/>
          </a:prstGeom>
        </p:spPr>
        <p:txBody>
          <a:bodyPr/>
          <a:lstStyle>
            <a:lvl1pPr marL="342900" indent="-342900" algn="r" rtl="1" eaLnBrk="0" fontAlgn="base" hangingPunct="0">
              <a:spcBef>
                <a:spcPct val="20000"/>
              </a:spcBef>
              <a:spcAft>
                <a:spcPct val="0"/>
              </a:spcAft>
              <a:buChar char="•"/>
              <a:defRPr sz="3200">
                <a:solidFill>
                  <a:schemeClr val="tx1"/>
                </a:solidFill>
                <a:latin typeface="+mn-lt"/>
                <a:ea typeface="Tahoma (Body)"/>
                <a:cs typeface="+mn-cs"/>
              </a:defRPr>
            </a:lvl1pPr>
            <a:lvl2pPr marL="742950" indent="-285750" algn="r" rtl="1" eaLnBrk="0" fontAlgn="base" hangingPunct="0">
              <a:spcBef>
                <a:spcPct val="20000"/>
              </a:spcBef>
              <a:spcAft>
                <a:spcPct val="0"/>
              </a:spcAft>
              <a:buChar char="–"/>
              <a:defRPr sz="2800">
                <a:solidFill>
                  <a:schemeClr val="tx1"/>
                </a:solidFill>
                <a:latin typeface="+mn-lt"/>
                <a:ea typeface="Tahoma (Body)"/>
                <a:cs typeface="+mn-cs"/>
              </a:defRPr>
            </a:lvl2pPr>
            <a:lvl3pPr marL="1143000" indent="-228600" algn="r" rtl="1" eaLnBrk="0" fontAlgn="base" hangingPunct="0">
              <a:spcBef>
                <a:spcPct val="20000"/>
              </a:spcBef>
              <a:spcAft>
                <a:spcPct val="0"/>
              </a:spcAft>
              <a:buChar char="•"/>
              <a:defRPr sz="2400">
                <a:solidFill>
                  <a:schemeClr val="tx1"/>
                </a:solidFill>
                <a:latin typeface="+mn-lt"/>
                <a:ea typeface="Tahoma (Body)"/>
                <a:cs typeface="+mn-cs"/>
              </a:defRPr>
            </a:lvl3pPr>
            <a:lvl4pPr marL="1600200" indent="-228600" algn="r" rtl="1" eaLnBrk="0" fontAlgn="base" hangingPunct="0">
              <a:spcBef>
                <a:spcPct val="20000"/>
              </a:spcBef>
              <a:spcAft>
                <a:spcPct val="0"/>
              </a:spcAft>
              <a:buChar char="–"/>
              <a:defRPr sz="2000">
                <a:solidFill>
                  <a:schemeClr val="tx1"/>
                </a:solidFill>
                <a:latin typeface="+mn-lt"/>
                <a:ea typeface="Tahoma (Body)"/>
                <a:cs typeface="+mn-cs"/>
              </a:defRPr>
            </a:lvl4pPr>
            <a:lvl5pPr marL="2057400" indent="-228600" algn="r" rtl="1" eaLnBrk="0" fontAlgn="base" hangingPunct="0">
              <a:spcBef>
                <a:spcPct val="20000"/>
              </a:spcBef>
              <a:spcAft>
                <a:spcPct val="0"/>
              </a:spcAft>
              <a:buChar char="»"/>
              <a:defRPr sz="2000">
                <a:solidFill>
                  <a:schemeClr val="tx1"/>
                </a:solidFill>
                <a:latin typeface="+mn-lt"/>
                <a:ea typeface="Tahoma (Body)"/>
                <a:cs typeface="+mn-cs"/>
              </a:defRPr>
            </a:lvl5pPr>
            <a:lvl6pPr marL="2514600" indent="-228600" algn="r" rtl="1" eaLnBrk="1" fontAlgn="base" hangingPunct="1">
              <a:spcBef>
                <a:spcPct val="20000"/>
              </a:spcBef>
              <a:spcAft>
                <a:spcPct val="0"/>
              </a:spcAft>
              <a:buChar char="»"/>
              <a:defRPr sz="2000">
                <a:solidFill>
                  <a:schemeClr val="tx1"/>
                </a:solidFill>
                <a:latin typeface="+mn-lt"/>
                <a:cs typeface="+mn-cs"/>
              </a:defRPr>
            </a:lvl6pPr>
            <a:lvl7pPr marL="2971800" indent="-228600" algn="r" rtl="1" eaLnBrk="1" fontAlgn="base" hangingPunct="1">
              <a:spcBef>
                <a:spcPct val="20000"/>
              </a:spcBef>
              <a:spcAft>
                <a:spcPct val="0"/>
              </a:spcAft>
              <a:buChar char="»"/>
              <a:defRPr sz="2000">
                <a:solidFill>
                  <a:schemeClr val="tx1"/>
                </a:solidFill>
                <a:latin typeface="+mn-lt"/>
                <a:cs typeface="+mn-cs"/>
              </a:defRPr>
            </a:lvl7pPr>
            <a:lvl8pPr marL="3429000" indent="-228600" algn="r" rtl="1" eaLnBrk="1" fontAlgn="base" hangingPunct="1">
              <a:spcBef>
                <a:spcPct val="20000"/>
              </a:spcBef>
              <a:spcAft>
                <a:spcPct val="0"/>
              </a:spcAft>
              <a:buChar char="»"/>
              <a:defRPr sz="2000">
                <a:solidFill>
                  <a:schemeClr val="tx1"/>
                </a:solidFill>
                <a:latin typeface="+mn-lt"/>
                <a:cs typeface="+mn-cs"/>
              </a:defRPr>
            </a:lvl8pPr>
            <a:lvl9pPr marL="3886200" indent="-228600" algn="r" rtl="1" eaLnBrk="1" fontAlgn="base" hangingPunct="1">
              <a:spcBef>
                <a:spcPct val="20000"/>
              </a:spcBef>
              <a:spcAft>
                <a:spcPct val="0"/>
              </a:spcAft>
              <a:buChar char="»"/>
              <a:defRPr sz="2000">
                <a:solidFill>
                  <a:schemeClr val="tx1"/>
                </a:solidFill>
                <a:latin typeface="+mn-lt"/>
                <a:cs typeface="+mn-cs"/>
              </a:defRPr>
            </a:lvl9pPr>
          </a:lstStyle>
          <a:p>
            <a:pPr eaLnBrk="1" hangingPunct="1">
              <a:buFont typeface="Wingdings" pitchFamily="2" charset="2"/>
              <a:buNone/>
              <a:defRPr/>
            </a:pPr>
            <a:r>
              <a:rPr lang="he-IL" sz="2800" b="1" u="sng" dirty="0">
                <a:latin typeface="Calibri" panose="020F0502020204030204" pitchFamily="34" charset="0"/>
                <a:ea typeface="+mn-ea"/>
                <a:cs typeface="Calibri" panose="020F0502020204030204" pitchFamily="34" charset="0"/>
              </a:rPr>
              <a:t>בוררים:</a:t>
            </a:r>
            <a:endParaRPr lang="en-US" sz="2800" b="1" u="sng" dirty="0">
              <a:latin typeface="Calibri" panose="020F0502020204030204" pitchFamily="34" charset="0"/>
              <a:ea typeface="+mn-ea"/>
              <a:cs typeface="Calibri" panose="020F0502020204030204" pitchFamily="34" charset="0"/>
            </a:endParaRPr>
          </a:p>
        </p:txBody>
      </p:sp>
      <p:sp>
        <p:nvSpPr>
          <p:cNvPr id="8" name="Rectangle 14"/>
          <p:cNvSpPr txBox="1">
            <a:spLocks noChangeArrowheads="1"/>
          </p:cNvSpPr>
          <p:nvPr/>
        </p:nvSpPr>
        <p:spPr bwMode="auto">
          <a:xfrm>
            <a:off x="2935803" y="2153020"/>
            <a:ext cx="5927725"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buFont typeface="Wingdings" pitchFamily="2" charset="2"/>
              <a:buNone/>
              <a:defRPr/>
            </a:pPr>
            <a:r>
              <a:rPr lang="he-IL" sz="2400" u="sng" dirty="0">
                <a:solidFill>
                  <a:schemeClr val="tx1"/>
                </a:solidFill>
                <a:latin typeface="Calibri" panose="020F0502020204030204" pitchFamily="34" charset="0"/>
                <a:cs typeface="Calibri" panose="020F0502020204030204" pitchFamily="34" charset="0"/>
              </a:rPr>
              <a:t>בורר </a:t>
            </a:r>
            <a:r>
              <a:rPr lang="en-US" sz="2400" u="sng" dirty="0">
                <a:solidFill>
                  <a:schemeClr val="tx1"/>
                </a:solidFill>
                <a:latin typeface="Calibri" panose="020F0502020204030204" pitchFamily="34" charset="0"/>
                <a:cs typeface="Calibri" panose="020F0502020204030204" pitchFamily="34" charset="0"/>
              </a:rPr>
              <a:t>Voltage Adj</a:t>
            </a:r>
            <a:r>
              <a:rPr lang="he-IL" sz="2400" u="sng" dirty="0">
                <a:solidFill>
                  <a:schemeClr val="tx1"/>
                </a:solidFill>
                <a:latin typeface="Calibri" panose="020F0502020204030204" pitchFamily="34" charset="0"/>
                <a:cs typeface="Calibri" panose="020F0502020204030204" pitchFamily="34" charset="0"/>
              </a:rPr>
              <a:t>- </a:t>
            </a:r>
          </a:p>
          <a:p>
            <a:pPr algn="r">
              <a:buFont typeface="Wingdings" pitchFamily="2" charset="2"/>
              <a:buNone/>
              <a:defRPr/>
            </a:pPr>
            <a:r>
              <a:rPr lang="he-IL" sz="2400" dirty="0">
                <a:solidFill>
                  <a:schemeClr val="tx1"/>
                </a:solidFill>
                <a:latin typeface="Calibri" panose="020F0502020204030204" pitchFamily="34" charset="0"/>
                <a:cs typeface="Calibri" panose="020F0502020204030204" pitchFamily="34" charset="0"/>
              </a:rPr>
              <a:t>בורר הקובע את מתח היציאה.</a:t>
            </a:r>
            <a:endParaRPr lang="en-US" sz="2400" dirty="0">
              <a:solidFill>
                <a:schemeClr val="tx1"/>
              </a:solidFill>
              <a:latin typeface="Calibri" panose="020F0502020204030204" pitchFamily="34" charset="0"/>
              <a:cs typeface="Calibri" panose="020F0502020204030204" pitchFamily="34" charset="0"/>
            </a:endParaRPr>
          </a:p>
        </p:txBody>
      </p:sp>
      <p:sp>
        <p:nvSpPr>
          <p:cNvPr id="9" name="Rectangle 18"/>
          <p:cNvSpPr>
            <a:spLocks noChangeArrowheads="1"/>
          </p:cNvSpPr>
          <p:nvPr/>
        </p:nvSpPr>
        <p:spPr bwMode="auto">
          <a:xfrm>
            <a:off x="2935803" y="3591116"/>
            <a:ext cx="5927725"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47675" indent="-447675">
              <a:spcBef>
                <a:spcPct val="20000"/>
              </a:spcBef>
              <a:buClr>
                <a:schemeClr val="accent1"/>
              </a:buClr>
              <a:buSzPct val="70000"/>
              <a:buFont typeface="Wingdings" pitchFamily="2" charset="2"/>
              <a:buNone/>
              <a:defRPr/>
            </a:pPr>
            <a:r>
              <a:rPr lang="he-IL" sz="2400" u="sng" dirty="0">
                <a:latin typeface="Calibri" panose="020F0502020204030204" pitchFamily="34" charset="0"/>
                <a:cs typeface="Calibri" panose="020F0502020204030204" pitchFamily="34" charset="0"/>
              </a:rPr>
              <a:t>בורר </a:t>
            </a:r>
            <a:r>
              <a:rPr lang="en-US" sz="2400" u="sng" dirty="0">
                <a:latin typeface="Calibri" panose="020F0502020204030204" pitchFamily="34" charset="0"/>
                <a:cs typeface="Calibri" panose="020F0502020204030204" pitchFamily="34" charset="0"/>
              </a:rPr>
              <a:t>Current Limit</a:t>
            </a:r>
            <a:r>
              <a:rPr lang="he-IL" sz="2400" u="sng" dirty="0">
                <a:latin typeface="Calibri" panose="020F0502020204030204" pitchFamily="34" charset="0"/>
                <a:cs typeface="Calibri" panose="020F0502020204030204" pitchFamily="34" charset="0"/>
              </a:rPr>
              <a:t>- </a:t>
            </a:r>
          </a:p>
          <a:p>
            <a:pPr marL="447675" indent="-447675">
              <a:spcBef>
                <a:spcPct val="20000"/>
              </a:spcBef>
              <a:buClr>
                <a:schemeClr val="accent1"/>
              </a:buClr>
              <a:buSzPct val="70000"/>
              <a:buFont typeface="Wingdings" pitchFamily="2" charset="2"/>
              <a:buNone/>
              <a:defRPr/>
            </a:pPr>
            <a:r>
              <a:rPr lang="he-IL" sz="2400" dirty="0">
                <a:latin typeface="Calibri" panose="020F0502020204030204" pitchFamily="34" charset="0"/>
                <a:cs typeface="Calibri" panose="020F0502020204030204" pitchFamily="34" charset="0"/>
              </a:rPr>
              <a:t>בורר המשמש להגבלת זרם מוצא.</a:t>
            </a:r>
            <a:endParaRPr lang="en-US" sz="2400" dirty="0">
              <a:latin typeface="Calibri" panose="020F0502020204030204" pitchFamily="34" charset="0"/>
              <a:cs typeface="Calibri" panose="020F0502020204030204" pitchFamily="34" charset="0"/>
            </a:endParaRPr>
          </a:p>
        </p:txBody>
      </p:sp>
      <p:sp>
        <p:nvSpPr>
          <p:cNvPr id="10" name="מלבן מעוגל 9"/>
          <p:cNvSpPr/>
          <p:nvPr/>
        </p:nvSpPr>
        <p:spPr>
          <a:xfrm>
            <a:off x="10551245" y="147581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11" name="מלבן מעוגל 10"/>
          <p:cNvSpPr/>
          <p:nvPr/>
        </p:nvSpPr>
        <p:spPr>
          <a:xfrm>
            <a:off x="10551245" y="233316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12" name="מלבן מעוגל 11"/>
          <p:cNvSpPr/>
          <p:nvPr/>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13" name="מלבן מעוגל 12"/>
          <p:cNvSpPr/>
          <p:nvPr/>
        </p:nvSpPr>
        <p:spPr>
          <a:xfrm>
            <a:off x="10551245" y="1904456"/>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97409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1000"/>
                                        <p:tgtEl>
                                          <p:spTgt spid="9"/>
                                        </p:tgtEl>
                                      </p:cBhvr>
                                    </p:animEffect>
                                    <p:anim calcmode="lin" valueType="num">
                                      <p:cBhvr>
                                        <p:cTn id="32" dur="1000" fill="hold"/>
                                        <p:tgtEl>
                                          <p:spTgt spid="9"/>
                                        </p:tgtEl>
                                        <p:attrNameLst>
                                          <p:attrName>ppt_x</p:attrName>
                                        </p:attrNameLst>
                                      </p:cBhvr>
                                      <p:tavLst>
                                        <p:tav tm="0">
                                          <p:val>
                                            <p:strVal val="#ppt_x"/>
                                          </p:val>
                                        </p:tav>
                                        <p:tav tm="100000">
                                          <p:val>
                                            <p:strVal val="#ppt_x"/>
                                          </p:val>
                                        </p:tav>
                                      </p:tavLst>
                                    </p:anim>
                                    <p:anim calcmode="lin" valueType="num">
                                      <p:cBhvr>
                                        <p:cTn id="3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מחבר חיובי"/>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1618" y="2103164"/>
            <a:ext cx="1027113"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מחבר שלילי"/>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60668" y="3548228"/>
            <a:ext cx="1008063"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4"/>
          <p:cNvSpPr txBox="1">
            <a:spLocks noChangeArrowheads="1"/>
          </p:cNvSpPr>
          <p:nvPr/>
        </p:nvSpPr>
        <p:spPr>
          <a:xfrm>
            <a:off x="7204869" y="1401763"/>
            <a:ext cx="2963862" cy="454025"/>
          </a:xfrm>
          <a:prstGeom prst="rect">
            <a:avLst/>
          </a:prstGeom>
        </p:spPr>
        <p:txBody>
          <a:bodyPr/>
          <a:lstStyle>
            <a:lvl1pPr marL="342900" indent="-342900" algn="r" rtl="1" eaLnBrk="0" fontAlgn="base" hangingPunct="0">
              <a:spcBef>
                <a:spcPct val="20000"/>
              </a:spcBef>
              <a:spcAft>
                <a:spcPct val="0"/>
              </a:spcAft>
              <a:buChar char="•"/>
              <a:defRPr sz="3200">
                <a:solidFill>
                  <a:schemeClr val="tx1"/>
                </a:solidFill>
                <a:latin typeface="+mn-lt"/>
                <a:ea typeface="Tahoma (Body)"/>
                <a:cs typeface="+mn-cs"/>
              </a:defRPr>
            </a:lvl1pPr>
            <a:lvl2pPr marL="742950" indent="-285750" algn="r" rtl="1" eaLnBrk="0" fontAlgn="base" hangingPunct="0">
              <a:spcBef>
                <a:spcPct val="20000"/>
              </a:spcBef>
              <a:spcAft>
                <a:spcPct val="0"/>
              </a:spcAft>
              <a:buChar char="–"/>
              <a:defRPr sz="2800">
                <a:solidFill>
                  <a:schemeClr val="tx1"/>
                </a:solidFill>
                <a:latin typeface="+mn-lt"/>
                <a:ea typeface="Tahoma (Body)"/>
                <a:cs typeface="+mn-cs"/>
              </a:defRPr>
            </a:lvl2pPr>
            <a:lvl3pPr marL="1143000" indent="-228600" algn="r" rtl="1" eaLnBrk="0" fontAlgn="base" hangingPunct="0">
              <a:spcBef>
                <a:spcPct val="20000"/>
              </a:spcBef>
              <a:spcAft>
                <a:spcPct val="0"/>
              </a:spcAft>
              <a:buChar char="•"/>
              <a:defRPr sz="2400">
                <a:solidFill>
                  <a:schemeClr val="tx1"/>
                </a:solidFill>
                <a:latin typeface="+mn-lt"/>
                <a:ea typeface="Tahoma (Body)"/>
                <a:cs typeface="+mn-cs"/>
              </a:defRPr>
            </a:lvl3pPr>
            <a:lvl4pPr marL="1600200" indent="-228600" algn="r" rtl="1" eaLnBrk="0" fontAlgn="base" hangingPunct="0">
              <a:spcBef>
                <a:spcPct val="20000"/>
              </a:spcBef>
              <a:spcAft>
                <a:spcPct val="0"/>
              </a:spcAft>
              <a:buChar char="–"/>
              <a:defRPr sz="2000">
                <a:solidFill>
                  <a:schemeClr val="tx1"/>
                </a:solidFill>
                <a:latin typeface="+mn-lt"/>
                <a:ea typeface="Tahoma (Body)"/>
                <a:cs typeface="+mn-cs"/>
              </a:defRPr>
            </a:lvl4pPr>
            <a:lvl5pPr marL="2057400" indent="-228600" algn="r" rtl="1" eaLnBrk="0" fontAlgn="base" hangingPunct="0">
              <a:spcBef>
                <a:spcPct val="20000"/>
              </a:spcBef>
              <a:spcAft>
                <a:spcPct val="0"/>
              </a:spcAft>
              <a:buChar char="»"/>
              <a:defRPr sz="2000">
                <a:solidFill>
                  <a:schemeClr val="tx1"/>
                </a:solidFill>
                <a:latin typeface="+mn-lt"/>
                <a:ea typeface="Tahoma (Body)"/>
                <a:cs typeface="+mn-cs"/>
              </a:defRPr>
            </a:lvl5pPr>
            <a:lvl6pPr marL="2514600" indent="-228600" algn="r" rtl="1" eaLnBrk="1" fontAlgn="base" hangingPunct="1">
              <a:spcBef>
                <a:spcPct val="20000"/>
              </a:spcBef>
              <a:spcAft>
                <a:spcPct val="0"/>
              </a:spcAft>
              <a:buChar char="»"/>
              <a:defRPr sz="2000">
                <a:solidFill>
                  <a:schemeClr val="tx1"/>
                </a:solidFill>
                <a:latin typeface="+mn-lt"/>
                <a:cs typeface="+mn-cs"/>
              </a:defRPr>
            </a:lvl6pPr>
            <a:lvl7pPr marL="2971800" indent="-228600" algn="r" rtl="1" eaLnBrk="1" fontAlgn="base" hangingPunct="1">
              <a:spcBef>
                <a:spcPct val="20000"/>
              </a:spcBef>
              <a:spcAft>
                <a:spcPct val="0"/>
              </a:spcAft>
              <a:buChar char="»"/>
              <a:defRPr sz="2000">
                <a:solidFill>
                  <a:schemeClr val="tx1"/>
                </a:solidFill>
                <a:latin typeface="+mn-lt"/>
                <a:cs typeface="+mn-cs"/>
              </a:defRPr>
            </a:lvl7pPr>
            <a:lvl8pPr marL="3429000" indent="-228600" algn="r" rtl="1" eaLnBrk="1" fontAlgn="base" hangingPunct="1">
              <a:spcBef>
                <a:spcPct val="20000"/>
              </a:spcBef>
              <a:spcAft>
                <a:spcPct val="0"/>
              </a:spcAft>
              <a:buChar char="»"/>
              <a:defRPr sz="2000">
                <a:solidFill>
                  <a:schemeClr val="tx1"/>
                </a:solidFill>
                <a:latin typeface="+mn-lt"/>
                <a:cs typeface="+mn-cs"/>
              </a:defRPr>
            </a:lvl8pPr>
            <a:lvl9pPr marL="3886200" indent="-228600" algn="r" rtl="1" eaLnBrk="1" fontAlgn="base" hangingPunct="1">
              <a:spcBef>
                <a:spcPct val="20000"/>
              </a:spcBef>
              <a:spcAft>
                <a:spcPct val="0"/>
              </a:spcAft>
              <a:buChar char="»"/>
              <a:defRPr sz="2000">
                <a:solidFill>
                  <a:schemeClr val="tx1"/>
                </a:solidFill>
                <a:latin typeface="+mn-lt"/>
                <a:cs typeface="+mn-cs"/>
              </a:defRPr>
            </a:lvl9pPr>
          </a:lstStyle>
          <a:p>
            <a:pPr eaLnBrk="1" hangingPunct="1">
              <a:buFont typeface="Wingdings" pitchFamily="2" charset="2"/>
              <a:buNone/>
              <a:defRPr/>
            </a:pPr>
            <a:r>
              <a:rPr lang="he-IL" sz="2800" b="1" u="sng" kern="0" dirty="0" smtClean="0">
                <a:latin typeface="Calibri" panose="020F0502020204030204" pitchFamily="34" charset="0"/>
                <a:ea typeface="+mn-ea"/>
                <a:cs typeface="Calibri" panose="020F0502020204030204" pitchFamily="34" charset="0"/>
              </a:rPr>
              <a:t>בוררים:</a:t>
            </a:r>
            <a:endParaRPr lang="en-US" sz="2800" b="1" u="sng" kern="0" dirty="0">
              <a:latin typeface="Calibri" panose="020F0502020204030204" pitchFamily="34" charset="0"/>
              <a:ea typeface="+mn-ea"/>
              <a:cs typeface="Calibri" panose="020F0502020204030204" pitchFamily="34" charset="0"/>
            </a:endParaRPr>
          </a:p>
        </p:txBody>
      </p:sp>
      <p:sp>
        <p:nvSpPr>
          <p:cNvPr id="7" name="TextBox 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pic>
        <p:nvPicPr>
          <p:cNvPr id="8" name="Picture 10" descr="מחבר אדמה"/>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11510" y="5013324"/>
            <a:ext cx="1050925"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7"/>
          <p:cNvSpPr txBox="1">
            <a:spLocks noChangeArrowheads="1"/>
          </p:cNvSpPr>
          <p:nvPr/>
        </p:nvSpPr>
        <p:spPr bwMode="auto">
          <a:xfrm>
            <a:off x="3183785" y="2103164"/>
            <a:ext cx="5927725"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buFont typeface="Wingdings" pitchFamily="2" charset="2"/>
              <a:buNone/>
              <a:defRPr/>
            </a:pPr>
            <a:r>
              <a:rPr lang="he-IL" sz="2400" u="sng" dirty="0" smtClean="0">
                <a:solidFill>
                  <a:schemeClr val="tx1"/>
                </a:solidFill>
                <a:latin typeface="Calibri" panose="020F0502020204030204" pitchFamily="34" charset="0"/>
                <a:cs typeface="Calibri" panose="020F0502020204030204" pitchFamily="34" charset="0"/>
              </a:rPr>
              <a:t>מחבר יציאה אדום (+)-</a:t>
            </a:r>
            <a:r>
              <a:rPr lang="he-IL" sz="2400" dirty="0" smtClean="0">
                <a:solidFill>
                  <a:schemeClr val="tx1"/>
                </a:solidFill>
                <a:latin typeface="Calibri" panose="020F0502020204030204" pitchFamily="34" charset="0"/>
                <a:cs typeface="Calibri" panose="020F0502020204030204" pitchFamily="34" charset="0"/>
              </a:rPr>
              <a:t> </a:t>
            </a:r>
          </a:p>
          <a:p>
            <a:pPr algn="r">
              <a:buFont typeface="Wingdings" pitchFamily="2" charset="2"/>
              <a:buNone/>
              <a:defRPr/>
            </a:pPr>
            <a:r>
              <a:rPr lang="he-IL" sz="2400" dirty="0" smtClean="0">
                <a:solidFill>
                  <a:schemeClr val="tx1"/>
                </a:solidFill>
                <a:latin typeface="Calibri" panose="020F0502020204030204" pitchFamily="34" charset="0"/>
                <a:cs typeface="Calibri" panose="020F0502020204030204" pitchFamily="34" charset="0"/>
              </a:rPr>
              <a:t>מוציא מתח חיובי למעגל.</a:t>
            </a:r>
            <a:endParaRPr lang="en-US" sz="2400" dirty="0">
              <a:solidFill>
                <a:schemeClr val="tx1"/>
              </a:solidFill>
              <a:latin typeface="Calibri" panose="020F0502020204030204" pitchFamily="34" charset="0"/>
              <a:cs typeface="Calibri" panose="020F0502020204030204" pitchFamily="34" charset="0"/>
            </a:endParaRPr>
          </a:p>
        </p:txBody>
      </p:sp>
      <p:sp>
        <p:nvSpPr>
          <p:cNvPr id="10" name="Rectangle 9"/>
          <p:cNvSpPr>
            <a:spLocks noChangeArrowheads="1"/>
          </p:cNvSpPr>
          <p:nvPr/>
        </p:nvSpPr>
        <p:spPr bwMode="auto">
          <a:xfrm>
            <a:off x="3183782" y="3619665"/>
            <a:ext cx="5927725"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47675" indent="-447675">
              <a:spcBef>
                <a:spcPct val="20000"/>
              </a:spcBef>
              <a:buClr>
                <a:schemeClr val="accent1"/>
              </a:buClr>
              <a:buSzPct val="70000"/>
              <a:buFont typeface="Wingdings" pitchFamily="2" charset="2"/>
              <a:buNone/>
              <a:defRPr/>
            </a:pPr>
            <a:r>
              <a:rPr lang="he-IL" sz="2400" u="sng" dirty="0">
                <a:latin typeface="Calibri" panose="020F0502020204030204" pitchFamily="34" charset="0"/>
                <a:cs typeface="Calibri" panose="020F0502020204030204" pitchFamily="34" charset="0"/>
              </a:rPr>
              <a:t>מחבר יציאה שחור (- )- </a:t>
            </a:r>
          </a:p>
          <a:p>
            <a:pPr marL="447675" indent="-447675">
              <a:spcBef>
                <a:spcPct val="20000"/>
              </a:spcBef>
              <a:buClr>
                <a:schemeClr val="accent1"/>
              </a:buClr>
              <a:buSzPct val="70000"/>
              <a:buFont typeface="Wingdings" pitchFamily="2" charset="2"/>
              <a:buNone/>
              <a:defRPr/>
            </a:pPr>
            <a:r>
              <a:rPr lang="he-IL" sz="2400" u="sng" dirty="0">
                <a:latin typeface="Calibri" panose="020F0502020204030204" pitchFamily="34" charset="0"/>
                <a:cs typeface="Calibri" panose="020F0502020204030204" pitchFamily="34" charset="0"/>
              </a:rPr>
              <a:t>משמש כ"אדמה צפה" למעגל.</a:t>
            </a:r>
            <a:endParaRPr lang="en-US" sz="2400" u="sng" dirty="0">
              <a:latin typeface="Calibri" panose="020F0502020204030204" pitchFamily="34" charset="0"/>
              <a:cs typeface="Calibri" panose="020F0502020204030204" pitchFamily="34" charset="0"/>
            </a:endParaRPr>
          </a:p>
        </p:txBody>
      </p:sp>
      <p:sp>
        <p:nvSpPr>
          <p:cNvPr id="11" name="Rectangle 11"/>
          <p:cNvSpPr>
            <a:spLocks noChangeArrowheads="1"/>
          </p:cNvSpPr>
          <p:nvPr/>
        </p:nvSpPr>
        <p:spPr bwMode="auto">
          <a:xfrm>
            <a:off x="3183783" y="5011737"/>
            <a:ext cx="5927725"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47675" indent="-447675">
              <a:spcBef>
                <a:spcPct val="20000"/>
              </a:spcBef>
              <a:buClr>
                <a:schemeClr val="accent1"/>
              </a:buClr>
              <a:buSzPct val="70000"/>
              <a:buFont typeface="Wingdings" pitchFamily="2" charset="2"/>
              <a:buNone/>
              <a:defRPr/>
            </a:pPr>
            <a:r>
              <a:rPr lang="he-IL" sz="2400" u="sng" dirty="0">
                <a:latin typeface="Calibri" panose="020F0502020204030204" pitchFamily="34" charset="0"/>
                <a:cs typeface="Calibri" panose="020F0502020204030204" pitchFamily="34" charset="0"/>
              </a:rPr>
              <a:t>מחבר יציאה צהוב (</a:t>
            </a:r>
            <a:r>
              <a:rPr lang="en-US" sz="2400" u="sng" dirty="0">
                <a:latin typeface="Calibri" panose="020F0502020204030204" pitchFamily="34" charset="0"/>
                <a:cs typeface="Calibri" panose="020F0502020204030204" pitchFamily="34" charset="0"/>
              </a:rPr>
              <a:t>GND</a:t>
            </a:r>
            <a:r>
              <a:rPr lang="he-IL" sz="2400" u="sng" dirty="0">
                <a:latin typeface="Calibri" panose="020F0502020204030204" pitchFamily="34" charset="0"/>
                <a:cs typeface="Calibri" panose="020F0502020204030204" pitchFamily="34" charset="0"/>
              </a:rPr>
              <a:t>)-</a:t>
            </a:r>
            <a:r>
              <a:rPr lang="he-IL" sz="2400" dirty="0">
                <a:latin typeface="Calibri" panose="020F0502020204030204" pitchFamily="34" charset="0"/>
                <a:cs typeface="Calibri" panose="020F0502020204030204" pitchFamily="34" charset="0"/>
              </a:rPr>
              <a:t> </a:t>
            </a:r>
          </a:p>
          <a:p>
            <a:pPr marL="447675" indent="-447675">
              <a:spcBef>
                <a:spcPct val="20000"/>
              </a:spcBef>
              <a:buClr>
                <a:schemeClr val="accent1"/>
              </a:buClr>
              <a:buSzPct val="70000"/>
              <a:buFont typeface="Wingdings" pitchFamily="2" charset="2"/>
              <a:buNone/>
              <a:defRPr/>
            </a:pPr>
            <a:r>
              <a:rPr lang="he-IL" sz="2400" dirty="0">
                <a:latin typeface="Calibri" panose="020F0502020204030204" pitchFamily="34" charset="0"/>
                <a:cs typeface="Calibri" panose="020F0502020204030204" pitchFamily="34" charset="0"/>
              </a:rPr>
              <a:t>משמש כהארקה למעגל.</a:t>
            </a:r>
            <a:endParaRPr lang="en-US" sz="2400" dirty="0">
              <a:latin typeface="Calibri" panose="020F0502020204030204" pitchFamily="34" charset="0"/>
              <a:cs typeface="Calibri" panose="020F0502020204030204" pitchFamily="34" charset="0"/>
            </a:endParaRPr>
          </a:p>
        </p:txBody>
      </p:sp>
      <p:sp>
        <p:nvSpPr>
          <p:cNvPr id="12" name="מלבן מעוגל 11"/>
          <p:cNvSpPr/>
          <p:nvPr/>
        </p:nvSpPr>
        <p:spPr>
          <a:xfrm>
            <a:off x="10551245" y="147581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13" name="מלבן מעוגל 12"/>
          <p:cNvSpPr/>
          <p:nvPr/>
        </p:nvSpPr>
        <p:spPr>
          <a:xfrm>
            <a:off x="10551245" y="233316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14" name="מלבן מעוגל 13"/>
          <p:cNvSpPr/>
          <p:nvPr/>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15" name="מלבן מעוגל 14"/>
          <p:cNvSpPr/>
          <p:nvPr/>
        </p:nvSpPr>
        <p:spPr>
          <a:xfrm>
            <a:off x="10551245" y="1904456"/>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22031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1000"/>
                                        <p:tgtEl>
                                          <p:spTgt spid="10"/>
                                        </p:tgtEl>
                                      </p:cBhvr>
                                    </p:animEffect>
                                    <p:anim calcmode="lin" valueType="num">
                                      <p:cBhvr>
                                        <p:cTn id="32" dur="1000" fill="hold"/>
                                        <p:tgtEl>
                                          <p:spTgt spid="10"/>
                                        </p:tgtEl>
                                        <p:attrNameLst>
                                          <p:attrName>ppt_x</p:attrName>
                                        </p:attrNameLst>
                                      </p:cBhvr>
                                      <p:tavLst>
                                        <p:tav tm="0">
                                          <p:val>
                                            <p:strVal val="#ppt_x"/>
                                          </p:val>
                                        </p:tav>
                                        <p:tav tm="100000">
                                          <p:val>
                                            <p:strVal val="#ppt_x"/>
                                          </p:val>
                                        </p:tav>
                                      </p:tavLst>
                                    </p:anim>
                                    <p:anim calcmode="lin" valueType="num">
                                      <p:cBhvr>
                                        <p:cTn id="3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1000"/>
                                        <p:tgtEl>
                                          <p:spTgt spid="8"/>
                                        </p:tgtEl>
                                      </p:cBhvr>
                                    </p:animEffect>
                                    <p:anim calcmode="lin" valueType="num">
                                      <p:cBhvr>
                                        <p:cTn id="39" dur="1000" fill="hold"/>
                                        <p:tgtEl>
                                          <p:spTgt spid="8"/>
                                        </p:tgtEl>
                                        <p:attrNameLst>
                                          <p:attrName>ppt_x</p:attrName>
                                        </p:attrNameLst>
                                      </p:cBhvr>
                                      <p:tavLst>
                                        <p:tav tm="0">
                                          <p:val>
                                            <p:strVal val="#ppt_x"/>
                                          </p:val>
                                        </p:tav>
                                        <p:tav tm="100000">
                                          <p:val>
                                            <p:strVal val="#ppt_x"/>
                                          </p:val>
                                        </p:tav>
                                      </p:tavLst>
                                    </p:anim>
                                    <p:anim calcmode="lin" valueType="num">
                                      <p:cBhvr>
                                        <p:cTn id="40" dur="1000" fill="hold"/>
                                        <p:tgtEl>
                                          <p:spTgt spid="8"/>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fade">
                                      <p:cBhvr>
                                        <p:cTn id="43" dur="1000"/>
                                        <p:tgtEl>
                                          <p:spTgt spid="11"/>
                                        </p:tgtEl>
                                      </p:cBhvr>
                                    </p:animEffect>
                                    <p:anim calcmode="lin" valueType="num">
                                      <p:cBhvr>
                                        <p:cTn id="44" dur="1000" fill="hold"/>
                                        <p:tgtEl>
                                          <p:spTgt spid="11"/>
                                        </p:tgtEl>
                                        <p:attrNameLst>
                                          <p:attrName>ppt_x</p:attrName>
                                        </p:attrNameLst>
                                      </p:cBhvr>
                                      <p:tavLst>
                                        <p:tav tm="0">
                                          <p:val>
                                            <p:strVal val="#ppt_x"/>
                                          </p:val>
                                        </p:tav>
                                        <p:tav tm="100000">
                                          <p:val>
                                            <p:strVal val="#ppt_x"/>
                                          </p:val>
                                        </p:tav>
                                      </p:tavLst>
                                    </p:anim>
                                    <p:anim calcmode="lin" valueType="num">
                                      <p:cBhvr>
                                        <p:cTn id="4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pic>
        <p:nvPicPr>
          <p:cNvPr id="5" name="Picture 6" descr="מפסק ראשי"/>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1774" y="2219435"/>
            <a:ext cx="1150938"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3071812" y="2147998"/>
            <a:ext cx="5927725"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47675" indent="-447675">
              <a:spcBef>
                <a:spcPct val="20000"/>
              </a:spcBef>
              <a:buClr>
                <a:schemeClr val="accent1"/>
              </a:buClr>
              <a:buSzPct val="70000"/>
              <a:buFont typeface="Wingdings" pitchFamily="2" charset="2"/>
              <a:buNone/>
              <a:defRPr/>
            </a:pPr>
            <a:r>
              <a:rPr lang="he-IL" sz="2400" u="sng" dirty="0">
                <a:latin typeface="Calibri" panose="020F0502020204030204" pitchFamily="34" charset="0"/>
                <a:cs typeface="Calibri" panose="020F0502020204030204" pitchFamily="34" charset="0"/>
              </a:rPr>
              <a:t>מפסק </a:t>
            </a:r>
            <a:r>
              <a:rPr lang="en-US" sz="2400" u="sng" dirty="0">
                <a:latin typeface="Calibri" panose="020F0502020204030204" pitchFamily="34" charset="0"/>
                <a:cs typeface="Calibri" panose="020F0502020204030204" pitchFamily="34" charset="0"/>
              </a:rPr>
              <a:t>Power</a:t>
            </a:r>
            <a:r>
              <a:rPr lang="he-IL" sz="2400" u="sng" dirty="0">
                <a:latin typeface="Calibri" panose="020F0502020204030204" pitchFamily="34" charset="0"/>
                <a:cs typeface="Calibri" panose="020F0502020204030204" pitchFamily="34" charset="0"/>
              </a:rPr>
              <a:t>-</a:t>
            </a:r>
            <a:r>
              <a:rPr lang="he-IL" sz="2400" dirty="0">
                <a:latin typeface="Calibri" panose="020F0502020204030204" pitchFamily="34" charset="0"/>
                <a:cs typeface="Calibri" panose="020F0502020204030204" pitchFamily="34" charset="0"/>
              </a:rPr>
              <a:t> </a:t>
            </a:r>
          </a:p>
          <a:p>
            <a:pPr marL="447675" indent="-447675">
              <a:spcBef>
                <a:spcPct val="20000"/>
              </a:spcBef>
              <a:buClr>
                <a:schemeClr val="accent1"/>
              </a:buClr>
              <a:buSzPct val="70000"/>
              <a:buFont typeface="Wingdings" pitchFamily="2" charset="2"/>
              <a:buNone/>
              <a:defRPr/>
            </a:pPr>
            <a:r>
              <a:rPr lang="he-IL" sz="2400" dirty="0">
                <a:latin typeface="Calibri" panose="020F0502020204030204" pitchFamily="34" charset="0"/>
                <a:cs typeface="Calibri" panose="020F0502020204030204" pitchFamily="34" charset="0"/>
              </a:rPr>
              <a:t>מפסק המשמש להדלקה/ כיבוי המכשיר.</a:t>
            </a:r>
            <a:endParaRPr lang="en-US" sz="2400" dirty="0">
              <a:latin typeface="Calibri" panose="020F0502020204030204" pitchFamily="34" charset="0"/>
              <a:cs typeface="Calibri" panose="020F0502020204030204" pitchFamily="34" charset="0"/>
            </a:endParaRPr>
          </a:p>
        </p:txBody>
      </p:sp>
      <p:pic>
        <p:nvPicPr>
          <p:cNvPr id="7" name="Picture 9" descr="מפסק מצבים"/>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21774" y="3659298"/>
            <a:ext cx="10795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0"/>
          <p:cNvSpPr>
            <a:spLocks noChangeArrowheads="1"/>
          </p:cNvSpPr>
          <p:nvPr/>
        </p:nvSpPr>
        <p:spPr bwMode="auto">
          <a:xfrm>
            <a:off x="3289299" y="3586273"/>
            <a:ext cx="5710238"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47675" indent="-447675">
              <a:spcBef>
                <a:spcPct val="20000"/>
              </a:spcBef>
              <a:buClr>
                <a:schemeClr val="accent1"/>
              </a:buClr>
              <a:buSzPct val="70000"/>
              <a:buFont typeface="Wingdings" pitchFamily="2" charset="2"/>
              <a:buNone/>
              <a:defRPr/>
            </a:pPr>
            <a:r>
              <a:rPr lang="he-IL" sz="2400" u="sng" dirty="0">
                <a:latin typeface="Calibri" panose="020F0502020204030204" pitchFamily="34" charset="0"/>
                <a:cs typeface="Calibri" panose="020F0502020204030204" pitchFamily="34" charset="0"/>
              </a:rPr>
              <a:t>מפסק </a:t>
            </a:r>
            <a:r>
              <a:rPr lang="en-US" sz="2400" u="sng" dirty="0">
                <a:latin typeface="Calibri" panose="020F0502020204030204" pitchFamily="34" charset="0"/>
                <a:cs typeface="Calibri" panose="020F0502020204030204" pitchFamily="34" charset="0"/>
              </a:rPr>
              <a:t>Single/Parallel</a:t>
            </a:r>
            <a:r>
              <a:rPr lang="he-IL" sz="2400" dirty="0">
                <a:latin typeface="Calibri" panose="020F0502020204030204" pitchFamily="34" charset="0"/>
                <a:cs typeface="Calibri" panose="020F0502020204030204" pitchFamily="34" charset="0"/>
              </a:rPr>
              <a:t> </a:t>
            </a:r>
          </a:p>
          <a:p>
            <a:pPr marL="447675" indent="-447675">
              <a:spcBef>
                <a:spcPct val="20000"/>
              </a:spcBef>
              <a:buClr>
                <a:schemeClr val="accent1"/>
              </a:buClr>
              <a:buSzPct val="70000"/>
              <a:buFont typeface="Wingdings" pitchFamily="2" charset="2"/>
              <a:buNone/>
              <a:defRPr/>
            </a:pPr>
            <a:r>
              <a:rPr lang="he-IL" sz="2400" dirty="0">
                <a:latin typeface="Calibri" panose="020F0502020204030204" pitchFamily="34" charset="0"/>
                <a:cs typeface="Calibri" panose="020F0502020204030204" pitchFamily="34" charset="0"/>
              </a:rPr>
              <a:t>(כאשר משתמשים בספק כוח דו-ערוצי).</a:t>
            </a:r>
            <a:endParaRPr lang="en-US" sz="2400" dirty="0">
              <a:latin typeface="Calibri" panose="020F0502020204030204" pitchFamily="34" charset="0"/>
              <a:cs typeface="Calibri" panose="020F0502020204030204" pitchFamily="34" charset="0"/>
            </a:endParaRPr>
          </a:p>
        </p:txBody>
      </p:sp>
      <p:pic>
        <p:nvPicPr>
          <p:cNvPr id="9" name="Picture 11" descr="לחצן קיצור"/>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21774" y="5100748"/>
            <a:ext cx="107315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2"/>
          <p:cNvSpPr>
            <a:spLocks noChangeArrowheads="1"/>
          </p:cNvSpPr>
          <p:nvPr/>
        </p:nvSpPr>
        <p:spPr bwMode="auto">
          <a:xfrm>
            <a:off x="3108324" y="4956285"/>
            <a:ext cx="5891213"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47675" indent="-447675">
              <a:spcBef>
                <a:spcPct val="20000"/>
              </a:spcBef>
              <a:buClr>
                <a:schemeClr val="accent1"/>
              </a:buClr>
              <a:buSzPct val="70000"/>
              <a:buFont typeface="Wingdings" pitchFamily="2" charset="2"/>
              <a:buNone/>
              <a:defRPr/>
            </a:pPr>
            <a:r>
              <a:rPr lang="he-IL" sz="2400" u="sng" dirty="0">
                <a:latin typeface="Calibri" panose="020F0502020204030204" pitchFamily="34" charset="0"/>
                <a:cs typeface="Calibri" panose="020F0502020204030204" pitchFamily="34" charset="0"/>
              </a:rPr>
              <a:t>לחצן </a:t>
            </a:r>
            <a:r>
              <a:rPr lang="en-US" sz="2400" u="sng" dirty="0">
                <a:latin typeface="Calibri" panose="020F0502020204030204" pitchFamily="34" charset="0"/>
                <a:cs typeface="Calibri" panose="020F0502020204030204" pitchFamily="34" charset="0"/>
              </a:rPr>
              <a:t>Short</a:t>
            </a:r>
            <a:r>
              <a:rPr lang="he-IL" sz="2400" dirty="0">
                <a:latin typeface="Calibri" panose="020F0502020204030204" pitchFamily="34" charset="0"/>
                <a:cs typeface="Calibri" panose="020F0502020204030204" pitchFamily="34" charset="0"/>
              </a:rPr>
              <a:t> </a:t>
            </a:r>
          </a:p>
          <a:p>
            <a:pPr marL="447675" indent="-447675">
              <a:spcBef>
                <a:spcPct val="20000"/>
              </a:spcBef>
              <a:buClr>
                <a:schemeClr val="accent1"/>
              </a:buClr>
              <a:buSzPct val="70000"/>
              <a:buFont typeface="Wingdings" pitchFamily="2" charset="2"/>
              <a:buNone/>
              <a:defRPr/>
            </a:pPr>
            <a:r>
              <a:rPr lang="he-IL" sz="2400" dirty="0">
                <a:latin typeface="Calibri" panose="020F0502020204030204" pitchFamily="34" charset="0"/>
                <a:cs typeface="Calibri" panose="020F0502020204030204" pitchFamily="34" charset="0"/>
              </a:rPr>
              <a:t>(כאשר משתמשים בספק כוח חד- ערוצי).</a:t>
            </a:r>
            <a:endParaRPr lang="en-US" sz="2400" dirty="0">
              <a:latin typeface="Calibri" panose="020F0502020204030204" pitchFamily="34" charset="0"/>
              <a:cs typeface="Calibri" panose="020F0502020204030204" pitchFamily="34" charset="0"/>
            </a:endParaRPr>
          </a:p>
        </p:txBody>
      </p:sp>
      <p:sp>
        <p:nvSpPr>
          <p:cNvPr id="11" name="Rectangle 14"/>
          <p:cNvSpPr txBox="1">
            <a:spLocks noChangeArrowheads="1"/>
          </p:cNvSpPr>
          <p:nvPr/>
        </p:nvSpPr>
        <p:spPr>
          <a:xfrm>
            <a:off x="7308850" y="1380908"/>
            <a:ext cx="2963862" cy="454025"/>
          </a:xfrm>
          <a:prstGeom prst="rect">
            <a:avLst/>
          </a:prstGeom>
        </p:spPr>
        <p:txBody>
          <a:bodyPr/>
          <a:lstStyle>
            <a:lvl1pPr marL="342900" indent="-342900" algn="r" rtl="1" eaLnBrk="0" fontAlgn="base" hangingPunct="0">
              <a:spcBef>
                <a:spcPct val="20000"/>
              </a:spcBef>
              <a:spcAft>
                <a:spcPct val="0"/>
              </a:spcAft>
              <a:buChar char="•"/>
              <a:defRPr sz="3200">
                <a:solidFill>
                  <a:schemeClr val="tx1"/>
                </a:solidFill>
                <a:latin typeface="+mn-lt"/>
                <a:ea typeface="Tahoma (Body)"/>
                <a:cs typeface="+mn-cs"/>
              </a:defRPr>
            </a:lvl1pPr>
            <a:lvl2pPr marL="742950" indent="-285750" algn="r" rtl="1" eaLnBrk="0" fontAlgn="base" hangingPunct="0">
              <a:spcBef>
                <a:spcPct val="20000"/>
              </a:spcBef>
              <a:spcAft>
                <a:spcPct val="0"/>
              </a:spcAft>
              <a:buChar char="–"/>
              <a:defRPr sz="2800">
                <a:solidFill>
                  <a:schemeClr val="tx1"/>
                </a:solidFill>
                <a:latin typeface="+mn-lt"/>
                <a:ea typeface="Tahoma (Body)"/>
                <a:cs typeface="+mn-cs"/>
              </a:defRPr>
            </a:lvl2pPr>
            <a:lvl3pPr marL="1143000" indent="-228600" algn="r" rtl="1" eaLnBrk="0" fontAlgn="base" hangingPunct="0">
              <a:spcBef>
                <a:spcPct val="20000"/>
              </a:spcBef>
              <a:spcAft>
                <a:spcPct val="0"/>
              </a:spcAft>
              <a:buChar char="•"/>
              <a:defRPr sz="2400">
                <a:solidFill>
                  <a:schemeClr val="tx1"/>
                </a:solidFill>
                <a:latin typeface="+mn-lt"/>
                <a:ea typeface="Tahoma (Body)"/>
                <a:cs typeface="+mn-cs"/>
              </a:defRPr>
            </a:lvl3pPr>
            <a:lvl4pPr marL="1600200" indent="-228600" algn="r" rtl="1" eaLnBrk="0" fontAlgn="base" hangingPunct="0">
              <a:spcBef>
                <a:spcPct val="20000"/>
              </a:spcBef>
              <a:spcAft>
                <a:spcPct val="0"/>
              </a:spcAft>
              <a:buChar char="–"/>
              <a:defRPr sz="2000">
                <a:solidFill>
                  <a:schemeClr val="tx1"/>
                </a:solidFill>
                <a:latin typeface="+mn-lt"/>
                <a:ea typeface="Tahoma (Body)"/>
                <a:cs typeface="+mn-cs"/>
              </a:defRPr>
            </a:lvl4pPr>
            <a:lvl5pPr marL="2057400" indent="-228600" algn="r" rtl="1" eaLnBrk="0" fontAlgn="base" hangingPunct="0">
              <a:spcBef>
                <a:spcPct val="20000"/>
              </a:spcBef>
              <a:spcAft>
                <a:spcPct val="0"/>
              </a:spcAft>
              <a:buChar char="»"/>
              <a:defRPr sz="2000">
                <a:solidFill>
                  <a:schemeClr val="tx1"/>
                </a:solidFill>
                <a:latin typeface="+mn-lt"/>
                <a:ea typeface="Tahoma (Body)"/>
                <a:cs typeface="+mn-cs"/>
              </a:defRPr>
            </a:lvl5pPr>
            <a:lvl6pPr marL="2514600" indent="-228600" algn="r" rtl="1" eaLnBrk="1" fontAlgn="base" hangingPunct="1">
              <a:spcBef>
                <a:spcPct val="20000"/>
              </a:spcBef>
              <a:spcAft>
                <a:spcPct val="0"/>
              </a:spcAft>
              <a:buChar char="»"/>
              <a:defRPr sz="2000">
                <a:solidFill>
                  <a:schemeClr val="tx1"/>
                </a:solidFill>
                <a:latin typeface="+mn-lt"/>
                <a:cs typeface="+mn-cs"/>
              </a:defRPr>
            </a:lvl6pPr>
            <a:lvl7pPr marL="2971800" indent="-228600" algn="r" rtl="1" eaLnBrk="1" fontAlgn="base" hangingPunct="1">
              <a:spcBef>
                <a:spcPct val="20000"/>
              </a:spcBef>
              <a:spcAft>
                <a:spcPct val="0"/>
              </a:spcAft>
              <a:buChar char="»"/>
              <a:defRPr sz="2000">
                <a:solidFill>
                  <a:schemeClr val="tx1"/>
                </a:solidFill>
                <a:latin typeface="+mn-lt"/>
                <a:cs typeface="+mn-cs"/>
              </a:defRPr>
            </a:lvl7pPr>
            <a:lvl8pPr marL="3429000" indent="-228600" algn="r" rtl="1" eaLnBrk="1" fontAlgn="base" hangingPunct="1">
              <a:spcBef>
                <a:spcPct val="20000"/>
              </a:spcBef>
              <a:spcAft>
                <a:spcPct val="0"/>
              </a:spcAft>
              <a:buChar char="»"/>
              <a:defRPr sz="2000">
                <a:solidFill>
                  <a:schemeClr val="tx1"/>
                </a:solidFill>
                <a:latin typeface="+mn-lt"/>
                <a:cs typeface="+mn-cs"/>
              </a:defRPr>
            </a:lvl8pPr>
            <a:lvl9pPr marL="3886200" indent="-228600" algn="r" rtl="1" eaLnBrk="1" fontAlgn="base" hangingPunct="1">
              <a:spcBef>
                <a:spcPct val="20000"/>
              </a:spcBef>
              <a:spcAft>
                <a:spcPct val="0"/>
              </a:spcAft>
              <a:buChar char="»"/>
              <a:defRPr sz="2000">
                <a:solidFill>
                  <a:schemeClr val="tx1"/>
                </a:solidFill>
                <a:latin typeface="+mn-lt"/>
                <a:cs typeface="+mn-cs"/>
              </a:defRPr>
            </a:lvl9pPr>
          </a:lstStyle>
          <a:p>
            <a:pPr eaLnBrk="1" hangingPunct="1">
              <a:buFont typeface="Wingdings" pitchFamily="2" charset="2"/>
              <a:buNone/>
              <a:defRPr/>
            </a:pPr>
            <a:r>
              <a:rPr lang="he-IL" sz="2800" b="1" u="sng" kern="0" dirty="0" smtClean="0">
                <a:latin typeface="Calibri" panose="020F0502020204030204" pitchFamily="34" charset="0"/>
                <a:ea typeface="+mn-ea"/>
                <a:cs typeface="Calibri" panose="020F0502020204030204" pitchFamily="34" charset="0"/>
              </a:rPr>
              <a:t>מפסקים</a:t>
            </a:r>
            <a:r>
              <a:rPr lang="he-IL" sz="2400" b="1" u="sng" kern="0" dirty="0" smtClean="0">
                <a:latin typeface="Calibri" panose="020F0502020204030204" pitchFamily="34" charset="0"/>
                <a:ea typeface="+mn-ea"/>
                <a:cs typeface="Calibri" panose="020F0502020204030204" pitchFamily="34" charset="0"/>
              </a:rPr>
              <a:t>:</a:t>
            </a:r>
            <a:endParaRPr lang="en-US" sz="2400" b="1" u="sng" kern="0" dirty="0">
              <a:latin typeface="Calibri" panose="020F0502020204030204" pitchFamily="34" charset="0"/>
              <a:ea typeface="+mn-ea"/>
              <a:cs typeface="Calibri" panose="020F0502020204030204" pitchFamily="34" charset="0"/>
            </a:endParaRPr>
          </a:p>
        </p:txBody>
      </p:sp>
      <p:sp>
        <p:nvSpPr>
          <p:cNvPr id="12" name="מלבן מעוגל 11"/>
          <p:cNvSpPr/>
          <p:nvPr/>
        </p:nvSpPr>
        <p:spPr>
          <a:xfrm>
            <a:off x="10551245" y="147581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13" name="מלבן מעוגל 12"/>
          <p:cNvSpPr/>
          <p:nvPr/>
        </p:nvSpPr>
        <p:spPr>
          <a:xfrm>
            <a:off x="10551245" y="233316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14" name="מלבן מעוגל 13"/>
          <p:cNvSpPr/>
          <p:nvPr/>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15" name="מלבן מעוגל 14"/>
          <p:cNvSpPr/>
          <p:nvPr/>
        </p:nvSpPr>
        <p:spPr>
          <a:xfrm>
            <a:off x="10551245" y="1904456"/>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76719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1000"/>
                                        <p:tgtEl>
                                          <p:spTgt spid="7"/>
                                        </p:tgtEl>
                                      </p:cBhvr>
                                    </p:animEffect>
                                    <p:anim calcmode="lin" valueType="num">
                                      <p:cBhvr>
                                        <p:cTn id="27" dur="1000" fill="hold"/>
                                        <p:tgtEl>
                                          <p:spTgt spid="7"/>
                                        </p:tgtEl>
                                        <p:attrNameLst>
                                          <p:attrName>ppt_x</p:attrName>
                                        </p:attrNameLst>
                                      </p:cBhvr>
                                      <p:tavLst>
                                        <p:tav tm="0">
                                          <p:val>
                                            <p:strVal val="#ppt_x"/>
                                          </p:val>
                                        </p:tav>
                                        <p:tav tm="100000">
                                          <p:val>
                                            <p:strVal val="#ppt_x"/>
                                          </p:val>
                                        </p:tav>
                                      </p:tavLst>
                                    </p:anim>
                                    <p:anim calcmode="lin" valueType="num">
                                      <p:cBhvr>
                                        <p:cTn id="28" dur="1000" fill="hold"/>
                                        <p:tgtEl>
                                          <p:spTgt spid="7"/>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1000"/>
                                        <p:tgtEl>
                                          <p:spTgt spid="8"/>
                                        </p:tgtEl>
                                      </p:cBhvr>
                                    </p:animEffect>
                                    <p:anim calcmode="lin" valueType="num">
                                      <p:cBhvr>
                                        <p:cTn id="32" dur="1000" fill="hold"/>
                                        <p:tgtEl>
                                          <p:spTgt spid="8"/>
                                        </p:tgtEl>
                                        <p:attrNameLst>
                                          <p:attrName>ppt_x</p:attrName>
                                        </p:attrNameLst>
                                      </p:cBhvr>
                                      <p:tavLst>
                                        <p:tav tm="0">
                                          <p:val>
                                            <p:strVal val="#ppt_x"/>
                                          </p:val>
                                        </p:tav>
                                        <p:tav tm="100000">
                                          <p:val>
                                            <p:strVal val="#ppt_x"/>
                                          </p:val>
                                        </p:tav>
                                      </p:tavLst>
                                    </p:anim>
                                    <p:anim calcmode="lin" valueType="num">
                                      <p:cBhvr>
                                        <p:cTn id="3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1000"/>
                                        <p:tgtEl>
                                          <p:spTgt spid="9"/>
                                        </p:tgtEl>
                                      </p:cBhvr>
                                    </p:animEffect>
                                    <p:anim calcmode="lin" valueType="num">
                                      <p:cBhvr>
                                        <p:cTn id="39" dur="1000" fill="hold"/>
                                        <p:tgtEl>
                                          <p:spTgt spid="9"/>
                                        </p:tgtEl>
                                        <p:attrNameLst>
                                          <p:attrName>ppt_x</p:attrName>
                                        </p:attrNameLst>
                                      </p:cBhvr>
                                      <p:tavLst>
                                        <p:tav tm="0">
                                          <p:val>
                                            <p:strVal val="#ppt_x"/>
                                          </p:val>
                                        </p:tav>
                                        <p:tav tm="100000">
                                          <p:val>
                                            <p:strVal val="#ppt_x"/>
                                          </p:val>
                                        </p:tav>
                                      </p:tavLst>
                                    </p:anim>
                                    <p:anim calcmode="lin" valueType="num">
                                      <p:cBhvr>
                                        <p:cTn id="40" dur="1000" fill="hold"/>
                                        <p:tgtEl>
                                          <p:spTgt spid="9"/>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1000"/>
                                        <p:tgtEl>
                                          <p:spTgt spid="10"/>
                                        </p:tgtEl>
                                      </p:cBhvr>
                                    </p:animEffect>
                                    <p:anim calcmode="lin" valueType="num">
                                      <p:cBhvr>
                                        <p:cTn id="44" dur="1000" fill="hold"/>
                                        <p:tgtEl>
                                          <p:spTgt spid="10"/>
                                        </p:tgtEl>
                                        <p:attrNameLst>
                                          <p:attrName>ppt_x</p:attrName>
                                        </p:attrNameLst>
                                      </p:cBhvr>
                                      <p:tavLst>
                                        <p:tav tm="0">
                                          <p:val>
                                            <p:strVal val="#ppt_x"/>
                                          </p:val>
                                        </p:tav>
                                        <p:tav tm="100000">
                                          <p:val>
                                            <p:strVal val="#ppt_x"/>
                                          </p:val>
                                        </p:tav>
                                      </p:tavLst>
                                    </p:anim>
                                    <p:anim calcmode="lin" valueType="num">
                                      <p:cBhvr>
                                        <p:cTn id="4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bwMode="auto">
          <a:xfrm>
            <a:off x="3502326" y="2242343"/>
            <a:ext cx="3960813"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spcBef>
                <a:spcPts val="0"/>
              </a:spcBef>
              <a:buFont typeface="Wingdings" pitchFamily="2" charset="2"/>
              <a:buNone/>
              <a:defRPr/>
            </a:pPr>
            <a:r>
              <a:rPr lang="he-IL" sz="2400" u="sng" dirty="0" smtClean="0">
                <a:solidFill>
                  <a:schemeClr val="tx1"/>
                </a:solidFill>
                <a:latin typeface="Calibri" panose="020F0502020204030204" pitchFamily="34" charset="0"/>
                <a:cs typeface="Calibri" panose="020F0502020204030204" pitchFamily="34" charset="0"/>
              </a:rPr>
              <a:t>שעון המתח-</a:t>
            </a:r>
            <a:r>
              <a:rPr lang="he-IL" sz="2400" dirty="0" smtClean="0">
                <a:solidFill>
                  <a:schemeClr val="tx1"/>
                </a:solidFill>
                <a:latin typeface="Calibri" panose="020F0502020204030204" pitchFamily="34" charset="0"/>
                <a:cs typeface="Calibri" panose="020F0502020204030204" pitchFamily="34" charset="0"/>
              </a:rPr>
              <a:t> סקאלה שמציגה את מתח האספקה שספק הכוח מוציא ביחידת "וולט" [</a:t>
            </a:r>
            <a:r>
              <a:rPr lang="en-US" sz="2400" dirty="0" smtClean="0">
                <a:solidFill>
                  <a:schemeClr val="tx1"/>
                </a:solidFill>
                <a:latin typeface="Calibri" panose="020F0502020204030204" pitchFamily="34" charset="0"/>
                <a:cs typeface="Calibri" panose="020F0502020204030204" pitchFamily="34" charset="0"/>
              </a:rPr>
              <a:t>V</a:t>
            </a:r>
            <a:r>
              <a:rPr lang="he-IL" sz="2400" dirty="0" smtClean="0">
                <a:solidFill>
                  <a:schemeClr val="tx1"/>
                </a:solidFill>
                <a:latin typeface="Calibri" panose="020F0502020204030204" pitchFamily="34" charset="0"/>
                <a:cs typeface="Calibri" panose="020F0502020204030204" pitchFamily="34" charset="0"/>
              </a:rPr>
              <a:t>].</a:t>
            </a:r>
            <a:endParaRPr lang="en-US" sz="2400" dirty="0">
              <a:solidFill>
                <a:schemeClr val="tx1"/>
              </a:solidFill>
              <a:latin typeface="Calibri" panose="020F0502020204030204" pitchFamily="34" charset="0"/>
              <a:cs typeface="Calibri" panose="020F0502020204030204" pitchFamily="34" charset="0"/>
            </a:endParaRPr>
          </a:p>
        </p:txBody>
      </p:sp>
      <p:pic>
        <p:nvPicPr>
          <p:cNvPr id="5" name="Picture 5" descr="סקלה של המתח"/>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794" y="2005012"/>
            <a:ext cx="2681287"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descr="סקלה של הזרם"/>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09694" y="4092575"/>
            <a:ext cx="2592387" cy="113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
          <p:cNvSpPr>
            <a:spLocks noChangeArrowheads="1"/>
          </p:cNvSpPr>
          <p:nvPr/>
        </p:nvSpPr>
        <p:spPr bwMode="auto">
          <a:xfrm>
            <a:off x="3691731" y="4161631"/>
            <a:ext cx="3929063" cy="129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indent="-447675">
              <a:spcBef>
                <a:spcPts val="0"/>
              </a:spcBef>
              <a:buClr>
                <a:schemeClr val="accent1"/>
              </a:buClr>
              <a:buSzPct val="70000"/>
              <a:buFont typeface="Wingdings" pitchFamily="2" charset="2"/>
              <a:buNone/>
              <a:defRPr/>
            </a:pPr>
            <a:r>
              <a:rPr lang="he-IL" sz="2400" u="sng" dirty="0">
                <a:latin typeface="Calibri" panose="020F0502020204030204" pitchFamily="34" charset="0"/>
                <a:cs typeface="Calibri" panose="020F0502020204030204" pitchFamily="34" charset="0"/>
              </a:rPr>
              <a:t>שעון הזרם-</a:t>
            </a:r>
            <a:r>
              <a:rPr lang="he-IL" sz="2400" dirty="0">
                <a:latin typeface="Calibri" panose="020F0502020204030204" pitchFamily="34" charset="0"/>
                <a:cs typeface="Calibri" panose="020F0502020204030204" pitchFamily="34" charset="0"/>
              </a:rPr>
              <a:t> סקאלה שמציגה את זרם היציאה ביחידות "אמפר" [</a:t>
            </a:r>
            <a:r>
              <a:rPr lang="en-US" sz="2400" dirty="0">
                <a:latin typeface="Calibri" panose="020F0502020204030204" pitchFamily="34" charset="0"/>
                <a:cs typeface="Calibri" panose="020F0502020204030204" pitchFamily="34" charset="0"/>
              </a:rPr>
              <a:t>A</a:t>
            </a:r>
            <a:r>
              <a:rPr lang="he-IL" sz="2400" dirty="0">
                <a:latin typeface="Calibri" panose="020F0502020204030204" pitchFamily="34" charset="0"/>
                <a:cs typeface="Calibri" panose="020F0502020204030204" pitchFamily="34" charset="0"/>
              </a:rPr>
              <a:t>].</a:t>
            </a:r>
            <a:endParaRPr lang="en-US" sz="2400" dirty="0">
              <a:latin typeface="Calibri" panose="020F0502020204030204" pitchFamily="34" charset="0"/>
              <a:cs typeface="Calibri" panose="020F0502020204030204" pitchFamily="34" charset="0"/>
            </a:endParaRPr>
          </a:p>
        </p:txBody>
      </p:sp>
      <p:sp>
        <p:nvSpPr>
          <p:cNvPr id="8" name="Line 10"/>
          <p:cNvSpPr>
            <a:spLocks noChangeShapeType="1"/>
          </p:cNvSpPr>
          <p:nvPr/>
        </p:nvSpPr>
        <p:spPr bwMode="auto">
          <a:xfrm flipV="1">
            <a:off x="7204869" y="3141662"/>
            <a:ext cx="1189037" cy="290513"/>
          </a:xfrm>
          <a:prstGeom prst="line">
            <a:avLst/>
          </a:prstGeom>
          <a:noFill/>
          <a:ln w="38100">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2000">
              <a:latin typeface="Calibri" panose="020F0502020204030204" pitchFamily="34" charset="0"/>
              <a:cs typeface="Calibri" panose="020F0502020204030204" pitchFamily="34" charset="0"/>
            </a:endParaRPr>
          </a:p>
        </p:txBody>
      </p:sp>
      <p:sp>
        <p:nvSpPr>
          <p:cNvPr id="9" name="Line 11"/>
          <p:cNvSpPr>
            <a:spLocks noChangeShapeType="1"/>
          </p:cNvSpPr>
          <p:nvPr/>
        </p:nvSpPr>
        <p:spPr bwMode="auto">
          <a:xfrm flipV="1">
            <a:off x="7204869" y="5026025"/>
            <a:ext cx="1427162" cy="107950"/>
          </a:xfrm>
          <a:prstGeom prst="line">
            <a:avLst/>
          </a:prstGeom>
          <a:noFill/>
          <a:ln w="38100">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e-IL" sz="2000">
              <a:latin typeface="Calibri" panose="020F0502020204030204" pitchFamily="34" charset="0"/>
              <a:cs typeface="Calibri" panose="020F0502020204030204" pitchFamily="34" charset="0"/>
            </a:endParaRPr>
          </a:p>
        </p:txBody>
      </p:sp>
      <p:sp>
        <p:nvSpPr>
          <p:cNvPr id="10" name="Rectangle 14"/>
          <p:cNvSpPr txBox="1">
            <a:spLocks noChangeArrowheads="1"/>
          </p:cNvSpPr>
          <p:nvPr/>
        </p:nvSpPr>
        <p:spPr>
          <a:xfrm>
            <a:off x="7204869" y="1328163"/>
            <a:ext cx="2963862" cy="454025"/>
          </a:xfrm>
          <a:prstGeom prst="rect">
            <a:avLst/>
          </a:prstGeom>
        </p:spPr>
        <p:txBody>
          <a:bodyPr/>
          <a:lstStyle>
            <a:lvl1pPr marL="342900" indent="-342900" algn="r" rtl="1" eaLnBrk="0" fontAlgn="base" hangingPunct="0">
              <a:spcBef>
                <a:spcPct val="20000"/>
              </a:spcBef>
              <a:spcAft>
                <a:spcPct val="0"/>
              </a:spcAft>
              <a:buChar char="•"/>
              <a:defRPr sz="3200">
                <a:solidFill>
                  <a:schemeClr val="tx1"/>
                </a:solidFill>
                <a:latin typeface="+mn-lt"/>
                <a:ea typeface="Tahoma (Body)"/>
                <a:cs typeface="+mn-cs"/>
              </a:defRPr>
            </a:lvl1pPr>
            <a:lvl2pPr marL="742950" indent="-285750" algn="r" rtl="1" eaLnBrk="0" fontAlgn="base" hangingPunct="0">
              <a:spcBef>
                <a:spcPct val="20000"/>
              </a:spcBef>
              <a:spcAft>
                <a:spcPct val="0"/>
              </a:spcAft>
              <a:buChar char="–"/>
              <a:defRPr sz="2800">
                <a:solidFill>
                  <a:schemeClr val="tx1"/>
                </a:solidFill>
                <a:latin typeface="+mn-lt"/>
                <a:ea typeface="Tahoma (Body)"/>
                <a:cs typeface="+mn-cs"/>
              </a:defRPr>
            </a:lvl2pPr>
            <a:lvl3pPr marL="1143000" indent="-228600" algn="r" rtl="1" eaLnBrk="0" fontAlgn="base" hangingPunct="0">
              <a:spcBef>
                <a:spcPct val="20000"/>
              </a:spcBef>
              <a:spcAft>
                <a:spcPct val="0"/>
              </a:spcAft>
              <a:buChar char="•"/>
              <a:defRPr sz="2400">
                <a:solidFill>
                  <a:schemeClr val="tx1"/>
                </a:solidFill>
                <a:latin typeface="+mn-lt"/>
                <a:ea typeface="Tahoma (Body)"/>
                <a:cs typeface="+mn-cs"/>
              </a:defRPr>
            </a:lvl3pPr>
            <a:lvl4pPr marL="1600200" indent="-228600" algn="r" rtl="1" eaLnBrk="0" fontAlgn="base" hangingPunct="0">
              <a:spcBef>
                <a:spcPct val="20000"/>
              </a:spcBef>
              <a:spcAft>
                <a:spcPct val="0"/>
              </a:spcAft>
              <a:buChar char="–"/>
              <a:defRPr sz="2000">
                <a:solidFill>
                  <a:schemeClr val="tx1"/>
                </a:solidFill>
                <a:latin typeface="+mn-lt"/>
                <a:ea typeface="Tahoma (Body)"/>
                <a:cs typeface="+mn-cs"/>
              </a:defRPr>
            </a:lvl4pPr>
            <a:lvl5pPr marL="2057400" indent="-228600" algn="r" rtl="1" eaLnBrk="0" fontAlgn="base" hangingPunct="0">
              <a:spcBef>
                <a:spcPct val="20000"/>
              </a:spcBef>
              <a:spcAft>
                <a:spcPct val="0"/>
              </a:spcAft>
              <a:buChar char="»"/>
              <a:defRPr sz="2000">
                <a:solidFill>
                  <a:schemeClr val="tx1"/>
                </a:solidFill>
                <a:latin typeface="+mn-lt"/>
                <a:ea typeface="Tahoma (Body)"/>
                <a:cs typeface="+mn-cs"/>
              </a:defRPr>
            </a:lvl5pPr>
            <a:lvl6pPr marL="2514600" indent="-228600" algn="r" rtl="1" eaLnBrk="1" fontAlgn="base" hangingPunct="1">
              <a:spcBef>
                <a:spcPct val="20000"/>
              </a:spcBef>
              <a:spcAft>
                <a:spcPct val="0"/>
              </a:spcAft>
              <a:buChar char="»"/>
              <a:defRPr sz="2000">
                <a:solidFill>
                  <a:schemeClr val="tx1"/>
                </a:solidFill>
                <a:latin typeface="+mn-lt"/>
                <a:cs typeface="+mn-cs"/>
              </a:defRPr>
            </a:lvl6pPr>
            <a:lvl7pPr marL="2971800" indent="-228600" algn="r" rtl="1" eaLnBrk="1" fontAlgn="base" hangingPunct="1">
              <a:spcBef>
                <a:spcPct val="20000"/>
              </a:spcBef>
              <a:spcAft>
                <a:spcPct val="0"/>
              </a:spcAft>
              <a:buChar char="»"/>
              <a:defRPr sz="2000">
                <a:solidFill>
                  <a:schemeClr val="tx1"/>
                </a:solidFill>
                <a:latin typeface="+mn-lt"/>
                <a:cs typeface="+mn-cs"/>
              </a:defRPr>
            </a:lvl7pPr>
            <a:lvl8pPr marL="3429000" indent="-228600" algn="r" rtl="1" eaLnBrk="1" fontAlgn="base" hangingPunct="1">
              <a:spcBef>
                <a:spcPct val="20000"/>
              </a:spcBef>
              <a:spcAft>
                <a:spcPct val="0"/>
              </a:spcAft>
              <a:buChar char="»"/>
              <a:defRPr sz="2000">
                <a:solidFill>
                  <a:schemeClr val="tx1"/>
                </a:solidFill>
                <a:latin typeface="+mn-lt"/>
                <a:cs typeface="+mn-cs"/>
              </a:defRPr>
            </a:lvl8pPr>
            <a:lvl9pPr marL="3886200" indent="-228600" algn="r" rtl="1" eaLnBrk="1" fontAlgn="base" hangingPunct="1">
              <a:spcBef>
                <a:spcPct val="20000"/>
              </a:spcBef>
              <a:spcAft>
                <a:spcPct val="0"/>
              </a:spcAft>
              <a:buChar char="»"/>
              <a:defRPr sz="2000">
                <a:solidFill>
                  <a:schemeClr val="tx1"/>
                </a:solidFill>
                <a:latin typeface="+mn-lt"/>
                <a:cs typeface="+mn-cs"/>
              </a:defRPr>
            </a:lvl9pPr>
          </a:lstStyle>
          <a:p>
            <a:pPr eaLnBrk="1" hangingPunct="1">
              <a:buFont typeface="Wingdings" pitchFamily="2" charset="2"/>
              <a:buNone/>
              <a:defRPr/>
            </a:pPr>
            <a:r>
              <a:rPr lang="he-IL" sz="2800" b="1" u="sng" kern="0" dirty="0" smtClean="0">
                <a:latin typeface="Calibri" panose="020F0502020204030204" pitchFamily="34" charset="0"/>
                <a:ea typeface="+mn-ea"/>
                <a:cs typeface="Calibri" panose="020F0502020204030204" pitchFamily="34" charset="0"/>
              </a:rPr>
              <a:t>שעונים:</a:t>
            </a:r>
            <a:endParaRPr lang="en-US" sz="2800" b="1" u="sng" kern="0" dirty="0">
              <a:latin typeface="Calibri" panose="020F0502020204030204" pitchFamily="34" charset="0"/>
              <a:ea typeface="+mn-ea"/>
              <a:cs typeface="Calibri" panose="020F0502020204030204" pitchFamily="34" charset="0"/>
            </a:endParaRPr>
          </a:p>
        </p:txBody>
      </p:sp>
      <p:sp>
        <p:nvSpPr>
          <p:cNvPr id="11" name="TextBox 10"/>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sp>
        <p:nvSpPr>
          <p:cNvPr id="12" name="מלבן מעוגל 11"/>
          <p:cNvSpPr/>
          <p:nvPr/>
        </p:nvSpPr>
        <p:spPr>
          <a:xfrm>
            <a:off x="10551245" y="147581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13" name="מלבן מעוגל 12"/>
          <p:cNvSpPr/>
          <p:nvPr/>
        </p:nvSpPr>
        <p:spPr>
          <a:xfrm>
            <a:off x="10551245" y="233316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חיבור</a:t>
            </a:r>
            <a:endParaRPr lang="he-IL" sz="1800" dirty="0">
              <a:latin typeface="Calibri" panose="020F0502020204030204" pitchFamily="34" charset="0"/>
              <a:cs typeface="Calibri" panose="020F0502020204030204" pitchFamily="34" charset="0"/>
            </a:endParaRPr>
          </a:p>
        </p:txBody>
      </p:sp>
      <p:sp>
        <p:nvSpPr>
          <p:cNvPr id="14" name="מלבן מעוגל 13"/>
          <p:cNvSpPr/>
          <p:nvPr/>
        </p:nvSpPr>
        <p:spPr>
          <a:xfrm>
            <a:off x="10551245" y="2795878"/>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
        <p:nvSpPr>
          <p:cNvPr id="15" name="מלבן מעוגל 14"/>
          <p:cNvSpPr/>
          <p:nvPr/>
        </p:nvSpPr>
        <p:spPr>
          <a:xfrm>
            <a:off x="10551245" y="1904456"/>
            <a:ext cx="1440000" cy="333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תפעול</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58082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1000"/>
                                        <p:tgtEl>
                                          <p:spTgt spid="4"/>
                                        </p:tgtEl>
                                      </p:cBhvr>
                                    </p:animEffect>
                                    <p:anim calcmode="lin" valueType="num">
                                      <p:cBhvr>
                                        <p:cTn id="25" dur="1000" fill="hold"/>
                                        <p:tgtEl>
                                          <p:spTgt spid="4"/>
                                        </p:tgtEl>
                                        <p:attrNameLst>
                                          <p:attrName>ppt_x</p:attrName>
                                        </p:attrNameLst>
                                      </p:cBhvr>
                                      <p:tavLst>
                                        <p:tav tm="0">
                                          <p:val>
                                            <p:strVal val="#ppt_x"/>
                                          </p:val>
                                        </p:tav>
                                        <p:tav tm="100000">
                                          <p:val>
                                            <p:strVal val="#ppt_x"/>
                                          </p:val>
                                        </p:tav>
                                      </p:tavLst>
                                    </p:anim>
                                    <p:anim calcmode="lin" valueType="num">
                                      <p:cBhvr>
                                        <p:cTn id="2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1000"/>
                                        <p:tgtEl>
                                          <p:spTgt spid="6"/>
                                        </p:tgtEl>
                                      </p:cBhvr>
                                    </p:animEffect>
                                    <p:anim calcmode="lin" valueType="num">
                                      <p:cBhvr>
                                        <p:cTn id="32" dur="1000" fill="hold"/>
                                        <p:tgtEl>
                                          <p:spTgt spid="6"/>
                                        </p:tgtEl>
                                        <p:attrNameLst>
                                          <p:attrName>ppt_x</p:attrName>
                                        </p:attrNameLst>
                                      </p:cBhvr>
                                      <p:tavLst>
                                        <p:tav tm="0">
                                          <p:val>
                                            <p:strVal val="#ppt_x"/>
                                          </p:val>
                                        </p:tav>
                                        <p:tav tm="100000">
                                          <p:val>
                                            <p:strVal val="#ppt_x"/>
                                          </p:val>
                                        </p:tav>
                                      </p:tavLst>
                                    </p:anim>
                                    <p:anim calcmode="lin" valueType="num">
                                      <p:cBhvr>
                                        <p:cTn id="33" dur="1000" fill="hold"/>
                                        <p:tgtEl>
                                          <p:spTgt spid="6"/>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1000"/>
                                        <p:tgtEl>
                                          <p:spTgt spid="9"/>
                                        </p:tgtEl>
                                      </p:cBhvr>
                                    </p:animEffect>
                                    <p:anim calcmode="lin" valueType="num">
                                      <p:cBhvr>
                                        <p:cTn id="37" dur="1000" fill="hold"/>
                                        <p:tgtEl>
                                          <p:spTgt spid="9"/>
                                        </p:tgtEl>
                                        <p:attrNameLst>
                                          <p:attrName>ppt_x</p:attrName>
                                        </p:attrNameLst>
                                      </p:cBhvr>
                                      <p:tavLst>
                                        <p:tav tm="0">
                                          <p:val>
                                            <p:strVal val="#ppt_x"/>
                                          </p:val>
                                        </p:tav>
                                        <p:tav tm="100000">
                                          <p:val>
                                            <p:strVal val="#ppt_x"/>
                                          </p:val>
                                        </p:tav>
                                      </p:tavLst>
                                    </p:anim>
                                    <p:anim calcmode="lin" valueType="num">
                                      <p:cBhvr>
                                        <p:cTn id="38" dur="1000" fill="hold"/>
                                        <p:tgtEl>
                                          <p:spTgt spid="9"/>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fade">
                                      <p:cBhvr>
                                        <p:cTn id="41" dur="1000"/>
                                        <p:tgtEl>
                                          <p:spTgt spid="7"/>
                                        </p:tgtEl>
                                      </p:cBhvr>
                                    </p:animEffect>
                                    <p:anim calcmode="lin" valueType="num">
                                      <p:cBhvr>
                                        <p:cTn id="42" dur="1000" fill="hold"/>
                                        <p:tgtEl>
                                          <p:spTgt spid="7"/>
                                        </p:tgtEl>
                                        <p:attrNameLst>
                                          <p:attrName>ppt_x</p:attrName>
                                        </p:attrNameLst>
                                      </p:cBhvr>
                                      <p:tavLst>
                                        <p:tav tm="0">
                                          <p:val>
                                            <p:strVal val="#ppt_x"/>
                                          </p:val>
                                        </p:tav>
                                        <p:tav tm="100000">
                                          <p:val>
                                            <p:strVal val="#ppt_x"/>
                                          </p:val>
                                        </p:tav>
                                      </p:tavLst>
                                    </p:anim>
                                    <p:anim calcmode="lin" valueType="num">
                                      <p:cBhvr>
                                        <p:cTn id="4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animBg="1"/>
      <p:bldP spid="9" grpId="0" animBg="1"/>
      <p:bldP spid="10" grpId="0"/>
    </p:bldLst>
  </p:timing>
</p:sld>
</file>

<file path=ppt/theme/theme1.xml><?xml version="1.0" encoding="utf-8"?>
<a:theme xmlns:a="http://schemas.openxmlformats.org/drawingml/2006/main" name="tzefa">
  <a:themeElements>
    <a:clrScheme name="כחול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tzefa</Template>
  <TotalTime>3159</TotalTime>
  <Words>2802</Words>
  <Application>Microsoft Office PowerPoint</Application>
  <PresentationFormat>מסך רחב</PresentationFormat>
  <Paragraphs>737</Paragraphs>
  <Slides>18</Slides>
  <Notes>18</Notes>
  <HiddenSlides>0</HiddenSlides>
  <MMClips>0</MMClips>
  <ScaleCrop>false</ScaleCrop>
  <HeadingPairs>
    <vt:vector size="8" baseType="variant">
      <vt:variant>
        <vt:lpstr>גופנים בשימוש</vt:lpstr>
      </vt:variant>
      <vt:variant>
        <vt:i4>8</vt:i4>
      </vt:variant>
      <vt:variant>
        <vt:lpstr>ערכת נושא</vt:lpstr>
      </vt:variant>
      <vt:variant>
        <vt:i4>1</vt:i4>
      </vt:variant>
      <vt:variant>
        <vt:lpstr>שרתי OLE מוטבעים</vt:lpstr>
      </vt:variant>
      <vt:variant>
        <vt:i4>2</vt:i4>
      </vt:variant>
      <vt:variant>
        <vt:lpstr>כותרות שקופיות</vt:lpstr>
      </vt:variant>
      <vt:variant>
        <vt:i4>18</vt:i4>
      </vt:variant>
    </vt:vector>
  </HeadingPairs>
  <TitlesOfParts>
    <vt:vector size="29" baseType="lpstr">
      <vt:lpstr>AdumaFOT Bold</vt:lpstr>
      <vt:lpstr>AdumaFOT Regular</vt:lpstr>
      <vt:lpstr>Arial</vt:lpstr>
      <vt:lpstr>Calibri</vt:lpstr>
      <vt:lpstr>Guttman Yad-Brush</vt:lpstr>
      <vt:lpstr>Tahoma (Body)</vt:lpstr>
      <vt:lpstr>Times New Roman</vt:lpstr>
      <vt:lpstr>Wingdings</vt:lpstr>
      <vt:lpstr>tzefa</vt:lpstr>
      <vt:lpstr>Equation</vt:lpstr>
      <vt:lpstr>משוואה</vt:lpstr>
      <vt:lpstr>ספק כוח</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IAF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מאור גלס</dc:creator>
  <cp:lastModifiedBy>אריאל גולפייגן</cp:lastModifiedBy>
  <cp:revision>50</cp:revision>
  <dcterms:created xsi:type="dcterms:W3CDTF">2019-01-01T14:54:30Z</dcterms:created>
  <dcterms:modified xsi:type="dcterms:W3CDTF">2021-03-14T13:59:48Z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176384224</vt:i4>
  </property>
  <property fmtid="{D5CDD505-2E9C-101B-9397-08002B2CF9AE}" pid="3" name="_NewReviewCycle">
    <vt:lpwstr/>
  </property>
  <property fmtid="{D5CDD505-2E9C-101B-9397-08002B2CF9AE}" pid="4" name="_EmailSubject">
    <vt:lpwstr/>
  </property>
  <property fmtid="{D5CDD505-2E9C-101B-9397-08002B2CF9AE}" pid="5" name="_AuthorEmail">
    <vt:lpwstr>s8471444@IAF.IDF.IL</vt:lpwstr>
  </property>
  <property fmtid="{D5CDD505-2E9C-101B-9397-08002B2CF9AE}" pid="6" name="_AuthorEmailDisplayName">
    <vt:lpwstr>ניב הלוי</vt:lpwstr>
  </property>
  <property fmtid="{D5CDD505-2E9C-101B-9397-08002B2CF9AE}" pid="7" name="_PreviousAdHocReviewCycleID">
    <vt:i4>-1459814910</vt:i4>
  </property>
</Properties>
</file>