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0" r:id="rId1"/>
  </p:sldMasterIdLst>
  <p:notesMasterIdLst>
    <p:notesMasterId r:id="rId12"/>
  </p:notesMasterIdLst>
  <p:sldIdLst>
    <p:sldId id="300" r:id="rId2"/>
    <p:sldId id="261" r:id="rId3"/>
    <p:sldId id="262" r:id="rId4"/>
    <p:sldId id="278" r:id="rId5"/>
    <p:sldId id="279" r:id="rId6"/>
    <p:sldId id="280" r:id="rId7"/>
    <p:sldId id="273" r:id="rId8"/>
    <p:sldId id="284" r:id="rId9"/>
    <p:sldId id="286" r:id="rId10"/>
    <p:sldId id="298" r:id="rId11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6295"/>
    <a:srgbClr val="498FCC"/>
    <a:srgbClr val="FEFEFE"/>
    <a:srgbClr val="75B6E5"/>
    <a:srgbClr val="E2E2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81947" autoAdjust="0"/>
    <p:restoredTop sz="96149" autoAdjust="0"/>
  </p:normalViewPr>
  <p:slideViewPr>
    <p:cSldViewPr snapToGrid="0">
      <p:cViewPr varScale="1">
        <p:scale>
          <a:sx n="78" d="100"/>
          <a:sy n="78" d="100"/>
        </p:scale>
        <p:origin x="54" y="6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9192"/>
    </p:cViewPr>
  </p:sorterViewPr>
  <p:notesViewPr>
    <p:cSldViewPr snapToGrid="0">
      <p:cViewPr>
        <p:scale>
          <a:sx n="75" d="100"/>
          <a:sy n="75" d="100"/>
        </p:scale>
        <p:origin x="2172" y="27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B4A98DC-AD4C-4661-A16C-FE6AC7AC1D7E}" type="datetimeFigureOut">
              <a:rPr lang="he-IL" smtClean="0"/>
              <a:t>א'/ניסן/תשפ"א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12F8595-D212-4FB1-A188-FFD54CA720A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3944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719138" y="98425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</a:t>
            </a:fld>
            <a:endParaRPr lang="he-IL"/>
          </a:p>
        </p:txBody>
      </p:sp>
      <p:graphicFrame>
        <p:nvGraphicFramePr>
          <p:cNvPr id="7" name="Group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919919"/>
              </p:ext>
            </p:extLst>
          </p:nvPr>
        </p:nvGraphicFramePr>
        <p:xfrm>
          <a:off x="260350" y="3138552"/>
          <a:ext cx="6337002" cy="6278880"/>
        </p:xfrm>
        <a:graphic>
          <a:graphicData uri="http://schemas.openxmlformats.org/drawingml/2006/table">
            <a:tbl>
              <a:tblPr rtl="1"/>
              <a:tblGrid>
                <a:gridCol w="5197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88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נושא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848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פתיחה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b="0" dirty="0" smtClean="0">
                          <a:solidFill>
                            <a:schemeClr val="tx1"/>
                          </a:solidFill>
                        </a:rPr>
                        <a:t>בשיעור הקודם למדנו על </a:t>
                      </a:r>
                      <a:r>
                        <a:rPr lang="en-US" sz="1600" b="0" dirty="0" smtClean="0"/>
                        <a:t>Isolator</a:t>
                      </a:r>
                      <a:r>
                        <a:rPr lang="he-IL" sz="1600" b="0" dirty="0" smtClean="0"/>
                        <a:t>- מבודד.</a:t>
                      </a:r>
                    </a:p>
                    <a:p>
                      <a:r>
                        <a:rPr lang="he-IL" sz="1600" b="0" dirty="0" smtClean="0"/>
                        <a:t>רכיב </a:t>
                      </a:r>
                      <a:r>
                        <a:rPr lang="en-US" sz="1600" b="0" dirty="0" smtClean="0"/>
                        <a:t>RF</a:t>
                      </a:r>
                      <a:r>
                        <a:rPr lang="he-IL" sz="1600" b="0" dirty="0" smtClean="0"/>
                        <a:t> שמאריק כל אות שנכנס מהמוצא שלו.</a:t>
                      </a:r>
                    </a:p>
                    <a:p>
                      <a:r>
                        <a:rPr lang="he-IL" sz="1600" b="0" dirty="0" smtClean="0"/>
                        <a:t>בנוי </a:t>
                      </a:r>
                      <a:r>
                        <a:rPr lang="he-IL" sz="1600" b="0" dirty="0" err="1" smtClean="0"/>
                        <a:t>ממחוגג</a:t>
                      </a:r>
                      <a:r>
                        <a:rPr lang="he-IL" sz="1600" b="0" dirty="0" smtClean="0"/>
                        <a:t> (</a:t>
                      </a:r>
                      <a:r>
                        <a:rPr lang="en-US" sz="1600" b="0" dirty="0" smtClean="0"/>
                        <a:t>Circulator</a:t>
                      </a:r>
                      <a:r>
                        <a:rPr lang="he-IL" sz="1600" b="0" dirty="0" smtClean="0"/>
                        <a:t>) עם עומס באחת היציאות.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ת. אף אחד לא ירים את ידו.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ת. היינו צרכים לשמוע בעוצמה חזקה גם אם לא היינו רוצים בכך.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אז הבנו שלעיתים אנחנו צרכים אפשרות של הנחתת עוצמה, לא תמיד נרצה להשיג את העוצמה הכי גבוה.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כך גם באלקטרוניקה, ישנו רכיב שאחראי על הנחתת אותות אלקטרוניים, לרכיב זה קוראים </a:t>
                      </a:r>
                      <a:r>
                        <a:rPr kumimoji="0" lang="he-IL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מנחת או </a:t>
                      </a:r>
                      <a:r>
                        <a:rPr kumimoji="0" lang="en-US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ATTENUATOR</a:t>
                      </a:r>
                      <a:r>
                        <a:rPr kumimoji="0" lang="he-IL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kumimoji="0" lang="he-IL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אטניואטור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 וזהו נושא השיעור שלנו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בשיעור זה נכיר את רכיב המנחת.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נלמד על </a:t>
                      </a:r>
                      <a:r>
                        <a:rPr kumimoji="0" lang="he-I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תפקיד, מבנה, עקרון הפעולה ושימושי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רכיב המנחת.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שיעור זה חשוב לכם מאוד משום שרכיב זה תורם לנו בהרבה מערכות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RF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ויש לו שימושים מאוד חשובים, ועל מנת שנוכל לדעת להתעסק בו יש ללמוד עליו.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קישור לשיעור הקודם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יצירת עניין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קישור לנושא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הצגת נושא השיעור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הצגת מטרות על ונק' עיקריות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הנמקה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492896" y="4640558"/>
            <a:ext cx="4104456" cy="33855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600" dirty="0" smtClean="0">
                <a:solidFill>
                  <a:srgbClr val="002060"/>
                </a:solidFill>
              </a:rPr>
              <a:t>מי כאן אף פעם לא ראה טלוויזיה בחייו?</a:t>
            </a:r>
            <a:endParaRPr lang="he-IL" sz="16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92896" y="5327107"/>
            <a:ext cx="4104456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600" dirty="0" smtClean="0">
                <a:solidFill>
                  <a:srgbClr val="002060"/>
                </a:solidFill>
              </a:rPr>
              <a:t>האם חשבתם איך היינו מסתדרים אם לא היינו יכולים להנמיך את עוצמת השמע?</a:t>
            </a:r>
            <a:endParaRPr lang="he-IL" sz="16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6672" y="3480882"/>
            <a:ext cx="792088" cy="30777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25 דק'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11339744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195263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10</a:t>
            </a:fld>
            <a:endParaRPr lang="he-IL"/>
          </a:p>
        </p:txBody>
      </p:sp>
      <p:graphicFrame>
        <p:nvGraphicFramePr>
          <p:cNvPr id="28" name="Group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783993"/>
              </p:ext>
            </p:extLst>
          </p:nvPr>
        </p:nvGraphicFramePr>
        <p:xfrm>
          <a:off x="333375" y="3321657"/>
          <a:ext cx="6334125" cy="5837237"/>
        </p:xfrm>
        <a:graphic>
          <a:graphicData uri="http://schemas.openxmlformats.org/drawingml/2006/table">
            <a:tbl>
              <a:tblPr rtl="1"/>
              <a:tblGrid>
                <a:gridCol w="5008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52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7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הנושא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4" marR="91424"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4" marR="91424"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76">
                <a:tc>
                  <a:txBody>
                    <a:bodyPr/>
                    <a:lstStyle/>
                    <a:p>
                      <a:pPr marL="0" marR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dirty="0" smtClean="0">
                          <a:latin typeface="Arial" pitchFamily="34" charset="0"/>
                          <a:cs typeface="Arial" pitchFamily="34" charset="0"/>
                        </a:rPr>
                        <a:t>סיכום </a:t>
                      </a:r>
                    </a:p>
                  </a:txBody>
                  <a:tcPr marL="91424" marR="91424"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4" marR="91424"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66685"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  <a:defRPr/>
                      </a:pPr>
                      <a:r>
                        <a:rPr lang="he-IL" sz="1400" dirty="0" smtClean="0"/>
                        <a:t>בשיעור זה הכרנו את רכיב המנחת. </a:t>
                      </a:r>
                    </a:p>
                    <a:p>
                      <a:pPr marL="0" indent="0">
                        <a:buFont typeface="Arial" pitchFamily="34" charset="0"/>
                        <a:buNone/>
                        <a:defRPr/>
                      </a:pPr>
                      <a:endParaRPr lang="he-IL" sz="1400" dirty="0" smtClean="0"/>
                    </a:p>
                    <a:p>
                      <a:pPr marL="0" indent="0">
                        <a:buFont typeface="Arial" pitchFamily="34" charset="0"/>
                        <a:buNone/>
                        <a:defRPr/>
                      </a:pPr>
                      <a:r>
                        <a:rPr lang="he-IL" sz="1400" dirty="0" smtClean="0"/>
                        <a:t>למדנו על </a:t>
                      </a:r>
                      <a:r>
                        <a:rPr lang="he-IL" sz="1400" dirty="0" smtClean="0">
                          <a:latin typeface="Arial" pitchFamily="34" charset="0"/>
                        </a:rPr>
                        <a:t>תפקיד, מבנה, עקרון הפעולה ושימושי המנחת</a:t>
                      </a:r>
                      <a:endParaRPr lang="he-IL" sz="1400" dirty="0" smtClean="0"/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r>
                        <a:rPr lang="he-IL" sz="1400" dirty="0" smtClean="0"/>
                        <a:t>חיבור של נגדים. </a:t>
                      </a:r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r>
                        <a:rPr lang="he-IL" sz="1400" dirty="0" smtClean="0"/>
                        <a:t>מנחת משתנה.</a:t>
                      </a:r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r>
                        <a:rPr lang="he-IL" sz="1400" dirty="0" smtClean="0"/>
                        <a:t>הנחתת אותות במקלט </a:t>
                      </a:r>
                      <a:r>
                        <a:rPr lang="he-IL" sz="1400" dirty="0" err="1" smtClean="0"/>
                        <a:t>מכ"מ</a:t>
                      </a:r>
                      <a:r>
                        <a:rPr lang="he-IL" sz="1400" dirty="0" smtClean="0"/>
                        <a:t>, תיאום עכבות, הנחתת גלים חוזרים.</a:t>
                      </a:r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 eaLnBrk="1" hangingPunct="1">
                        <a:defRPr/>
                      </a:pPr>
                      <a:r>
                        <a:rPr lang="he-IL" sz="1400" dirty="0" smtClean="0"/>
                        <a:t>בשיעור הבא נלמד על מגבר מסוג חדש שנקרא </a:t>
                      </a:r>
                      <a:r>
                        <a:rPr lang="en-US" sz="1400" dirty="0" smtClean="0"/>
                        <a:t>TWT</a:t>
                      </a:r>
                      <a:r>
                        <a:rPr lang="he-IL" sz="1400" dirty="0" smtClean="0"/>
                        <a:t>. טכנולוגיה מאוד חשובה בתחום ה-</a:t>
                      </a:r>
                      <a:r>
                        <a:rPr lang="en-US" sz="1400" dirty="0" smtClean="0"/>
                        <a:t>RF</a:t>
                      </a:r>
                      <a:endParaRPr lang="he-IL" sz="1400" dirty="0" smtClean="0"/>
                    </a:p>
                    <a:p>
                      <a:pPr eaLnBrk="1" hangingPunct="1"/>
                      <a:endParaRPr lang="he-IL" sz="1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4" marR="91424"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חזרה על מהלך השיעור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שאלות וידוא קליטה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קישור לשיעור הבא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4" marR="91424"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9" name="Rectangle 11"/>
          <p:cNvSpPr>
            <a:spLocks noChangeArrowheads="1"/>
          </p:cNvSpPr>
          <p:nvPr/>
        </p:nvSpPr>
        <p:spPr bwMode="auto">
          <a:xfrm>
            <a:off x="2496482" y="5389598"/>
            <a:ext cx="4100870" cy="307777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he-IL" sz="1400" dirty="0" smtClean="0">
                <a:solidFill>
                  <a:srgbClr val="0033CC"/>
                </a:solidFill>
                <a:cs typeface="+mn-cs"/>
              </a:rPr>
              <a:t>איזה סוג מנחת יוכל להביא לאות מוצא קבוע?</a:t>
            </a:r>
            <a:endParaRPr lang="en-US" sz="1400" dirty="0">
              <a:solidFill>
                <a:srgbClr val="0033CC"/>
              </a:solidFill>
              <a:cs typeface="+mn-cs"/>
            </a:endParaRPr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2471385" y="4771143"/>
            <a:ext cx="4096718" cy="307777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he-IL" sz="1400" dirty="0" smtClean="0">
                <a:solidFill>
                  <a:srgbClr val="0033CC"/>
                </a:solidFill>
                <a:cs typeface="+mn-cs"/>
              </a:rPr>
              <a:t>ממה מורכב מנחת קבוע?</a:t>
            </a:r>
            <a:endParaRPr lang="en-US" sz="1400" dirty="0">
              <a:solidFill>
                <a:srgbClr val="0033CC"/>
              </a:solidFill>
              <a:cs typeface="+mn-cs"/>
            </a:endParaRPr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2471385" y="5985407"/>
            <a:ext cx="4096718" cy="307777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he-IL" sz="1400" dirty="0" smtClean="0">
                <a:solidFill>
                  <a:srgbClr val="0033CC"/>
                </a:solidFill>
                <a:cs typeface="+mn-cs"/>
              </a:rPr>
              <a:t>מהם שלושה שימושים של רכיב המנחת?</a:t>
            </a:r>
            <a:endParaRPr lang="en-US" sz="1400" dirty="0">
              <a:solidFill>
                <a:srgbClr val="0033CC"/>
              </a:solidFill>
              <a:cs typeface="+mn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48680" y="3681151"/>
            <a:ext cx="792088" cy="30777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2 דק'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1601252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304800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2</a:t>
            </a:fld>
            <a:endParaRPr lang="he-IL"/>
          </a:p>
        </p:txBody>
      </p:sp>
      <p:graphicFrame>
        <p:nvGraphicFramePr>
          <p:cNvPr id="13" name="Group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360139"/>
              </p:ext>
            </p:extLst>
          </p:nvPr>
        </p:nvGraphicFramePr>
        <p:xfrm>
          <a:off x="260350" y="3431627"/>
          <a:ext cx="6337002" cy="5993764"/>
        </p:xfrm>
        <a:graphic>
          <a:graphicData uri="http://schemas.openxmlformats.org/drawingml/2006/table">
            <a:tbl>
              <a:tblPr rtl="1"/>
              <a:tblGrid>
                <a:gridCol w="5197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88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נושא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848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76672" y="3799779"/>
            <a:ext cx="792088" cy="30777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20 דק'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1255226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977900" y="141288"/>
            <a:ext cx="4902200" cy="2759075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3</a:t>
            </a:fld>
            <a:endParaRPr lang="he-IL"/>
          </a:p>
        </p:txBody>
      </p:sp>
      <p:graphicFrame>
        <p:nvGraphicFramePr>
          <p:cNvPr id="33" name="Group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281982"/>
              </p:ext>
            </p:extLst>
          </p:nvPr>
        </p:nvGraphicFramePr>
        <p:xfrm>
          <a:off x="260350" y="3103383"/>
          <a:ext cx="6337002" cy="5993764"/>
        </p:xfrm>
        <a:graphic>
          <a:graphicData uri="http://schemas.openxmlformats.org/drawingml/2006/table">
            <a:tbl>
              <a:tblPr rtl="1"/>
              <a:tblGrid>
                <a:gridCol w="5197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88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נושא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8484">
                <a:tc>
                  <a:txBody>
                    <a:bodyPr/>
                    <a:lstStyle/>
                    <a:p>
                      <a:r>
                        <a:rPr lang="he-IL" sz="1600" b="0" u="none" dirty="0" smtClean="0"/>
                        <a:t>גוף</a:t>
                      </a:r>
                    </a:p>
                    <a:p>
                      <a:endParaRPr lang="he-IL" sz="1600" b="1" u="sng" dirty="0" smtClean="0"/>
                    </a:p>
                    <a:p>
                      <a:endParaRPr lang="he-IL" sz="1600" b="1" u="sng" dirty="0" smtClean="0"/>
                    </a:p>
                    <a:p>
                      <a:endParaRPr lang="he-IL" sz="1600" b="1" u="sng" dirty="0" smtClean="0"/>
                    </a:p>
                    <a:p>
                      <a:r>
                        <a:rPr lang="he-IL" sz="1600" b="0" u="none" dirty="0" smtClean="0"/>
                        <a:t>הנחתה: </a:t>
                      </a:r>
                      <a:r>
                        <a:rPr lang="he-IL" sz="1600" dirty="0" smtClean="0"/>
                        <a:t>הפעולה ההפוכה מהגברה הורדת עוצמת ההספק של האות. מתבצע בעזרת נגדים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מטרה אופרטיבית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" name="מלבן 33"/>
          <p:cNvSpPr/>
          <p:nvPr/>
        </p:nvSpPr>
        <p:spPr>
          <a:xfrm>
            <a:off x="4077072" y="4055810"/>
            <a:ext cx="2417649" cy="3077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he-IL" sz="1400" dirty="0"/>
              <a:t>החניך יחזור על הגדרת ההנחתה</a:t>
            </a:r>
            <a:endParaRPr lang="en-US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476672" y="3471535"/>
            <a:ext cx="792088" cy="30777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20 דק'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1255226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1268413" y="219075"/>
            <a:ext cx="4398962" cy="2474913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4</a:t>
            </a:fld>
            <a:endParaRPr lang="he-IL"/>
          </a:p>
        </p:txBody>
      </p:sp>
      <p:graphicFrame>
        <p:nvGraphicFramePr>
          <p:cNvPr id="53" name="Group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674140"/>
              </p:ext>
            </p:extLst>
          </p:nvPr>
        </p:nvGraphicFramePr>
        <p:xfrm>
          <a:off x="260350" y="2915815"/>
          <a:ext cx="6337002" cy="5993764"/>
        </p:xfrm>
        <a:graphic>
          <a:graphicData uri="http://schemas.openxmlformats.org/drawingml/2006/table">
            <a:tbl>
              <a:tblPr rtl="1"/>
              <a:tblGrid>
                <a:gridCol w="5197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88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נושא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8484">
                <a:tc>
                  <a:txBody>
                    <a:bodyPr/>
                    <a:lstStyle/>
                    <a:p>
                      <a:endParaRPr lang="he-IL" sz="1600" dirty="0" smtClean="0"/>
                    </a:p>
                    <a:p>
                      <a:endParaRPr lang="he-IL" sz="1600" dirty="0" smtClean="0"/>
                    </a:p>
                    <a:p>
                      <a:endParaRPr lang="he-IL" sz="1600" dirty="0" smtClean="0"/>
                    </a:p>
                    <a:p>
                      <a:r>
                        <a:rPr lang="he-IL" sz="1600" dirty="0" smtClean="0"/>
                        <a:t>תפקידו להנחית את הספק אות ה </a:t>
                      </a:r>
                      <a:r>
                        <a:rPr lang="en-US" sz="1600" dirty="0" smtClean="0"/>
                        <a:t>RF</a:t>
                      </a:r>
                      <a:r>
                        <a:rPr lang="he-IL" sz="1600" dirty="0" smtClean="0"/>
                        <a:t> ולהוציא במוצא הספק נמוך יותר לפי מידת ההנחתה שתוכננה.</a:t>
                      </a:r>
                    </a:p>
                    <a:p>
                      <a:endParaRPr lang="he-IL" sz="1600" dirty="0" smtClean="0"/>
                    </a:p>
                    <a:p>
                      <a:r>
                        <a:rPr lang="he-IL" sz="1600" dirty="0" smtClean="0"/>
                        <a:t>ההנחתה מתבצעת ע"י בזבוזי הספק המפוזרים בצורה טרמית.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dirty="0" smtClean="0"/>
                        <a:t>בזבוז ההספק יהיה ע"י המרת חלק מהאנרגיה של האות</a:t>
                      </a:r>
                      <a:r>
                        <a:rPr lang="he-IL" sz="1600" baseline="0" dirty="0" smtClean="0"/>
                        <a:t> לאנרגית חום שתיווצר על נגדים שבמנחת.</a:t>
                      </a:r>
                      <a:r>
                        <a:rPr lang="he-IL" sz="1600" dirty="0" smtClean="0"/>
                        <a:t>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b="1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b="0" dirty="0" smtClean="0"/>
                        <a:t>סימול סכמתי: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b="1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b="1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b="1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smtClean="0"/>
                        <a:t>בכניסת </a:t>
                      </a:r>
                      <a:r>
                        <a:rPr lang="he-IL" sz="1600" dirty="0" smtClean="0"/>
                        <a:t>המנחת ייכנס אות בעוצמה גבוהה ובמוצא המנחת ייצא אות קטן</a:t>
                      </a:r>
                      <a:r>
                        <a:rPr lang="he-IL" sz="1600" baseline="0" dirty="0" smtClean="0"/>
                        <a:t> בעוצמתו, במקרה שלנו הספק האות תקטן.</a:t>
                      </a: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קיימים שני סוגי מנחתים, מנחת קבוע, בו יהיה יחס לינארי קבוע בין אות המוצע לאות הכניסה, ומנחת משתנה, בו הנחתת הרכיב ישתנה בהתאם לעוצמת אות הכניסה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מטרה אופרטיבית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מטרה אופרטיבית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54" name="קבוצה 53"/>
          <p:cNvGrpSpPr/>
          <p:nvPr/>
        </p:nvGrpSpPr>
        <p:grpSpPr>
          <a:xfrm>
            <a:off x="2691570" y="5796136"/>
            <a:ext cx="2699315" cy="965010"/>
            <a:chOff x="3419872" y="4725144"/>
            <a:chExt cx="4102785" cy="1466753"/>
          </a:xfrm>
        </p:grpSpPr>
        <p:sp>
          <p:nvSpPr>
            <p:cNvPr id="55" name="מלבן 54"/>
            <p:cNvSpPr/>
            <p:nvPr/>
          </p:nvSpPr>
          <p:spPr bwMode="auto">
            <a:xfrm>
              <a:off x="5172438" y="5133233"/>
              <a:ext cx="817668" cy="645790"/>
            </a:xfrm>
            <a:prstGeom prst="rect">
              <a:avLst/>
            </a:prstGeom>
            <a:solidFill>
              <a:srgbClr val="C0C0C0">
                <a:alpha val="57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6" name="מחבר חץ ישר 55"/>
            <p:cNvCxnSpPr/>
            <p:nvPr/>
          </p:nvCxnSpPr>
          <p:spPr bwMode="auto">
            <a:xfrm>
              <a:off x="4092318" y="5458521"/>
              <a:ext cx="1080120" cy="0"/>
            </a:xfrm>
            <a:prstGeom prst="straightConnector1">
              <a:avLst/>
            </a:prstGeom>
            <a:solidFill>
              <a:srgbClr val="C0C0C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7" name="מחבר חץ ישר 56"/>
            <p:cNvCxnSpPr/>
            <p:nvPr/>
          </p:nvCxnSpPr>
          <p:spPr bwMode="auto">
            <a:xfrm>
              <a:off x="5990106" y="5458521"/>
              <a:ext cx="936104" cy="0"/>
            </a:xfrm>
            <a:prstGeom prst="straightConnector1">
              <a:avLst/>
            </a:prstGeom>
            <a:solidFill>
              <a:srgbClr val="C0C0C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8" name="Freeform 43"/>
            <p:cNvSpPr>
              <a:spLocks/>
            </p:cNvSpPr>
            <p:nvPr/>
          </p:nvSpPr>
          <p:spPr bwMode="auto">
            <a:xfrm>
              <a:off x="3419872" y="4725144"/>
              <a:ext cx="452268" cy="1466753"/>
            </a:xfrm>
            <a:custGeom>
              <a:avLst/>
              <a:gdLst>
                <a:gd name="T0" fmla="*/ 0 w 121"/>
                <a:gd name="T1" fmla="*/ 609 h 1343"/>
                <a:gd name="T2" fmla="*/ 0 w 121"/>
                <a:gd name="T3" fmla="*/ 485 h 1343"/>
                <a:gd name="T4" fmla="*/ 0 w 121"/>
                <a:gd name="T5" fmla="*/ 370 h 1343"/>
                <a:gd name="T6" fmla="*/ 2853792 w 121"/>
                <a:gd name="T7" fmla="*/ 264 h 1343"/>
                <a:gd name="T8" fmla="*/ 5706182 w 121"/>
                <a:gd name="T9" fmla="*/ 173 h 1343"/>
                <a:gd name="T10" fmla="*/ 8415733 w 121"/>
                <a:gd name="T11" fmla="*/ 101 h 1343"/>
                <a:gd name="T12" fmla="*/ 11269621 w 121"/>
                <a:gd name="T13" fmla="*/ 43 h 1343"/>
                <a:gd name="T14" fmla="*/ 13583016 w 121"/>
                <a:gd name="T15" fmla="*/ 10 h 1343"/>
                <a:gd name="T16" fmla="*/ 16320985 w 121"/>
                <a:gd name="T17" fmla="*/ 0 h 1343"/>
                <a:gd name="T18" fmla="*/ 19173375 w 121"/>
                <a:gd name="T19" fmla="*/ 10 h 1343"/>
                <a:gd name="T20" fmla="*/ 21998753 w 121"/>
                <a:gd name="T21" fmla="*/ 43 h 1343"/>
                <a:gd name="T22" fmla="*/ 24852545 w 121"/>
                <a:gd name="T23" fmla="*/ 101 h 1343"/>
                <a:gd name="T24" fmla="*/ 27050113 w 121"/>
                <a:gd name="T25" fmla="*/ 173 h 1343"/>
                <a:gd name="T26" fmla="*/ 29910016 w 121"/>
                <a:gd name="T27" fmla="*/ 264 h 1343"/>
                <a:gd name="T28" fmla="*/ 32763904 w 121"/>
                <a:gd name="T29" fmla="*/ 370 h 1343"/>
                <a:gd name="T30" fmla="*/ 32763904 w 121"/>
                <a:gd name="T31" fmla="*/ 485 h 1343"/>
                <a:gd name="T32" fmla="*/ 32763904 w 121"/>
                <a:gd name="T33" fmla="*/ 609 h 1343"/>
                <a:gd name="T34" fmla="*/ 32763904 w 121"/>
                <a:gd name="T35" fmla="*/ 734 h 1343"/>
                <a:gd name="T36" fmla="*/ 35467326 w 121"/>
                <a:gd name="T37" fmla="*/ 854 h 1343"/>
                <a:gd name="T38" fmla="*/ 35467326 w 121"/>
                <a:gd name="T39" fmla="*/ 969 h 1343"/>
                <a:gd name="T40" fmla="*/ 38319734 w 121"/>
                <a:gd name="T41" fmla="*/ 1075 h 1343"/>
                <a:gd name="T42" fmla="*/ 40667562 w 121"/>
                <a:gd name="T43" fmla="*/ 1166 h 1343"/>
                <a:gd name="T44" fmla="*/ 43371002 w 121"/>
                <a:gd name="T45" fmla="*/ 1243 h 1343"/>
                <a:gd name="T46" fmla="*/ 46231001 w 121"/>
                <a:gd name="T47" fmla="*/ 1295 h 1343"/>
                <a:gd name="T48" fmla="*/ 49083391 w 121"/>
                <a:gd name="T49" fmla="*/ 1334 h 1343"/>
                <a:gd name="T50" fmla="*/ 51937183 w 121"/>
                <a:gd name="T51" fmla="*/ 1343 h 1343"/>
                <a:gd name="T52" fmla="*/ 54640623 w 121"/>
                <a:gd name="T53" fmla="*/ 1334 h 1343"/>
                <a:gd name="T54" fmla="*/ 56961531 w 121"/>
                <a:gd name="T55" fmla="*/ 1295 h 1343"/>
                <a:gd name="T56" fmla="*/ 59813921 w 121"/>
                <a:gd name="T57" fmla="*/ 1243 h 1343"/>
                <a:gd name="T58" fmla="*/ 62551890 w 121"/>
                <a:gd name="T59" fmla="*/ 1166 h 1343"/>
                <a:gd name="T60" fmla="*/ 65369755 w 121"/>
                <a:gd name="T61" fmla="*/ 1075 h 1343"/>
                <a:gd name="T62" fmla="*/ 68229749 w 121"/>
                <a:gd name="T63" fmla="*/ 969 h 1343"/>
                <a:gd name="T64" fmla="*/ 68229749 w 121"/>
                <a:gd name="T65" fmla="*/ 854 h 1343"/>
                <a:gd name="T66" fmla="*/ 68229749 w 121"/>
                <a:gd name="T67" fmla="*/ 734 h 134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21" h="1343">
                  <a:moveTo>
                    <a:pt x="0" y="672"/>
                  </a:moveTo>
                  <a:lnTo>
                    <a:pt x="0" y="609"/>
                  </a:lnTo>
                  <a:lnTo>
                    <a:pt x="0" y="547"/>
                  </a:lnTo>
                  <a:lnTo>
                    <a:pt x="0" y="485"/>
                  </a:lnTo>
                  <a:lnTo>
                    <a:pt x="0" y="427"/>
                  </a:lnTo>
                  <a:lnTo>
                    <a:pt x="0" y="370"/>
                  </a:lnTo>
                  <a:lnTo>
                    <a:pt x="5" y="317"/>
                  </a:lnTo>
                  <a:lnTo>
                    <a:pt x="5" y="264"/>
                  </a:lnTo>
                  <a:lnTo>
                    <a:pt x="5" y="216"/>
                  </a:lnTo>
                  <a:lnTo>
                    <a:pt x="10" y="173"/>
                  </a:lnTo>
                  <a:lnTo>
                    <a:pt x="10" y="135"/>
                  </a:lnTo>
                  <a:lnTo>
                    <a:pt x="15" y="101"/>
                  </a:lnTo>
                  <a:lnTo>
                    <a:pt x="15" y="67"/>
                  </a:lnTo>
                  <a:lnTo>
                    <a:pt x="20" y="43"/>
                  </a:lnTo>
                  <a:lnTo>
                    <a:pt x="20" y="24"/>
                  </a:lnTo>
                  <a:lnTo>
                    <a:pt x="24" y="10"/>
                  </a:lnTo>
                  <a:lnTo>
                    <a:pt x="24" y="0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34" y="10"/>
                  </a:lnTo>
                  <a:lnTo>
                    <a:pt x="39" y="24"/>
                  </a:lnTo>
                  <a:lnTo>
                    <a:pt x="39" y="43"/>
                  </a:lnTo>
                  <a:lnTo>
                    <a:pt x="44" y="67"/>
                  </a:lnTo>
                  <a:lnTo>
                    <a:pt x="44" y="101"/>
                  </a:lnTo>
                  <a:lnTo>
                    <a:pt x="48" y="135"/>
                  </a:lnTo>
                  <a:lnTo>
                    <a:pt x="48" y="173"/>
                  </a:lnTo>
                  <a:lnTo>
                    <a:pt x="53" y="216"/>
                  </a:lnTo>
                  <a:lnTo>
                    <a:pt x="53" y="264"/>
                  </a:lnTo>
                  <a:lnTo>
                    <a:pt x="53" y="317"/>
                  </a:lnTo>
                  <a:lnTo>
                    <a:pt x="58" y="370"/>
                  </a:lnTo>
                  <a:lnTo>
                    <a:pt x="58" y="427"/>
                  </a:lnTo>
                  <a:lnTo>
                    <a:pt x="58" y="485"/>
                  </a:lnTo>
                  <a:lnTo>
                    <a:pt x="58" y="547"/>
                  </a:lnTo>
                  <a:lnTo>
                    <a:pt x="58" y="609"/>
                  </a:lnTo>
                  <a:lnTo>
                    <a:pt x="58" y="672"/>
                  </a:lnTo>
                  <a:lnTo>
                    <a:pt x="58" y="734"/>
                  </a:lnTo>
                  <a:lnTo>
                    <a:pt x="63" y="792"/>
                  </a:lnTo>
                  <a:lnTo>
                    <a:pt x="63" y="854"/>
                  </a:lnTo>
                  <a:lnTo>
                    <a:pt x="63" y="912"/>
                  </a:lnTo>
                  <a:lnTo>
                    <a:pt x="63" y="969"/>
                  </a:lnTo>
                  <a:lnTo>
                    <a:pt x="68" y="1022"/>
                  </a:lnTo>
                  <a:lnTo>
                    <a:pt x="68" y="1075"/>
                  </a:lnTo>
                  <a:lnTo>
                    <a:pt x="68" y="1123"/>
                  </a:lnTo>
                  <a:lnTo>
                    <a:pt x="72" y="1166"/>
                  </a:lnTo>
                  <a:lnTo>
                    <a:pt x="72" y="1209"/>
                  </a:lnTo>
                  <a:lnTo>
                    <a:pt x="77" y="1243"/>
                  </a:lnTo>
                  <a:lnTo>
                    <a:pt x="77" y="1271"/>
                  </a:lnTo>
                  <a:lnTo>
                    <a:pt x="82" y="1295"/>
                  </a:lnTo>
                  <a:lnTo>
                    <a:pt x="82" y="1319"/>
                  </a:lnTo>
                  <a:lnTo>
                    <a:pt x="87" y="1334"/>
                  </a:lnTo>
                  <a:lnTo>
                    <a:pt x="87" y="1339"/>
                  </a:lnTo>
                  <a:lnTo>
                    <a:pt x="92" y="1343"/>
                  </a:lnTo>
                  <a:lnTo>
                    <a:pt x="97" y="1339"/>
                  </a:lnTo>
                  <a:lnTo>
                    <a:pt x="97" y="1334"/>
                  </a:lnTo>
                  <a:lnTo>
                    <a:pt x="101" y="1319"/>
                  </a:lnTo>
                  <a:lnTo>
                    <a:pt x="101" y="1295"/>
                  </a:lnTo>
                  <a:lnTo>
                    <a:pt x="106" y="1271"/>
                  </a:lnTo>
                  <a:lnTo>
                    <a:pt x="106" y="1243"/>
                  </a:lnTo>
                  <a:lnTo>
                    <a:pt x="111" y="1209"/>
                  </a:lnTo>
                  <a:lnTo>
                    <a:pt x="111" y="1166"/>
                  </a:lnTo>
                  <a:lnTo>
                    <a:pt x="116" y="1123"/>
                  </a:lnTo>
                  <a:lnTo>
                    <a:pt x="116" y="1075"/>
                  </a:lnTo>
                  <a:lnTo>
                    <a:pt x="116" y="1022"/>
                  </a:lnTo>
                  <a:lnTo>
                    <a:pt x="121" y="969"/>
                  </a:lnTo>
                  <a:lnTo>
                    <a:pt x="121" y="912"/>
                  </a:lnTo>
                  <a:lnTo>
                    <a:pt x="121" y="854"/>
                  </a:lnTo>
                  <a:lnTo>
                    <a:pt x="121" y="792"/>
                  </a:lnTo>
                  <a:lnTo>
                    <a:pt x="121" y="734"/>
                  </a:lnTo>
                  <a:lnTo>
                    <a:pt x="121" y="672"/>
                  </a:lnTo>
                </a:path>
              </a:pathLst>
            </a:custGeom>
            <a:noFill/>
            <a:ln w="28575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59" name="Freeform 43"/>
            <p:cNvSpPr>
              <a:spLocks/>
            </p:cNvSpPr>
            <p:nvPr/>
          </p:nvSpPr>
          <p:spPr bwMode="auto">
            <a:xfrm>
              <a:off x="7070389" y="5031836"/>
              <a:ext cx="452268" cy="853368"/>
            </a:xfrm>
            <a:custGeom>
              <a:avLst/>
              <a:gdLst>
                <a:gd name="T0" fmla="*/ 0 w 121"/>
                <a:gd name="T1" fmla="*/ 609 h 1343"/>
                <a:gd name="T2" fmla="*/ 0 w 121"/>
                <a:gd name="T3" fmla="*/ 485 h 1343"/>
                <a:gd name="T4" fmla="*/ 0 w 121"/>
                <a:gd name="T5" fmla="*/ 370 h 1343"/>
                <a:gd name="T6" fmla="*/ 2853792 w 121"/>
                <a:gd name="T7" fmla="*/ 264 h 1343"/>
                <a:gd name="T8" fmla="*/ 5706182 w 121"/>
                <a:gd name="T9" fmla="*/ 173 h 1343"/>
                <a:gd name="T10" fmla="*/ 8415733 w 121"/>
                <a:gd name="T11" fmla="*/ 101 h 1343"/>
                <a:gd name="T12" fmla="*/ 11269621 w 121"/>
                <a:gd name="T13" fmla="*/ 43 h 1343"/>
                <a:gd name="T14" fmla="*/ 13583016 w 121"/>
                <a:gd name="T15" fmla="*/ 10 h 1343"/>
                <a:gd name="T16" fmla="*/ 16320985 w 121"/>
                <a:gd name="T17" fmla="*/ 0 h 1343"/>
                <a:gd name="T18" fmla="*/ 19173375 w 121"/>
                <a:gd name="T19" fmla="*/ 10 h 1343"/>
                <a:gd name="T20" fmla="*/ 21998753 w 121"/>
                <a:gd name="T21" fmla="*/ 43 h 1343"/>
                <a:gd name="T22" fmla="*/ 24852545 w 121"/>
                <a:gd name="T23" fmla="*/ 101 h 1343"/>
                <a:gd name="T24" fmla="*/ 27050113 w 121"/>
                <a:gd name="T25" fmla="*/ 173 h 1343"/>
                <a:gd name="T26" fmla="*/ 29910016 w 121"/>
                <a:gd name="T27" fmla="*/ 264 h 1343"/>
                <a:gd name="T28" fmla="*/ 32763904 w 121"/>
                <a:gd name="T29" fmla="*/ 370 h 1343"/>
                <a:gd name="T30" fmla="*/ 32763904 w 121"/>
                <a:gd name="T31" fmla="*/ 485 h 1343"/>
                <a:gd name="T32" fmla="*/ 32763904 w 121"/>
                <a:gd name="T33" fmla="*/ 609 h 1343"/>
                <a:gd name="T34" fmla="*/ 32763904 w 121"/>
                <a:gd name="T35" fmla="*/ 734 h 1343"/>
                <a:gd name="T36" fmla="*/ 35467326 w 121"/>
                <a:gd name="T37" fmla="*/ 854 h 1343"/>
                <a:gd name="T38" fmla="*/ 35467326 w 121"/>
                <a:gd name="T39" fmla="*/ 969 h 1343"/>
                <a:gd name="T40" fmla="*/ 38319734 w 121"/>
                <a:gd name="T41" fmla="*/ 1075 h 1343"/>
                <a:gd name="T42" fmla="*/ 40667562 w 121"/>
                <a:gd name="T43" fmla="*/ 1166 h 1343"/>
                <a:gd name="T44" fmla="*/ 43371002 w 121"/>
                <a:gd name="T45" fmla="*/ 1243 h 1343"/>
                <a:gd name="T46" fmla="*/ 46231001 w 121"/>
                <a:gd name="T47" fmla="*/ 1295 h 1343"/>
                <a:gd name="T48" fmla="*/ 49083391 w 121"/>
                <a:gd name="T49" fmla="*/ 1334 h 1343"/>
                <a:gd name="T50" fmla="*/ 51937183 w 121"/>
                <a:gd name="T51" fmla="*/ 1343 h 1343"/>
                <a:gd name="T52" fmla="*/ 54640623 w 121"/>
                <a:gd name="T53" fmla="*/ 1334 h 1343"/>
                <a:gd name="T54" fmla="*/ 56961531 w 121"/>
                <a:gd name="T55" fmla="*/ 1295 h 1343"/>
                <a:gd name="T56" fmla="*/ 59813921 w 121"/>
                <a:gd name="T57" fmla="*/ 1243 h 1343"/>
                <a:gd name="T58" fmla="*/ 62551890 w 121"/>
                <a:gd name="T59" fmla="*/ 1166 h 1343"/>
                <a:gd name="T60" fmla="*/ 65369755 w 121"/>
                <a:gd name="T61" fmla="*/ 1075 h 1343"/>
                <a:gd name="T62" fmla="*/ 68229749 w 121"/>
                <a:gd name="T63" fmla="*/ 969 h 1343"/>
                <a:gd name="T64" fmla="*/ 68229749 w 121"/>
                <a:gd name="T65" fmla="*/ 854 h 1343"/>
                <a:gd name="T66" fmla="*/ 68229749 w 121"/>
                <a:gd name="T67" fmla="*/ 734 h 134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21" h="1343">
                  <a:moveTo>
                    <a:pt x="0" y="672"/>
                  </a:moveTo>
                  <a:lnTo>
                    <a:pt x="0" y="609"/>
                  </a:lnTo>
                  <a:lnTo>
                    <a:pt x="0" y="547"/>
                  </a:lnTo>
                  <a:lnTo>
                    <a:pt x="0" y="485"/>
                  </a:lnTo>
                  <a:lnTo>
                    <a:pt x="0" y="427"/>
                  </a:lnTo>
                  <a:lnTo>
                    <a:pt x="0" y="370"/>
                  </a:lnTo>
                  <a:lnTo>
                    <a:pt x="5" y="317"/>
                  </a:lnTo>
                  <a:lnTo>
                    <a:pt x="5" y="264"/>
                  </a:lnTo>
                  <a:lnTo>
                    <a:pt x="5" y="216"/>
                  </a:lnTo>
                  <a:lnTo>
                    <a:pt x="10" y="173"/>
                  </a:lnTo>
                  <a:lnTo>
                    <a:pt x="10" y="135"/>
                  </a:lnTo>
                  <a:lnTo>
                    <a:pt x="15" y="101"/>
                  </a:lnTo>
                  <a:lnTo>
                    <a:pt x="15" y="67"/>
                  </a:lnTo>
                  <a:lnTo>
                    <a:pt x="20" y="43"/>
                  </a:lnTo>
                  <a:lnTo>
                    <a:pt x="20" y="24"/>
                  </a:lnTo>
                  <a:lnTo>
                    <a:pt x="24" y="10"/>
                  </a:lnTo>
                  <a:lnTo>
                    <a:pt x="24" y="0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34" y="10"/>
                  </a:lnTo>
                  <a:lnTo>
                    <a:pt x="39" y="24"/>
                  </a:lnTo>
                  <a:lnTo>
                    <a:pt x="39" y="43"/>
                  </a:lnTo>
                  <a:lnTo>
                    <a:pt x="44" y="67"/>
                  </a:lnTo>
                  <a:lnTo>
                    <a:pt x="44" y="101"/>
                  </a:lnTo>
                  <a:lnTo>
                    <a:pt x="48" y="135"/>
                  </a:lnTo>
                  <a:lnTo>
                    <a:pt x="48" y="173"/>
                  </a:lnTo>
                  <a:lnTo>
                    <a:pt x="53" y="216"/>
                  </a:lnTo>
                  <a:lnTo>
                    <a:pt x="53" y="264"/>
                  </a:lnTo>
                  <a:lnTo>
                    <a:pt x="53" y="317"/>
                  </a:lnTo>
                  <a:lnTo>
                    <a:pt x="58" y="370"/>
                  </a:lnTo>
                  <a:lnTo>
                    <a:pt x="58" y="427"/>
                  </a:lnTo>
                  <a:lnTo>
                    <a:pt x="58" y="485"/>
                  </a:lnTo>
                  <a:lnTo>
                    <a:pt x="58" y="547"/>
                  </a:lnTo>
                  <a:lnTo>
                    <a:pt x="58" y="609"/>
                  </a:lnTo>
                  <a:lnTo>
                    <a:pt x="58" y="672"/>
                  </a:lnTo>
                  <a:lnTo>
                    <a:pt x="58" y="734"/>
                  </a:lnTo>
                  <a:lnTo>
                    <a:pt x="63" y="792"/>
                  </a:lnTo>
                  <a:lnTo>
                    <a:pt x="63" y="854"/>
                  </a:lnTo>
                  <a:lnTo>
                    <a:pt x="63" y="912"/>
                  </a:lnTo>
                  <a:lnTo>
                    <a:pt x="63" y="969"/>
                  </a:lnTo>
                  <a:lnTo>
                    <a:pt x="68" y="1022"/>
                  </a:lnTo>
                  <a:lnTo>
                    <a:pt x="68" y="1075"/>
                  </a:lnTo>
                  <a:lnTo>
                    <a:pt x="68" y="1123"/>
                  </a:lnTo>
                  <a:lnTo>
                    <a:pt x="72" y="1166"/>
                  </a:lnTo>
                  <a:lnTo>
                    <a:pt x="72" y="1209"/>
                  </a:lnTo>
                  <a:lnTo>
                    <a:pt x="77" y="1243"/>
                  </a:lnTo>
                  <a:lnTo>
                    <a:pt x="77" y="1271"/>
                  </a:lnTo>
                  <a:lnTo>
                    <a:pt x="82" y="1295"/>
                  </a:lnTo>
                  <a:lnTo>
                    <a:pt x="82" y="1319"/>
                  </a:lnTo>
                  <a:lnTo>
                    <a:pt x="87" y="1334"/>
                  </a:lnTo>
                  <a:lnTo>
                    <a:pt x="87" y="1339"/>
                  </a:lnTo>
                  <a:lnTo>
                    <a:pt x="92" y="1343"/>
                  </a:lnTo>
                  <a:lnTo>
                    <a:pt x="97" y="1339"/>
                  </a:lnTo>
                  <a:lnTo>
                    <a:pt x="97" y="1334"/>
                  </a:lnTo>
                  <a:lnTo>
                    <a:pt x="101" y="1319"/>
                  </a:lnTo>
                  <a:lnTo>
                    <a:pt x="101" y="1295"/>
                  </a:lnTo>
                  <a:lnTo>
                    <a:pt x="106" y="1271"/>
                  </a:lnTo>
                  <a:lnTo>
                    <a:pt x="106" y="1243"/>
                  </a:lnTo>
                  <a:lnTo>
                    <a:pt x="111" y="1209"/>
                  </a:lnTo>
                  <a:lnTo>
                    <a:pt x="111" y="1166"/>
                  </a:lnTo>
                  <a:lnTo>
                    <a:pt x="116" y="1123"/>
                  </a:lnTo>
                  <a:lnTo>
                    <a:pt x="116" y="1075"/>
                  </a:lnTo>
                  <a:lnTo>
                    <a:pt x="116" y="1022"/>
                  </a:lnTo>
                  <a:lnTo>
                    <a:pt x="121" y="969"/>
                  </a:lnTo>
                  <a:lnTo>
                    <a:pt x="121" y="912"/>
                  </a:lnTo>
                  <a:lnTo>
                    <a:pt x="121" y="854"/>
                  </a:lnTo>
                  <a:lnTo>
                    <a:pt x="121" y="792"/>
                  </a:lnTo>
                  <a:lnTo>
                    <a:pt x="121" y="734"/>
                  </a:lnTo>
                  <a:lnTo>
                    <a:pt x="121" y="672"/>
                  </a:lnTo>
                </a:path>
              </a:pathLst>
            </a:custGeom>
            <a:noFill/>
            <a:ln w="28575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e-IL"/>
            </a:p>
          </p:txBody>
        </p:sp>
        <p:grpSp>
          <p:nvGrpSpPr>
            <p:cNvPr id="60" name="קבוצה 59"/>
            <p:cNvGrpSpPr/>
            <p:nvPr/>
          </p:nvGrpSpPr>
          <p:grpSpPr>
            <a:xfrm>
              <a:off x="5507532" y="5170378"/>
              <a:ext cx="142875" cy="571500"/>
              <a:chOff x="2268885" y="3190875"/>
              <a:chExt cx="142875" cy="571500"/>
            </a:xfrm>
          </p:grpSpPr>
          <p:cxnSp>
            <p:nvCxnSpPr>
              <p:cNvPr id="61" name="Straight Connector 78"/>
              <p:cNvCxnSpPr>
                <a:cxnSpLocks noChangeShapeType="1"/>
              </p:cNvCxnSpPr>
              <p:nvPr/>
            </p:nvCxnSpPr>
            <p:spPr bwMode="auto">
              <a:xfrm flipH="1">
                <a:off x="2268885" y="3190875"/>
                <a:ext cx="142875" cy="7143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2" name="Straight Connector 70"/>
              <p:cNvCxnSpPr>
                <a:cxnSpLocks noChangeShapeType="1"/>
              </p:cNvCxnSpPr>
              <p:nvPr/>
            </p:nvCxnSpPr>
            <p:spPr bwMode="auto">
              <a:xfrm flipH="1" flipV="1">
                <a:off x="2268885" y="3548062"/>
                <a:ext cx="142875" cy="7143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3" name="Straight Connector 72"/>
              <p:cNvCxnSpPr>
                <a:cxnSpLocks noChangeShapeType="1"/>
              </p:cNvCxnSpPr>
              <p:nvPr/>
            </p:nvCxnSpPr>
            <p:spPr bwMode="auto">
              <a:xfrm flipH="1" flipV="1">
                <a:off x="2268885" y="3690937"/>
                <a:ext cx="142875" cy="7143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4" name="Straight Connector 73"/>
              <p:cNvCxnSpPr>
                <a:cxnSpLocks noChangeShapeType="1"/>
              </p:cNvCxnSpPr>
              <p:nvPr/>
            </p:nvCxnSpPr>
            <p:spPr bwMode="auto">
              <a:xfrm rot="10800000" flipH="1">
                <a:off x="2268885" y="3619499"/>
                <a:ext cx="142875" cy="7143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5" name="Straight Connector 74"/>
              <p:cNvCxnSpPr>
                <a:cxnSpLocks noChangeShapeType="1"/>
              </p:cNvCxnSpPr>
              <p:nvPr/>
            </p:nvCxnSpPr>
            <p:spPr bwMode="auto">
              <a:xfrm rot="10800000" flipH="1">
                <a:off x="2268885" y="3476625"/>
                <a:ext cx="142875" cy="7143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6" name="Straight Connector 75"/>
              <p:cNvCxnSpPr>
                <a:cxnSpLocks noChangeShapeType="1"/>
              </p:cNvCxnSpPr>
              <p:nvPr/>
            </p:nvCxnSpPr>
            <p:spPr bwMode="auto">
              <a:xfrm rot="10800000" flipH="1">
                <a:off x="2268885" y="3333750"/>
                <a:ext cx="142875" cy="7143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7" name="Straight Connector 76"/>
              <p:cNvCxnSpPr>
                <a:cxnSpLocks noChangeShapeType="1"/>
              </p:cNvCxnSpPr>
              <p:nvPr/>
            </p:nvCxnSpPr>
            <p:spPr bwMode="auto">
              <a:xfrm flipH="1" flipV="1">
                <a:off x="2268885" y="3405187"/>
                <a:ext cx="142875" cy="7143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8" name="Straight Connector 77"/>
              <p:cNvCxnSpPr>
                <a:cxnSpLocks noChangeShapeType="1"/>
              </p:cNvCxnSpPr>
              <p:nvPr/>
            </p:nvCxnSpPr>
            <p:spPr bwMode="auto">
              <a:xfrm flipH="1" flipV="1">
                <a:off x="2268885" y="3262312"/>
                <a:ext cx="142875" cy="7143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69" name="מלבן 68"/>
          <p:cNvSpPr/>
          <p:nvPr/>
        </p:nvSpPr>
        <p:spPr>
          <a:xfrm>
            <a:off x="3780066" y="3563888"/>
            <a:ext cx="2648481" cy="3077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he-IL" sz="1400" dirty="0"/>
              <a:t>החניך יחזור על תפקיד רכיב המנחת</a:t>
            </a:r>
            <a:endParaRPr lang="en-US" sz="1400" dirty="0"/>
          </a:p>
        </p:txBody>
      </p:sp>
      <p:sp>
        <p:nvSpPr>
          <p:cNvPr id="70" name="מלבן 69"/>
          <p:cNvSpPr/>
          <p:nvPr/>
        </p:nvSpPr>
        <p:spPr>
          <a:xfrm>
            <a:off x="3720095" y="7524328"/>
            <a:ext cx="2478564" cy="3077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he-IL" sz="1400" dirty="0"/>
              <a:t>החניך </a:t>
            </a:r>
            <a:r>
              <a:rPr lang="he-IL" sz="1400" dirty="0" smtClean="0"/>
              <a:t>יציין את </a:t>
            </a:r>
            <a:r>
              <a:rPr lang="he-IL" sz="1400" dirty="0"/>
              <a:t>שני סוגי המנחתים</a:t>
            </a:r>
          </a:p>
        </p:txBody>
      </p:sp>
    </p:spTree>
    <p:extLst>
      <p:ext uri="{BB962C8B-B14F-4D97-AF65-F5344CB8AC3E}">
        <p14:creationId xmlns:p14="http://schemas.microsoft.com/office/powerpoint/2010/main" val="3030817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195263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5</a:t>
            </a:fld>
            <a:endParaRPr lang="he-IL"/>
          </a:p>
        </p:txBody>
      </p:sp>
      <p:graphicFrame>
        <p:nvGraphicFramePr>
          <p:cNvPr id="119" name="Group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372715"/>
              </p:ext>
            </p:extLst>
          </p:nvPr>
        </p:nvGraphicFramePr>
        <p:xfrm>
          <a:off x="260350" y="3232336"/>
          <a:ext cx="6337002" cy="5993764"/>
        </p:xfrm>
        <a:graphic>
          <a:graphicData uri="http://schemas.openxmlformats.org/drawingml/2006/table">
            <a:tbl>
              <a:tblPr rtl="1"/>
              <a:tblGrid>
                <a:gridCol w="5197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88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נושא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848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u="sng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u="sng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u="sng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u="none" dirty="0" smtClean="0"/>
                        <a:t>מנחת קבוע מורכב מרשתות נגדים-</a:t>
                      </a:r>
                      <a:r>
                        <a:rPr lang="he-IL" sz="1600" u="none" baseline="0" dirty="0" smtClean="0"/>
                        <a:t> על הנגדים יהיה מפל מתח שיגרום להורדת הספק האות המונחת, כזכור, הספק הוא המתח כפול הזרם.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u="none" baseline="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u="none" baseline="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u="none" baseline="0" dirty="0" smtClean="0"/>
                        <a:t>כך נראים שני סוגים של חיבור נגדים במנחתים קבועים, כפי שניתן לראות, המנחת יכול להנחית אותות משני הכיוונים:</a:t>
                      </a:r>
                      <a:endParaRPr lang="he-IL" sz="1600" u="none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מנחת רשת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נקרא כך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בגלל צורת ה-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של הנגדים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מנחת רשת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מטרה אופרטיבית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20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740"/>
          <a:stretch/>
        </p:blipFill>
        <p:spPr>
          <a:xfrm>
            <a:off x="2648265" y="6112657"/>
            <a:ext cx="1606885" cy="2415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1" name="מלבן 120"/>
          <p:cNvSpPr/>
          <p:nvPr/>
        </p:nvSpPr>
        <p:spPr>
          <a:xfrm>
            <a:off x="1916831" y="3758023"/>
            <a:ext cx="4567887" cy="3077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he-IL" sz="1400" dirty="0"/>
              <a:t>החניך ירשום במחברתו את  מבנה שני סוגי מנחתים קבועים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61174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1347788" y="339725"/>
            <a:ext cx="4162425" cy="2341563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6</a:t>
            </a:fld>
            <a:endParaRPr lang="he-IL"/>
          </a:p>
        </p:txBody>
      </p:sp>
      <p:graphicFrame>
        <p:nvGraphicFramePr>
          <p:cNvPr id="62" name="Group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4416"/>
              </p:ext>
            </p:extLst>
          </p:nvPr>
        </p:nvGraphicFramePr>
        <p:xfrm>
          <a:off x="260350" y="2686399"/>
          <a:ext cx="6337002" cy="6416912"/>
        </p:xfrm>
        <a:graphic>
          <a:graphicData uri="http://schemas.openxmlformats.org/drawingml/2006/table">
            <a:tbl>
              <a:tblPr rtl="1"/>
              <a:tblGrid>
                <a:gridCol w="5197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139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נושא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0403">
                <a:tc>
                  <a:txBody>
                    <a:bodyPr/>
                    <a:lstStyle/>
                    <a:p>
                      <a:endParaRPr lang="he-IL" sz="1400" u="none" dirty="0" smtClean="0">
                        <a:cs typeface="+mn-cs"/>
                      </a:endParaRPr>
                    </a:p>
                    <a:p>
                      <a:endParaRPr lang="he-IL" sz="1400" u="none" dirty="0" smtClean="0">
                        <a:cs typeface="+mn-cs"/>
                      </a:endParaRPr>
                    </a:p>
                    <a:p>
                      <a:r>
                        <a:rPr lang="he-IL" sz="1400" u="none" dirty="0" smtClean="0">
                          <a:cs typeface="+mn-cs"/>
                        </a:rPr>
                        <a:t>מנחת משתנה מכאני: מורכב ממפסקים </a:t>
                      </a:r>
                      <a:r>
                        <a:rPr lang="he-IL" sz="1400" u="none" dirty="0" err="1" smtClean="0">
                          <a:cs typeface="+mn-cs"/>
                        </a:rPr>
                        <a:t>מכאנים</a:t>
                      </a:r>
                      <a:endParaRPr lang="he-IL" sz="1400" u="none" dirty="0" smtClean="0">
                        <a:cs typeface="+mn-cs"/>
                      </a:endParaRP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he-IL" sz="140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he-IL" sz="140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he-IL" sz="140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he-IL" sz="140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he-IL" sz="140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he-IL" sz="140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he-IL" sz="1400" dirty="0" smtClean="0"/>
                        <a:t>כפי שניתן לראות</a:t>
                      </a:r>
                      <a:r>
                        <a:rPr lang="he-IL" sz="1400" baseline="0" dirty="0" smtClean="0"/>
                        <a:t> בשרטוט, המנחתים מחוברים בין שני מפסקים, את המפסקים ניתן להעביר בין שתי נקודות, נקודה אחת תעביר את האות דרך מנחת, הנקודה השנייה תעביר את האות דרך קצר ותדלג על ההנחתה.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he-IL" sz="1400" baseline="0" dirty="0" smtClean="0"/>
                        <a:t>נשנה את מצב המפסקים באופן ידני וחיצוני.</a:t>
                      </a:r>
                      <a:endParaRPr lang="he-IL" sz="140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he-IL" sz="140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he-IL" sz="140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he-IL" sz="1400" u="none" dirty="0" smtClean="0">
                          <a:cs typeface="+mn-cs"/>
                        </a:rPr>
                        <a:t>מנחת משתנה אלקטרוני: מורכב מרכיבי </a:t>
                      </a:r>
                      <a:r>
                        <a:rPr lang="en-US" sz="1400" u="none" dirty="0" smtClean="0">
                          <a:cs typeface="+mn-cs"/>
                        </a:rPr>
                        <a:t>RF</a:t>
                      </a:r>
                      <a:r>
                        <a:rPr lang="he-IL" sz="1400" u="none" dirty="0" smtClean="0">
                          <a:cs typeface="+mn-cs"/>
                        </a:rPr>
                        <a:t> </a:t>
                      </a:r>
                      <a:r>
                        <a:rPr lang="en-US" sz="1400" u="none" dirty="0" smtClean="0">
                          <a:cs typeface="+mn-cs"/>
                        </a:rPr>
                        <a:t>Switch</a:t>
                      </a:r>
                      <a:endParaRPr lang="he-IL" sz="1400" u="none" dirty="0" smtClean="0">
                        <a:cs typeface="+mn-cs"/>
                      </a:endParaRPr>
                    </a:p>
                    <a:p>
                      <a:endParaRPr lang="he-IL" sz="14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אופן הפעולה של מנחת משתנה אלקטרוני הוא כמו של מנחת משתנה מכאני, רק שמצבי המפסקים נקבעים אלקטרונית, ע"י ערכי מתח שנזין למנחת.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רכיבי ה-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Switch</a:t>
                      </a: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יכולים להעביר את האות דרך המנחת, והאות יונחת, או לקצר את המנחת והאות יעבור </a:t>
                      </a:r>
                      <a:r>
                        <a:rPr kumimoji="0" lang="he-I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וישאר</a:t>
                      </a: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באותה העוצמה.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מטרה אופרטיבית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158" y="3805203"/>
            <a:ext cx="4351228" cy="93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" name="Picture 4" descr="dc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3133" y="6748116"/>
            <a:ext cx="2060203" cy="763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" name="AutoShape 8"/>
          <p:cNvSpPr>
            <a:spLocks noChangeArrowheads="1"/>
          </p:cNvSpPr>
          <p:nvPr/>
        </p:nvSpPr>
        <p:spPr bwMode="auto">
          <a:xfrm>
            <a:off x="2905034" y="6613515"/>
            <a:ext cx="576821" cy="1111856"/>
          </a:xfrm>
          <a:prstGeom prst="wedgeRectCallout">
            <a:avLst>
              <a:gd name="adj1" fmla="val 296458"/>
              <a:gd name="adj2" fmla="val 4657"/>
            </a:avLst>
          </a:prstGeom>
          <a:solidFill>
            <a:srgbClr val="FFC000">
              <a:alpha val="46000"/>
            </a:srgbClr>
          </a:solidFill>
          <a:ln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/>
          </a:p>
        </p:txBody>
      </p:sp>
      <p:pic>
        <p:nvPicPr>
          <p:cNvPr id="66" name="Picture 7" descr="dca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034" y="6614195"/>
            <a:ext cx="560470" cy="1112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7" name="קבוצה 66"/>
          <p:cNvGrpSpPr/>
          <p:nvPr/>
        </p:nvGrpSpPr>
        <p:grpSpPr>
          <a:xfrm>
            <a:off x="1986760" y="4188377"/>
            <a:ext cx="3870602" cy="751847"/>
            <a:chOff x="1636707" y="2374136"/>
            <a:chExt cx="5463795" cy="1061318"/>
          </a:xfrm>
        </p:grpSpPr>
        <p:sp>
          <p:nvSpPr>
            <p:cNvPr id="68" name="TextBox 67"/>
            <p:cNvSpPr txBox="1"/>
            <p:nvPr/>
          </p:nvSpPr>
          <p:spPr>
            <a:xfrm>
              <a:off x="3384660" y="2951365"/>
              <a:ext cx="2088231" cy="484089"/>
            </a:xfrm>
            <a:prstGeom prst="rect">
              <a:avLst/>
            </a:prstGeom>
            <a:solidFill>
              <a:schemeClr val="accent1">
                <a:lumMod val="75000"/>
                <a:alpha val="50000"/>
              </a:schemeClr>
            </a:solidFill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1200" dirty="0" smtClean="0"/>
                <a:t>מפסקים מכאניים</a:t>
              </a:r>
              <a:endParaRPr lang="he-IL" sz="1200" dirty="0"/>
            </a:p>
          </p:txBody>
        </p:sp>
        <p:sp>
          <p:nvSpPr>
            <p:cNvPr id="69" name="מלבן 68"/>
            <p:cNvSpPr/>
            <p:nvPr/>
          </p:nvSpPr>
          <p:spPr bwMode="auto">
            <a:xfrm>
              <a:off x="2987824" y="2396282"/>
              <a:ext cx="368262" cy="417060"/>
            </a:xfrm>
            <a:prstGeom prst="rect">
              <a:avLst/>
            </a:prstGeom>
            <a:solidFill>
              <a:schemeClr val="accent1">
                <a:lumMod val="75000"/>
                <a:alpha val="32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מלבן 69"/>
            <p:cNvSpPr/>
            <p:nvPr/>
          </p:nvSpPr>
          <p:spPr bwMode="auto">
            <a:xfrm>
              <a:off x="3508486" y="2393032"/>
              <a:ext cx="368262" cy="417060"/>
            </a:xfrm>
            <a:prstGeom prst="rect">
              <a:avLst/>
            </a:prstGeom>
            <a:solidFill>
              <a:schemeClr val="accent1">
                <a:lumMod val="75000"/>
                <a:alpha val="32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מלבן 70"/>
            <p:cNvSpPr/>
            <p:nvPr/>
          </p:nvSpPr>
          <p:spPr bwMode="auto">
            <a:xfrm>
              <a:off x="4843426" y="2399532"/>
              <a:ext cx="368262" cy="417060"/>
            </a:xfrm>
            <a:prstGeom prst="rect">
              <a:avLst/>
            </a:prstGeom>
            <a:solidFill>
              <a:schemeClr val="accent1">
                <a:lumMod val="75000"/>
                <a:alpha val="32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מלבן 71"/>
            <p:cNvSpPr/>
            <p:nvPr/>
          </p:nvSpPr>
          <p:spPr bwMode="auto">
            <a:xfrm>
              <a:off x="5364088" y="2396282"/>
              <a:ext cx="368262" cy="417060"/>
            </a:xfrm>
            <a:prstGeom prst="rect">
              <a:avLst/>
            </a:prstGeom>
            <a:solidFill>
              <a:schemeClr val="accent1">
                <a:lumMod val="75000"/>
                <a:alpha val="32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מלבן 72"/>
            <p:cNvSpPr/>
            <p:nvPr/>
          </p:nvSpPr>
          <p:spPr bwMode="auto">
            <a:xfrm>
              <a:off x="1636707" y="2399532"/>
              <a:ext cx="368262" cy="417060"/>
            </a:xfrm>
            <a:prstGeom prst="rect">
              <a:avLst/>
            </a:prstGeom>
            <a:solidFill>
              <a:schemeClr val="accent1">
                <a:lumMod val="75000"/>
                <a:alpha val="32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מלבן 73"/>
            <p:cNvSpPr/>
            <p:nvPr/>
          </p:nvSpPr>
          <p:spPr bwMode="auto">
            <a:xfrm>
              <a:off x="6732240" y="2374136"/>
              <a:ext cx="368262" cy="417060"/>
            </a:xfrm>
            <a:prstGeom prst="rect">
              <a:avLst/>
            </a:prstGeom>
            <a:solidFill>
              <a:schemeClr val="accent1">
                <a:lumMod val="75000"/>
                <a:alpha val="32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5" name="מלבן 74"/>
          <p:cNvSpPr/>
          <p:nvPr/>
        </p:nvSpPr>
        <p:spPr>
          <a:xfrm>
            <a:off x="2038403" y="3159097"/>
            <a:ext cx="4440052" cy="3077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he-IL" sz="1400" dirty="0"/>
              <a:t>החניך יתאר את מבנה שני סוגי מנחתים משתנים </a:t>
            </a:r>
          </a:p>
        </p:txBody>
      </p:sp>
    </p:spTree>
    <p:extLst>
      <p:ext uri="{BB962C8B-B14F-4D97-AF65-F5344CB8AC3E}">
        <p14:creationId xmlns:p14="http://schemas.microsoft.com/office/powerpoint/2010/main" val="1066895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195263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7</a:t>
            </a:fld>
            <a:endParaRPr lang="he-IL"/>
          </a:p>
        </p:txBody>
      </p:sp>
      <p:graphicFrame>
        <p:nvGraphicFramePr>
          <p:cNvPr id="29" name="Group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889464"/>
              </p:ext>
            </p:extLst>
          </p:nvPr>
        </p:nvGraphicFramePr>
        <p:xfrm>
          <a:off x="261937" y="3306763"/>
          <a:ext cx="6334125" cy="5837237"/>
        </p:xfrm>
        <a:graphic>
          <a:graphicData uri="http://schemas.openxmlformats.org/drawingml/2006/table">
            <a:tbl>
              <a:tblPr rtl="1"/>
              <a:tblGrid>
                <a:gridCol w="5008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52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7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הנושא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4" marR="91424"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4" marR="91424"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76">
                <a:tc>
                  <a:txBody>
                    <a:bodyPr/>
                    <a:lstStyle/>
                    <a:p>
                      <a:pPr marL="0" marR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dirty="0" smtClean="0">
                          <a:latin typeface="Arial" pitchFamily="34" charset="0"/>
                          <a:cs typeface="Arial" pitchFamily="34" charset="0"/>
                        </a:rPr>
                        <a:t>סיכום ביניים</a:t>
                      </a:r>
                    </a:p>
                  </a:txBody>
                  <a:tcPr marL="91424" marR="91424"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4" marR="91424"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66685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  <a:defRPr/>
                      </a:pPr>
                      <a:r>
                        <a:rPr lang="he-IL" sz="1400" dirty="0" smtClean="0"/>
                        <a:t>עד כה למדנו על תפקיד ומבנה המנחת.</a:t>
                      </a:r>
                    </a:p>
                    <a:p>
                      <a:pPr marL="0" indent="0">
                        <a:buFontTx/>
                        <a:buNone/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r>
                        <a:rPr lang="he-IL" sz="1400" dirty="0" smtClean="0"/>
                        <a:t>ת. הנחתת הספק האות בכניסה. </a:t>
                      </a:r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r>
                        <a:rPr lang="he-IL" sz="1400" dirty="0" smtClean="0"/>
                        <a:t>ת. מנחת קבוע, מנחת משתנה.</a:t>
                      </a:r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r>
                        <a:rPr lang="he-IL" sz="1400" dirty="0" smtClean="0"/>
                        <a:t>ת. שרשרת מנחתים עם מפסקים בניהם.</a:t>
                      </a:r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>
                        <a:defRPr/>
                      </a:pPr>
                      <a:endParaRPr lang="he-IL" sz="1400" dirty="0" smtClean="0"/>
                    </a:p>
                    <a:p>
                      <a:pPr marL="0" indent="0">
                        <a:buFontTx/>
                        <a:buNone/>
                        <a:defRPr/>
                      </a:pPr>
                      <a:r>
                        <a:rPr lang="he-IL" sz="1400" dirty="0" smtClean="0"/>
                        <a:t>בהמשך השיעור נלמד על עיקרון הפעולה ושימושי המנחת.</a:t>
                      </a:r>
                    </a:p>
                    <a:p>
                      <a:pPr eaLnBrk="1" hangingPunct="1"/>
                      <a:endParaRPr lang="he-IL" sz="1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4" marR="91424"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חזרה על מהלך השיעור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שאלות וידוא קליטה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קישור להמשך השיעור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4" marR="91424"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3599202" y="5242251"/>
            <a:ext cx="2947574" cy="307777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he-IL" sz="1400" dirty="0" smtClean="0">
                <a:solidFill>
                  <a:srgbClr val="0033CC"/>
                </a:solidFill>
                <a:cs typeface="+mn-cs"/>
              </a:rPr>
              <a:t>מה הם שני סוגי המנחתים?</a:t>
            </a:r>
            <a:endParaRPr lang="en-US" sz="1400" dirty="0">
              <a:solidFill>
                <a:srgbClr val="0033CC"/>
              </a:solidFill>
              <a:cs typeface="+mn-cs"/>
            </a:endParaRPr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3602186" y="4572033"/>
            <a:ext cx="2944590" cy="307777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he-IL" sz="1400" dirty="0">
                <a:solidFill>
                  <a:srgbClr val="0033CC"/>
                </a:solidFill>
              </a:rPr>
              <a:t>מה תפקיד </a:t>
            </a:r>
            <a:r>
              <a:rPr lang="he-IL" sz="1400" dirty="0" smtClean="0">
                <a:solidFill>
                  <a:srgbClr val="0033CC"/>
                </a:solidFill>
              </a:rPr>
              <a:t>המנחת?</a:t>
            </a:r>
            <a:endParaRPr lang="en-US" sz="1400" dirty="0">
              <a:solidFill>
                <a:srgbClr val="0033CC"/>
              </a:solidFill>
            </a:endParaRPr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>
            <a:off x="3602186" y="5866022"/>
            <a:ext cx="2944590" cy="307777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he-IL" sz="1400" dirty="0" smtClean="0">
                <a:solidFill>
                  <a:srgbClr val="0033CC"/>
                </a:solidFill>
              </a:rPr>
              <a:t>ממה מורכב מנחת משתנה מכאני?</a:t>
            </a:r>
            <a:endParaRPr lang="en-US" sz="1400" dirty="0">
              <a:solidFill>
                <a:srgbClr val="0033CC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0233" y="3707937"/>
            <a:ext cx="792088" cy="30777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10 דק'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33914211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1487488" y="131763"/>
            <a:ext cx="3881437" cy="2182812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8</a:t>
            </a:fld>
            <a:endParaRPr lang="he-IL"/>
          </a:p>
        </p:txBody>
      </p:sp>
      <p:graphicFrame>
        <p:nvGraphicFramePr>
          <p:cNvPr id="17" name="Group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406308"/>
              </p:ext>
            </p:extLst>
          </p:nvPr>
        </p:nvGraphicFramePr>
        <p:xfrm>
          <a:off x="293467" y="2339752"/>
          <a:ext cx="6337002" cy="6638920"/>
        </p:xfrm>
        <a:graphic>
          <a:graphicData uri="http://schemas.openxmlformats.org/drawingml/2006/table">
            <a:tbl>
              <a:tblPr rtl="1"/>
              <a:tblGrid>
                <a:gridCol w="5197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נושא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8484">
                <a:tc>
                  <a:txBody>
                    <a:bodyPr/>
                    <a:lstStyle/>
                    <a:p>
                      <a:r>
                        <a:rPr lang="he-IL" sz="1400" b="0" u="none" dirty="0" smtClean="0"/>
                        <a:t>גוף</a:t>
                      </a:r>
                    </a:p>
                    <a:p>
                      <a:endParaRPr lang="he-IL" sz="1400" b="0" u="none" dirty="0" smtClean="0"/>
                    </a:p>
                    <a:p>
                      <a:r>
                        <a:rPr lang="he-IL" sz="1400" b="1" u="none" dirty="0" smtClean="0"/>
                        <a:t>מנחת קבוע:</a:t>
                      </a:r>
                    </a:p>
                    <a:p>
                      <a:r>
                        <a:rPr lang="he-IL" sz="1400" b="0" u="none" dirty="0" smtClean="0"/>
                        <a:t>לכל אות כניסה יהיה אות מוצא נחות ביחס קבוע</a:t>
                      </a:r>
                    </a:p>
                    <a:p>
                      <a:endParaRPr lang="he-IL" sz="1400" b="0" u="none" dirty="0" smtClean="0"/>
                    </a:p>
                    <a:p>
                      <a:endParaRPr lang="he-IL" sz="1400" b="0" u="none" dirty="0" smtClean="0"/>
                    </a:p>
                    <a:p>
                      <a:r>
                        <a:rPr lang="he-IL" sz="1400" b="0" u="none" dirty="0" smtClean="0"/>
                        <a:t>בגרף אות המוצא בתלות אות המבוא, ניתן לראות דוגמא של הקשר בין אות המוצא לאות הכניסה של מנחת</a:t>
                      </a:r>
                      <a:r>
                        <a:rPr lang="he-IL" sz="1400" b="0" u="none" baseline="0" dirty="0" smtClean="0"/>
                        <a:t> קבוע כלשהו, המנחת ינחית את אות הכניסה פי 10, ויחס ההנחתה הזה הוא קבוע.</a:t>
                      </a:r>
                    </a:p>
                    <a:p>
                      <a:r>
                        <a:rPr lang="he-IL" sz="1400" b="0" u="none" baseline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לדוגמא, אות כניסה של 10</a:t>
                      </a:r>
                      <a:r>
                        <a:rPr lang="en-US" sz="1400" b="0" u="none" baseline="0" dirty="0" smtClean="0">
                          <a:solidFill>
                            <a:srgbClr val="00B050"/>
                          </a:solidFill>
                          <a:cs typeface="Guttman Yad-Brush" pitchFamily="2" charset="-79"/>
                        </a:rPr>
                        <a:t>W</a:t>
                      </a:r>
                      <a:r>
                        <a:rPr lang="he-IL" sz="1400" b="0" u="none" baseline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 </a:t>
                      </a:r>
                    </a:p>
                    <a:p>
                      <a:r>
                        <a:rPr lang="he-IL" sz="1400" b="0" u="none" baseline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יונחת פי 10 וייצא 1</a:t>
                      </a:r>
                      <a:r>
                        <a:rPr lang="en-US" sz="1400" b="0" u="none" baseline="0" dirty="0" smtClean="0">
                          <a:solidFill>
                            <a:srgbClr val="00B050"/>
                          </a:solidFill>
                          <a:cs typeface="Guttman Yad-Brush" pitchFamily="2" charset="-79"/>
                        </a:rPr>
                        <a:t>W</a:t>
                      </a:r>
                      <a:r>
                        <a:rPr lang="he-IL" sz="1400" b="0" u="none" baseline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.</a:t>
                      </a:r>
                      <a:endParaRPr lang="he-IL" sz="1400" b="0" u="none" dirty="0" smtClean="0">
                        <a:solidFill>
                          <a:srgbClr val="00B050"/>
                        </a:solidFill>
                        <a:latin typeface="Guttman Yad-Brush" pitchFamily="2" charset="-79"/>
                        <a:cs typeface="Guttman Yad-Brush" pitchFamily="2" charset="-79"/>
                      </a:endParaRPr>
                    </a:p>
                    <a:p>
                      <a:endParaRPr lang="he-IL" sz="1400" b="0" u="none" dirty="0" smtClean="0"/>
                    </a:p>
                    <a:p>
                      <a:endParaRPr lang="he-IL" sz="1400" b="0" u="none" dirty="0" smtClean="0"/>
                    </a:p>
                    <a:p>
                      <a:r>
                        <a:rPr lang="he-IL" sz="1400" b="1" u="none" dirty="0" smtClean="0"/>
                        <a:t>מנחת משתנה:</a:t>
                      </a:r>
                    </a:p>
                    <a:p>
                      <a:r>
                        <a:rPr lang="he-IL" sz="1400" b="0" u="none" dirty="0" smtClean="0">
                          <a:solidFill>
                            <a:srgbClr val="000000"/>
                          </a:solidFill>
                        </a:rPr>
                        <a:t>לכל אות כניסה יהיה אות מוצא שונה.</a:t>
                      </a:r>
                    </a:p>
                    <a:p>
                      <a:endParaRPr lang="he-IL" sz="1400" b="0" u="none" dirty="0" smtClean="0">
                        <a:solidFill>
                          <a:srgbClr val="000000"/>
                        </a:solidFill>
                      </a:endParaRPr>
                    </a:p>
                    <a:p>
                      <a:endParaRPr lang="he-IL" sz="1400" b="0" u="none" dirty="0" smtClean="0">
                        <a:solidFill>
                          <a:srgbClr val="000000"/>
                        </a:solidFill>
                      </a:endParaRPr>
                    </a:p>
                    <a:p>
                      <a:endParaRPr lang="he-IL" sz="1400" b="0" u="none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במנחת משתנה, ערך ההנחתה משתנה בהתאם לערך אות הכניסה.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ישנם מנחתים שינחיתו את אות הכניסה כך שערך המוצא יהיה תמיד אותו ערך, (במידה וערך הכניסה קטן מהערך הרצוי במוצא, מוסיפים מגבר שיביא לאות המוצא הרצוי).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ישנם מנחתים בהם אות המוצא משתנה בהתאם לאות הכניסה, ואות המוצא לא יהיה קבוע עבור כל ערך של אות כניסה.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מטרה אופרטיבית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מטרה אופרטיבית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מטרה אופרטיבית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8" name="קבוצה 17"/>
          <p:cNvGrpSpPr/>
          <p:nvPr/>
        </p:nvGrpSpPr>
        <p:grpSpPr>
          <a:xfrm>
            <a:off x="2065270" y="6300192"/>
            <a:ext cx="1920520" cy="1010613"/>
            <a:chOff x="1824885" y="2835835"/>
            <a:chExt cx="3543375" cy="2213108"/>
          </a:xfrm>
        </p:grpSpPr>
        <p:cxnSp>
          <p:nvCxnSpPr>
            <p:cNvPr id="19" name="מחבר חץ ישר 18"/>
            <p:cNvCxnSpPr/>
            <p:nvPr/>
          </p:nvCxnSpPr>
          <p:spPr bwMode="auto">
            <a:xfrm flipV="1">
              <a:off x="1907704" y="3140968"/>
              <a:ext cx="0" cy="1728192"/>
            </a:xfrm>
            <a:prstGeom prst="straightConnector1">
              <a:avLst/>
            </a:prstGeom>
            <a:solidFill>
              <a:srgbClr val="C0C0C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0" name="מחבר חץ ישר 19"/>
            <p:cNvCxnSpPr/>
            <p:nvPr/>
          </p:nvCxnSpPr>
          <p:spPr bwMode="auto">
            <a:xfrm>
              <a:off x="1907704" y="4869160"/>
              <a:ext cx="2880320" cy="0"/>
            </a:xfrm>
            <a:prstGeom prst="straightConnector1">
              <a:avLst/>
            </a:prstGeom>
            <a:solidFill>
              <a:srgbClr val="C0C0C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1" name="מחבר ישר 20"/>
            <p:cNvCxnSpPr/>
            <p:nvPr/>
          </p:nvCxnSpPr>
          <p:spPr bwMode="auto">
            <a:xfrm>
              <a:off x="1907704" y="3933056"/>
              <a:ext cx="2664296" cy="0"/>
            </a:xfrm>
            <a:prstGeom prst="line">
              <a:avLst/>
            </a:prstGeom>
            <a:solidFill>
              <a:srgbClr val="C0C0C0"/>
            </a:solidFill>
            <a:ln w="19050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" name="TextBox 21"/>
            <p:cNvSpPr txBox="1"/>
            <p:nvPr/>
          </p:nvSpPr>
          <p:spPr>
            <a:xfrm>
              <a:off x="1824885" y="2835835"/>
              <a:ext cx="919095" cy="60659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200" dirty="0" smtClean="0"/>
                <a:t>Pout</a:t>
              </a:r>
              <a:endParaRPr lang="he-IL" sz="12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652685" y="4442352"/>
              <a:ext cx="715575" cy="60659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200" dirty="0" smtClean="0"/>
                <a:t>Pin</a:t>
              </a:r>
              <a:endParaRPr lang="he-IL" sz="1200" dirty="0"/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1556792" y="4501849"/>
            <a:ext cx="1932049" cy="1347131"/>
            <a:chOff x="4951615" y="3075454"/>
            <a:chExt cx="3485287" cy="2430134"/>
          </a:xfrm>
        </p:grpSpPr>
        <p:grpSp>
          <p:nvGrpSpPr>
            <p:cNvPr id="25" name="קבוצה 24"/>
            <p:cNvGrpSpPr/>
            <p:nvPr/>
          </p:nvGrpSpPr>
          <p:grpSpPr>
            <a:xfrm>
              <a:off x="5397895" y="3075454"/>
              <a:ext cx="3039007" cy="2265872"/>
              <a:chOff x="4860032" y="3075454"/>
              <a:chExt cx="3039007" cy="2265872"/>
            </a:xfrm>
          </p:grpSpPr>
          <p:grpSp>
            <p:nvGrpSpPr>
              <p:cNvPr id="32" name="קבוצה 31"/>
              <p:cNvGrpSpPr/>
              <p:nvPr/>
            </p:nvGrpSpPr>
            <p:grpSpPr>
              <a:xfrm>
                <a:off x="4970241" y="3075454"/>
                <a:ext cx="2928798" cy="2265872"/>
                <a:chOff x="1907704" y="3104624"/>
                <a:chExt cx="2928798" cy="2265872"/>
              </a:xfrm>
            </p:grpSpPr>
            <p:cxnSp>
              <p:nvCxnSpPr>
                <p:cNvPr id="41" name="מחבר חץ ישר 40"/>
                <p:cNvCxnSpPr/>
                <p:nvPr/>
              </p:nvCxnSpPr>
              <p:spPr bwMode="auto">
                <a:xfrm flipV="1">
                  <a:off x="1907704" y="3140968"/>
                  <a:ext cx="0" cy="1728192"/>
                </a:xfrm>
                <a:prstGeom prst="straightConnector1">
                  <a:avLst/>
                </a:prstGeom>
                <a:solidFill>
                  <a:srgbClr val="C0C0C0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cxnSp>
              <p:nvCxnSpPr>
                <p:cNvPr id="42" name="מחבר חץ ישר 41"/>
                <p:cNvCxnSpPr/>
                <p:nvPr/>
              </p:nvCxnSpPr>
              <p:spPr bwMode="auto">
                <a:xfrm>
                  <a:off x="1907704" y="4869160"/>
                  <a:ext cx="2880320" cy="0"/>
                </a:xfrm>
                <a:prstGeom prst="straightConnector1">
                  <a:avLst/>
                </a:prstGeom>
                <a:solidFill>
                  <a:srgbClr val="C0C0C0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cxnSp>
              <p:nvCxnSpPr>
                <p:cNvPr id="43" name="מחבר ישר 42"/>
                <p:cNvCxnSpPr/>
                <p:nvPr/>
              </p:nvCxnSpPr>
              <p:spPr bwMode="auto">
                <a:xfrm flipV="1">
                  <a:off x="1907704" y="3602186"/>
                  <a:ext cx="1992694" cy="1266974"/>
                </a:xfrm>
                <a:prstGeom prst="line">
                  <a:avLst/>
                </a:prstGeom>
                <a:solidFill>
                  <a:srgbClr val="C0C0C0"/>
                </a:solidFill>
                <a:ln w="19050" cap="flat" cmpd="sng" algn="ctr">
                  <a:solidFill>
                    <a:srgbClr val="FF0000"/>
                  </a:solidFill>
                  <a:prstDash val="sysDash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44" name="TextBox 43"/>
                <p:cNvSpPr txBox="1"/>
                <p:nvPr/>
              </p:nvSpPr>
              <p:spPr>
                <a:xfrm>
                  <a:off x="1951747" y="3104624"/>
                  <a:ext cx="942496" cy="429329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sz="1200" dirty="0" smtClean="0"/>
                    <a:t>Pout</a:t>
                  </a:r>
                  <a:endParaRPr lang="he-IL" sz="1200" dirty="0"/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3900398" y="4941168"/>
                  <a:ext cx="936104" cy="429328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sz="1200" dirty="0" smtClean="0"/>
                    <a:t>Pin</a:t>
                  </a:r>
                  <a:endParaRPr lang="he-IL" sz="1200" dirty="0"/>
                </a:p>
              </p:txBody>
            </p:sp>
          </p:grpSp>
          <p:cxnSp>
            <p:nvCxnSpPr>
              <p:cNvPr id="33" name="מחבר ישר 32"/>
              <p:cNvCxnSpPr/>
              <p:nvPr/>
            </p:nvCxnSpPr>
            <p:spPr bwMode="auto">
              <a:xfrm>
                <a:off x="5402289" y="4797152"/>
                <a:ext cx="0" cy="173186"/>
              </a:xfrm>
              <a:prstGeom prst="lin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4" name="מחבר ישר 33"/>
              <p:cNvCxnSpPr/>
              <p:nvPr/>
            </p:nvCxnSpPr>
            <p:spPr bwMode="auto">
              <a:xfrm>
                <a:off x="5906345" y="4797152"/>
                <a:ext cx="0" cy="173186"/>
              </a:xfrm>
              <a:prstGeom prst="lin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" name="מחבר ישר 34"/>
              <p:cNvCxnSpPr/>
              <p:nvPr/>
            </p:nvCxnSpPr>
            <p:spPr bwMode="auto">
              <a:xfrm>
                <a:off x="6410401" y="4797152"/>
                <a:ext cx="0" cy="173186"/>
              </a:xfrm>
              <a:prstGeom prst="lin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6" name="מחבר ישר 35"/>
              <p:cNvCxnSpPr/>
              <p:nvPr/>
            </p:nvCxnSpPr>
            <p:spPr bwMode="auto">
              <a:xfrm>
                <a:off x="6842449" y="4797152"/>
                <a:ext cx="0" cy="173186"/>
              </a:xfrm>
              <a:prstGeom prst="lin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7" name="מחבר ישר 36"/>
              <p:cNvCxnSpPr/>
              <p:nvPr/>
            </p:nvCxnSpPr>
            <p:spPr bwMode="auto">
              <a:xfrm flipH="1">
                <a:off x="4860032" y="4581128"/>
                <a:ext cx="241446" cy="0"/>
              </a:xfrm>
              <a:prstGeom prst="lin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8" name="מחבר ישר 37"/>
              <p:cNvCxnSpPr/>
              <p:nvPr/>
            </p:nvCxnSpPr>
            <p:spPr bwMode="auto">
              <a:xfrm flipH="1">
                <a:off x="4860032" y="4293096"/>
                <a:ext cx="241446" cy="0"/>
              </a:xfrm>
              <a:prstGeom prst="lin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" name="מחבר ישר 38"/>
              <p:cNvCxnSpPr/>
              <p:nvPr/>
            </p:nvCxnSpPr>
            <p:spPr bwMode="auto">
              <a:xfrm flipH="1">
                <a:off x="4860032" y="4005064"/>
                <a:ext cx="241446" cy="0"/>
              </a:xfrm>
              <a:prstGeom prst="lin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" name="מחבר ישר 39"/>
              <p:cNvCxnSpPr/>
              <p:nvPr/>
            </p:nvCxnSpPr>
            <p:spPr bwMode="auto">
              <a:xfrm flipH="1">
                <a:off x="4860032" y="3717032"/>
                <a:ext cx="241446" cy="0"/>
              </a:xfrm>
              <a:prstGeom prst="lin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6" name="TextBox 25"/>
            <p:cNvSpPr txBox="1"/>
            <p:nvPr/>
          </p:nvSpPr>
          <p:spPr>
            <a:xfrm>
              <a:off x="5518619" y="5076260"/>
              <a:ext cx="643949" cy="42932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 smtClean="0"/>
                <a:t>10</a:t>
              </a:r>
              <a:endParaRPr lang="he-IL" sz="12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940151" y="5076260"/>
              <a:ext cx="756084" cy="42932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 smtClean="0"/>
                <a:t>20</a:t>
              </a:r>
              <a:endParaRPr lang="he-IL" sz="12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504450" y="5076260"/>
              <a:ext cx="695842" cy="42932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 smtClean="0"/>
                <a:t>30</a:t>
              </a:r>
              <a:endParaRPr lang="he-IL" sz="12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997659" y="4396462"/>
              <a:ext cx="444828" cy="42932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 smtClean="0"/>
                <a:t>1</a:t>
              </a:r>
              <a:endParaRPr lang="he-IL" sz="12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951615" y="4108429"/>
              <a:ext cx="504055" cy="42932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 smtClean="0"/>
                <a:t>2</a:t>
              </a:r>
              <a:endParaRPr lang="he-IL" sz="12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968043" y="3820399"/>
              <a:ext cx="504057" cy="42932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 smtClean="0"/>
                <a:t>3</a:t>
              </a:r>
              <a:endParaRPr lang="he-IL" sz="1200" dirty="0"/>
            </a:p>
          </p:txBody>
        </p:sp>
      </p:grpSp>
      <p:sp>
        <p:nvSpPr>
          <p:cNvPr id="46" name="מלבן 45"/>
          <p:cNvSpPr/>
          <p:nvPr/>
        </p:nvSpPr>
        <p:spPr>
          <a:xfrm>
            <a:off x="1628800" y="7249830"/>
            <a:ext cx="24667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e-IL" sz="1400" dirty="0" smtClean="0">
                <a:solidFill>
                  <a:srgbClr val="000000"/>
                </a:solidFill>
              </a:rPr>
              <a:t>אות המוצא קבוע לכל אות כניסה</a:t>
            </a:r>
            <a:endParaRPr lang="he-IL" sz="1400" dirty="0">
              <a:solidFill>
                <a:srgbClr val="000000"/>
              </a:solidFill>
            </a:endParaRPr>
          </a:p>
        </p:txBody>
      </p:sp>
      <p:sp>
        <p:nvSpPr>
          <p:cNvPr id="47" name="מלבן 46"/>
          <p:cNvSpPr/>
          <p:nvPr/>
        </p:nvSpPr>
        <p:spPr>
          <a:xfrm>
            <a:off x="4683054" y="7249830"/>
            <a:ext cx="16647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e-IL" sz="1400" dirty="0" smtClean="0">
                <a:solidFill>
                  <a:srgbClr val="000000"/>
                </a:solidFill>
              </a:rPr>
              <a:t>אות המוצא משתנה</a:t>
            </a:r>
            <a:endParaRPr lang="he-IL" sz="1400" dirty="0">
              <a:solidFill>
                <a:srgbClr val="000000"/>
              </a:solidFill>
            </a:endParaRPr>
          </a:p>
        </p:txBody>
      </p:sp>
      <p:sp>
        <p:nvSpPr>
          <p:cNvPr id="48" name="מלבן 47"/>
          <p:cNvSpPr/>
          <p:nvPr/>
        </p:nvSpPr>
        <p:spPr>
          <a:xfrm>
            <a:off x="2523912" y="2978746"/>
            <a:ext cx="4018756" cy="3077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he-IL" sz="1400" dirty="0"/>
              <a:t>החניך יחזור על עיקרון הפעולה של שני סוגי המנחתים</a:t>
            </a:r>
            <a:endParaRPr lang="en-US" sz="1400" dirty="0"/>
          </a:p>
        </p:txBody>
      </p:sp>
      <p:sp>
        <p:nvSpPr>
          <p:cNvPr id="49" name="מלבן 48"/>
          <p:cNvSpPr/>
          <p:nvPr/>
        </p:nvSpPr>
        <p:spPr>
          <a:xfrm>
            <a:off x="1570176" y="3607643"/>
            <a:ext cx="4976769" cy="3077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he-IL" sz="1400" dirty="0"/>
              <a:t>החניך ישרטט אופיין של אות מוצא בתלות באות כניסה של מנחת קבוע</a:t>
            </a:r>
            <a:endParaRPr lang="en-US" sz="1400" dirty="0"/>
          </a:p>
        </p:txBody>
      </p:sp>
      <p:sp>
        <p:nvSpPr>
          <p:cNvPr id="50" name="מלבן 49"/>
          <p:cNvSpPr/>
          <p:nvPr/>
        </p:nvSpPr>
        <p:spPr>
          <a:xfrm>
            <a:off x="1484115" y="6012160"/>
            <a:ext cx="5113237" cy="3077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he-IL" sz="1400" dirty="0"/>
              <a:t>החניך ישרטט אופיין של אות מוצא בתלות באות כניסה של מנחת משתנה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10233" y="2693467"/>
            <a:ext cx="792088" cy="30777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8 דק'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9899578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1647825" y="293688"/>
            <a:ext cx="3975100" cy="22352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9</a:t>
            </a:fld>
            <a:endParaRPr lang="he-IL"/>
          </a:p>
        </p:txBody>
      </p:sp>
      <p:graphicFrame>
        <p:nvGraphicFramePr>
          <p:cNvPr id="84" name="Group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411767"/>
              </p:ext>
            </p:extLst>
          </p:nvPr>
        </p:nvGraphicFramePr>
        <p:xfrm>
          <a:off x="260350" y="2915815"/>
          <a:ext cx="6337002" cy="6230112"/>
        </p:xfrm>
        <a:graphic>
          <a:graphicData uri="http://schemas.openxmlformats.org/drawingml/2006/table">
            <a:tbl>
              <a:tblPr rtl="1"/>
              <a:tblGrid>
                <a:gridCol w="5197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882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גוף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853">
                <a:tc>
                  <a:txBody>
                    <a:bodyPr/>
                    <a:lstStyle/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endParaRPr lang="he-IL" sz="1400" dirty="0" smtClean="0"/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endParaRPr lang="he-IL" sz="1400" dirty="0" smtClean="0"/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endParaRPr lang="he-IL" sz="1400" dirty="0" smtClean="0"/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he-IL" sz="1400" b="1" dirty="0" smtClean="0"/>
                        <a:t>הנחתת אותות קרובים שמתקבלים למקלט- למניעת שריפת הרכיבים.</a:t>
                      </a:r>
                      <a:r>
                        <a:rPr lang="he-IL" sz="1400" baseline="0" dirty="0" smtClean="0"/>
                        <a:t> </a:t>
                      </a: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he-IL" sz="1400" baseline="0" dirty="0" err="1" smtClean="0"/>
                        <a:t>מכ"מ</a:t>
                      </a:r>
                      <a:r>
                        <a:rPr lang="he-IL" sz="1400" baseline="0" dirty="0" smtClean="0"/>
                        <a:t> (מגלה כיוון מרחק) משדר אותות לשמיים ולפי האות שמוחזר למקלט הוא מזהה אם יש עצמים באוויר, כמו מטוסים. </a:t>
                      </a: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endParaRPr lang="he-IL" sz="1400" baseline="0" dirty="0" smtClean="0"/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endParaRPr lang="he-IL" sz="1400" baseline="0" dirty="0" smtClean="0"/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he-IL" sz="1400" baseline="0" dirty="0" smtClean="0"/>
                        <a:t>ת. עוצמה חזקה מאוד, זאת, כדי שאם המטוס נמצא במרחק של מאות קילומטרים, האות שיוצאת </a:t>
                      </a:r>
                      <a:r>
                        <a:rPr lang="he-IL" sz="1400" baseline="0" dirty="0" err="1" smtClean="0"/>
                        <a:t>מהמכ"מ</a:t>
                      </a:r>
                      <a:r>
                        <a:rPr lang="he-IL" sz="1400" baseline="0" dirty="0" smtClean="0"/>
                        <a:t> יוכל להגיע למטוס ולחזור אל </a:t>
                      </a:r>
                      <a:r>
                        <a:rPr lang="he-IL" sz="1400" baseline="0" dirty="0" err="1" smtClean="0"/>
                        <a:t>המכ"מ</a:t>
                      </a:r>
                      <a:r>
                        <a:rPr lang="he-IL" sz="1400" baseline="0" dirty="0" smtClean="0"/>
                        <a:t>.</a:t>
                      </a: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endParaRPr lang="he-IL" sz="1400" baseline="0" dirty="0" smtClean="0"/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he-IL" sz="1400" baseline="0" dirty="0" smtClean="0"/>
                        <a:t>כאשר המטוס נמצא קרוב </a:t>
                      </a:r>
                      <a:r>
                        <a:rPr lang="he-IL" sz="1400" baseline="0" dirty="0" err="1" smtClean="0"/>
                        <a:t>למכ"מ</a:t>
                      </a:r>
                      <a:r>
                        <a:rPr lang="he-IL" sz="1400" baseline="0" dirty="0" smtClean="0"/>
                        <a:t> האות שיוקרן חזרה מהמטוס יהיה בעוצמה חזקה מאוד ויוכל לשרוף רכיבים במקלט של </a:t>
                      </a:r>
                      <a:r>
                        <a:rPr lang="he-IL" sz="1400" baseline="0" dirty="0" err="1" smtClean="0"/>
                        <a:t>המכ"מ</a:t>
                      </a:r>
                      <a:r>
                        <a:rPr lang="he-IL" sz="1400" baseline="0" dirty="0" smtClean="0"/>
                        <a:t>, על כן, משתמשים במנחת.</a:t>
                      </a:r>
                      <a:endParaRPr lang="he-IL" sz="1400" dirty="0" smtClean="0"/>
                    </a:p>
                    <a:p>
                      <a:pPr marL="457200" indent="-457200">
                        <a:lnSpc>
                          <a:spcPct val="80000"/>
                        </a:lnSpc>
                        <a:buAutoNum type="arabicPeriod"/>
                      </a:pPr>
                      <a:endParaRPr lang="he-IL" sz="1400" dirty="0" smtClean="0"/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he-IL" sz="1400" b="1" dirty="0" smtClean="0"/>
                        <a:t>תאום עכבות- </a:t>
                      </a: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he-IL" sz="1400" dirty="0" smtClean="0"/>
                        <a:t>כאשר מחברים בין שתי</a:t>
                      </a:r>
                      <a:r>
                        <a:rPr lang="he-IL" sz="1400" baseline="0" dirty="0" smtClean="0"/>
                        <a:t> מערכות ש</a:t>
                      </a:r>
                      <a:r>
                        <a:rPr lang="he-IL" sz="1400" dirty="0" smtClean="0"/>
                        <a:t>ההתנגדויות (העכבות)</a:t>
                      </a:r>
                      <a:r>
                        <a:rPr lang="he-IL" sz="1400" baseline="0" dirty="0" smtClean="0"/>
                        <a:t> שלהן </a:t>
                      </a:r>
                      <a:r>
                        <a:rPr lang="he-IL" sz="1400" dirty="0" smtClean="0"/>
                        <a:t>לא שוות, ניתן להשתמש ברשתות תאום מסוג </a:t>
                      </a:r>
                      <a:r>
                        <a:rPr lang="en-US" sz="1400" dirty="0" smtClean="0"/>
                        <a:t>PI </a:t>
                      </a:r>
                      <a:r>
                        <a:rPr lang="he-IL" sz="1400" dirty="0" smtClean="0"/>
                        <a:t>או </a:t>
                      </a:r>
                      <a:r>
                        <a:rPr lang="en-US" sz="1400" dirty="0" smtClean="0"/>
                        <a:t>T</a:t>
                      </a:r>
                      <a:r>
                        <a:rPr lang="he-IL" sz="1400" dirty="0" smtClean="0"/>
                        <a:t> לשם תיאום עכבות.</a:t>
                      </a:r>
                      <a:r>
                        <a:rPr lang="he-IL" sz="1400" baseline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 </a:t>
                      </a: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he-IL" sz="1400" baseline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לדוגמא בחיבור שני </a:t>
                      </a:r>
                      <a:r>
                        <a:rPr lang="he-IL" sz="1400" baseline="0" dirty="0" err="1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צב"דים</a:t>
                      </a:r>
                      <a:r>
                        <a:rPr lang="he-IL" sz="1400" baseline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 שהתנגדות המוצא של </a:t>
                      </a:r>
                      <a:r>
                        <a:rPr lang="he-IL" sz="1400" baseline="0" dirty="0" err="1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צב"ד</a:t>
                      </a:r>
                      <a:r>
                        <a:rPr lang="he-IL" sz="1400" baseline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 אחד לא שווה להתנגדות המבוא של </a:t>
                      </a:r>
                      <a:r>
                        <a:rPr lang="he-IL" sz="1400" baseline="0" dirty="0" err="1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הצב"ד</a:t>
                      </a:r>
                      <a:r>
                        <a:rPr lang="he-IL" sz="1400" baseline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 השני, יש לחבר מנחת בתור עומס בכניסת </a:t>
                      </a:r>
                      <a:r>
                        <a:rPr lang="he-IL" sz="1400" baseline="0" dirty="0" err="1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הצב"ד</a:t>
                      </a:r>
                      <a:r>
                        <a:rPr lang="he-IL" sz="1400" baseline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 השני.</a:t>
                      </a:r>
                      <a:endParaRPr lang="he-IL" sz="1400" dirty="0" smtClean="0"/>
                    </a:p>
                    <a:p>
                      <a:pPr marL="457200" indent="-457200">
                        <a:lnSpc>
                          <a:spcPct val="80000"/>
                        </a:lnSpc>
                        <a:buAutoNum type="arabicPeriod"/>
                      </a:pPr>
                      <a:endParaRPr lang="he-IL" sz="1400" dirty="0" smtClean="0"/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he-IL" sz="1400" b="1" dirty="0" smtClean="0"/>
                        <a:t>הנחתת גלים חוזרים- </a:t>
                      </a: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he-IL" sz="1400" dirty="0" smtClean="0"/>
                        <a:t>במערכות בעלות חוסר בתאום עכבות, נוצרים גלים חוזרים בקו התמסורת.</a:t>
                      </a:r>
                      <a:r>
                        <a:rPr lang="he-IL" sz="1400" baseline="0" dirty="0" smtClean="0"/>
                        <a:t> </a:t>
                      </a: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he-IL" sz="1400" baseline="0" dirty="0" smtClean="0"/>
                        <a:t>כדי להנחית את עוצמת הגל החוזר נשים מנחת על הקו שמחבר בין המערכות, ומשום שהמנחת מנחית משני הכיוונים, הוא ינחית את הגל החוזר.</a:t>
                      </a: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he-IL" sz="1400" baseline="0" dirty="0" smtClean="0"/>
                        <a:t>הגל המתקדם יונחת, אבל גם הגל החוזר יונחת.</a:t>
                      </a:r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endParaRPr lang="he-IL" sz="1400" baseline="0" dirty="0" smtClean="0"/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he-IL" sz="1400" baseline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לדוגמא, אות כניסה בהספק של 20</a:t>
                      </a:r>
                      <a:r>
                        <a:rPr lang="en-US" sz="1400" baseline="0" dirty="0" smtClean="0">
                          <a:solidFill>
                            <a:srgbClr val="00B050"/>
                          </a:solidFill>
                          <a:cs typeface="Guttman Yad-Brush" pitchFamily="2" charset="-79"/>
                        </a:rPr>
                        <a:t>W</a:t>
                      </a:r>
                      <a:r>
                        <a:rPr lang="he-IL" sz="1400" baseline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, עובר בקו, ונוצר גל חוזר של עשירית מערך גל הכניסה, כלומר גל של  2</a:t>
                      </a:r>
                      <a:r>
                        <a:rPr lang="en-US" sz="1400" baseline="0" dirty="0" smtClean="0">
                          <a:solidFill>
                            <a:srgbClr val="00B050"/>
                          </a:solidFill>
                          <a:cs typeface="Guttman Yad-Brush" pitchFamily="2" charset="-79"/>
                        </a:rPr>
                        <a:t>W</a:t>
                      </a:r>
                      <a:r>
                        <a:rPr lang="he-IL" sz="1400" baseline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. אם נשים מנחת עם הנחתה של פי 2, גל הכניסה יונחת לערך של 10</a:t>
                      </a:r>
                      <a:r>
                        <a:rPr lang="en-US" sz="1400" baseline="0" dirty="0" smtClean="0">
                          <a:solidFill>
                            <a:srgbClr val="00B050"/>
                          </a:solidFill>
                          <a:cs typeface="Guttman Yad-Brush" pitchFamily="2" charset="-79"/>
                        </a:rPr>
                        <a:t>W</a:t>
                      </a:r>
                      <a:r>
                        <a:rPr lang="he-IL" sz="1400" baseline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, והגל החוזר יהיה 1 </a:t>
                      </a:r>
                      <a:r>
                        <a:rPr lang="en-US" sz="1400" baseline="0" dirty="0" smtClean="0">
                          <a:solidFill>
                            <a:srgbClr val="00B050"/>
                          </a:solidFill>
                          <a:cs typeface="Guttman Yad-Brush" pitchFamily="2" charset="-79"/>
                        </a:rPr>
                        <a:t>W</a:t>
                      </a:r>
                      <a:r>
                        <a:rPr lang="he-IL" sz="1400" baseline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 אבל יונחת פי 2 לכן יהיה 0.5</a:t>
                      </a:r>
                      <a:r>
                        <a:rPr lang="en-US" sz="1400" baseline="0" dirty="0" smtClean="0">
                          <a:solidFill>
                            <a:srgbClr val="00B050"/>
                          </a:solidFill>
                          <a:cs typeface="Guttman Yad-Brush" pitchFamily="2" charset="-79"/>
                        </a:rPr>
                        <a:t>W</a:t>
                      </a:r>
                      <a:r>
                        <a:rPr lang="he-IL" sz="1400" baseline="0" dirty="0" smtClean="0">
                          <a:solidFill>
                            <a:srgbClr val="00B050"/>
                          </a:solidFill>
                          <a:cs typeface="Guttman Yad-Brush" pitchFamily="2" charset="-79"/>
                        </a:rPr>
                        <a:t>.</a:t>
                      </a:r>
                      <a:endParaRPr lang="he-IL" sz="1400" dirty="0" smtClean="0">
                        <a:solidFill>
                          <a:srgbClr val="00B050"/>
                        </a:solidFill>
                        <a:latin typeface="Guttman Yad-Brush" pitchFamily="2" charset="-79"/>
                        <a:cs typeface="Guttman Yad-Brush" pitchFamily="2" charset="-79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מטרה אופרטיבית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שאלה </a:t>
                      </a:r>
                      <a:r>
                        <a:rPr kumimoji="0" lang="he-IL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לפ.ת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5" name="TextBox 84"/>
          <p:cNvSpPr txBox="1"/>
          <p:nvPr/>
        </p:nvSpPr>
        <p:spPr>
          <a:xfrm>
            <a:off x="1916832" y="4336231"/>
            <a:ext cx="4608512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>
                <a:solidFill>
                  <a:srgbClr val="002060"/>
                </a:solidFill>
              </a:rPr>
              <a:t>מה לדעתכם צריכה להיות עוצמת האות המשודר </a:t>
            </a:r>
            <a:r>
              <a:rPr lang="he-IL" sz="1400" dirty="0" err="1" smtClean="0">
                <a:solidFill>
                  <a:srgbClr val="002060"/>
                </a:solidFill>
              </a:rPr>
              <a:t>ממכ"מ</a:t>
            </a:r>
            <a:r>
              <a:rPr lang="he-IL" sz="1400" dirty="0" smtClean="0">
                <a:solidFill>
                  <a:srgbClr val="002060"/>
                </a:solidFill>
              </a:rPr>
              <a:t>?</a:t>
            </a:r>
            <a:endParaRPr lang="he-IL" sz="1400" dirty="0">
              <a:solidFill>
                <a:srgbClr val="002060"/>
              </a:solidFill>
            </a:endParaRPr>
          </a:p>
        </p:txBody>
      </p:sp>
      <p:sp>
        <p:nvSpPr>
          <p:cNvPr id="86" name="מלבן 85"/>
          <p:cNvSpPr/>
          <p:nvPr/>
        </p:nvSpPr>
        <p:spPr>
          <a:xfrm>
            <a:off x="3068960" y="3403402"/>
            <a:ext cx="3456384" cy="3077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he-IL" sz="1400" dirty="0"/>
              <a:t>החניך יפרט על שלושה שימושים לרכיב המנחת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66250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BD09FD-3D96-4D0F-9081-9BEA66D16622}" type="datetimeFigureOut">
              <a:rPr lang="he-IL" smtClean="0"/>
              <a:t>א'/ניסן/תשפ"א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13DA8D-250F-4CFF-AB12-903A48B4B0AD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55571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7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ADBD09FD-3D96-4D0F-9081-9BEA66D16622}" type="datetimeFigureOut">
              <a:rPr lang="he-IL" smtClean="0"/>
              <a:t>א'/ניסן/תשפ"א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AB13DA8D-250F-4CFF-AB12-903A48B4B0AD}" type="slidenum">
              <a:rPr lang="he-IL" smtClean="0"/>
              <a:t>‹#›</a:t>
            </a:fld>
            <a:endParaRPr lang="he-IL"/>
          </a:p>
        </p:txBody>
      </p:sp>
      <p:sp>
        <p:nvSpPr>
          <p:cNvPr id="7" name="מלבן 6"/>
          <p:cNvSpPr/>
          <p:nvPr userDrawn="1"/>
        </p:nvSpPr>
        <p:spPr>
          <a:xfrm>
            <a:off x="0" y="6498000"/>
            <a:ext cx="12192000" cy="360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שולש ישר-זווית 7"/>
          <p:cNvSpPr/>
          <p:nvPr userDrawn="1"/>
        </p:nvSpPr>
        <p:spPr>
          <a:xfrm>
            <a:off x="1968" y="5791039"/>
            <a:ext cx="1080000" cy="1080000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שולש ישר-זווית 8"/>
          <p:cNvSpPr/>
          <p:nvPr userDrawn="1"/>
        </p:nvSpPr>
        <p:spPr>
          <a:xfrm>
            <a:off x="0" y="6147332"/>
            <a:ext cx="720000" cy="720000"/>
          </a:xfrm>
          <a:prstGeom prst="rtTriangle">
            <a:avLst/>
          </a:prstGeom>
          <a:solidFill>
            <a:schemeClr val="accent1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שולש ישר-זווית 9"/>
          <p:cNvSpPr/>
          <p:nvPr userDrawn="1"/>
        </p:nvSpPr>
        <p:spPr>
          <a:xfrm>
            <a:off x="0" y="6507332"/>
            <a:ext cx="360000" cy="360000"/>
          </a:xfrm>
          <a:prstGeom prst="rtTriangle">
            <a:avLst/>
          </a:prstGeom>
          <a:solidFill>
            <a:srgbClr val="1D6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40419" y="6498000"/>
            <a:ext cx="33379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he-IL" dirty="0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השיעור - מנחת</a:t>
            </a:r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5334000" y="6498000"/>
            <a:ext cx="15240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- שמור -</a:t>
            </a:r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11443199" y="6502519"/>
            <a:ext cx="7488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fld id="{224A21E7-E295-4FC2-B959-E5C84115D218}" type="slidenum">
              <a:rPr lang="he-IL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‹#›</a:t>
            </a:fld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4" name="אליפסה 13"/>
          <p:cNvSpPr/>
          <p:nvPr userDrawn="1"/>
        </p:nvSpPr>
        <p:spPr>
          <a:xfrm>
            <a:off x="180000" y="179224"/>
            <a:ext cx="720000" cy="720000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5" name="מחבר ישר 14"/>
          <p:cNvCxnSpPr/>
          <p:nvPr userDrawn="1"/>
        </p:nvCxnSpPr>
        <p:spPr>
          <a:xfrm>
            <a:off x="10344150" y="1458000"/>
            <a:ext cx="0" cy="4860000"/>
          </a:xfrm>
          <a:prstGeom prst="line">
            <a:avLst/>
          </a:prstGeom>
          <a:ln w="19050">
            <a:solidFill>
              <a:srgbClr val="1D62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ישר 15"/>
          <p:cNvCxnSpPr/>
          <p:nvPr userDrawn="1"/>
        </p:nvCxnSpPr>
        <p:spPr>
          <a:xfrm flipH="1">
            <a:off x="3144150" y="899242"/>
            <a:ext cx="7200000" cy="0"/>
          </a:xfrm>
          <a:prstGeom prst="line">
            <a:avLst/>
          </a:prstGeom>
          <a:ln w="50800" cap="rnd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מלבן מעוגל 16"/>
          <p:cNvSpPr/>
          <p:nvPr userDrawn="1"/>
        </p:nvSpPr>
        <p:spPr>
          <a:xfrm>
            <a:off x="10551245" y="1488053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הנחתה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מלבן מעוגל 17"/>
          <p:cNvSpPr/>
          <p:nvPr userDrawn="1"/>
        </p:nvSpPr>
        <p:spPr>
          <a:xfrm>
            <a:off x="10551245" y="1926203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תפקיד במנחת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מלבן מעוגל 18"/>
          <p:cNvSpPr/>
          <p:nvPr userDrawn="1"/>
        </p:nvSpPr>
        <p:spPr>
          <a:xfrm>
            <a:off x="10551245" y="2349102"/>
            <a:ext cx="1440000" cy="32742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מבנה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מלבן מעוגל 19"/>
          <p:cNvSpPr/>
          <p:nvPr userDrawn="1"/>
        </p:nvSpPr>
        <p:spPr>
          <a:xfrm>
            <a:off x="10551245" y="2766049"/>
            <a:ext cx="1440000" cy="32742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פעולה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מלבן מעוגל 20"/>
          <p:cNvSpPr/>
          <p:nvPr userDrawn="1"/>
        </p:nvSpPr>
        <p:spPr>
          <a:xfrm>
            <a:off x="10551245" y="3182996"/>
            <a:ext cx="1440000" cy="32742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שימושים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602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</p:sldLayoutIdLst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מלבן מעוגל 18"/>
          <p:cNvSpPr/>
          <p:nvPr/>
        </p:nvSpPr>
        <p:spPr>
          <a:xfrm>
            <a:off x="10551245" y="1459779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1</a:t>
            </a:r>
          </a:p>
        </p:txBody>
      </p:sp>
      <p:sp>
        <p:nvSpPr>
          <p:cNvPr id="20" name="מלבן מעוגל 19"/>
          <p:cNvSpPr/>
          <p:nvPr/>
        </p:nvSpPr>
        <p:spPr>
          <a:xfrm>
            <a:off x="10551245" y="1926203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2</a:t>
            </a:r>
          </a:p>
        </p:txBody>
      </p:sp>
      <p:sp>
        <p:nvSpPr>
          <p:cNvPr id="21" name="מלבן מעוגל 20"/>
          <p:cNvSpPr/>
          <p:nvPr/>
        </p:nvSpPr>
        <p:spPr>
          <a:xfrm>
            <a:off x="10551245" y="2392627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1080000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solidFill>
                  <a:schemeClr val="tx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נוכחי</a:t>
            </a:r>
          </a:p>
        </p:txBody>
      </p:sp>
      <p:sp>
        <p:nvSpPr>
          <p:cNvPr id="22" name="מלבן מעוגל 21"/>
          <p:cNvSpPr/>
          <p:nvPr/>
        </p:nvSpPr>
        <p:spPr>
          <a:xfrm>
            <a:off x="10551245" y="2855336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4</a:t>
            </a:r>
          </a:p>
        </p:txBody>
      </p:sp>
      <p:sp>
        <p:nvSpPr>
          <p:cNvPr id="23" name="מלבן מעוגל 22"/>
          <p:cNvSpPr/>
          <p:nvPr/>
        </p:nvSpPr>
        <p:spPr>
          <a:xfrm>
            <a:off x="10551245" y="3318045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5</a:t>
            </a:r>
          </a:p>
        </p:txBody>
      </p:sp>
      <p:sp>
        <p:nvSpPr>
          <p:cNvPr id="24" name="מלבן מעוגל 23"/>
          <p:cNvSpPr/>
          <p:nvPr/>
        </p:nvSpPr>
        <p:spPr>
          <a:xfrm>
            <a:off x="10551245" y="3780754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כותרת</a:t>
            </a:r>
            <a:endParaRPr lang="he-IL" sz="4000" b="1" dirty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04967" y="1354925"/>
            <a:ext cx="630606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כתב גודל 20, פונט </a:t>
            </a:r>
            <a:r>
              <a:rPr lang="en-US" sz="2000" dirty="0" err="1">
                <a:latin typeface="AdumaFOT Regular" panose="02000500000000000000" pitchFamily="50" charset="-79"/>
                <a:cs typeface="AdumaFOT Regular" panose="02000500000000000000" pitchFamily="50" charset="-79"/>
              </a:rPr>
              <a:t>AdumaFOT</a:t>
            </a:r>
            <a:r>
              <a:rPr lang="en-US" sz="20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 </a:t>
            </a:r>
            <a:r>
              <a:rPr lang="en-US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Regular</a:t>
            </a: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 , לא מודגש</a:t>
            </a:r>
          </a:p>
          <a:p>
            <a:pPr>
              <a:lnSpc>
                <a:spcPct val="150000"/>
              </a:lnSpc>
            </a:pP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רווח של שורה וחצי בין שורות</a:t>
            </a:r>
            <a:endParaRPr lang="he-IL" sz="2000" dirty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26" name="מלבן 25"/>
          <p:cNvSpPr/>
          <p:nvPr/>
        </p:nvSpPr>
        <p:spPr>
          <a:xfrm>
            <a:off x="0" y="346"/>
            <a:ext cx="12189830" cy="6857653"/>
          </a:xfrm>
          <a:prstGeom prst="rect">
            <a:avLst/>
          </a:prstGeom>
          <a:solidFill>
            <a:srgbClr val="0A0A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/>
          </a:p>
        </p:txBody>
      </p:sp>
      <p:sp>
        <p:nvSpPr>
          <p:cNvPr id="27" name="object 3"/>
          <p:cNvSpPr/>
          <p:nvPr/>
        </p:nvSpPr>
        <p:spPr>
          <a:xfrm>
            <a:off x="0" y="-4861"/>
            <a:ext cx="7834184" cy="68442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9" name="קבוצה 28"/>
          <p:cNvGrpSpPr/>
          <p:nvPr/>
        </p:nvGrpSpPr>
        <p:grpSpPr>
          <a:xfrm>
            <a:off x="286511" y="225551"/>
            <a:ext cx="12411710" cy="6959979"/>
            <a:chOff x="286511" y="225551"/>
            <a:chExt cx="12411710" cy="6959979"/>
          </a:xfrm>
        </p:grpSpPr>
        <p:grpSp>
          <p:nvGrpSpPr>
            <p:cNvPr id="30" name="קבוצה 29"/>
            <p:cNvGrpSpPr/>
            <p:nvPr/>
          </p:nvGrpSpPr>
          <p:grpSpPr>
            <a:xfrm>
              <a:off x="286511" y="225551"/>
              <a:ext cx="12411710" cy="6942582"/>
              <a:chOff x="286511" y="225551"/>
              <a:chExt cx="12411710" cy="6942582"/>
            </a:xfrm>
          </p:grpSpPr>
          <p:sp>
            <p:nvSpPr>
              <p:cNvPr id="32" name="object 10"/>
              <p:cNvSpPr/>
              <p:nvPr/>
            </p:nvSpPr>
            <p:spPr>
              <a:xfrm>
                <a:off x="286511" y="225551"/>
                <a:ext cx="12411710" cy="6937375"/>
              </a:xfrm>
              <a:custGeom>
                <a:avLst/>
                <a:gdLst/>
                <a:ahLst/>
                <a:cxnLst/>
                <a:rect l="l" t="t" r="r" b="b"/>
                <a:pathLst>
                  <a:path w="12411710" h="6937375">
                    <a:moveTo>
                      <a:pt x="0" y="6937248"/>
                    </a:moveTo>
                    <a:lnTo>
                      <a:pt x="12411456" y="6937248"/>
                    </a:lnTo>
                    <a:lnTo>
                      <a:pt x="12411456" y="0"/>
                    </a:lnTo>
                    <a:lnTo>
                      <a:pt x="0" y="0"/>
                    </a:lnTo>
                    <a:lnTo>
                      <a:pt x="0" y="6937248"/>
                    </a:lnTo>
                    <a:close/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3" name="object 11"/>
              <p:cNvSpPr/>
              <p:nvPr/>
            </p:nvSpPr>
            <p:spPr>
              <a:xfrm>
                <a:off x="286511" y="5175503"/>
                <a:ext cx="12407265" cy="0"/>
              </a:xfrm>
              <a:custGeom>
                <a:avLst/>
                <a:gdLst/>
                <a:ahLst/>
                <a:cxnLst/>
                <a:rect l="l" t="t" r="r" b="b"/>
                <a:pathLst>
                  <a:path w="12407265">
                    <a:moveTo>
                      <a:pt x="0" y="0"/>
                    </a:moveTo>
                    <a:lnTo>
                      <a:pt x="12407138" y="0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4" name="object 12"/>
              <p:cNvSpPr/>
              <p:nvPr/>
            </p:nvSpPr>
            <p:spPr>
              <a:xfrm>
                <a:off x="11490959" y="237743"/>
                <a:ext cx="0" cy="6930390"/>
              </a:xfrm>
              <a:custGeom>
                <a:avLst/>
                <a:gdLst/>
                <a:ahLst/>
                <a:cxnLst/>
                <a:rect l="l" t="t" r="r" b="b"/>
                <a:pathLst>
                  <a:path h="6930390">
                    <a:moveTo>
                      <a:pt x="0" y="0"/>
                    </a:moveTo>
                    <a:lnTo>
                      <a:pt x="0" y="6930326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14"/>
              <p:cNvSpPr/>
              <p:nvPr/>
            </p:nvSpPr>
            <p:spPr>
              <a:xfrm>
                <a:off x="286511" y="3700271"/>
                <a:ext cx="12407265" cy="0"/>
              </a:xfrm>
              <a:custGeom>
                <a:avLst/>
                <a:gdLst/>
                <a:ahLst/>
                <a:cxnLst/>
                <a:rect l="l" t="t" r="r" b="b"/>
                <a:pathLst>
                  <a:path w="12407265">
                    <a:moveTo>
                      <a:pt x="0" y="0"/>
                    </a:moveTo>
                    <a:lnTo>
                      <a:pt x="12407138" y="0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1" name="object 12"/>
            <p:cNvSpPr/>
            <p:nvPr/>
          </p:nvSpPr>
          <p:spPr>
            <a:xfrm flipH="1">
              <a:off x="6426926" y="253510"/>
              <a:ext cx="45719" cy="6932020"/>
            </a:xfrm>
            <a:custGeom>
              <a:avLst/>
              <a:gdLst/>
              <a:ahLst/>
              <a:cxnLst/>
              <a:rect l="l" t="t" r="r" b="b"/>
              <a:pathLst>
                <a:path h="6930390">
                  <a:moveTo>
                    <a:pt x="0" y="0"/>
                  </a:moveTo>
                  <a:lnTo>
                    <a:pt x="0" y="6930326"/>
                  </a:lnTo>
                </a:path>
              </a:pathLst>
            </a:custGeom>
            <a:ln w="12204">
              <a:noFill/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"/>
          <p:cNvSpPr/>
          <p:nvPr/>
        </p:nvSpPr>
        <p:spPr>
          <a:xfrm>
            <a:off x="280415" y="7071359"/>
            <a:ext cx="914400" cy="73660"/>
          </a:xfrm>
          <a:custGeom>
            <a:avLst/>
            <a:gdLst/>
            <a:ahLst/>
            <a:cxnLst/>
            <a:rect l="l" t="t" r="r" b="b"/>
            <a:pathLst>
              <a:path w="914400" h="73659">
                <a:moveTo>
                  <a:pt x="0" y="73152"/>
                </a:moveTo>
                <a:lnTo>
                  <a:pt x="914400" y="73152"/>
                </a:lnTo>
                <a:lnTo>
                  <a:pt x="914400" y="0"/>
                </a:lnTo>
                <a:lnTo>
                  <a:pt x="0" y="0"/>
                </a:lnTo>
                <a:lnTo>
                  <a:pt x="0" y="73152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תמונה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1114" y="136482"/>
            <a:ext cx="1795475" cy="1774545"/>
          </a:xfrm>
          <a:prstGeom prst="rect">
            <a:avLst/>
          </a:prstGeom>
        </p:spPr>
      </p:pic>
      <p:sp>
        <p:nvSpPr>
          <p:cNvPr id="39" name="אליפסה 38"/>
          <p:cNvSpPr/>
          <p:nvPr/>
        </p:nvSpPr>
        <p:spPr>
          <a:xfrm>
            <a:off x="180000" y="179224"/>
            <a:ext cx="720000" cy="720000"/>
          </a:xfrm>
          <a:prstGeom prst="ellipse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ctrTitle" idx="4294967295"/>
          </p:nvPr>
        </p:nvSpPr>
        <p:spPr>
          <a:xfrm>
            <a:off x="913315" y="2776558"/>
            <a:ext cx="10363200" cy="1470025"/>
          </a:xfrm>
        </p:spPr>
        <p:txBody>
          <a:bodyPr/>
          <a:lstStyle/>
          <a:p>
            <a:r>
              <a:rPr lang="en-US" sz="8800" dirty="0" smtClean="0">
                <a:solidFill>
                  <a:schemeClr val="bg1"/>
                </a:solidFill>
                <a:latin typeface="AdumaFOT Bold" pitchFamily="50" charset="-79"/>
                <a:cs typeface="AdumaFOT Bold" pitchFamily="50" charset="-79"/>
              </a:rPr>
              <a:t>Attenuator </a:t>
            </a:r>
            <a:r>
              <a:rPr lang="he-IL" sz="8800" dirty="0" smtClean="0">
                <a:solidFill>
                  <a:schemeClr val="bg1"/>
                </a:solidFill>
                <a:latin typeface="AdumaFOT Bold" pitchFamily="50" charset="-79"/>
                <a:cs typeface="AdumaFOT Bold" pitchFamily="50" charset="-79"/>
              </a:rPr>
              <a:t> - מנחת</a:t>
            </a:r>
            <a:endParaRPr lang="he-IL" sz="8800" dirty="0">
              <a:solidFill>
                <a:schemeClr val="bg1"/>
              </a:solidFill>
              <a:latin typeface="AdumaFOT Bold" pitchFamily="50" charset="-79"/>
              <a:cs typeface="AdumaFOT Bold" pitchFamily="50" charset="-79"/>
            </a:endParaRPr>
          </a:p>
        </p:txBody>
      </p:sp>
      <p:sp>
        <p:nvSpPr>
          <p:cNvPr id="38" name="כותרת 1"/>
          <p:cNvSpPr txBox="1">
            <a:spLocks/>
          </p:cNvSpPr>
          <p:nvPr/>
        </p:nvSpPr>
        <p:spPr bwMode="auto">
          <a:xfrm>
            <a:off x="7948987" y="5501954"/>
            <a:ext cx="4124090" cy="133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1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 algn="r"/>
            <a:r>
              <a:rPr lang="he-IL" sz="4800" spc="-150" smtClean="0">
                <a:solidFill>
                  <a:srgbClr val="498FCC"/>
                </a:solidFill>
                <a:latin typeface="AdumaFOT Bold" panose="02000500000000000000" pitchFamily="50" charset="-79"/>
                <a:cs typeface="AdumaFOT Bold" panose="02000500000000000000" pitchFamily="50" charset="-79"/>
              </a:rPr>
              <a:t>שם הקורס : דרג ד'</a:t>
            </a:r>
            <a:endParaRPr lang="he-IL" sz="4800" b="1" spc="-150" dirty="0">
              <a:solidFill>
                <a:schemeClr val="bg1"/>
              </a:solidFill>
              <a:latin typeface="AdumaFOT Bold" panose="02000500000000000000" pitchFamily="50" charset="-79"/>
              <a:cs typeface="AdumaFOT Bold" panose="02000500000000000000" pitchFamily="50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3422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סיכום </a:t>
            </a:r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סופי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785366" y="1347473"/>
            <a:ext cx="836612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בשיעור זה הכרנו את רכיב </a:t>
            </a:r>
            <a:r>
              <a:rPr lang="he-IL" alt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המנחת, למדנו </a:t>
            </a: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על תפקיד, מבנה, עקרון הפעולה ושימושי המנחת</a:t>
            </a:r>
          </a:p>
        </p:txBody>
      </p:sp>
      <p:sp>
        <p:nvSpPr>
          <p:cNvPr id="11" name="מלבן 10"/>
          <p:cNvSpPr/>
          <p:nvPr/>
        </p:nvSpPr>
        <p:spPr>
          <a:xfrm>
            <a:off x="7208057" y="2446153"/>
            <a:ext cx="29434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ממה מורכב מנחת קבוע?</a:t>
            </a:r>
          </a:p>
        </p:txBody>
      </p:sp>
      <p:sp>
        <p:nvSpPr>
          <p:cNvPr id="12" name="מלבן 11"/>
          <p:cNvSpPr/>
          <p:nvPr/>
        </p:nvSpPr>
        <p:spPr>
          <a:xfrm>
            <a:off x="5483225" y="4043508"/>
            <a:ext cx="46682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מהם שלושה שימושים של רכיב המנחת?</a:t>
            </a:r>
          </a:p>
        </p:txBody>
      </p:sp>
      <p:sp>
        <p:nvSpPr>
          <p:cNvPr id="14" name="מלבן 13"/>
          <p:cNvSpPr/>
          <p:nvPr/>
        </p:nvSpPr>
        <p:spPr>
          <a:xfrm>
            <a:off x="4055491" y="5383016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בשיעור הבא נלמד </a:t>
            </a:r>
            <a:r>
              <a:rPr 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על </a:t>
            </a:r>
            <a:r>
              <a:rPr lang="he-IL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המחוגג</a:t>
            </a:r>
            <a:r>
              <a:rPr 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, רכיב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RF</a:t>
            </a:r>
            <a:r>
              <a:rPr 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אשר מבצע </a:t>
            </a:r>
            <a:r>
              <a:rPr lang="he-IL" sz="2800" smtClean="0">
                <a:latin typeface="Calibri" panose="020F0502020204030204" pitchFamily="34" charset="0"/>
                <a:cs typeface="Calibri" panose="020F0502020204030204" pitchFamily="34" charset="0"/>
              </a:rPr>
              <a:t>פיצול אותות.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מלבן 14"/>
          <p:cNvSpPr/>
          <p:nvPr/>
        </p:nvSpPr>
        <p:spPr>
          <a:xfrm>
            <a:off x="4055491" y="361765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מנחת משתנה.</a:t>
            </a:r>
          </a:p>
        </p:txBody>
      </p:sp>
      <p:sp>
        <p:nvSpPr>
          <p:cNvPr id="16" name="מלבן 15"/>
          <p:cNvSpPr/>
          <p:nvPr/>
        </p:nvSpPr>
        <p:spPr>
          <a:xfrm>
            <a:off x="4014183" y="277980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חיבור של נגדים. </a:t>
            </a:r>
          </a:p>
        </p:txBody>
      </p:sp>
      <p:sp>
        <p:nvSpPr>
          <p:cNvPr id="18" name="מלבן 17"/>
          <p:cNvSpPr/>
          <p:nvPr/>
        </p:nvSpPr>
        <p:spPr>
          <a:xfrm>
            <a:off x="4055491" y="444326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הנחתת אותות במקלט מכ"מ, תיאום עכבות, הנחתת גלים חוזרים</a:t>
            </a:r>
            <a:r>
              <a:rPr 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he-I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מלבן 18"/>
          <p:cNvSpPr/>
          <p:nvPr/>
        </p:nvSpPr>
        <p:spPr>
          <a:xfrm>
            <a:off x="5063239" y="3234914"/>
            <a:ext cx="50882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איזה סוג מנחת יוכל להביא לאות מוצא קבוע?</a:t>
            </a:r>
          </a:p>
        </p:txBody>
      </p:sp>
    </p:spTree>
    <p:extLst>
      <p:ext uri="{BB962C8B-B14F-4D97-AF65-F5344CB8AC3E}">
        <p14:creationId xmlns:p14="http://schemas.microsoft.com/office/powerpoint/2010/main" val="254423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  <p:bldP spid="15" grpId="0"/>
      <p:bldP spid="16" grpId="0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הנחתה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Attenuating-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87254" y="1221600"/>
            <a:ext cx="6306065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1 – הנחתה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2 – תפקיד המנחת</a:t>
            </a: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3 –מבנה</a:t>
            </a: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4 – אופן פעולה</a:t>
            </a: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5 - שימושים</a:t>
            </a: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he-IL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מלבן מעוגל 8"/>
          <p:cNvSpPr/>
          <p:nvPr/>
        </p:nvSpPr>
        <p:spPr>
          <a:xfrm>
            <a:off x="10551245" y="1488053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הנחתה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מלבן מעוגל 9"/>
          <p:cNvSpPr/>
          <p:nvPr/>
        </p:nvSpPr>
        <p:spPr>
          <a:xfrm>
            <a:off x="10551245" y="1926203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תפקיד במנחת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מלבן מעוגל 11"/>
          <p:cNvSpPr/>
          <p:nvPr/>
        </p:nvSpPr>
        <p:spPr>
          <a:xfrm>
            <a:off x="10551245" y="2349102"/>
            <a:ext cx="1440000" cy="32742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מבנה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מלבן מעוגל 10"/>
          <p:cNvSpPr/>
          <p:nvPr/>
        </p:nvSpPr>
        <p:spPr>
          <a:xfrm>
            <a:off x="10551245" y="2766049"/>
            <a:ext cx="1440000" cy="32742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פעולה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מלבן מעוגל 14"/>
          <p:cNvSpPr/>
          <p:nvPr/>
        </p:nvSpPr>
        <p:spPr>
          <a:xfrm>
            <a:off x="10551245" y="3182996"/>
            <a:ext cx="1440000" cy="32742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שימושים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66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הנחתה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Attenuating- 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6667499" y="1278542"/>
            <a:ext cx="3540273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e-IL" sz="28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הנחתה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הפעולה 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ההפוכה מהגברה.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הנמכת 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הספק האות.</a:t>
            </a:r>
          </a:p>
        </p:txBody>
      </p:sp>
      <p:sp>
        <p:nvSpPr>
          <p:cNvPr id="14" name="מלבן מעוגל 13"/>
          <p:cNvSpPr/>
          <p:nvPr/>
        </p:nvSpPr>
        <p:spPr>
          <a:xfrm>
            <a:off x="10551245" y="1488053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הנחתה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918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1"/>
          <p:cNvSpPr txBox="1">
            <a:spLocks/>
          </p:cNvSpPr>
          <p:nvPr/>
        </p:nvSpPr>
        <p:spPr>
          <a:xfrm>
            <a:off x="2045367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1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 algn="r"/>
            <a:r>
              <a:rPr lang="he-IL" sz="4000" b="1" dirty="0" smtClean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תפקיד המנחת</a:t>
            </a:r>
            <a:endParaRPr lang="he-IL" sz="4000" b="1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מציין מיקום תוכן 2"/>
          <p:cNvSpPr txBox="1">
            <a:spLocks/>
          </p:cNvSpPr>
          <p:nvPr/>
        </p:nvSpPr>
        <p:spPr>
          <a:xfrm>
            <a:off x="1922250" y="1340415"/>
            <a:ext cx="8229600" cy="1504950"/>
          </a:xfrm>
          <a:prstGeom prst="rect">
            <a:avLst/>
          </a:prstGeom>
        </p:spPr>
        <p:txBody>
          <a:bodyPr/>
          <a:lstStyle>
            <a:lvl1pPr marL="342900" indent="-3429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תפקיד המנחת להנחית את הספק אות ה-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RF 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ולהוציא במוצא הספק נמוך יותר לפי מידת ההנחתה שתוכננה.</a:t>
            </a:r>
          </a:p>
          <a:p>
            <a:pPr marL="0" indent="0">
              <a:buNone/>
            </a:pP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ההנחתה מתבצעת ע"י בזבוזי הספק המפוזרים בצורה טרמית</a:t>
            </a: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he-IL" sz="2400" b="1" dirty="0">
                <a:latin typeface="Calibri" panose="020F0502020204030204" pitchFamily="34" charset="0"/>
                <a:cs typeface="Calibri" panose="020F0502020204030204" pitchFamily="34" charset="0"/>
              </a:rPr>
              <a:t>סימול </a:t>
            </a:r>
            <a:r>
              <a:rPr lang="he-IL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סכמתי:</a:t>
            </a:r>
          </a:p>
          <a:p>
            <a:pPr marL="0" indent="0">
              <a:buNone/>
            </a:pPr>
            <a:endParaRPr lang="he-IL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e-IL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מלבן מעוגל 24"/>
          <p:cNvSpPr/>
          <p:nvPr/>
        </p:nvSpPr>
        <p:spPr>
          <a:xfrm>
            <a:off x="10551245" y="1938903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תפקיד במנחת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4" name="קבוצה 33"/>
          <p:cNvGrpSpPr/>
          <p:nvPr/>
        </p:nvGrpSpPr>
        <p:grpSpPr>
          <a:xfrm>
            <a:off x="3806515" y="4292007"/>
            <a:ext cx="4102785" cy="1466753"/>
            <a:chOff x="3419872" y="4725144"/>
            <a:chExt cx="4102785" cy="1466753"/>
          </a:xfrm>
        </p:grpSpPr>
        <p:sp>
          <p:nvSpPr>
            <p:cNvPr id="35" name="מלבן 34"/>
            <p:cNvSpPr/>
            <p:nvPr/>
          </p:nvSpPr>
          <p:spPr bwMode="auto">
            <a:xfrm>
              <a:off x="5172438" y="5133233"/>
              <a:ext cx="817668" cy="645790"/>
            </a:xfrm>
            <a:prstGeom prst="rect">
              <a:avLst/>
            </a:prstGeom>
            <a:solidFill>
              <a:srgbClr val="C0C0C0">
                <a:alpha val="57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36" name="מחבר חץ ישר 35"/>
            <p:cNvCxnSpPr/>
            <p:nvPr/>
          </p:nvCxnSpPr>
          <p:spPr bwMode="auto">
            <a:xfrm>
              <a:off x="4092318" y="5458521"/>
              <a:ext cx="1080120" cy="0"/>
            </a:xfrm>
            <a:prstGeom prst="straightConnector1">
              <a:avLst/>
            </a:prstGeom>
            <a:solidFill>
              <a:srgbClr val="C0C0C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7" name="מחבר חץ ישר 36"/>
            <p:cNvCxnSpPr/>
            <p:nvPr/>
          </p:nvCxnSpPr>
          <p:spPr bwMode="auto">
            <a:xfrm>
              <a:off x="5990106" y="5458521"/>
              <a:ext cx="936104" cy="0"/>
            </a:xfrm>
            <a:prstGeom prst="straightConnector1">
              <a:avLst/>
            </a:prstGeom>
            <a:solidFill>
              <a:srgbClr val="C0C0C0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8" name="Freeform 43"/>
            <p:cNvSpPr>
              <a:spLocks/>
            </p:cNvSpPr>
            <p:nvPr/>
          </p:nvSpPr>
          <p:spPr bwMode="auto">
            <a:xfrm>
              <a:off x="3419872" y="4725144"/>
              <a:ext cx="452268" cy="1466753"/>
            </a:xfrm>
            <a:custGeom>
              <a:avLst/>
              <a:gdLst>
                <a:gd name="T0" fmla="*/ 0 w 121"/>
                <a:gd name="T1" fmla="*/ 609 h 1343"/>
                <a:gd name="T2" fmla="*/ 0 w 121"/>
                <a:gd name="T3" fmla="*/ 485 h 1343"/>
                <a:gd name="T4" fmla="*/ 0 w 121"/>
                <a:gd name="T5" fmla="*/ 370 h 1343"/>
                <a:gd name="T6" fmla="*/ 2853792 w 121"/>
                <a:gd name="T7" fmla="*/ 264 h 1343"/>
                <a:gd name="T8" fmla="*/ 5706182 w 121"/>
                <a:gd name="T9" fmla="*/ 173 h 1343"/>
                <a:gd name="T10" fmla="*/ 8415733 w 121"/>
                <a:gd name="T11" fmla="*/ 101 h 1343"/>
                <a:gd name="T12" fmla="*/ 11269621 w 121"/>
                <a:gd name="T13" fmla="*/ 43 h 1343"/>
                <a:gd name="T14" fmla="*/ 13583016 w 121"/>
                <a:gd name="T15" fmla="*/ 10 h 1343"/>
                <a:gd name="T16" fmla="*/ 16320985 w 121"/>
                <a:gd name="T17" fmla="*/ 0 h 1343"/>
                <a:gd name="T18" fmla="*/ 19173375 w 121"/>
                <a:gd name="T19" fmla="*/ 10 h 1343"/>
                <a:gd name="T20" fmla="*/ 21998753 w 121"/>
                <a:gd name="T21" fmla="*/ 43 h 1343"/>
                <a:gd name="T22" fmla="*/ 24852545 w 121"/>
                <a:gd name="T23" fmla="*/ 101 h 1343"/>
                <a:gd name="T24" fmla="*/ 27050113 w 121"/>
                <a:gd name="T25" fmla="*/ 173 h 1343"/>
                <a:gd name="T26" fmla="*/ 29910016 w 121"/>
                <a:gd name="T27" fmla="*/ 264 h 1343"/>
                <a:gd name="T28" fmla="*/ 32763904 w 121"/>
                <a:gd name="T29" fmla="*/ 370 h 1343"/>
                <a:gd name="T30" fmla="*/ 32763904 w 121"/>
                <a:gd name="T31" fmla="*/ 485 h 1343"/>
                <a:gd name="T32" fmla="*/ 32763904 w 121"/>
                <a:gd name="T33" fmla="*/ 609 h 1343"/>
                <a:gd name="T34" fmla="*/ 32763904 w 121"/>
                <a:gd name="T35" fmla="*/ 734 h 1343"/>
                <a:gd name="T36" fmla="*/ 35467326 w 121"/>
                <a:gd name="T37" fmla="*/ 854 h 1343"/>
                <a:gd name="T38" fmla="*/ 35467326 w 121"/>
                <a:gd name="T39" fmla="*/ 969 h 1343"/>
                <a:gd name="T40" fmla="*/ 38319734 w 121"/>
                <a:gd name="T41" fmla="*/ 1075 h 1343"/>
                <a:gd name="T42" fmla="*/ 40667562 w 121"/>
                <a:gd name="T43" fmla="*/ 1166 h 1343"/>
                <a:gd name="T44" fmla="*/ 43371002 w 121"/>
                <a:gd name="T45" fmla="*/ 1243 h 1343"/>
                <a:gd name="T46" fmla="*/ 46231001 w 121"/>
                <a:gd name="T47" fmla="*/ 1295 h 1343"/>
                <a:gd name="T48" fmla="*/ 49083391 w 121"/>
                <a:gd name="T49" fmla="*/ 1334 h 1343"/>
                <a:gd name="T50" fmla="*/ 51937183 w 121"/>
                <a:gd name="T51" fmla="*/ 1343 h 1343"/>
                <a:gd name="T52" fmla="*/ 54640623 w 121"/>
                <a:gd name="T53" fmla="*/ 1334 h 1343"/>
                <a:gd name="T54" fmla="*/ 56961531 w 121"/>
                <a:gd name="T55" fmla="*/ 1295 h 1343"/>
                <a:gd name="T56" fmla="*/ 59813921 w 121"/>
                <a:gd name="T57" fmla="*/ 1243 h 1343"/>
                <a:gd name="T58" fmla="*/ 62551890 w 121"/>
                <a:gd name="T59" fmla="*/ 1166 h 1343"/>
                <a:gd name="T60" fmla="*/ 65369755 w 121"/>
                <a:gd name="T61" fmla="*/ 1075 h 1343"/>
                <a:gd name="T62" fmla="*/ 68229749 w 121"/>
                <a:gd name="T63" fmla="*/ 969 h 1343"/>
                <a:gd name="T64" fmla="*/ 68229749 w 121"/>
                <a:gd name="T65" fmla="*/ 854 h 1343"/>
                <a:gd name="T66" fmla="*/ 68229749 w 121"/>
                <a:gd name="T67" fmla="*/ 734 h 134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21" h="1343">
                  <a:moveTo>
                    <a:pt x="0" y="672"/>
                  </a:moveTo>
                  <a:lnTo>
                    <a:pt x="0" y="609"/>
                  </a:lnTo>
                  <a:lnTo>
                    <a:pt x="0" y="547"/>
                  </a:lnTo>
                  <a:lnTo>
                    <a:pt x="0" y="485"/>
                  </a:lnTo>
                  <a:lnTo>
                    <a:pt x="0" y="427"/>
                  </a:lnTo>
                  <a:lnTo>
                    <a:pt x="0" y="370"/>
                  </a:lnTo>
                  <a:lnTo>
                    <a:pt x="5" y="317"/>
                  </a:lnTo>
                  <a:lnTo>
                    <a:pt x="5" y="264"/>
                  </a:lnTo>
                  <a:lnTo>
                    <a:pt x="5" y="216"/>
                  </a:lnTo>
                  <a:lnTo>
                    <a:pt x="10" y="173"/>
                  </a:lnTo>
                  <a:lnTo>
                    <a:pt x="10" y="135"/>
                  </a:lnTo>
                  <a:lnTo>
                    <a:pt x="15" y="101"/>
                  </a:lnTo>
                  <a:lnTo>
                    <a:pt x="15" y="67"/>
                  </a:lnTo>
                  <a:lnTo>
                    <a:pt x="20" y="43"/>
                  </a:lnTo>
                  <a:lnTo>
                    <a:pt x="20" y="24"/>
                  </a:lnTo>
                  <a:lnTo>
                    <a:pt x="24" y="10"/>
                  </a:lnTo>
                  <a:lnTo>
                    <a:pt x="24" y="0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34" y="10"/>
                  </a:lnTo>
                  <a:lnTo>
                    <a:pt x="39" y="24"/>
                  </a:lnTo>
                  <a:lnTo>
                    <a:pt x="39" y="43"/>
                  </a:lnTo>
                  <a:lnTo>
                    <a:pt x="44" y="67"/>
                  </a:lnTo>
                  <a:lnTo>
                    <a:pt x="44" y="101"/>
                  </a:lnTo>
                  <a:lnTo>
                    <a:pt x="48" y="135"/>
                  </a:lnTo>
                  <a:lnTo>
                    <a:pt x="48" y="173"/>
                  </a:lnTo>
                  <a:lnTo>
                    <a:pt x="53" y="216"/>
                  </a:lnTo>
                  <a:lnTo>
                    <a:pt x="53" y="264"/>
                  </a:lnTo>
                  <a:lnTo>
                    <a:pt x="53" y="317"/>
                  </a:lnTo>
                  <a:lnTo>
                    <a:pt x="58" y="370"/>
                  </a:lnTo>
                  <a:lnTo>
                    <a:pt x="58" y="427"/>
                  </a:lnTo>
                  <a:lnTo>
                    <a:pt x="58" y="485"/>
                  </a:lnTo>
                  <a:lnTo>
                    <a:pt x="58" y="547"/>
                  </a:lnTo>
                  <a:lnTo>
                    <a:pt x="58" y="609"/>
                  </a:lnTo>
                  <a:lnTo>
                    <a:pt x="58" y="672"/>
                  </a:lnTo>
                  <a:lnTo>
                    <a:pt x="58" y="734"/>
                  </a:lnTo>
                  <a:lnTo>
                    <a:pt x="63" y="792"/>
                  </a:lnTo>
                  <a:lnTo>
                    <a:pt x="63" y="854"/>
                  </a:lnTo>
                  <a:lnTo>
                    <a:pt x="63" y="912"/>
                  </a:lnTo>
                  <a:lnTo>
                    <a:pt x="63" y="969"/>
                  </a:lnTo>
                  <a:lnTo>
                    <a:pt x="68" y="1022"/>
                  </a:lnTo>
                  <a:lnTo>
                    <a:pt x="68" y="1075"/>
                  </a:lnTo>
                  <a:lnTo>
                    <a:pt x="68" y="1123"/>
                  </a:lnTo>
                  <a:lnTo>
                    <a:pt x="72" y="1166"/>
                  </a:lnTo>
                  <a:lnTo>
                    <a:pt x="72" y="1209"/>
                  </a:lnTo>
                  <a:lnTo>
                    <a:pt x="77" y="1243"/>
                  </a:lnTo>
                  <a:lnTo>
                    <a:pt x="77" y="1271"/>
                  </a:lnTo>
                  <a:lnTo>
                    <a:pt x="82" y="1295"/>
                  </a:lnTo>
                  <a:lnTo>
                    <a:pt x="82" y="1319"/>
                  </a:lnTo>
                  <a:lnTo>
                    <a:pt x="87" y="1334"/>
                  </a:lnTo>
                  <a:lnTo>
                    <a:pt x="87" y="1339"/>
                  </a:lnTo>
                  <a:lnTo>
                    <a:pt x="92" y="1343"/>
                  </a:lnTo>
                  <a:lnTo>
                    <a:pt x="97" y="1339"/>
                  </a:lnTo>
                  <a:lnTo>
                    <a:pt x="97" y="1334"/>
                  </a:lnTo>
                  <a:lnTo>
                    <a:pt x="101" y="1319"/>
                  </a:lnTo>
                  <a:lnTo>
                    <a:pt x="101" y="1295"/>
                  </a:lnTo>
                  <a:lnTo>
                    <a:pt x="106" y="1271"/>
                  </a:lnTo>
                  <a:lnTo>
                    <a:pt x="106" y="1243"/>
                  </a:lnTo>
                  <a:lnTo>
                    <a:pt x="111" y="1209"/>
                  </a:lnTo>
                  <a:lnTo>
                    <a:pt x="111" y="1166"/>
                  </a:lnTo>
                  <a:lnTo>
                    <a:pt x="116" y="1123"/>
                  </a:lnTo>
                  <a:lnTo>
                    <a:pt x="116" y="1075"/>
                  </a:lnTo>
                  <a:lnTo>
                    <a:pt x="116" y="1022"/>
                  </a:lnTo>
                  <a:lnTo>
                    <a:pt x="121" y="969"/>
                  </a:lnTo>
                  <a:lnTo>
                    <a:pt x="121" y="912"/>
                  </a:lnTo>
                  <a:lnTo>
                    <a:pt x="121" y="854"/>
                  </a:lnTo>
                  <a:lnTo>
                    <a:pt x="121" y="792"/>
                  </a:lnTo>
                  <a:lnTo>
                    <a:pt x="121" y="734"/>
                  </a:lnTo>
                  <a:lnTo>
                    <a:pt x="121" y="672"/>
                  </a:lnTo>
                </a:path>
              </a:pathLst>
            </a:custGeom>
            <a:noFill/>
            <a:ln w="28575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auto">
            <a:xfrm>
              <a:off x="7070389" y="5031836"/>
              <a:ext cx="452268" cy="853368"/>
            </a:xfrm>
            <a:custGeom>
              <a:avLst/>
              <a:gdLst>
                <a:gd name="T0" fmla="*/ 0 w 121"/>
                <a:gd name="T1" fmla="*/ 609 h 1343"/>
                <a:gd name="T2" fmla="*/ 0 w 121"/>
                <a:gd name="T3" fmla="*/ 485 h 1343"/>
                <a:gd name="T4" fmla="*/ 0 w 121"/>
                <a:gd name="T5" fmla="*/ 370 h 1343"/>
                <a:gd name="T6" fmla="*/ 2853792 w 121"/>
                <a:gd name="T7" fmla="*/ 264 h 1343"/>
                <a:gd name="T8" fmla="*/ 5706182 w 121"/>
                <a:gd name="T9" fmla="*/ 173 h 1343"/>
                <a:gd name="T10" fmla="*/ 8415733 w 121"/>
                <a:gd name="T11" fmla="*/ 101 h 1343"/>
                <a:gd name="T12" fmla="*/ 11269621 w 121"/>
                <a:gd name="T13" fmla="*/ 43 h 1343"/>
                <a:gd name="T14" fmla="*/ 13583016 w 121"/>
                <a:gd name="T15" fmla="*/ 10 h 1343"/>
                <a:gd name="T16" fmla="*/ 16320985 w 121"/>
                <a:gd name="T17" fmla="*/ 0 h 1343"/>
                <a:gd name="T18" fmla="*/ 19173375 w 121"/>
                <a:gd name="T19" fmla="*/ 10 h 1343"/>
                <a:gd name="T20" fmla="*/ 21998753 w 121"/>
                <a:gd name="T21" fmla="*/ 43 h 1343"/>
                <a:gd name="T22" fmla="*/ 24852545 w 121"/>
                <a:gd name="T23" fmla="*/ 101 h 1343"/>
                <a:gd name="T24" fmla="*/ 27050113 w 121"/>
                <a:gd name="T25" fmla="*/ 173 h 1343"/>
                <a:gd name="T26" fmla="*/ 29910016 w 121"/>
                <a:gd name="T27" fmla="*/ 264 h 1343"/>
                <a:gd name="T28" fmla="*/ 32763904 w 121"/>
                <a:gd name="T29" fmla="*/ 370 h 1343"/>
                <a:gd name="T30" fmla="*/ 32763904 w 121"/>
                <a:gd name="T31" fmla="*/ 485 h 1343"/>
                <a:gd name="T32" fmla="*/ 32763904 w 121"/>
                <a:gd name="T33" fmla="*/ 609 h 1343"/>
                <a:gd name="T34" fmla="*/ 32763904 w 121"/>
                <a:gd name="T35" fmla="*/ 734 h 1343"/>
                <a:gd name="T36" fmla="*/ 35467326 w 121"/>
                <a:gd name="T37" fmla="*/ 854 h 1343"/>
                <a:gd name="T38" fmla="*/ 35467326 w 121"/>
                <a:gd name="T39" fmla="*/ 969 h 1343"/>
                <a:gd name="T40" fmla="*/ 38319734 w 121"/>
                <a:gd name="T41" fmla="*/ 1075 h 1343"/>
                <a:gd name="T42" fmla="*/ 40667562 w 121"/>
                <a:gd name="T43" fmla="*/ 1166 h 1343"/>
                <a:gd name="T44" fmla="*/ 43371002 w 121"/>
                <a:gd name="T45" fmla="*/ 1243 h 1343"/>
                <a:gd name="T46" fmla="*/ 46231001 w 121"/>
                <a:gd name="T47" fmla="*/ 1295 h 1343"/>
                <a:gd name="T48" fmla="*/ 49083391 w 121"/>
                <a:gd name="T49" fmla="*/ 1334 h 1343"/>
                <a:gd name="T50" fmla="*/ 51937183 w 121"/>
                <a:gd name="T51" fmla="*/ 1343 h 1343"/>
                <a:gd name="T52" fmla="*/ 54640623 w 121"/>
                <a:gd name="T53" fmla="*/ 1334 h 1343"/>
                <a:gd name="T54" fmla="*/ 56961531 w 121"/>
                <a:gd name="T55" fmla="*/ 1295 h 1343"/>
                <a:gd name="T56" fmla="*/ 59813921 w 121"/>
                <a:gd name="T57" fmla="*/ 1243 h 1343"/>
                <a:gd name="T58" fmla="*/ 62551890 w 121"/>
                <a:gd name="T59" fmla="*/ 1166 h 1343"/>
                <a:gd name="T60" fmla="*/ 65369755 w 121"/>
                <a:gd name="T61" fmla="*/ 1075 h 1343"/>
                <a:gd name="T62" fmla="*/ 68229749 w 121"/>
                <a:gd name="T63" fmla="*/ 969 h 1343"/>
                <a:gd name="T64" fmla="*/ 68229749 w 121"/>
                <a:gd name="T65" fmla="*/ 854 h 1343"/>
                <a:gd name="T66" fmla="*/ 68229749 w 121"/>
                <a:gd name="T67" fmla="*/ 734 h 134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21" h="1343">
                  <a:moveTo>
                    <a:pt x="0" y="672"/>
                  </a:moveTo>
                  <a:lnTo>
                    <a:pt x="0" y="609"/>
                  </a:lnTo>
                  <a:lnTo>
                    <a:pt x="0" y="547"/>
                  </a:lnTo>
                  <a:lnTo>
                    <a:pt x="0" y="485"/>
                  </a:lnTo>
                  <a:lnTo>
                    <a:pt x="0" y="427"/>
                  </a:lnTo>
                  <a:lnTo>
                    <a:pt x="0" y="370"/>
                  </a:lnTo>
                  <a:lnTo>
                    <a:pt x="5" y="317"/>
                  </a:lnTo>
                  <a:lnTo>
                    <a:pt x="5" y="264"/>
                  </a:lnTo>
                  <a:lnTo>
                    <a:pt x="5" y="216"/>
                  </a:lnTo>
                  <a:lnTo>
                    <a:pt x="10" y="173"/>
                  </a:lnTo>
                  <a:lnTo>
                    <a:pt x="10" y="135"/>
                  </a:lnTo>
                  <a:lnTo>
                    <a:pt x="15" y="101"/>
                  </a:lnTo>
                  <a:lnTo>
                    <a:pt x="15" y="67"/>
                  </a:lnTo>
                  <a:lnTo>
                    <a:pt x="20" y="43"/>
                  </a:lnTo>
                  <a:lnTo>
                    <a:pt x="20" y="24"/>
                  </a:lnTo>
                  <a:lnTo>
                    <a:pt x="24" y="10"/>
                  </a:lnTo>
                  <a:lnTo>
                    <a:pt x="24" y="0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34" y="10"/>
                  </a:lnTo>
                  <a:lnTo>
                    <a:pt x="39" y="24"/>
                  </a:lnTo>
                  <a:lnTo>
                    <a:pt x="39" y="43"/>
                  </a:lnTo>
                  <a:lnTo>
                    <a:pt x="44" y="67"/>
                  </a:lnTo>
                  <a:lnTo>
                    <a:pt x="44" y="101"/>
                  </a:lnTo>
                  <a:lnTo>
                    <a:pt x="48" y="135"/>
                  </a:lnTo>
                  <a:lnTo>
                    <a:pt x="48" y="173"/>
                  </a:lnTo>
                  <a:lnTo>
                    <a:pt x="53" y="216"/>
                  </a:lnTo>
                  <a:lnTo>
                    <a:pt x="53" y="264"/>
                  </a:lnTo>
                  <a:lnTo>
                    <a:pt x="53" y="317"/>
                  </a:lnTo>
                  <a:lnTo>
                    <a:pt x="58" y="370"/>
                  </a:lnTo>
                  <a:lnTo>
                    <a:pt x="58" y="427"/>
                  </a:lnTo>
                  <a:lnTo>
                    <a:pt x="58" y="485"/>
                  </a:lnTo>
                  <a:lnTo>
                    <a:pt x="58" y="547"/>
                  </a:lnTo>
                  <a:lnTo>
                    <a:pt x="58" y="609"/>
                  </a:lnTo>
                  <a:lnTo>
                    <a:pt x="58" y="672"/>
                  </a:lnTo>
                  <a:lnTo>
                    <a:pt x="58" y="734"/>
                  </a:lnTo>
                  <a:lnTo>
                    <a:pt x="63" y="792"/>
                  </a:lnTo>
                  <a:lnTo>
                    <a:pt x="63" y="854"/>
                  </a:lnTo>
                  <a:lnTo>
                    <a:pt x="63" y="912"/>
                  </a:lnTo>
                  <a:lnTo>
                    <a:pt x="63" y="969"/>
                  </a:lnTo>
                  <a:lnTo>
                    <a:pt x="68" y="1022"/>
                  </a:lnTo>
                  <a:lnTo>
                    <a:pt x="68" y="1075"/>
                  </a:lnTo>
                  <a:lnTo>
                    <a:pt x="68" y="1123"/>
                  </a:lnTo>
                  <a:lnTo>
                    <a:pt x="72" y="1166"/>
                  </a:lnTo>
                  <a:lnTo>
                    <a:pt x="72" y="1209"/>
                  </a:lnTo>
                  <a:lnTo>
                    <a:pt x="77" y="1243"/>
                  </a:lnTo>
                  <a:lnTo>
                    <a:pt x="77" y="1271"/>
                  </a:lnTo>
                  <a:lnTo>
                    <a:pt x="82" y="1295"/>
                  </a:lnTo>
                  <a:lnTo>
                    <a:pt x="82" y="1319"/>
                  </a:lnTo>
                  <a:lnTo>
                    <a:pt x="87" y="1334"/>
                  </a:lnTo>
                  <a:lnTo>
                    <a:pt x="87" y="1339"/>
                  </a:lnTo>
                  <a:lnTo>
                    <a:pt x="92" y="1343"/>
                  </a:lnTo>
                  <a:lnTo>
                    <a:pt x="97" y="1339"/>
                  </a:lnTo>
                  <a:lnTo>
                    <a:pt x="97" y="1334"/>
                  </a:lnTo>
                  <a:lnTo>
                    <a:pt x="101" y="1319"/>
                  </a:lnTo>
                  <a:lnTo>
                    <a:pt x="101" y="1295"/>
                  </a:lnTo>
                  <a:lnTo>
                    <a:pt x="106" y="1271"/>
                  </a:lnTo>
                  <a:lnTo>
                    <a:pt x="106" y="1243"/>
                  </a:lnTo>
                  <a:lnTo>
                    <a:pt x="111" y="1209"/>
                  </a:lnTo>
                  <a:lnTo>
                    <a:pt x="111" y="1166"/>
                  </a:lnTo>
                  <a:lnTo>
                    <a:pt x="116" y="1123"/>
                  </a:lnTo>
                  <a:lnTo>
                    <a:pt x="116" y="1075"/>
                  </a:lnTo>
                  <a:lnTo>
                    <a:pt x="116" y="1022"/>
                  </a:lnTo>
                  <a:lnTo>
                    <a:pt x="121" y="969"/>
                  </a:lnTo>
                  <a:lnTo>
                    <a:pt x="121" y="912"/>
                  </a:lnTo>
                  <a:lnTo>
                    <a:pt x="121" y="854"/>
                  </a:lnTo>
                  <a:lnTo>
                    <a:pt x="121" y="792"/>
                  </a:lnTo>
                  <a:lnTo>
                    <a:pt x="121" y="734"/>
                  </a:lnTo>
                  <a:lnTo>
                    <a:pt x="121" y="672"/>
                  </a:lnTo>
                </a:path>
              </a:pathLst>
            </a:custGeom>
            <a:noFill/>
            <a:ln w="28575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40" name="קבוצה 39"/>
            <p:cNvGrpSpPr/>
            <p:nvPr/>
          </p:nvGrpSpPr>
          <p:grpSpPr>
            <a:xfrm>
              <a:off x="5507532" y="5170378"/>
              <a:ext cx="142875" cy="571500"/>
              <a:chOff x="2268885" y="3190875"/>
              <a:chExt cx="142875" cy="571500"/>
            </a:xfrm>
          </p:grpSpPr>
          <p:cxnSp>
            <p:nvCxnSpPr>
              <p:cNvPr id="41" name="Straight Connector 78"/>
              <p:cNvCxnSpPr>
                <a:cxnSpLocks noChangeShapeType="1"/>
              </p:cNvCxnSpPr>
              <p:nvPr/>
            </p:nvCxnSpPr>
            <p:spPr bwMode="auto">
              <a:xfrm flipH="1">
                <a:off x="2268885" y="3190875"/>
                <a:ext cx="142875" cy="7143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2" name="Straight Connector 70"/>
              <p:cNvCxnSpPr>
                <a:cxnSpLocks noChangeShapeType="1"/>
              </p:cNvCxnSpPr>
              <p:nvPr/>
            </p:nvCxnSpPr>
            <p:spPr bwMode="auto">
              <a:xfrm flipH="1" flipV="1">
                <a:off x="2268885" y="3548062"/>
                <a:ext cx="142875" cy="7143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3" name="Straight Connector 72"/>
              <p:cNvCxnSpPr>
                <a:cxnSpLocks noChangeShapeType="1"/>
              </p:cNvCxnSpPr>
              <p:nvPr/>
            </p:nvCxnSpPr>
            <p:spPr bwMode="auto">
              <a:xfrm flipH="1" flipV="1">
                <a:off x="2268885" y="3690937"/>
                <a:ext cx="142875" cy="7143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4" name="Straight Connector 73"/>
              <p:cNvCxnSpPr>
                <a:cxnSpLocks noChangeShapeType="1"/>
              </p:cNvCxnSpPr>
              <p:nvPr/>
            </p:nvCxnSpPr>
            <p:spPr bwMode="auto">
              <a:xfrm rot="10800000" flipH="1">
                <a:off x="2268885" y="3619499"/>
                <a:ext cx="142875" cy="7143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5" name="Straight Connector 74"/>
              <p:cNvCxnSpPr>
                <a:cxnSpLocks noChangeShapeType="1"/>
              </p:cNvCxnSpPr>
              <p:nvPr/>
            </p:nvCxnSpPr>
            <p:spPr bwMode="auto">
              <a:xfrm rot="10800000" flipH="1">
                <a:off x="2268885" y="3476625"/>
                <a:ext cx="142875" cy="7143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6" name="Straight Connector 75"/>
              <p:cNvCxnSpPr>
                <a:cxnSpLocks noChangeShapeType="1"/>
              </p:cNvCxnSpPr>
              <p:nvPr/>
            </p:nvCxnSpPr>
            <p:spPr bwMode="auto">
              <a:xfrm rot="10800000" flipH="1">
                <a:off x="2268885" y="3333750"/>
                <a:ext cx="142875" cy="7143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7" name="Straight Connector 76"/>
              <p:cNvCxnSpPr>
                <a:cxnSpLocks noChangeShapeType="1"/>
              </p:cNvCxnSpPr>
              <p:nvPr/>
            </p:nvCxnSpPr>
            <p:spPr bwMode="auto">
              <a:xfrm flipH="1" flipV="1">
                <a:off x="2268885" y="3405187"/>
                <a:ext cx="142875" cy="7143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8" name="Straight Connector 77"/>
              <p:cNvCxnSpPr>
                <a:cxnSpLocks noChangeShapeType="1"/>
              </p:cNvCxnSpPr>
              <p:nvPr/>
            </p:nvCxnSpPr>
            <p:spPr bwMode="auto">
              <a:xfrm flipH="1" flipV="1">
                <a:off x="2268885" y="3262312"/>
                <a:ext cx="142875" cy="7143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4269563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1"/>
          <p:cNvSpPr txBox="1">
            <a:spLocks/>
          </p:cNvSpPr>
          <p:nvPr/>
        </p:nvSpPr>
        <p:spPr>
          <a:xfrm>
            <a:off x="3325257" y="258478"/>
            <a:ext cx="7005400" cy="1143000"/>
          </a:xfrm>
          <a:prstGeom prst="rect">
            <a:avLst/>
          </a:prstGeom>
        </p:spPr>
        <p:txBody>
          <a:bodyPr/>
          <a:lstStyle>
            <a:lvl1pPr algn="ctr" rtl="1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 algn="r"/>
            <a:r>
              <a:rPr lang="he-IL" sz="4000" b="1" dirty="0" smtClean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מבנה – מנחת קבוע</a:t>
            </a:r>
            <a:endParaRPr lang="he-IL" sz="4000" b="1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מציין מיקום תוכן 2"/>
          <p:cNvSpPr txBox="1">
            <a:spLocks/>
          </p:cNvSpPr>
          <p:nvPr/>
        </p:nvSpPr>
        <p:spPr>
          <a:xfrm>
            <a:off x="3903676" y="1556792"/>
            <a:ext cx="6275040" cy="2824708"/>
          </a:xfrm>
          <a:prstGeom prst="rect">
            <a:avLst/>
          </a:prstGeom>
        </p:spPr>
        <p:txBody>
          <a:bodyPr/>
          <a:lstStyle>
            <a:lvl1pPr marL="342900" indent="-3429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מנחת קבוע מורכב מרשתות נגדים:</a:t>
            </a:r>
          </a:p>
          <a:p>
            <a:pPr marL="0" indent="0">
              <a:buFont typeface="Arial" pitchFamily="34" charset="0"/>
              <a:buNone/>
            </a:pP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5" name="מלבן מעוגל 104"/>
          <p:cNvSpPr/>
          <p:nvPr/>
        </p:nvSpPr>
        <p:spPr>
          <a:xfrm>
            <a:off x="10551245" y="2349102"/>
            <a:ext cx="1440000" cy="327423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מבנה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740"/>
          <a:stretch/>
        </p:blipFill>
        <p:spPr>
          <a:xfrm>
            <a:off x="5103385" y="2349102"/>
            <a:ext cx="2232248" cy="3355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071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 txBox="1">
            <a:spLocks/>
          </p:cNvSpPr>
          <p:nvPr/>
        </p:nvSpPr>
        <p:spPr>
          <a:xfrm>
            <a:off x="2161667" y="269776"/>
            <a:ext cx="8229600" cy="1143000"/>
          </a:xfrm>
          <a:prstGeom prst="rect">
            <a:avLst/>
          </a:prstGeom>
        </p:spPr>
        <p:txBody>
          <a:bodyPr/>
          <a:lstStyle>
            <a:lvl1pPr algn="ctr" rtl="1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 algn="r"/>
            <a:r>
              <a:rPr lang="he-IL" sz="4000" b="1" dirty="0" smtClean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מבנה – מנחת משתנה </a:t>
            </a:r>
            <a:endParaRPr lang="he-IL" sz="4000" b="1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מציין מיקום תוכן 2"/>
          <p:cNvSpPr txBox="1">
            <a:spLocks/>
          </p:cNvSpPr>
          <p:nvPr/>
        </p:nvSpPr>
        <p:spPr>
          <a:xfrm>
            <a:off x="3772563" y="1249035"/>
            <a:ext cx="6347048" cy="1639416"/>
          </a:xfrm>
          <a:prstGeom prst="rect">
            <a:avLst/>
          </a:prstGeom>
        </p:spPr>
        <p:txBody>
          <a:bodyPr/>
          <a:lstStyle>
            <a:lvl1pPr marL="342900" indent="-3429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2800" b="1" dirty="0">
                <a:latin typeface="Calibri" panose="020F0502020204030204" pitchFamily="34" charset="0"/>
                <a:cs typeface="Calibri" panose="020F0502020204030204" pitchFamily="34" charset="0"/>
              </a:rPr>
              <a:t>מנחת משתנה מכאני: 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מורכב ממפסקים מכאניים</a:t>
            </a:r>
          </a:p>
          <a:p>
            <a:pPr marL="0" indent="0">
              <a:buNone/>
            </a:pPr>
            <a:endParaRPr lang="he-IL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e-IL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he-IL" sz="2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he-IL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מנחת </a:t>
            </a:r>
            <a:r>
              <a:rPr lang="he-IL" sz="2800" b="1" dirty="0">
                <a:latin typeface="Calibri" panose="020F0502020204030204" pitchFamily="34" charset="0"/>
                <a:cs typeface="Calibri" panose="020F0502020204030204" pitchFamily="34" charset="0"/>
              </a:rPr>
              <a:t>משתנה אלקטרוני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: מורכב מרכיבי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RF </a:t>
            </a:r>
            <a:endParaRPr lang="he-IL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itchFamily="34" charset="0"/>
              <a:buNone/>
            </a:pPr>
            <a:endParaRPr lang="he-IL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מלבן מעוגל 66"/>
          <p:cNvSpPr/>
          <p:nvPr/>
        </p:nvSpPr>
        <p:spPr>
          <a:xfrm>
            <a:off x="10551245" y="2349102"/>
            <a:ext cx="1440000" cy="327423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מבנה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8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41" y="2252355"/>
            <a:ext cx="6138217" cy="1322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4" descr="dc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531" y="4797514"/>
            <a:ext cx="3600450" cy="133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" name="AutoShape 8"/>
          <p:cNvSpPr>
            <a:spLocks noChangeArrowheads="1"/>
          </p:cNvSpPr>
          <p:nvPr/>
        </p:nvSpPr>
        <p:spPr bwMode="auto">
          <a:xfrm>
            <a:off x="2317681" y="4364126"/>
            <a:ext cx="1008063" cy="1943100"/>
          </a:xfrm>
          <a:prstGeom prst="wedgeRectCallout">
            <a:avLst>
              <a:gd name="adj1" fmla="val 296458"/>
              <a:gd name="adj2" fmla="val 4657"/>
            </a:avLst>
          </a:prstGeom>
          <a:solidFill>
            <a:srgbClr val="FFC000">
              <a:alpha val="46000"/>
            </a:srgbClr>
          </a:solidFill>
          <a:ln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1" name="Picture 7" descr="dca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681" y="4364126"/>
            <a:ext cx="979488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" name="TextBox 71"/>
          <p:cNvSpPr txBox="1"/>
          <p:nvPr/>
        </p:nvSpPr>
        <p:spPr>
          <a:xfrm>
            <a:off x="4631433" y="3390599"/>
            <a:ext cx="20882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מפסקים מכאניים</a:t>
            </a:r>
            <a:endParaRPr lang="he-I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565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סיכום </a:t>
            </a:r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ביניים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786398" y="1413043"/>
            <a:ext cx="83661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עד כה למדנו על תפקיד ומבנה המנחת</a:t>
            </a:r>
            <a:r>
              <a:rPr lang="he-IL" alt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he-IL" altLang="he-I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מלבן 10"/>
          <p:cNvSpPr/>
          <p:nvPr/>
        </p:nvSpPr>
        <p:spPr>
          <a:xfrm>
            <a:off x="7709289" y="2107693"/>
            <a:ext cx="23711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מה תפקיד המנחת?</a:t>
            </a:r>
          </a:p>
        </p:txBody>
      </p:sp>
      <p:sp>
        <p:nvSpPr>
          <p:cNvPr id="12" name="מלבן 11"/>
          <p:cNvSpPr/>
          <p:nvPr/>
        </p:nvSpPr>
        <p:spPr>
          <a:xfrm>
            <a:off x="6923337" y="2963252"/>
            <a:ext cx="32079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מה הם שני סוגי המנחתים?</a:t>
            </a:r>
          </a:p>
        </p:txBody>
      </p:sp>
      <p:sp>
        <p:nvSpPr>
          <p:cNvPr id="14" name="מלבן 13"/>
          <p:cNvSpPr/>
          <p:nvPr/>
        </p:nvSpPr>
        <p:spPr>
          <a:xfrm>
            <a:off x="4061393" y="5215659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בהמשך </a:t>
            </a:r>
            <a:r>
              <a:rPr 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ה שיעור </a:t>
            </a:r>
            <a:r>
              <a:rPr 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נלמד על עיקרון הפעולה ושימושי המנחת.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1714325" y="2545173"/>
            <a:ext cx="8366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הנחתת הספק האות בכניסה. </a:t>
            </a: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714326" y="3447011"/>
            <a:ext cx="8366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מנחת קבוע, מנחת משתנה.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1714324" y="4422689"/>
            <a:ext cx="8366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שרשרת מנחתים עם מפסקים בניהם</a:t>
            </a:r>
            <a:r>
              <a:rPr lang="he-IL" alt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he-IL" alt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מלבן 18"/>
          <p:cNvSpPr/>
          <p:nvPr/>
        </p:nvSpPr>
        <p:spPr>
          <a:xfrm>
            <a:off x="6082239" y="3910606"/>
            <a:ext cx="39982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ממה מורכב מנחת משתנה מכאני?</a:t>
            </a:r>
          </a:p>
        </p:txBody>
      </p:sp>
    </p:spTree>
    <p:extLst>
      <p:ext uri="{BB962C8B-B14F-4D97-AF65-F5344CB8AC3E}">
        <p14:creationId xmlns:p14="http://schemas.microsoft.com/office/powerpoint/2010/main" val="136919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  <p:bldP spid="15" grpId="0"/>
      <p:bldP spid="16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 txBox="1">
            <a:spLocks/>
          </p:cNvSpPr>
          <p:nvPr/>
        </p:nvSpPr>
        <p:spPr>
          <a:xfrm>
            <a:off x="1780671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1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 algn="r"/>
            <a:r>
              <a:rPr lang="he-IL" sz="4000" b="1" dirty="0" smtClean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אופן פעולה</a:t>
            </a:r>
            <a:endParaRPr lang="he-IL" sz="4000" b="1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מציין מיקום תוכן 2"/>
          <p:cNvSpPr txBox="1">
            <a:spLocks/>
          </p:cNvSpPr>
          <p:nvPr/>
        </p:nvSpPr>
        <p:spPr>
          <a:xfrm>
            <a:off x="7335631" y="1417636"/>
            <a:ext cx="2777480" cy="1258889"/>
          </a:xfrm>
          <a:prstGeom prst="rect">
            <a:avLst/>
          </a:prstGeom>
        </p:spPr>
        <p:txBody>
          <a:bodyPr/>
          <a:lstStyle>
            <a:lvl1pPr marL="342900" indent="-3429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מנחת קבוע:</a:t>
            </a:r>
          </a:p>
          <a:p>
            <a:pPr marL="0" indent="0">
              <a:buNone/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לכל אות כניסה יהיה אות מוצא נחות ביחס קבוע</a:t>
            </a:r>
          </a:p>
        </p:txBody>
      </p:sp>
      <p:sp>
        <p:nvSpPr>
          <p:cNvPr id="22" name="מלבן מעוגל 21"/>
          <p:cNvSpPr/>
          <p:nvPr/>
        </p:nvSpPr>
        <p:spPr>
          <a:xfrm>
            <a:off x="10551245" y="2755502"/>
            <a:ext cx="1440000" cy="327423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הפעולה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מציין מיקום תוכן 2"/>
          <p:cNvSpPr txBox="1">
            <a:spLocks/>
          </p:cNvSpPr>
          <p:nvPr/>
        </p:nvSpPr>
        <p:spPr>
          <a:xfrm>
            <a:off x="2618841" y="1476836"/>
            <a:ext cx="2937964" cy="1686510"/>
          </a:xfrm>
          <a:prstGeom prst="rect">
            <a:avLst/>
          </a:prstGeom>
        </p:spPr>
        <p:txBody>
          <a:bodyPr/>
          <a:lstStyle>
            <a:lvl1pPr marL="342900" indent="-3429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מנחת משתנה:</a:t>
            </a:r>
          </a:p>
          <a:p>
            <a:pPr marL="0" indent="0">
              <a:buNone/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לכל אות כניסה יהיה אות מוצא שונה </a:t>
            </a:r>
          </a:p>
        </p:txBody>
      </p:sp>
      <p:grpSp>
        <p:nvGrpSpPr>
          <p:cNvPr id="36" name="קבוצה 35"/>
          <p:cNvGrpSpPr/>
          <p:nvPr/>
        </p:nvGrpSpPr>
        <p:grpSpPr>
          <a:xfrm>
            <a:off x="6627824" y="2936558"/>
            <a:ext cx="3485287" cy="2631118"/>
            <a:chOff x="4951615" y="2814474"/>
            <a:chExt cx="3485287" cy="2631118"/>
          </a:xfrm>
        </p:grpSpPr>
        <p:grpSp>
          <p:nvGrpSpPr>
            <p:cNvPr id="37" name="קבוצה 36"/>
            <p:cNvGrpSpPr/>
            <p:nvPr/>
          </p:nvGrpSpPr>
          <p:grpSpPr>
            <a:xfrm>
              <a:off x="5220072" y="2814474"/>
              <a:ext cx="3216830" cy="2466856"/>
              <a:chOff x="4682209" y="2814474"/>
              <a:chExt cx="3216830" cy="2466856"/>
            </a:xfrm>
          </p:grpSpPr>
          <p:grpSp>
            <p:nvGrpSpPr>
              <p:cNvPr id="44" name="קבוצה 43"/>
              <p:cNvGrpSpPr/>
              <p:nvPr/>
            </p:nvGrpSpPr>
            <p:grpSpPr>
              <a:xfrm>
                <a:off x="4682209" y="2814474"/>
                <a:ext cx="3216830" cy="2466856"/>
                <a:chOff x="1619672" y="2843644"/>
                <a:chExt cx="3216830" cy="2466856"/>
              </a:xfrm>
            </p:grpSpPr>
            <p:cxnSp>
              <p:nvCxnSpPr>
                <p:cNvPr id="53" name="מחבר חץ ישר 52"/>
                <p:cNvCxnSpPr/>
                <p:nvPr/>
              </p:nvCxnSpPr>
              <p:spPr bwMode="auto">
                <a:xfrm flipV="1">
                  <a:off x="1907704" y="3140968"/>
                  <a:ext cx="0" cy="1728192"/>
                </a:xfrm>
                <a:prstGeom prst="straightConnector1">
                  <a:avLst/>
                </a:prstGeom>
                <a:solidFill>
                  <a:srgbClr val="C0C0C0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cxnSp>
              <p:nvCxnSpPr>
                <p:cNvPr id="54" name="מחבר חץ ישר 53"/>
                <p:cNvCxnSpPr/>
                <p:nvPr/>
              </p:nvCxnSpPr>
              <p:spPr bwMode="auto">
                <a:xfrm>
                  <a:off x="1907704" y="4869160"/>
                  <a:ext cx="2880320" cy="0"/>
                </a:xfrm>
                <a:prstGeom prst="straightConnector1">
                  <a:avLst/>
                </a:prstGeom>
                <a:solidFill>
                  <a:srgbClr val="C0C0C0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cxnSp>
              <p:nvCxnSpPr>
                <p:cNvPr id="55" name="מחבר ישר 54"/>
                <p:cNvCxnSpPr/>
                <p:nvPr/>
              </p:nvCxnSpPr>
              <p:spPr bwMode="auto">
                <a:xfrm flipV="1">
                  <a:off x="1907704" y="3602186"/>
                  <a:ext cx="1992694" cy="1266974"/>
                </a:xfrm>
                <a:prstGeom prst="line">
                  <a:avLst/>
                </a:prstGeom>
                <a:solidFill>
                  <a:srgbClr val="C0C0C0"/>
                </a:solidFill>
                <a:ln w="19050" cap="flat" cmpd="sng" algn="ctr">
                  <a:solidFill>
                    <a:srgbClr val="FF0000"/>
                  </a:solidFill>
                  <a:prstDash val="sysDash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56" name="TextBox 55"/>
                <p:cNvSpPr txBox="1"/>
                <p:nvPr/>
              </p:nvSpPr>
              <p:spPr>
                <a:xfrm>
                  <a:off x="1619672" y="2843644"/>
                  <a:ext cx="720080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Pout</a:t>
                  </a:r>
                  <a:endParaRPr lang="he-IL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3900398" y="4941168"/>
                  <a:ext cx="936104" cy="369332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en-US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Pin</a:t>
                  </a:r>
                  <a:endParaRPr lang="he-IL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cxnSp>
            <p:nvCxnSpPr>
              <p:cNvPr id="45" name="מחבר ישר 44"/>
              <p:cNvCxnSpPr/>
              <p:nvPr/>
            </p:nvCxnSpPr>
            <p:spPr bwMode="auto">
              <a:xfrm>
                <a:off x="5402289" y="4797152"/>
                <a:ext cx="0" cy="173186"/>
              </a:xfrm>
              <a:prstGeom prst="lin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6" name="מחבר ישר 45"/>
              <p:cNvCxnSpPr/>
              <p:nvPr/>
            </p:nvCxnSpPr>
            <p:spPr bwMode="auto">
              <a:xfrm>
                <a:off x="5906345" y="4797152"/>
                <a:ext cx="0" cy="173186"/>
              </a:xfrm>
              <a:prstGeom prst="lin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7" name="מחבר ישר 46"/>
              <p:cNvCxnSpPr/>
              <p:nvPr/>
            </p:nvCxnSpPr>
            <p:spPr bwMode="auto">
              <a:xfrm>
                <a:off x="6410401" y="4797152"/>
                <a:ext cx="0" cy="173186"/>
              </a:xfrm>
              <a:prstGeom prst="lin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8" name="מחבר ישר 47"/>
              <p:cNvCxnSpPr/>
              <p:nvPr/>
            </p:nvCxnSpPr>
            <p:spPr bwMode="auto">
              <a:xfrm>
                <a:off x="6842449" y="4797152"/>
                <a:ext cx="0" cy="173186"/>
              </a:xfrm>
              <a:prstGeom prst="lin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9" name="מחבר ישר 48"/>
              <p:cNvCxnSpPr/>
              <p:nvPr/>
            </p:nvCxnSpPr>
            <p:spPr bwMode="auto">
              <a:xfrm flipH="1">
                <a:off x="4860032" y="4581128"/>
                <a:ext cx="241446" cy="0"/>
              </a:xfrm>
              <a:prstGeom prst="lin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0" name="מחבר ישר 49"/>
              <p:cNvCxnSpPr/>
              <p:nvPr/>
            </p:nvCxnSpPr>
            <p:spPr bwMode="auto">
              <a:xfrm flipH="1">
                <a:off x="4860032" y="4293096"/>
                <a:ext cx="241446" cy="0"/>
              </a:xfrm>
              <a:prstGeom prst="lin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1" name="מחבר ישר 50"/>
              <p:cNvCxnSpPr/>
              <p:nvPr/>
            </p:nvCxnSpPr>
            <p:spPr bwMode="auto">
              <a:xfrm flipH="1">
                <a:off x="4860032" y="4005064"/>
                <a:ext cx="241446" cy="0"/>
              </a:xfrm>
              <a:prstGeom prst="lin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2" name="מחבר ישר 51"/>
              <p:cNvCxnSpPr/>
              <p:nvPr/>
            </p:nvCxnSpPr>
            <p:spPr bwMode="auto">
              <a:xfrm flipH="1">
                <a:off x="4860032" y="3717032"/>
                <a:ext cx="241446" cy="0"/>
              </a:xfrm>
              <a:prstGeom prst="line">
                <a:avLst/>
              </a:prstGeom>
              <a:solidFill>
                <a:srgbClr val="C0C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8" name="TextBox 37"/>
            <p:cNvSpPr txBox="1"/>
            <p:nvPr/>
          </p:nvSpPr>
          <p:spPr>
            <a:xfrm>
              <a:off x="5717738" y="5076260"/>
              <a:ext cx="44482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  <a:endParaRPr lang="he-IL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192180" y="5076260"/>
              <a:ext cx="5040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20</a:t>
              </a:r>
              <a:endParaRPr lang="he-IL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696235" y="5076260"/>
              <a:ext cx="50405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30</a:t>
              </a:r>
              <a:endParaRPr lang="he-IL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997658" y="4396462"/>
              <a:ext cx="44482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endParaRPr lang="he-IL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951615" y="4108430"/>
              <a:ext cx="5040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he-IL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968043" y="3820398"/>
              <a:ext cx="50405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endParaRPr lang="he-IL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58" name="קבוצה 57"/>
          <p:cNvGrpSpPr/>
          <p:nvPr/>
        </p:nvGrpSpPr>
        <p:grpSpPr>
          <a:xfrm>
            <a:off x="1199056" y="2569119"/>
            <a:ext cx="2936893" cy="1867993"/>
            <a:chOff x="1619672" y="2843644"/>
            <a:chExt cx="3748588" cy="2384265"/>
          </a:xfrm>
        </p:grpSpPr>
        <p:cxnSp>
          <p:nvCxnSpPr>
            <p:cNvPr id="59" name="מחבר חץ ישר 58"/>
            <p:cNvCxnSpPr/>
            <p:nvPr/>
          </p:nvCxnSpPr>
          <p:spPr bwMode="auto">
            <a:xfrm flipV="1">
              <a:off x="1907704" y="3140968"/>
              <a:ext cx="0" cy="1728192"/>
            </a:xfrm>
            <a:prstGeom prst="straightConnector1">
              <a:avLst/>
            </a:prstGeom>
            <a:solidFill>
              <a:srgbClr val="C0C0C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0" name="מחבר חץ ישר 59"/>
            <p:cNvCxnSpPr/>
            <p:nvPr/>
          </p:nvCxnSpPr>
          <p:spPr bwMode="auto">
            <a:xfrm>
              <a:off x="1907704" y="4869160"/>
              <a:ext cx="2880320" cy="0"/>
            </a:xfrm>
            <a:prstGeom prst="straightConnector1">
              <a:avLst/>
            </a:prstGeom>
            <a:solidFill>
              <a:srgbClr val="C0C0C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1" name="מחבר ישר 60"/>
            <p:cNvCxnSpPr/>
            <p:nvPr/>
          </p:nvCxnSpPr>
          <p:spPr bwMode="auto">
            <a:xfrm>
              <a:off x="1907704" y="3933056"/>
              <a:ext cx="2664296" cy="0"/>
            </a:xfrm>
            <a:prstGeom prst="line">
              <a:avLst/>
            </a:prstGeom>
            <a:solidFill>
              <a:srgbClr val="C0C0C0"/>
            </a:solidFill>
            <a:ln w="19050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2" name="TextBox 61"/>
            <p:cNvSpPr txBox="1"/>
            <p:nvPr/>
          </p:nvSpPr>
          <p:spPr>
            <a:xfrm>
              <a:off x="1619672" y="2843644"/>
              <a:ext cx="919094" cy="47140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Pout</a:t>
              </a:r>
              <a:endParaRPr lang="he-IL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652685" y="4756502"/>
              <a:ext cx="715575" cy="47140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Pin</a:t>
              </a:r>
              <a:endParaRPr lang="he-IL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64" name="מלבן 63"/>
          <p:cNvSpPr/>
          <p:nvPr/>
        </p:nvSpPr>
        <p:spPr>
          <a:xfrm>
            <a:off x="3512106" y="3061409"/>
            <a:ext cx="15718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אות המוצא קבוע לכל אות כניסה</a:t>
            </a:r>
          </a:p>
        </p:txBody>
      </p:sp>
      <p:sp>
        <p:nvSpPr>
          <p:cNvPr id="65" name="מלבן 64"/>
          <p:cNvSpPr/>
          <p:nvPr/>
        </p:nvSpPr>
        <p:spPr>
          <a:xfrm>
            <a:off x="3512106" y="4869160"/>
            <a:ext cx="15718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אות המוצא משתנה</a:t>
            </a:r>
          </a:p>
        </p:txBody>
      </p:sp>
      <p:grpSp>
        <p:nvGrpSpPr>
          <p:cNvPr id="66" name="קבוצה 65"/>
          <p:cNvGrpSpPr/>
          <p:nvPr/>
        </p:nvGrpSpPr>
        <p:grpSpPr>
          <a:xfrm>
            <a:off x="1160148" y="4294782"/>
            <a:ext cx="4613011" cy="2590602"/>
            <a:chOff x="1196842" y="4343038"/>
            <a:chExt cx="4613011" cy="2590602"/>
          </a:xfrm>
        </p:grpSpPr>
        <p:grpSp>
          <p:nvGrpSpPr>
            <p:cNvPr id="67" name="קבוצה 66"/>
            <p:cNvGrpSpPr/>
            <p:nvPr/>
          </p:nvGrpSpPr>
          <p:grpSpPr>
            <a:xfrm>
              <a:off x="1196842" y="4343038"/>
              <a:ext cx="2927675" cy="1833898"/>
              <a:chOff x="1619672" y="2843644"/>
              <a:chExt cx="3736822" cy="2340747"/>
            </a:xfrm>
          </p:grpSpPr>
          <p:cxnSp>
            <p:nvCxnSpPr>
              <p:cNvPr id="69" name="מחבר חץ ישר 68"/>
              <p:cNvCxnSpPr/>
              <p:nvPr/>
            </p:nvCxnSpPr>
            <p:spPr bwMode="auto">
              <a:xfrm flipV="1">
                <a:off x="1907704" y="3140968"/>
                <a:ext cx="0" cy="1728192"/>
              </a:xfrm>
              <a:prstGeom prst="straightConnector1">
                <a:avLst/>
              </a:prstGeom>
              <a:solidFill>
                <a:srgbClr val="C0C0C0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70" name="מחבר חץ ישר 69"/>
              <p:cNvCxnSpPr/>
              <p:nvPr/>
            </p:nvCxnSpPr>
            <p:spPr bwMode="auto">
              <a:xfrm>
                <a:off x="1907704" y="4869160"/>
                <a:ext cx="2880320" cy="0"/>
              </a:xfrm>
              <a:prstGeom prst="straightConnector1">
                <a:avLst/>
              </a:prstGeom>
              <a:solidFill>
                <a:srgbClr val="C0C0C0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71" name="TextBox 70"/>
              <p:cNvSpPr txBox="1"/>
              <p:nvPr/>
            </p:nvSpPr>
            <p:spPr>
              <a:xfrm>
                <a:off x="1619672" y="2843644"/>
                <a:ext cx="919094" cy="47140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Pout</a:t>
                </a:r>
                <a:endParaRPr lang="he-IL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4640919" y="4712984"/>
                <a:ext cx="715575" cy="47140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Pin</a:t>
                </a:r>
                <a:endParaRPr lang="he-IL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68" name="קשת 67"/>
            <p:cNvSpPr/>
            <p:nvPr/>
          </p:nvSpPr>
          <p:spPr bwMode="auto">
            <a:xfrm rot="16200000">
              <a:off x="2620142" y="3743929"/>
              <a:ext cx="2007355" cy="4372067"/>
            </a:xfrm>
            <a:prstGeom prst="arc">
              <a:avLst>
                <a:gd name="adj1" fmla="val 16200000"/>
                <a:gd name="adj2" fmla="val 21298922"/>
              </a:avLst>
            </a:prstGeom>
            <a:noFill/>
            <a:ln w="19050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141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5" grpId="0"/>
      <p:bldP spid="64" grpId="0"/>
      <p:bldP spid="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 txBox="1">
            <a:spLocks/>
          </p:cNvSpPr>
          <p:nvPr/>
        </p:nvSpPr>
        <p:spPr>
          <a:xfrm>
            <a:off x="2120009" y="217776"/>
            <a:ext cx="8229600" cy="1143000"/>
          </a:xfrm>
          <a:prstGeom prst="rect">
            <a:avLst/>
          </a:prstGeom>
        </p:spPr>
        <p:txBody>
          <a:bodyPr/>
          <a:lstStyle>
            <a:lvl1pPr algn="ctr" rtl="1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 algn="r"/>
            <a:r>
              <a:rPr lang="he-IL" sz="4000" b="1" dirty="0" smtClean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שימושים מעשיים</a:t>
            </a:r>
            <a:endParaRPr lang="he-IL" sz="4000" b="1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5" name="Text Box 3"/>
          <p:cNvSpPr txBox="1">
            <a:spLocks noChangeArrowheads="1"/>
          </p:cNvSpPr>
          <p:nvPr/>
        </p:nvSpPr>
        <p:spPr bwMode="auto">
          <a:xfrm>
            <a:off x="4023413" y="1388563"/>
            <a:ext cx="61849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1. הנחתת 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אותות קרובים למקלט- למניעת שריפת הרכיבים.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2. תאום עכבות</a:t>
            </a: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3. הנחתת 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גלים חוזרים</a:t>
            </a:r>
          </a:p>
        </p:txBody>
      </p:sp>
      <p:sp>
        <p:nvSpPr>
          <p:cNvPr id="76" name="מלבן מעוגל 75"/>
          <p:cNvSpPr/>
          <p:nvPr/>
        </p:nvSpPr>
        <p:spPr>
          <a:xfrm>
            <a:off x="10551245" y="3156182"/>
            <a:ext cx="1440000" cy="34274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שימושים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מלבן 87"/>
          <p:cNvSpPr/>
          <p:nvPr/>
        </p:nvSpPr>
        <p:spPr bwMode="auto">
          <a:xfrm>
            <a:off x="6399677" y="4228852"/>
            <a:ext cx="817668" cy="645790"/>
          </a:xfrm>
          <a:prstGeom prst="rect">
            <a:avLst/>
          </a:prstGeom>
          <a:solidFill>
            <a:srgbClr val="C0C0C0">
              <a:alpha val="57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9" name="מחבר חץ ישר 88"/>
          <p:cNvCxnSpPr>
            <a:endCxn id="88" idx="1"/>
          </p:cNvCxnSpPr>
          <p:nvPr/>
        </p:nvCxnSpPr>
        <p:spPr bwMode="auto">
          <a:xfrm>
            <a:off x="4475681" y="4551513"/>
            <a:ext cx="1923996" cy="234"/>
          </a:xfrm>
          <a:prstGeom prst="straightConnector1">
            <a:avLst/>
          </a:prstGeom>
          <a:solidFill>
            <a:srgbClr val="C0C0C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מחבר חץ ישר 89"/>
          <p:cNvCxnSpPr/>
          <p:nvPr/>
        </p:nvCxnSpPr>
        <p:spPr bwMode="auto">
          <a:xfrm>
            <a:off x="7217345" y="4578659"/>
            <a:ext cx="1702612" cy="0"/>
          </a:xfrm>
          <a:prstGeom prst="straightConnector1">
            <a:avLst/>
          </a:prstGeom>
          <a:solidFill>
            <a:srgbClr val="C0C0C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1" name="Freeform 43"/>
          <p:cNvSpPr>
            <a:spLocks/>
          </p:cNvSpPr>
          <p:nvPr/>
        </p:nvSpPr>
        <p:spPr bwMode="auto">
          <a:xfrm>
            <a:off x="4023413" y="3818370"/>
            <a:ext cx="452268" cy="1466753"/>
          </a:xfrm>
          <a:custGeom>
            <a:avLst/>
            <a:gdLst>
              <a:gd name="T0" fmla="*/ 0 w 121"/>
              <a:gd name="T1" fmla="*/ 609 h 1343"/>
              <a:gd name="T2" fmla="*/ 0 w 121"/>
              <a:gd name="T3" fmla="*/ 485 h 1343"/>
              <a:gd name="T4" fmla="*/ 0 w 121"/>
              <a:gd name="T5" fmla="*/ 370 h 1343"/>
              <a:gd name="T6" fmla="*/ 2853792 w 121"/>
              <a:gd name="T7" fmla="*/ 264 h 1343"/>
              <a:gd name="T8" fmla="*/ 5706182 w 121"/>
              <a:gd name="T9" fmla="*/ 173 h 1343"/>
              <a:gd name="T10" fmla="*/ 8415733 w 121"/>
              <a:gd name="T11" fmla="*/ 101 h 1343"/>
              <a:gd name="T12" fmla="*/ 11269621 w 121"/>
              <a:gd name="T13" fmla="*/ 43 h 1343"/>
              <a:gd name="T14" fmla="*/ 13583016 w 121"/>
              <a:gd name="T15" fmla="*/ 10 h 1343"/>
              <a:gd name="T16" fmla="*/ 16320985 w 121"/>
              <a:gd name="T17" fmla="*/ 0 h 1343"/>
              <a:gd name="T18" fmla="*/ 19173375 w 121"/>
              <a:gd name="T19" fmla="*/ 10 h 1343"/>
              <a:gd name="T20" fmla="*/ 21998753 w 121"/>
              <a:gd name="T21" fmla="*/ 43 h 1343"/>
              <a:gd name="T22" fmla="*/ 24852545 w 121"/>
              <a:gd name="T23" fmla="*/ 101 h 1343"/>
              <a:gd name="T24" fmla="*/ 27050113 w 121"/>
              <a:gd name="T25" fmla="*/ 173 h 1343"/>
              <a:gd name="T26" fmla="*/ 29910016 w 121"/>
              <a:gd name="T27" fmla="*/ 264 h 1343"/>
              <a:gd name="T28" fmla="*/ 32763904 w 121"/>
              <a:gd name="T29" fmla="*/ 370 h 1343"/>
              <a:gd name="T30" fmla="*/ 32763904 w 121"/>
              <a:gd name="T31" fmla="*/ 485 h 1343"/>
              <a:gd name="T32" fmla="*/ 32763904 w 121"/>
              <a:gd name="T33" fmla="*/ 609 h 1343"/>
              <a:gd name="T34" fmla="*/ 32763904 w 121"/>
              <a:gd name="T35" fmla="*/ 734 h 1343"/>
              <a:gd name="T36" fmla="*/ 35467326 w 121"/>
              <a:gd name="T37" fmla="*/ 854 h 1343"/>
              <a:gd name="T38" fmla="*/ 35467326 w 121"/>
              <a:gd name="T39" fmla="*/ 969 h 1343"/>
              <a:gd name="T40" fmla="*/ 38319734 w 121"/>
              <a:gd name="T41" fmla="*/ 1075 h 1343"/>
              <a:gd name="T42" fmla="*/ 40667562 w 121"/>
              <a:gd name="T43" fmla="*/ 1166 h 1343"/>
              <a:gd name="T44" fmla="*/ 43371002 w 121"/>
              <a:gd name="T45" fmla="*/ 1243 h 1343"/>
              <a:gd name="T46" fmla="*/ 46231001 w 121"/>
              <a:gd name="T47" fmla="*/ 1295 h 1343"/>
              <a:gd name="T48" fmla="*/ 49083391 w 121"/>
              <a:gd name="T49" fmla="*/ 1334 h 1343"/>
              <a:gd name="T50" fmla="*/ 51937183 w 121"/>
              <a:gd name="T51" fmla="*/ 1343 h 1343"/>
              <a:gd name="T52" fmla="*/ 54640623 w 121"/>
              <a:gd name="T53" fmla="*/ 1334 h 1343"/>
              <a:gd name="T54" fmla="*/ 56961531 w 121"/>
              <a:gd name="T55" fmla="*/ 1295 h 1343"/>
              <a:gd name="T56" fmla="*/ 59813921 w 121"/>
              <a:gd name="T57" fmla="*/ 1243 h 1343"/>
              <a:gd name="T58" fmla="*/ 62551890 w 121"/>
              <a:gd name="T59" fmla="*/ 1166 h 1343"/>
              <a:gd name="T60" fmla="*/ 65369755 w 121"/>
              <a:gd name="T61" fmla="*/ 1075 h 1343"/>
              <a:gd name="T62" fmla="*/ 68229749 w 121"/>
              <a:gd name="T63" fmla="*/ 969 h 1343"/>
              <a:gd name="T64" fmla="*/ 68229749 w 121"/>
              <a:gd name="T65" fmla="*/ 854 h 1343"/>
              <a:gd name="T66" fmla="*/ 68229749 w 121"/>
              <a:gd name="T67" fmla="*/ 734 h 1343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21" h="1343">
                <a:moveTo>
                  <a:pt x="0" y="672"/>
                </a:moveTo>
                <a:lnTo>
                  <a:pt x="0" y="609"/>
                </a:lnTo>
                <a:lnTo>
                  <a:pt x="0" y="547"/>
                </a:lnTo>
                <a:lnTo>
                  <a:pt x="0" y="485"/>
                </a:lnTo>
                <a:lnTo>
                  <a:pt x="0" y="427"/>
                </a:lnTo>
                <a:lnTo>
                  <a:pt x="0" y="370"/>
                </a:lnTo>
                <a:lnTo>
                  <a:pt x="5" y="317"/>
                </a:lnTo>
                <a:lnTo>
                  <a:pt x="5" y="264"/>
                </a:lnTo>
                <a:lnTo>
                  <a:pt x="5" y="216"/>
                </a:lnTo>
                <a:lnTo>
                  <a:pt x="10" y="173"/>
                </a:lnTo>
                <a:lnTo>
                  <a:pt x="10" y="135"/>
                </a:lnTo>
                <a:lnTo>
                  <a:pt x="15" y="101"/>
                </a:lnTo>
                <a:lnTo>
                  <a:pt x="15" y="67"/>
                </a:lnTo>
                <a:lnTo>
                  <a:pt x="20" y="43"/>
                </a:lnTo>
                <a:lnTo>
                  <a:pt x="20" y="24"/>
                </a:lnTo>
                <a:lnTo>
                  <a:pt x="24" y="10"/>
                </a:lnTo>
                <a:lnTo>
                  <a:pt x="24" y="0"/>
                </a:lnTo>
                <a:lnTo>
                  <a:pt x="29" y="0"/>
                </a:lnTo>
                <a:lnTo>
                  <a:pt x="34" y="0"/>
                </a:lnTo>
                <a:lnTo>
                  <a:pt x="34" y="10"/>
                </a:lnTo>
                <a:lnTo>
                  <a:pt x="39" y="24"/>
                </a:lnTo>
                <a:lnTo>
                  <a:pt x="39" y="43"/>
                </a:lnTo>
                <a:lnTo>
                  <a:pt x="44" y="67"/>
                </a:lnTo>
                <a:lnTo>
                  <a:pt x="44" y="101"/>
                </a:lnTo>
                <a:lnTo>
                  <a:pt x="48" y="135"/>
                </a:lnTo>
                <a:lnTo>
                  <a:pt x="48" y="173"/>
                </a:lnTo>
                <a:lnTo>
                  <a:pt x="53" y="216"/>
                </a:lnTo>
                <a:lnTo>
                  <a:pt x="53" y="264"/>
                </a:lnTo>
                <a:lnTo>
                  <a:pt x="53" y="317"/>
                </a:lnTo>
                <a:lnTo>
                  <a:pt x="58" y="370"/>
                </a:lnTo>
                <a:lnTo>
                  <a:pt x="58" y="427"/>
                </a:lnTo>
                <a:lnTo>
                  <a:pt x="58" y="485"/>
                </a:lnTo>
                <a:lnTo>
                  <a:pt x="58" y="547"/>
                </a:lnTo>
                <a:lnTo>
                  <a:pt x="58" y="609"/>
                </a:lnTo>
                <a:lnTo>
                  <a:pt x="58" y="672"/>
                </a:lnTo>
                <a:lnTo>
                  <a:pt x="58" y="734"/>
                </a:lnTo>
                <a:lnTo>
                  <a:pt x="63" y="792"/>
                </a:lnTo>
                <a:lnTo>
                  <a:pt x="63" y="854"/>
                </a:lnTo>
                <a:lnTo>
                  <a:pt x="63" y="912"/>
                </a:lnTo>
                <a:lnTo>
                  <a:pt x="63" y="969"/>
                </a:lnTo>
                <a:lnTo>
                  <a:pt x="68" y="1022"/>
                </a:lnTo>
                <a:lnTo>
                  <a:pt x="68" y="1075"/>
                </a:lnTo>
                <a:lnTo>
                  <a:pt x="68" y="1123"/>
                </a:lnTo>
                <a:lnTo>
                  <a:pt x="72" y="1166"/>
                </a:lnTo>
                <a:lnTo>
                  <a:pt x="72" y="1209"/>
                </a:lnTo>
                <a:lnTo>
                  <a:pt x="77" y="1243"/>
                </a:lnTo>
                <a:lnTo>
                  <a:pt x="77" y="1271"/>
                </a:lnTo>
                <a:lnTo>
                  <a:pt x="82" y="1295"/>
                </a:lnTo>
                <a:lnTo>
                  <a:pt x="82" y="1319"/>
                </a:lnTo>
                <a:lnTo>
                  <a:pt x="87" y="1334"/>
                </a:lnTo>
                <a:lnTo>
                  <a:pt x="87" y="1339"/>
                </a:lnTo>
                <a:lnTo>
                  <a:pt x="92" y="1343"/>
                </a:lnTo>
                <a:lnTo>
                  <a:pt x="97" y="1339"/>
                </a:lnTo>
                <a:lnTo>
                  <a:pt x="97" y="1334"/>
                </a:lnTo>
                <a:lnTo>
                  <a:pt x="101" y="1319"/>
                </a:lnTo>
                <a:lnTo>
                  <a:pt x="101" y="1295"/>
                </a:lnTo>
                <a:lnTo>
                  <a:pt x="106" y="1271"/>
                </a:lnTo>
                <a:lnTo>
                  <a:pt x="106" y="1243"/>
                </a:lnTo>
                <a:lnTo>
                  <a:pt x="111" y="1209"/>
                </a:lnTo>
                <a:lnTo>
                  <a:pt x="111" y="1166"/>
                </a:lnTo>
                <a:lnTo>
                  <a:pt x="116" y="1123"/>
                </a:lnTo>
                <a:lnTo>
                  <a:pt x="116" y="1075"/>
                </a:lnTo>
                <a:lnTo>
                  <a:pt x="116" y="1022"/>
                </a:lnTo>
                <a:lnTo>
                  <a:pt x="121" y="969"/>
                </a:lnTo>
                <a:lnTo>
                  <a:pt x="121" y="912"/>
                </a:lnTo>
                <a:lnTo>
                  <a:pt x="121" y="854"/>
                </a:lnTo>
                <a:lnTo>
                  <a:pt x="121" y="792"/>
                </a:lnTo>
                <a:lnTo>
                  <a:pt x="121" y="734"/>
                </a:lnTo>
                <a:lnTo>
                  <a:pt x="121" y="672"/>
                </a:lnTo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Freeform 43"/>
          <p:cNvSpPr>
            <a:spLocks/>
          </p:cNvSpPr>
          <p:nvPr/>
        </p:nvSpPr>
        <p:spPr bwMode="auto">
          <a:xfrm>
            <a:off x="7265505" y="4126425"/>
            <a:ext cx="452268" cy="853368"/>
          </a:xfrm>
          <a:custGeom>
            <a:avLst/>
            <a:gdLst>
              <a:gd name="T0" fmla="*/ 0 w 121"/>
              <a:gd name="T1" fmla="*/ 609 h 1343"/>
              <a:gd name="T2" fmla="*/ 0 w 121"/>
              <a:gd name="T3" fmla="*/ 485 h 1343"/>
              <a:gd name="T4" fmla="*/ 0 w 121"/>
              <a:gd name="T5" fmla="*/ 370 h 1343"/>
              <a:gd name="T6" fmla="*/ 2853792 w 121"/>
              <a:gd name="T7" fmla="*/ 264 h 1343"/>
              <a:gd name="T8" fmla="*/ 5706182 w 121"/>
              <a:gd name="T9" fmla="*/ 173 h 1343"/>
              <a:gd name="T10" fmla="*/ 8415733 w 121"/>
              <a:gd name="T11" fmla="*/ 101 h 1343"/>
              <a:gd name="T12" fmla="*/ 11269621 w 121"/>
              <a:gd name="T13" fmla="*/ 43 h 1343"/>
              <a:gd name="T14" fmla="*/ 13583016 w 121"/>
              <a:gd name="T15" fmla="*/ 10 h 1343"/>
              <a:gd name="T16" fmla="*/ 16320985 w 121"/>
              <a:gd name="T17" fmla="*/ 0 h 1343"/>
              <a:gd name="T18" fmla="*/ 19173375 w 121"/>
              <a:gd name="T19" fmla="*/ 10 h 1343"/>
              <a:gd name="T20" fmla="*/ 21998753 w 121"/>
              <a:gd name="T21" fmla="*/ 43 h 1343"/>
              <a:gd name="T22" fmla="*/ 24852545 w 121"/>
              <a:gd name="T23" fmla="*/ 101 h 1343"/>
              <a:gd name="T24" fmla="*/ 27050113 w 121"/>
              <a:gd name="T25" fmla="*/ 173 h 1343"/>
              <a:gd name="T26" fmla="*/ 29910016 w 121"/>
              <a:gd name="T27" fmla="*/ 264 h 1343"/>
              <a:gd name="T28" fmla="*/ 32763904 w 121"/>
              <a:gd name="T29" fmla="*/ 370 h 1343"/>
              <a:gd name="T30" fmla="*/ 32763904 w 121"/>
              <a:gd name="T31" fmla="*/ 485 h 1343"/>
              <a:gd name="T32" fmla="*/ 32763904 w 121"/>
              <a:gd name="T33" fmla="*/ 609 h 1343"/>
              <a:gd name="T34" fmla="*/ 32763904 w 121"/>
              <a:gd name="T35" fmla="*/ 734 h 1343"/>
              <a:gd name="T36" fmla="*/ 35467326 w 121"/>
              <a:gd name="T37" fmla="*/ 854 h 1343"/>
              <a:gd name="T38" fmla="*/ 35467326 w 121"/>
              <a:gd name="T39" fmla="*/ 969 h 1343"/>
              <a:gd name="T40" fmla="*/ 38319734 w 121"/>
              <a:gd name="T41" fmla="*/ 1075 h 1343"/>
              <a:gd name="T42" fmla="*/ 40667562 w 121"/>
              <a:gd name="T43" fmla="*/ 1166 h 1343"/>
              <a:gd name="T44" fmla="*/ 43371002 w 121"/>
              <a:gd name="T45" fmla="*/ 1243 h 1343"/>
              <a:gd name="T46" fmla="*/ 46231001 w 121"/>
              <a:gd name="T47" fmla="*/ 1295 h 1343"/>
              <a:gd name="T48" fmla="*/ 49083391 w 121"/>
              <a:gd name="T49" fmla="*/ 1334 h 1343"/>
              <a:gd name="T50" fmla="*/ 51937183 w 121"/>
              <a:gd name="T51" fmla="*/ 1343 h 1343"/>
              <a:gd name="T52" fmla="*/ 54640623 w 121"/>
              <a:gd name="T53" fmla="*/ 1334 h 1343"/>
              <a:gd name="T54" fmla="*/ 56961531 w 121"/>
              <a:gd name="T55" fmla="*/ 1295 h 1343"/>
              <a:gd name="T56" fmla="*/ 59813921 w 121"/>
              <a:gd name="T57" fmla="*/ 1243 h 1343"/>
              <a:gd name="T58" fmla="*/ 62551890 w 121"/>
              <a:gd name="T59" fmla="*/ 1166 h 1343"/>
              <a:gd name="T60" fmla="*/ 65369755 w 121"/>
              <a:gd name="T61" fmla="*/ 1075 h 1343"/>
              <a:gd name="T62" fmla="*/ 68229749 w 121"/>
              <a:gd name="T63" fmla="*/ 969 h 1343"/>
              <a:gd name="T64" fmla="*/ 68229749 w 121"/>
              <a:gd name="T65" fmla="*/ 854 h 1343"/>
              <a:gd name="T66" fmla="*/ 68229749 w 121"/>
              <a:gd name="T67" fmla="*/ 734 h 1343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21" h="1343">
                <a:moveTo>
                  <a:pt x="0" y="672"/>
                </a:moveTo>
                <a:lnTo>
                  <a:pt x="0" y="609"/>
                </a:lnTo>
                <a:lnTo>
                  <a:pt x="0" y="547"/>
                </a:lnTo>
                <a:lnTo>
                  <a:pt x="0" y="485"/>
                </a:lnTo>
                <a:lnTo>
                  <a:pt x="0" y="427"/>
                </a:lnTo>
                <a:lnTo>
                  <a:pt x="0" y="370"/>
                </a:lnTo>
                <a:lnTo>
                  <a:pt x="5" y="317"/>
                </a:lnTo>
                <a:lnTo>
                  <a:pt x="5" y="264"/>
                </a:lnTo>
                <a:lnTo>
                  <a:pt x="5" y="216"/>
                </a:lnTo>
                <a:lnTo>
                  <a:pt x="10" y="173"/>
                </a:lnTo>
                <a:lnTo>
                  <a:pt x="10" y="135"/>
                </a:lnTo>
                <a:lnTo>
                  <a:pt x="15" y="101"/>
                </a:lnTo>
                <a:lnTo>
                  <a:pt x="15" y="67"/>
                </a:lnTo>
                <a:lnTo>
                  <a:pt x="20" y="43"/>
                </a:lnTo>
                <a:lnTo>
                  <a:pt x="20" y="24"/>
                </a:lnTo>
                <a:lnTo>
                  <a:pt x="24" y="10"/>
                </a:lnTo>
                <a:lnTo>
                  <a:pt x="24" y="0"/>
                </a:lnTo>
                <a:lnTo>
                  <a:pt x="29" y="0"/>
                </a:lnTo>
                <a:lnTo>
                  <a:pt x="34" y="0"/>
                </a:lnTo>
                <a:lnTo>
                  <a:pt x="34" y="10"/>
                </a:lnTo>
                <a:lnTo>
                  <a:pt x="39" y="24"/>
                </a:lnTo>
                <a:lnTo>
                  <a:pt x="39" y="43"/>
                </a:lnTo>
                <a:lnTo>
                  <a:pt x="44" y="67"/>
                </a:lnTo>
                <a:lnTo>
                  <a:pt x="44" y="101"/>
                </a:lnTo>
                <a:lnTo>
                  <a:pt x="48" y="135"/>
                </a:lnTo>
                <a:lnTo>
                  <a:pt x="48" y="173"/>
                </a:lnTo>
                <a:lnTo>
                  <a:pt x="53" y="216"/>
                </a:lnTo>
                <a:lnTo>
                  <a:pt x="53" y="264"/>
                </a:lnTo>
                <a:lnTo>
                  <a:pt x="53" y="317"/>
                </a:lnTo>
                <a:lnTo>
                  <a:pt x="58" y="370"/>
                </a:lnTo>
                <a:lnTo>
                  <a:pt x="58" y="427"/>
                </a:lnTo>
                <a:lnTo>
                  <a:pt x="58" y="485"/>
                </a:lnTo>
                <a:lnTo>
                  <a:pt x="58" y="547"/>
                </a:lnTo>
                <a:lnTo>
                  <a:pt x="58" y="609"/>
                </a:lnTo>
                <a:lnTo>
                  <a:pt x="58" y="672"/>
                </a:lnTo>
                <a:lnTo>
                  <a:pt x="58" y="734"/>
                </a:lnTo>
                <a:lnTo>
                  <a:pt x="63" y="792"/>
                </a:lnTo>
                <a:lnTo>
                  <a:pt x="63" y="854"/>
                </a:lnTo>
                <a:lnTo>
                  <a:pt x="63" y="912"/>
                </a:lnTo>
                <a:lnTo>
                  <a:pt x="63" y="969"/>
                </a:lnTo>
                <a:lnTo>
                  <a:pt x="68" y="1022"/>
                </a:lnTo>
                <a:lnTo>
                  <a:pt x="68" y="1075"/>
                </a:lnTo>
                <a:lnTo>
                  <a:pt x="68" y="1123"/>
                </a:lnTo>
                <a:lnTo>
                  <a:pt x="72" y="1166"/>
                </a:lnTo>
                <a:lnTo>
                  <a:pt x="72" y="1209"/>
                </a:lnTo>
                <a:lnTo>
                  <a:pt x="77" y="1243"/>
                </a:lnTo>
                <a:lnTo>
                  <a:pt x="77" y="1271"/>
                </a:lnTo>
                <a:lnTo>
                  <a:pt x="82" y="1295"/>
                </a:lnTo>
                <a:lnTo>
                  <a:pt x="82" y="1319"/>
                </a:lnTo>
                <a:lnTo>
                  <a:pt x="87" y="1334"/>
                </a:lnTo>
                <a:lnTo>
                  <a:pt x="87" y="1339"/>
                </a:lnTo>
                <a:lnTo>
                  <a:pt x="92" y="1343"/>
                </a:lnTo>
                <a:lnTo>
                  <a:pt x="97" y="1339"/>
                </a:lnTo>
                <a:lnTo>
                  <a:pt x="97" y="1334"/>
                </a:lnTo>
                <a:lnTo>
                  <a:pt x="101" y="1319"/>
                </a:lnTo>
                <a:lnTo>
                  <a:pt x="101" y="1295"/>
                </a:lnTo>
                <a:lnTo>
                  <a:pt x="106" y="1271"/>
                </a:lnTo>
                <a:lnTo>
                  <a:pt x="106" y="1243"/>
                </a:lnTo>
                <a:lnTo>
                  <a:pt x="111" y="1209"/>
                </a:lnTo>
                <a:lnTo>
                  <a:pt x="111" y="1166"/>
                </a:lnTo>
                <a:lnTo>
                  <a:pt x="116" y="1123"/>
                </a:lnTo>
                <a:lnTo>
                  <a:pt x="116" y="1075"/>
                </a:lnTo>
                <a:lnTo>
                  <a:pt x="116" y="1022"/>
                </a:lnTo>
                <a:lnTo>
                  <a:pt x="121" y="969"/>
                </a:lnTo>
                <a:lnTo>
                  <a:pt x="121" y="912"/>
                </a:lnTo>
                <a:lnTo>
                  <a:pt x="121" y="854"/>
                </a:lnTo>
                <a:lnTo>
                  <a:pt x="121" y="792"/>
                </a:lnTo>
                <a:lnTo>
                  <a:pt x="121" y="734"/>
                </a:lnTo>
                <a:lnTo>
                  <a:pt x="121" y="672"/>
                </a:lnTo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93" name="קבוצה 92"/>
          <p:cNvGrpSpPr/>
          <p:nvPr/>
        </p:nvGrpSpPr>
        <p:grpSpPr>
          <a:xfrm>
            <a:off x="6712321" y="4265763"/>
            <a:ext cx="142875" cy="571500"/>
            <a:chOff x="2268885" y="3190875"/>
            <a:chExt cx="142875" cy="571500"/>
          </a:xfrm>
        </p:grpSpPr>
        <p:cxnSp>
          <p:nvCxnSpPr>
            <p:cNvPr id="94" name="Straight Connector 78"/>
            <p:cNvCxnSpPr>
              <a:cxnSpLocks noChangeShapeType="1"/>
            </p:cNvCxnSpPr>
            <p:nvPr/>
          </p:nvCxnSpPr>
          <p:spPr bwMode="auto">
            <a:xfrm flipH="1">
              <a:off x="2268885" y="3190875"/>
              <a:ext cx="142875" cy="714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" name="Straight Connector 70"/>
            <p:cNvCxnSpPr>
              <a:cxnSpLocks noChangeShapeType="1"/>
            </p:cNvCxnSpPr>
            <p:nvPr/>
          </p:nvCxnSpPr>
          <p:spPr bwMode="auto">
            <a:xfrm flipH="1" flipV="1">
              <a:off x="2268885" y="3548062"/>
              <a:ext cx="142875" cy="714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6" name="Straight Connector 72"/>
            <p:cNvCxnSpPr>
              <a:cxnSpLocks noChangeShapeType="1"/>
            </p:cNvCxnSpPr>
            <p:nvPr/>
          </p:nvCxnSpPr>
          <p:spPr bwMode="auto">
            <a:xfrm flipH="1" flipV="1">
              <a:off x="2268885" y="3690937"/>
              <a:ext cx="142875" cy="714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7" name="Straight Connector 73"/>
            <p:cNvCxnSpPr>
              <a:cxnSpLocks noChangeShapeType="1"/>
            </p:cNvCxnSpPr>
            <p:nvPr/>
          </p:nvCxnSpPr>
          <p:spPr bwMode="auto">
            <a:xfrm rot="10800000" flipH="1">
              <a:off x="2268885" y="3619499"/>
              <a:ext cx="142875" cy="714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" name="Straight Connector 74"/>
            <p:cNvCxnSpPr>
              <a:cxnSpLocks noChangeShapeType="1"/>
            </p:cNvCxnSpPr>
            <p:nvPr/>
          </p:nvCxnSpPr>
          <p:spPr bwMode="auto">
            <a:xfrm rot="10800000" flipH="1">
              <a:off x="2268885" y="3476625"/>
              <a:ext cx="142875" cy="714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9" name="Straight Connector 75"/>
            <p:cNvCxnSpPr>
              <a:cxnSpLocks noChangeShapeType="1"/>
            </p:cNvCxnSpPr>
            <p:nvPr/>
          </p:nvCxnSpPr>
          <p:spPr bwMode="auto">
            <a:xfrm rot="10800000" flipH="1">
              <a:off x="2268885" y="3333750"/>
              <a:ext cx="142875" cy="714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" name="Straight Connector 76"/>
            <p:cNvCxnSpPr>
              <a:cxnSpLocks noChangeShapeType="1"/>
            </p:cNvCxnSpPr>
            <p:nvPr/>
          </p:nvCxnSpPr>
          <p:spPr bwMode="auto">
            <a:xfrm flipH="1" flipV="1">
              <a:off x="2268885" y="3405187"/>
              <a:ext cx="142875" cy="714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" name="Straight Connector 77"/>
            <p:cNvCxnSpPr>
              <a:cxnSpLocks noChangeShapeType="1"/>
            </p:cNvCxnSpPr>
            <p:nvPr/>
          </p:nvCxnSpPr>
          <p:spPr bwMode="auto">
            <a:xfrm flipH="1" flipV="1">
              <a:off x="2268885" y="3262312"/>
              <a:ext cx="142875" cy="714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02" name="Freeform 43"/>
          <p:cNvSpPr>
            <a:spLocks/>
          </p:cNvSpPr>
          <p:nvPr/>
        </p:nvSpPr>
        <p:spPr bwMode="auto">
          <a:xfrm flipV="1">
            <a:off x="8908685" y="4163078"/>
            <a:ext cx="452268" cy="853368"/>
          </a:xfrm>
          <a:custGeom>
            <a:avLst/>
            <a:gdLst>
              <a:gd name="T0" fmla="*/ 0 w 121"/>
              <a:gd name="T1" fmla="*/ 609 h 1343"/>
              <a:gd name="T2" fmla="*/ 0 w 121"/>
              <a:gd name="T3" fmla="*/ 485 h 1343"/>
              <a:gd name="T4" fmla="*/ 0 w 121"/>
              <a:gd name="T5" fmla="*/ 370 h 1343"/>
              <a:gd name="T6" fmla="*/ 2853792 w 121"/>
              <a:gd name="T7" fmla="*/ 264 h 1343"/>
              <a:gd name="T8" fmla="*/ 5706182 w 121"/>
              <a:gd name="T9" fmla="*/ 173 h 1343"/>
              <a:gd name="T10" fmla="*/ 8415733 w 121"/>
              <a:gd name="T11" fmla="*/ 101 h 1343"/>
              <a:gd name="T12" fmla="*/ 11269621 w 121"/>
              <a:gd name="T13" fmla="*/ 43 h 1343"/>
              <a:gd name="T14" fmla="*/ 13583016 w 121"/>
              <a:gd name="T15" fmla="*/ 10 h 1343"/>
              <a:gd name="T16" fmla="*/ 16320985 w 121"/>
              <a:gd name="T17" fmla="*/ 0 h 1343"/>
              <a:gd name="T18" fmla="*/ 19173375 w 121"/>
              <a:gd name="T19" fmla="*/ 10 h 1343"/>
              <a:gd name="T20" fmla="*/ 21998753 w 121"/>
              <a:gd name="T21" fmla="*/ 43 h 1343"/>
              <a:gd name="T22" fmla="*/ 24852545 w 121"/>
              <a:gd name="T23" fmla="*/ 101 h 1343"/>
              <a:gd name="T24" fmla="*/ 27050113 w 121"/>
              <a:gd name="T25" fmla="*/ 173 h 1343"/>
              <a:gd name="T26" fmla="*/ 29910016 w 121"/>
              <a:gd name="T27" fmla="*/ 264 h 1343"/>
              <a:gd name="T28" fmla="*/ 32763904 w 121"/>
              <a:gd name="T29" fmla="*/ 370 h 1343"/>
              <a:gd name="T30" fmla="*/ 32763904 w 121"/>
              <a:gd name="T31" fmla="*/ 485 h 1343"/>
              <a:gd name="T32" fmla="*/ 32763904 w 121"/>
              <a:gd name="T33" fmla="*/ 609 h 1343"/>
              <a:gd name="T34" fmla="*/ 32763904 w 121"/>
              <a:gd name="T35" fmla="*/ 734 h 1343"/>
              <a:gd name="T36" fmla="*/ 35467326 w 121"/>
              <a:gd name="T37" fmla="*/ 854 h 1343"/>
              <a:gd name="T38" fmla="*/ 35467326 w 121"/>
              <a:gd name="T39" fmla="*/ 969 h 1343"/>
              <a:gd name="T40" fmla="*/ 38319734 w 121"/>
              <a:gd name="T41" fmla="*/ 1075 h 1343"/>
              <a:gd name="T42" fmla="*/ 40667562 w 121"/>
              <a:gd name="T43" fmla="*/ 1166 h 1343"/>
              <a:gd name="T44" fmla="*/ 43371002 w 121"/>
              <a:gd name="T45" fmla="*/ 1243 h 1343"/>
              <a:gd name="T46" fmla="*/ 46231001 w 121"/>
              <a:gd name="T47" fmla="*/ 1295 h 1343"/>
              <a:gd name="T48" fmla="*/ 49083391 w 121"/>
              <a:gd name="T49" fmla="*/ 1334 h 1343"/>
              <a:gd name="T50" fmla="*/ 51937183 w 121"/>
              <a:gd name="T51" fmla="*/ 1343 h 1343"/>
              <a:gd name="T52" fmla="*/ 54640623 w 121"/>
              <a:gd name="T53" fmla="*/ 1334 h 1343"/>
              <a:gd name="T54" fmla="*/ 56961531 w 121"/>
              <a:gd name="T55" fmla="*/ 1295 h 1343"/>
              <a:gd name="T56" fmla="*/ 59813921 w 121"/>
              <a:gd name="T57" fmla="*/ 1243 h 1343"/>
              <a:gd name="T58" fmla="*/ 62551890 w 121"/>
              <a:gd name="T59" fmla="*/ 1166 h 1343"/>
              <a:gd name="T60" fmla="*/ 65369755 w 121"/>
              <a:gd name="T61" fmla="*/ 1075 h 1343"/>
              <a:gd name="T62" fmla="*/ 68229749 w 121"/>
              <a:gd name="T63" fmla="*/ 969 h 1343"/>
              <a:gd name="T64" fmla="*/ 68229749 w 121"/>
              <a:gd name="T65" fmla="*/ 854 h 1343"/>
              <a:gd name="T66" fmla="*/ 68229749 w 121"/>
              <a:gd name="T67" fmla="*/ 734 h 1343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21" h="1343">
                <a:moveTo>
                  <a:pt x="0" y="672"/>
                </a:moveTo>
                <a:lnTo>
                  <a:pt x="0" y="609"/>
                </a:lnTo>
                <a:lnTo>
                  <a:pt x="0" y="547"/>
                </a:lnTo>
                <a:lnTo>
                  <a:pt x="0" y="485"/>
                </a:lnTo>
                <a:lnTo>
                  <a:pt x="0" y="427"/>
                </a:lnTo>
                <a:lnTo>
                  <a:pt x="0" y="370"/>
                </a:lnTo>
                <a:lnTo>
                  <a:pt x="5" y="317"/>
                </a:lnTo>
                <a:lnTo>
                  <a:pt x="5" y="264"/>
                </a:lnTo>
                <a:lnTo>
                  <a:pt x="5" y="216"/>
                </a:lnTo>
                <a:lnTo>
                  <a:pt x="10" y="173"/>
                </a:lnTo>
                <a:lnTo>
                  <a:pt x="10" y="135"/>
                </a:lnTo>
                <a:lnTo>
                  <a:pt x="15" y="101"/>
                </a:lnTo>
                <a:lnTo>
                  <a:pt x="15" y="67"/>
                </a:lnTo>
                <a:lnTo>
                  <a:pt x="20" y="43"/>
                </a:lnTo>
                <a:lnTo>
                  <a:pt x="20" y="24"/>
                </a:lnTo>
                <a:lnTo>
                  <a:pt x="24" y="10"/>
                </a:lnTo>
                <a:lnTo>
                  <a:pt x="24" y="0"/>
                </a:lnTo>
                <a:lnTo>
                  <a:pt x="29" y="0"/>
                </a:lnTo>
                <a:lnTo>
                  <a:pt x="34" y="0"/>
                </a:lnTo>
                <a:lnTo>
                  <a:pt x="34" y="10"/>
                </a:lnTo>
                <a:lnTo>
                  <a:pt x="39" y="24"/>
                </a:lnTo>
                <a:lnTo>
                  <a:pt x="39" y="43"/>
                </a:lnTo>
                <a:lnTo>
                  <a:pt x="44" y="67"/>
                </a:lnTo>
                <a:lnTo>
                  <a:pt x="44" y="101"/>
                </a:lnTo>
                <a:lnTo>
                  <a:pt x="48" y="135"/>
                </a:lnTo>
                <a:lnTo>
                  <a:pt x="48" y="173"/>
                </a:lnTo>
                <a:lnTo>
                  <a:pt x="53" y="216"/>
                </a:lnTo>
                <a:lnTo>
                  <a:pt x="53" y="264"/>
                </a:lnTo>
                <a:lnTo>
                  <a:pt x="53" y="317"/>
                </a:lnTo>
                <a:lnTo>
                  <a:pt x="58" y="370"/>
                </a:lnTo>
                <a:lnTo>
                  <a:pt x="58" y="427"/>
                </a:lnTo>
                <a:lnTo>
                  <a:pt x="58" y="485"/>
                </a:lnTo>
                <a:lnTo>
                  <a:pt x="58" y="547"/>
                </a:lnTo>
                <a:lnTo>
                  <a:pt x="58" y="609"/>
                </a:lnTo>
                <a:lnTo>
                  <a:pt x="58" y="672"/>
                </a:lnTo>
                <a:lnTo>
                  <a:pt x="58" y="734"/>
                </a:lnTo>
                <a:lnTo>
                  <a:pt x="63" y="792"/>
                </a:lnTo>
                <a:lnTo>
                  <a:pt x="63" y="854"/>
                </a:lnTo>
                <a:lnTo>
                  <a:pt x="63" y="912"/>
                </a:lnTo>
                <a:lnTo>
                  <a:pt x="63" y="969"/>
                </a:lnTo>
                <a:lnTo>
                  <a:pt x="68" y="1022"/>
                </a:lnTo>
                <a:lnTo>
                  <a:pt x="68" y="1075"/>
                </a:lnTo>
                <a:lnTo>
                  <a:pt x="68" y="1123"/>
                </a:lnTo>
                <a:lnTo>
                  <a:pt x="72" y="1166"/>
                </a:lnTo>
                <a:lnTo>
                  <a:pt x="72" y="1209"/>
                </a:lnTo>
                <a:lnTo>
                  <a:pt x="77" y="1243"/>
                </a:lnTo>
                <a:lnTo>
                  <a:pt x="77" y="1271"/>
                </a:lnTo>
                <a:lnTo>
                  <a:pt x="82" y="1295"/>
                </a:lnTo>
                <a:lnTo>
                  <a:pt x="82" y="1319"/>
                </a:lnTo>
                <a:lnTo>
                  <a:pt x="87" y="1334"/>
                </a:lnTo>
                <a:lnTo>
                  <a:pt x="87" y="1339"/>
                </a:lnTo>
                <a:lnTo>
                  <a:pt x="92" y="1343"/>
                </a:lnTo>
                <a:lnTo>
                  <a:pt x="97" y="1339"/>
                </a:lnTo>
                <a:lnTo>
                  <a:pt x="97" y="1334"/>
                </a:lnTo>
                <a:lnTo>
                  <a:pt x="101" y="1319"/>
                </a:lnTo>
                <a:lnTo>
                  <a:pt x="101" y="1295"/>
                </a:lnTo>
                <a:lnTo>
                  <a:pt x="106" y="1271"/>
                </a:lnTo>
                <a:lnTo>
                  <a:pt x="106" y="1243"/>
                </a:lnTo>
                <a:lnTo>
                  <a:pt x="111" y="1209"/>
                </a:lnTo>
                <a:lnTo>
                  <a:pt x="111" y="1166"/>
                </a:lnTo>
                <a:lnTo>
                  <a:pt x="116" y="1123"/>
                </a:lnTo>
                <a:lnTo>
                  <a:pt x="116" y="1075"/>
                </a:lnTo>
                <a:lnTo>
                  <a:pt x="116" y="1022"/>
                </a:lnTo>
                <a:lnTo>
                  <a:pt x="121" y="969"/>
                </a:lnTo>
                <a:lnTo>
                  <a:pt x="121" y="912"/>
                </a:lnTo>
                <a:lnTo>
                  <a:pt x="121" y="854"/>
                </a:lnTo>
                <a:lnTo>
                  <a:pt x="121" y="792"/>
                </a:lnTo>
                <a:lnTo>
                  <a:pt x="121" y="734"/>
                </a:lnTo>
                <a:lnTo>
                  <a:pt x="121" y="672"/>
                </a:lnTo>
              </a:path>
            </a:pathLst>
          </a:custGeom>
          <a:noFill/>
          <a:ln w="28575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3" name="Freeform 43"/>
          <p:cNvSpPr>
            <a:spLocks/>
          </p:cNvSpPr>
          <p:nvPr/>
        </p:nvSpPr>
        <p:spPr bwMode="auto">
          <a:xfrm flipV="1">
            <a:off x="6093340" y="4287959"/>
            <a:ext cx="234329" cy="442147"/>
          </a:xfrm>
          <a:custGeom>
            <a:avLst/>
            <a:gdLst>
              <a:gd name="T0" fmla="*/ 0 w 121"/>
              <a:gd name="T1" fmla="*/ 609 h 1343"/>
              <a:gd name="T2" fmla="*/ 0 w 121"/>
              <a:gd name="T3" fmla="*/ 485 h 1343"/>
              <a:gd name="T4" fmla="*/ 0 w 121"/>
              <a:gd name="T5" fmla="*/ 370 h 1343"/>
              <a:gd name="T6" fmla="*/ 2853792 w 121"/>
              <a:gd name="T7" fmla="*/ 264 h 1343"/>
              <a:gd name="T8" fmla="*/ 5706182 w 121"/>
              <a:gd name="T9" fmla="*/ 173 h 1343"/>
              <a:gd name="T10" fmla="*/ 8415733 w 121"/>
              <a:gd name="T11" fmla="*/ 101 h 1343"/>
              <a:gd name="T12" fmla="*/ 11269621 w 121"/>
              <a:gd name="T13" fmla="*/ 43 h 1343"/>
              <a:gd name="T14" fmla="*/ 13583016 w 121"/>
              <a:gd name="T15" fmla="*/ 10 h 1343"/>
              <a:gd name="T16" fmla="*/ 16320985 w 121"/>
              <a:gd name="T17" fmla="*/ 0 h 1343"/>
              <a:gd name="T18" fmla="*/ 19173375 w 121"/>
              <a:gd name="T19" fmla="*/ 10 h 1343"/>
              <a:gd name="T20" fmla="*/ 21998753 w 121"/>
              <a:gd name="T21" fmla="*/ 43 h 1343"/>
              <a:gd name="T22" fmla="*/ 24852545 w 121"/>
              <a:gd name="T23" fmla="*/ 101 h 1343"/>
              <a:gd name="T24" fmla="*/ 27050113 w 121"/>
              <a:gd name="T25" fmla="*/ 173 h 1343"/>
              <a:gd name="T26" fmla="*/ 29910016 w 121"/>
              <a:gd name="T27" fmla="*/ 264 h 1343"/>
              <a:gd name="T28" fmla="*/ 32763904 w 121"/>
              <a:gd name="T29" fmla="*/ 370 h 1343"/>
              <a:gd name="T30" fmla="*/ 32763904 w 121"/>
              <a:gd name="T31" fmla="*/ 485 h 1343"/>
              <a:gd name="T32" fmla="*/ 32763904 w 121"/>
              <a:gd name="T33" fmla="*/ 609 h 1343"/>
              <a:gd name="T34" fmla="*/ 32763904 w 121"/>
              <a:gd name="T35" fmla="*/ 734 h 1343"/>
              <a:gd name="T36" fmla="*/ 35467326 w 121"/>
              <a:gd name="T37" fmla="*/ 854 h 1343"/>
              <a:gd name="T38" fmla="*/ 35467326 w 121"/>
              <a:gd name="T39" fmla="*/ 969 h 1343"/>
              <a:gd name="T40" fmla="*/ 38319734 w 121"/>
              <a:gd name="T41" fmla="*/ 1075 h 1343"/>
              <a:gd name="T42" fmla="*/ 40667562 w 121"/>
              <a:gd name="T43" fmla="*/ 1166 h 1343"/>
              <a:gd name="T44" fmla="*/ 43371002 w 121"/>
              <a:gd name="T45" fmla="*/ 1243 h 1343"/>
              <a:gd name="T46" fmla="*/ 46231001 w 121"/>
              <a:gd name="T47" fmla="*/ 1295 h 1343"/>
              <a:gd name="T48" fmla="*/ 49083391 w 121"/>
              <a:gd name="T49" fmla="*/ 1334 h 1343"/>
              <a:gd name="T50" fmla="*/ 51937183 w 121"/>
              <a:gd name="T51" fmla="*/ 1343 h 1343"/>
              <a:gd name="T52" fmla="*/ 54640623 w 121"/>
              <a:gd name="T53" fmla="*/ 1334 h 1343"/>
              <a:gd name="T54" fmla="*/ 56961531 w 121"/>
              <a:gd name="T55" fmla="*/ 1295 h 1343"/>
              <a:gd name="T56" fmla="*/ 59813921 w 121"/>
              <a:gd name="T57" fmla="*/ 1243 h 1343"/>
              <a:gd name="T58" fmla="*/ 62551890 w 121"/>
              <a:gd name="T59" fmla="*/ 1166 h 1343"/>
              <a:gd name="T60" fmla="*/ 65369755 w 121"/>
              <a:gd name="T61" fmla="*/ 1075 h 1343"/>
              <a:gd name="T62" fmla="*/ 68229749 w 121"/>
              <a:gd name="T63" fmla="*/ 969 h 1343"/>
              <a:gd name="T64" fmla="*/ 68229749 w 121"/>
              <a:gd name="T65" fmla="*/ 854 h 1343"/>
              <a:gd name="T66" fmla="*/ 68229749 w 121"/>
              <a:gd name="T67" fmla="*/ 734 h 1343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21" h="1343">
                <a:moveTo>
                  <a:pt x="0" y="672"/>
                </a:moveTo>
                <a:lnTo>
                  <a:pt x="0" y="609"/>
                </a:lnTo>
                <a:lnTo>
                  <a:pt x="0" y="547"/>
                </a:lnTo>
                <a:lnTo>
                  <a:pt x="0" y="485"/>
                </a:lnTo>
                <a:lnTo>
                  <a:pt x="0" y="427"/>
                </a:lnTo>
                <a:lnTo>
                  <a:pt x="0" y="370"/>
                </a:lnTo>
                <a:lnTo>
                  <a:pt x="5" y="317"/>
                </a:lnTo>
                <a:lnTo>
                  <a:pt x="5" y="264"/>
                </a:lnTo>
                <a:lnTo>
                  <a:pt x="5" y="216"/>
                </a:lnTo>
                <a:lnTo>
                  <a:pt x="10" y="173"/>
                </a:lnTo>
                <a:lnTo>
                  <a:pt x="10" y="135"/>
                </a:lnTo>
                <a:lnTo>
                  <a:pt x="15" y="101"/>
                </a:lnTo>
                <a:lnTo>
                  <a:pt x="15" y="67"/>
                </a:lnTo>
                <a:lnTo>
                  <a:pt x="20" y="43"/>
                </a:lnTo>
                <a:lnTo>
                  <a:pt x="20" y="24"/>
                </a:lnTo>
                <a:lnTo>
                  <a:pt x="24" y="10"/>
                </a:lnTo>
                <a:lnTo>
                  <a:pt x="24" y="0"/>
                </a:lnTo>
                <a:lnTo>
                  <a:pt x="29" y="0"/>
                </a:lnTo>
                <a:lnTo>
                  <a:pt x="34" y="0"/>
                </a:lnTo>
                <a:lnTo>
                  <a:pt x="34" y="10"/>
                </a:lnTo>
                <a:lnTo>
                  <a:pt x="39" y="24"/>
                </a:lnTo>
                <a:lnTo>
                  <a:pt x="39" y="43"/>
                </a:lnTo>
                <a:lnTo>
                  <a:pt x="44" y="67"/>
                </a:lnTo>
                <a:lnTo>
                  <a:pt x="44" y="101"/>
                </a:lnTo>
                <a:lnTo>
                  <a:pt x="48" y="135"/>
                </a:lnTo>
                <a:lnTo>
                  <a:pt x="48" y="173"/>
                </a:lnTo>
                <a:lnTo>
                  <a:pt x="53" y="216"/>
                </a:lnTo>
                <a:lnTo>
                  <a:pt x="53" y="264"/>
                </a:lnTo>
                <a:lnTo>
                  <a:pt x="53" y="317"/>
                </a:lnTo>
                <a:lnTo>
                  <a:pt x="58" y="370"/>
                </a:lnTo>
                <a:lnTo>
                  <a:pt x="58" y="427"/>
                </a:lnTo>
                <a:lnTo>
                  <a:pt x="58" y="485"/>
                </a:lnTo>
                <a:lnTo>
                  <a:pt x="58" y="547"/>
                </a:lnTo>
                <a:lnTo>
                  <a:pt x="58" y="609"/>
                </a:lnTo>
                <a:lnTo>
                  <a:pt x="58" y="672"/>
                </a:lnTo>
                <a:lnTo>
                  <a:pt x="58" y="734"/>
                </a:lnTo>
                <a:lnTo>
                  <a:pt x="63" y="792"/>
                </a:lnTo>
                <a:lnTo>
                  <a:pt x="63" y="854"/>
                </a:lnTo>
                <a:lnTo>
                  <a:pt x="63" y="912"/>
                </a:lnTo>
                <a:lnTo>
                  <a:pt x="63" y="969"/>
                </a:lnTo>
                <a:lnTo>
                  <a:pt x="68" y="1022"/>
                </a:lnTo>
                <a:lnTo>
                  <a:pt x="68" y="1075"/>
                </a:lnTo>
                <a:lnTo>
                  <a:pt x="68" y="1123"/>
                </a:lnTo>
                <a:lnTo>
                  <a:pt x="72" y="1166"/>
                </a:lnTo>
                <a:lnTo>
                  <a:pt x="72" y="1209"/>
                </a:lnTo>
                <a:lnTo>
                  <a:pt x="77" y="1243"/>
                </a:lnTo>
                <a:lnTo>
                  <a:pt x="77" y="1271"/>
                </a:lnTo>
                <a:lnTo>
                  <a:pt x="82" y="1295"/>
                </a:lnTo>
                <a:lnTo>
                  <a:pt x="82" y="1319"/>
                </a:lnTo>
                <a:lnTo>
                  <a:pt x="87" y="1334"/>
                </a:lnTo>
                <a:lnTo>
                  <a:pt x="87" y="1339"/>
                </a:lnTo>
                <a:lnTo>
                  <a:pt x="92" y="1343"/>
                </a:lnTo>
                <a:lnTo>
                  <a:pt x="97" y="1339"/>
                </a:lnTo>
                <a:lnTo>
                  <a:pt x="97" y="1334"/>
                </a:lnTo>
                <a:lnTo>
                  <a:pt x="101" y="1319"/>
                </a:lnTo>
                <a:lnTo>
                  <a:pt x="101" y="1295"/>
                </a:lnTo>
                <a:lnTo>
                  <a:pt x="106" y="1271"/>
                </a:lnTo>
                <a:lnTo>
                  <a:pt x="106" y="1243"/>
                </a:lnTo>
                <a:lnTo>
                  <a:pt x="111" y="1209"/>
                </a:lnTo>
                <a:lnTo>
                  <a:pt x="111" y="1166"/>
                </a:lnTo>
                <a:lnTo>
                  <a:pt x="116" y="1123"/>
                </a:lnTo>
                <a:lnTo>
                  <a:pt x="116" y="1075"/>
                </a:lnTo>
                <a:lnTo>
                  <a:pt x="116" y="1022"/>
                </a:lnTo>
                <a:lnTo>
                  <a:pt x="121" y="969"/>
                </a:lnTo>
                <a:lnTo>
                  <a:pt x="121" y="912"/>
                </a:lnTo>
                <a:lnTo>
                  <a:pt x="121" y="854"/>
                </a:lnTo>
                <a:lnTo>
                  <a:pt x="121" y="792"/>
                </a:lnTo>
                <a:lnTo>
                  <a:pt x="121" y="734"/>
                </a:lnTo>
                <a:lnTo>
                  <a:pt x="121" y="672"/>
                </a:lnTo>
              </a:path>
            </a:pathLst>
          </a:custGeom>
          <a:noFill/>
          <a:ln w="28575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734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59259E-6 L 0.25 2.59259E-6 " pathEditMode="relative" rAng="0" ptsTypes="AA">
                                      <p:cBhvr>
                                        <p:cTn id="6" dur="16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600"/>
                            </p:stCondLst>
                            <p:childTnLst>
                              <p:par>
                                <p:cTn id="1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600"/>
                            </p:stCondLst>
                            <p:childTnLst>
                              <p:par>
                                <p:cTn id="14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1.11111E-6 L 0.18008 1.11111E-6 " pathEditMode="relative" rAng="0" ptsTypes="AA">
                                      <p:cBhvr>
                                        <p:cTn id="15" dur="18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97" y="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400"/>
                            </p:stCondLst>
                            <p:childTnLst>
                              <p:par>
                                <p:cTn id="20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2.96296E-6 L -0.25 -2.96296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400"/>
                            </p:stCondLst>
                            <p:childTnLst>
                              <p:par>
                                <p:cTn id="2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-0.25 2.59259E-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91" grpId="1" animBg="1"/>
      <p:bldP spid="92" grpId="0" animBg="1"/>
      <p:bldP spid="92" grpId="1" animBg="1"/>
      <p:bldP spid="92" grpId="2" animBg="1"/>
      <p:bldP spid="102" grpId="0" animBg="1"/>
      <p:bldP spid="102" grpId="1" animBg="1"/>
      <p:bldP spid="102" grpId="2" animBg="1"/>
      <p:bldP spid="103" grpId="0" animBg="1"/>
      <p:bldP spid="103" grpId="1" animBg="1"/>
    </p:bldLst>
  </p:timing>
</p:sld>
</file>

<file path=ppt/theme/theme1.xml><?xml version="1.0" encoding="utf-8"?>
<a:theme xmlns:a="http://schemas.openxmlformats.org/drawingml/2006/main" name="tzefa">
  <a:themeElements>
    <a:clrScheme name="כחול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tzefa</Template>
  <TotalTime>4064</TotalTime>
  <Words>1521</Words>
  <Application>Microsoft Office PowerPoint</Application>
  <PresentationFormat>מסך רחב</PresentationFormat>
  <Paragraphs>400</Paragraphs>
  <Slides>10</Slides>
  <Notes>10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7" baseType="lpstr">
      <vt:lpstr>AdumaFOT Bold</vt:lpstr>
      <vt:lpstr>AdumaFOT Regular</vt:lpstr>
      <vt:lpstr>Arial</vt:lpstr>
      <vt:lpstr>Calibri</vt:lpstr>
      <vt:lpstr>Guttman Yad-Brush</vt:lpstr>
      <vt:lpstr>Times New Roman</vt:lpstr>
      <vt:lpstr>tzefa</vt:lpstr>
      <vt:lpstr>Attenuator  - מנחת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>IAF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מאור גלס</dc:creator>
  <cp:lastModifiedBy>אריאל גולפייגן</cp:lastModifiedBy>
  <cp:revision>91</cp:revision>
  <dcterms:created xsi:type="dcterms:W3CDTF">2019-01-01T14:54:30Z</dcterms:created>
  <dcterms:modified xsi:type="dcterms:W3CDTF">2021-03-14T13:09:22Z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-1194823957</vt:i4>
  </property>
  <property fmtid="{D5CDD505-2E9C-101B-9397-08002B2CF9AE}" pid="3" name="_NewReviewCycle">
    <vt:lpwstr/>
  </property>
  <property fmtid="{D5CDD505-2E9C-101B-9397-08002B2CF9AE}" pid="4" name="_EmailSubject">
    <vt:lpwstr>פורמט מצגת ביסל"ט</vt:lpwstr>
  </property>
  <property fmtid="{D5CDD505-2E9C-101B-9397-08002B2CF9AE}" pid="5" name="_AuthorEmail">
    <vt:lpwstr>S6874162@IAF.IDF.IL</vt:lpwstr>
  </property>
  <property fmtid="{D5CDD505-2E9C-101B-9397-08002B2CF9AE}" pid="6" name="_AuthorEmailDisplayName">
    <vt:lpwstr>שמואל סילברו</vt:lpwstr>
  </property>
  <property fmtid="{D5CDD505-2E9C-101B-9397-08002B2CF9AE}" pid="7" name="_PreviousAdHocReviewCycleID">
    <vt:i4>-1370922525</vt:i4>
  </property>
</Properties>
</file>